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5"/>
  </p:notesMasterIdLst>
  <p:sldIdLst>
    <p:sldId id="265" r:id="rId2"/>
    <p:sldId id="280" r:id="rId3"/>
    <p:sldId id="281" r:id="rId4"/>
    <p:sldId id="3642" r:id="rId5"/>
    <p:sldId id="3643" r:id="rId6"/>
    <p:sldId id="3645" r:id="rId7"/>
    <p:sldId id="278" r:id="rId8"/>
    <p:sldId id="3644" r:id="rId9"/>
    <p:sldId id="284" r:id="rId10"/>
    <p:sldId id="283" r:id="rId11"/>
    <p:sldId id="261" r:id="rId12"/>
    <p:sldId id="287" r:id="rId13"/>
    <p:sldId id="271" r:id="rId14"/>
    <p:sldId id="3636" r:id="rId15"/>
    <p:sldId id="3652" r:id="rId16"/>
    <p:sldId id="318" r:id="rId17"/>
    <p:sldId id="3646" r:id="rId18"/>
    <p:sldId id="3647" r:id="rId19"/>
    <p:sldId id="3648" r:id="rId20"/>
    <p:sldId id="3649" r:id="rId21"/>
    <p:sldId id="3653" r:id="rId22"/>
    <p:sldId id="3651" r:id="rId23"/>
    <p:sldId id="279" r:id="rId24"/>
  </p:sldIdLst>
  <p:sldSz cx="9144000" cy="6858000" type="screen4x3"/>
  <p:notesSz cx="7315200" cy="9601200"/>
  <p:embeddedFontLst>
    <p:embeddedFont>
      <p:font typeface="Cambria Math" panose="02040503050406030204" pitchFamily="18"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FF"/>
    <a:srgbClr val="F60000"/>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7" autoAdjust="0"/>
    <p:restoredTop sz="87602" autoAdjust="0"/>
  </p:normalViewPr>
  <p:slideViewPr>
    <p:cSldViewPr snapToGrid="0">
      <p:cViewPr varScale="1">
        <p:scale>
          <a:sx n="61" d="100"/>
          <a:sy n="61" d="100"/>
        </p:scale>
        <p:origin x="1161"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FDEC1FD-E2D9-48C9-8007-3891D3C6F973}" type="datetimeFigureOut">
              <a:rPr lang="en-US" smtClean="0"/>
              <a:t>4/10/2024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62DF320-BA1E-4EC1-A219-AB197AA73DFA}" type="slidenum">
              <a:rPr lang="en-US" smtClean="0"/>
              <a:t>‹#›</a:t>
            </a:fld>
            <a:endParaRPr lang="en-US"/>
          </a:p>
        </p:txBody>
      </p:sp>
    </p:spTree>
    <p:extLst>
      <p:ext uri="{BB962C8B-B14F-4D97-AF65-F5344CB8AC3E}">
        <p14:creationId xmlns:p14="http://schemas.microsoft.com/office/powerpoint/2010/main" val="246777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243CCB-BD04-41A8-973D-43BE59A592FD}" type="slidenum">
              <a:rPr lang="en-US" smtClean="0"/>
              <a:pPr>
                <a:defRPr/>
              </a:pPr>
              <a:t>1</a:t>
            </a:fld>
            <a:endParaRPr lang="en-US"/>
          </a:p>
        </p:txBody>
      </p:sp>
    </p:spTree>
    <p:extLst>
      <p:ext uri="{BB962C8B-B14F-4D97-AF65-F5344CB8AC3E}">
        <p14:creationId xmlns:p14="http://schemas.microsoft.com/office/powerpoint/2010/main" val="355399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2713" y="350838"/>
            <a:ext cx="7134225" cy="5349875"/>
          </a:xfrm>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881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2DF320-BA1E-4EC1-A219-AB197AA73DFA}" type="slidenum">
              <a:rPr lang="en-US" smtClean="0"/>
              <a:t>22</a:t>
            </a:fld>
            <a:endParaRPr lang="en-US"/>
          </a:p>
        </p:txBody>
      </p:sp>
    </p:spTree>
    <p:extLst>
      <p:ext uri="{BB962C8B-B14F-4D97-AF65-F5344CB8AC3E}">
        <p14:creationId xmlns:p14="http://schemas.microsoft.com/office/powerpoint/2010/main" val="404223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8D21B4-7F85-40EB-B559-ADE2DB5D16D1}" type="datetime1">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407456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AB97B-D07C-4D12-848F-5CBDCBC2FDC7}" type="datetime1">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67846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F2AD8-9BDD-4222-9877-A62E6E6E50C9}" type="datetime1">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317204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2767-6091-45D2-A6F0-98C7DEEB1B26}" type="datetime1">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379291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93D8A7-0848-4088-9ABC-EA402D607B96}" type="datetime1">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124655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C2F9E-2C28-42F9-BDDB-B271853EBD0A}" type="datetime1">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347025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BF733B-A2F4-48FD-9EDB-CEC79BAB7599}" type="datetime1">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353306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309C8C-1F93-4CCC-B3B0-C3B41A042484}" type="datetime1">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263220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8B958-1AD8-4923-8D33-D7BA23311AB0}" type="datetime1">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289152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1E1A66-08AF-435F-B1CC-EEF68A816B48}" type="datetime1">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267728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7D243F-2E5D-48C3-B111-6AB2CC62D9B8}" type="datetime1">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721B-1285-4A23-B52A-94C7DA7362F0}" type="slidenum">
              <a:rPr lang="en-US" smtClean="0"/>
              <a:t>‹#›</a:t>
            </a:fld>
            <a:endParaRPr lang="en-US"/>
          </a:p>
        </p:txBody>
      </p:sp>
    </p:spTree>
    <p:extLst>
      <p:ext uri="{BB962C8B-B14F-4D97-AF65-F5344CB8AC3E}">
        <p14:creationId xmlns:p14="http://schemas.microsoft.com/office/powerpoint/2010/main" val="123843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5F8F4-32C8-457E-ACA9-D2F07B2E2CC7}" type="datetime1">
              <a:rPr lang="en-US" smtClean="0"/>
              <a:t>4/10/2024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721B-1285-4A23-B52A-94C7DA7362F0}" type="slidenum">
              <a:rPr lang="en-US" smtClean="0"/>
              <a:t>‹#›</a:t>
            </a:fld>
            <a:endParaRPr lang="en-US"/>
          </a:p>
        </p:txBody>
      </p:sp>
    </p:spTree>
    <p:extLst>
      <p:ext uri="{BB962C8B-B14F-4D97-AF65-F5344CB8AC3E}">
        <p14:creationId xmlns:p14="http://schemas.microsoft.com/office/powerpoint/2010/main" val="101761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8.bin"/><Relationship Id="rId18" Type="http://schemas.openxmlformats.org/officeDocument/2006/relationships/image" Target="../media/image21.wmf"/><Relationship Id="rId3" Type="http://schemas.openxmlformats.org/officeDocument/2006/relationships/image" Target="../media/image14.wmf"/><Relationship Id="rId7" Type="http://schemas.openxmlformats.org/officeDocument/2006/relationships/oleObject" Target="../embeddings/oleObject5.bin"/><Relationship Id="rId12" Type="http://schemas.openxmlformats.org/officeDocument/2006/relationships/image" Target="../media/image18.wmf"/><Relationship Id="rId17" Type="http://schemas.openxmlformats.org/officeDocument/2006/relationships/oleObject" Target="../embeddings/oleObject10.bin"/><Relationship Id="rId2" Type="http://schemas.openxmlformats.org/officeDocument/2006/relationships/oleObject" Target="../embeddings/oleObject3.bin"/><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media/image15.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7.wmf"/><Relationship Id="rId19" Type="http://schemas.openxmlformats.org/officeDocument/2006/relationships/oleObject" Target="../embeddings/oleObject11.bin"/><Relationship Id="rId4" Type="http://schemas.openxmlformats.org/officeDocument/2006/relationships/image" Target="../media/image10.png"/><Relationship Id="rId9" Type="http://schemas.openxmlformats.org/officeDocument/2006/relationships/oleObject" Target="../embeddings/oleObject6.bin"/><Relationship Id="rId1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wmf"/><Relationship Id="rId7" Type="http://schemas.openxmlformats.org/officeDocument/2006/relationships/image" Target="../media/image24.wmf"/><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3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6.png"/><Relationship Id="rId18" Type="http://schemas.openxmlformats.org/officeDocument/2006/relationships/image" Target="../media/image62.png"/><Relationship Id="rId3" Type="http://schemas.openxmlformats.org/officeDocument/2006/relationships/image" Target="../media/image32.png"/><Relationship Id="rId21" Type="http://schemas.openxmlformats.org/officeDocument/2006/relationships/image" Target="../media/image65.png"/><Relationship Id="rId7" Type="http://schemas.openxmlformats.org/officeDocument/2006/relationships/image" Target="../media/image44.png"/><Relationship Id="rId12" Type="http://schemas.openxmlformats.org/officeDocument/2006/relationships/image" Target="../media/image55.png"/><Relationship Id="rId17" Type="http://schemas.openxmlformats.org/officeDocument/2006/relationships/image" Target="../media/image61.png"/><Relationship Id="rId2" Type="http://schemas.openxmlformats.org/officeDocument/2006/relationships/image" Target="../media/image31.png"/><Relationship Id="rId16" Type="http://schemas.openxmlformats.org/officeDocument/2006/relationships/image" Target="../media/image59.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54.png"/><Relationship Id="rId5" Type="http://schemas.openxmlformats.org/officeDocument/2006/relationships/image" Target="../media/image42.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3.png"/><Relationship Id="rId4" Type="http://schemas.openxmlformats.org/officeDocument/2006/relationships/image" Target="../media/image3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3.png"/><Relationship Id="rId3" Type="http://schemas.openxmlformats.org/officeDocument/2006/relationships/image" Target="../media/image32.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2.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50.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5.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1.png"/><Relationship Id="rId3" Type="http://schemas.openxmlformats.org/officeDocument/2006/relationships/image" Target="../media/image95.emf"/><Relationship Id="rId7" Type="http://schemas.openxmlformats.org/officeDocument/2006/relationships/image" Target="../media/image96.emf"/><Relationship Id="rId12" Type="http://schemas.openxmlformats.org/officeDocument/2006/relationships/image" Target="../media/image67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7.png"/><Relationship Id="rId11" Type="http://schemas.openxmlformats.org/officeDocument/2006/relationships/image" Target="../media/image99.png"/><Relationship Id="rId5" Type="http://schemas.openxmlformats.org/officeDocument/2006/relationships/image" Target="../media/image590.png"/><Relationship Id="rId10" Type="http://schemas.openxmlformats.org/officeDocument/2006/relationships/image" Target="../media/image640.png"/><Relationship Id="rId4" Type="http://schemas.openxmlformats.org/officeDocument/2006/relationships/image" Target="../media/image58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20.png"/><Relationship Id="rId7" Type="http://schemas.openxmlformats.org/officeDocument/2006/relationships/image" Target="../media/image104.png"/><Relationship Id="rId2" Type="http://schemas.openxmlformats.org/officeDocument/2006/relationships/image" Target="../media/image1010.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13" Type="http://schemas.openxmlformats.org/officeDocument/2006/relationships/image" Target="../media/image108.svg"/><Relationship Id="rId12"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11" Type="http://schemas.openxmlformats.org/officeDocument/2006/relationships/image" Target="../media/image690.png"/><Relationship Id="rId10" Type="http://schemas.openxmlformats.org/officeDocument/2006/relationships/image" Target="../media/image660.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11.png"/><Relationship Id="rId3" Type="http://schemas.openxmlformats.org/officeDocument/2006/relationships/image" Target="../media/image73.png"/><Relationship Id="rId7" Type="http://schemas.openxmlformats.org/officeDocument/2006/relationships/image" Target="../media/image110.png"/><Relationship Id="rId12" Type="http://schemas.openxmlformats.org/officeDocument/2006/relationships/image" Target="../media/image83.png"/><Relationship Id="rId17" Type="http://schemas.openxmlformats.org/officeDocument/2006/relationships/image" Target="../media/image115.png"/><Relationship Id="rId2" Type="http://schemas.openxmlformats.org/officeDocument/2006/relationships/notesSlide" Target="../notesSlides/notesSlide3.xml"/><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2.png"/><Relationship Id="rId5" Type="http://schemas.openxmlformats.org/officeDocument/2006/relationships/image" Target="../media/image50.png"/><Relationship Id="rId15" Type="http://schemas.openxmlformats.org/officeDocument/2006/relationships/image" Target="../media/image109.gif"/><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79.png"/><Relationship Id="rId14" Type="http://schemas.openxmlformats.org/officeDocument/2006/relationships/image" Target="../media/image1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48.png"/><Relationship Id="rId3" Type="http://schemas.openxmlformats.org/officeDocument/2006/relationships/image" Target="../media/image45.png"/><Relationship Id="rId12" Type="http://schemas.openxmlformats.org/officeDocument/2006/relationships/image" Target="../media/image90.png"/><Relationship Id="rId7"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38.png"/><Relationship Id="rId1" Type="http://schemas.openxmlformats.org/officeDocument/2006/relationships/tags" Target="../tags/tag1.xml"/><Relationship Id="rId5" Type="http://schemas.openxmlformats.org/officeDocument/2006/relationships/image" Target="../media/image8.png"/><Relationship Id="rId15" Type="http://schemas.openxmlformats.org/officeDocument/2006/relationships/image" Target="../media/image35.png"/><Relationship Id="rId10" Type="http://schemas.openxmlformats.org/officeDocument/2006/relationships/image" Target="../media/image100.png"/><Relationship Id="rId4" Type="http://schemas.openxmlformats.org/officeDocument/2006/relationships/image" Target="../media/image340.png"/><Relationship Id="rId9" Type="http://schemas.openxmlformats.org/officeDocument/2006/relationships/image" Target="../media/image91.png"/><Relationship Id="rId14" Type="http://schemas.openxmlformats.org/officeDocument/2006/relationships/image" Target="../media/image3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80.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49.png"/><Relationship Id="rId3" Type="http://schemas.openxmlformats.org/officeDocument/2006/relationships/image" Target="../media/image400.png"/><Relationship Id="rId7" Type="http://schemas.openxmlformats.org/officeDocument/2006/relationships/image" Target="../media/image440.png"/><Relationship Id="rId12" Type="http://schemas.openxmlformats.org/officeDocument/2006/relationships/image" Target="../media/image451.png"/><Relationship Id="rId1" Type="http://schemas.openxmlformats.org/officeDocument/2006/relationships/slideLayout" Target="../slideLayouts/slideLayout7.xml"/><Relationship Id="rId6" Type="http://schemas.openxmlformats.org/officeDocument/2006/relationships/image" Target="../media/image430.png"/><Relationship Id="rId11" Type="http://schemas.openxmlformats.org/officeDocument/2006/relationships/image" Target="../media/image480.png"/><Relationship Id="rId5" Type="http://schemas.openxmlformats.org/officeDocument/2006/relationships/image" Target="../media/image420.png"/><Relationship Id="rId1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0.png"/><Relationship Id="rId9" Type="http://schemas.openxmlformats.org/officeDocument/2006/relationships/image" Target="../media/image46.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3249" y="5827958"/>
            <a:ext cx="2066893" cy="272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a:solidFill>
                  <a:srgbClr val="3C6297"/>
                </a:solidFill>
                <a:latin typeface="Times New Roman" panose="02020603050405020304" pitchFamily="18" charset="0"/>
                <a:cs typeface="Times New Roman" panose="02020603050405020304" pitchFamily="18" charset="0"/>
              </a:rPr>
              <a:t>Inst. </a:t>
            </a:r>
            <a:r>
              <a:rPr lang="en-US" sz="1600" b="1" dirty="0" err="1">
                <a:solidFill>
                  <a:srgbClr val="3C6297"/>
                </a:solidFill>
                <a:latin typeface="Times New Roman" panose="02020603050405020304" pitchFamily="18" charset="0"/>
                <a:cs typeface="Times New Roman" panose="02020603050405020304" pitchFamily="18" charset="0"/>
              </a:rPr>
              <a:t>Nucl</a:t>
            </a:r>
            <a:r>
              <a:rPr lang="en-US" sz="1600" b="1" dirty="0">
                <a:solidFill>
                  <a:srgbClr val="3C6297"/>
                </a:solidFill>
                <a:latin typeface="Times New Roman" panose="02020603050405020304" pitchFamily="18" charset="0"/>
                <a:cs typeface="Times New Roman" panose="02020603050405020304" pitchFamily="18" charset="0"/>
              </a:rPr>
              <a:t>. Part. Phys.</a:t>
            </a:r>
          </a:p>
        </p:txBody>
      </p:sp>
      <p:sp>
        <p:nvSpPr>
          <p:cNvPr id="240642" name="Rectangle 4"/>
          <p:cNvSpPr>
            <a:spLocks noChangeArrowheads="1"/>
          </p:cNvSpPr>
          <p:nvPr/>
        </p:nvSpPr>
        <p:spPr bwMode="auto">
          <a:xfrm>
            <a:off x="3160062" y="4501136"/>
            <a:ext cx="2652970" cy="492443"/>
          </a:xfrm>
          <a:prstGeom prst="rect">
            <a:avLst/>
          </a:prstGeom>
          <a:solidFill>
            <a:schemeClr val="bg1"/>
          </a:solidFill>
          <a:ln w="9525">
            <a:noFill/>
            <a:miter lim="800000"/>
            <a:headEnd/>
            <a:tailEnd/>
          </a:ln>
        </p:spPr>
        <p:txBody>
          <a:bodyPr wrap="none" lIns="0" tIns="0" rIns="0" bIns="0">
            <a:spAutoFit/>
          </a:bodyPr>
          <a:lstStyle/>
          <a:p>
            <a:pPr algn="ctr"/>
            <a:r>
              <a:rPr lang="en-US" sz="3200" b="1" dirty="0">
                <a:solidFill>
                  <a:srgbClr val="23282B"/>
                </a:solidFill>
                <a:cs typeface="Arial" pitchFamily="34" charset="0"/>
              </a:rPr>
              <a:t>Stefan Baeßler</a:t>
            </a:r>
            <a:r>
              <a:rPr lang="en-US" sz="2400" b="1" dirty="0">
                <a:solidFill>
                  <a:srgbClr val="23282B"/>
                </a:solidFill>
                <a:cs typeface="Arial" pitchFamily="34" charset="0"/>
              </a:rPr>
              <a:t> </a:t>
            </a:r>
          </a:p>
        </p:txBody>
      </p:sp>
      <p:pic>
        <p:nvPicPr>
          <p:cNvPr id="240644" name="Picture 6"/>
          <p:cNvPicPr>
            <a:picLocks noChangeAspect="1" noChangeArrowheads="1"/>
          </p:cNvPicPr>
          <p:nvPr/>
        </p:nvPicPr>
        <p:blipFill>
          <a:blip r:embed="rId3" cstate="print"/>
          <a:srcRect/>
          <a:stretch>
            <a:fillRect/>
          </a:stretch>
        </p:blipFill>
        <p:spPr bwMode="auto">
          <a:xfrm>
            <a:off x="6202914" y="4543898"/>
            <a:ext cx="2087562" cy="130968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354" y="4993579"/>
            <a:ext cx="171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9406" y="3100701"/>
            <a:ext cx="8352928" cy="1200329"/>
          </a:xfrm>
          <a:prstGeom prst="rect">
            <a:avLst/>
          </a:prstGeom>
        </p:spPr>
        <p:txBody>
          <a:bodyPr wrap="square">
            <a:spAutoFit/>
          </a:bodyPr>
          <a:lstStyle/>
          <a:p>
            <a:pPr algn="ctr"/>
            <a:r>
              <a:rPr lang="en-US" sz="3600" dirty="0">
                <a:latin typeface="+mj-lt"/>
              </a:rPr>
              <a:t>The GRANIT experiment and the search for new short range forces </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48064" y="188640"/>
            <a:ext cx="3645583" cy="263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knoxblogs.com/atomiccity/wp-content/uploads/sites/11/2014/04/SNSaerial.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5175" y="171652"/>
            <a:ext cx="3998521" cy="266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49410"/>
      </p:ext>
    </p:extLst>
  </p:cSld>
  <p:clrMapOvr>
    <a:masterClrMapping/>
  </p:clrMapOvr>
  <p:transition advTm="1412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FB3C2F-FF31-46F7-915C-A0C5A526A95B}" type="slidenum">
              <a:rPr lang="en-US" smtClean="0"/>
              <a:t>10</a:t>
            </a:fld>
            <a:endParaRPr lang="en-US"/>
          </a:p>
        </p:txBody>
      </p:sp>
      <p:sp>
        <p:nvSpPr>
          <p:cNvPr id="73"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Spectator state shift</a:t>
            </a:r>
          </a:p>
        </p:txBody>
      </p:sp>
      <p:grpSp>
        <p:nvGrpSpPr>
          <p:cNvPr id="6" name="Group 5">
            <a:extLst>
              <a:ext uri="{FF2B5EF4-FFF2-40B4-BE49-F238E27FC236}">
                <a16:creationId xmlns:a16="http://schemas.microsoft.com/office/drawing/2014/main" id="{F7D1A510-AFDB-DF6B-C71A-C32607EA325C}"/>
              </a:ext>
            </a:extLst>
          </p:cNvPr>
          <p:cNvGrpSpPr/>
          <p:nvPr/>
        </p:nvGrpSpPr>
        <p:grpSpPr>
          <a:xfrm>
            <a:off x="7203349" y="3332815"/>
            <a:ext cx="1375897" cy="3271838"/>
            <a:chOff x="7518558" y="1181536"/>
            <a:chExt cx="1375897" cy="3271838"/>
          </a:xfrm>
        </p:grpSpPr>
        <p:grpSp>
          <p:nvGrpSpPr>
            <p:cNvPr id="1361" name="Group 4">
              <a:extLst>
                <a:ext uri="{FF2B5EF4-FFF2-40B4-BE49-F238E27FC236}">
                  <a16:creationId xmlns:a16="http://schemas.microsoft.com/office/drawing/2014/main" id="{E2DCC4D5-8516-9943-6E20-26D3BB157DA9}"/>
                </a:ext>
              </a:extLst>
            </p:cNvPr>
            <p:cNvGrpSpPr>
              <a:grpSpLocks noChangeAspect="1"/>
            </p:cNvGrpSpPr>
            <p:nvPr/>
          </p:nvGrpSpPr>
          <p:grpSpPr bwMode="auto">
            <a:xfrm>
              <a:off x="7518558" y="1181536"/>
              <a:ext cx="1306513" cy="3271838"/>
              <a:chOff x="114" y="2146"/>
              <a:chExt cx="823" cy="2061"/>
            </a:xfrm>
          </p:grpSpPr>
          <p:sp>
            <p:nvSpPr>
              <p:cNvPr id="1362" name="AutoShape 3">
                <a:extLst>
                  <a:ext uri="{FF2B5EF4-FFF2-40B4-BE49-F238E27FC236}">
                    <a16:creationId xmlns:a16="http://schemas.microsoft.com/office/drawing/2014/main" id="{DD06D100-CAE7-0A09-16A9-A63A840C62EC}"/>
                  </a:ext>
                </a:extLst>
              </p:cNvPr>
              <p:cNvSpPr>
                <a:spLocks noChangeAspect="1" noChangeArrowheads="1" noTextEdit="1"/>
              </p:cNvSpPr>
              <p:nvPr/>
            </p:nvSpPr>
            <p:spPr bwMode="auto">
              <a:xfrm>
                <a:off x="114" y="2148"/>
                <a:ext cx="823"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5">
                <a:extLst>
                  <a:ext uri="{FF2B5EF4-FFF2-40B4-BE49-F238E27FC236}">
                    <a16:creationId xmlns:a16="http://schemas.microsoft.com/office/drawing/2014/main" id="{73199B30-ADAF-6E8C-D5D0-339375E85351}"/>
                  </a:ext>
                </a:extLst>
              </p:cNvPr>
              <p:cNvSpPr>
                <a:spLocks/>
              </p:cNvSpPr>
              <p:nvPr/>
            </p:nvSpPr>
            <p:spPr bwMode="auto">
              <a:xfrm>
                <a:off x="369" y="2205"/>
                <a:ext cx="0" cy="1927"/>
              </a:xfrm>
              <a:custGeom>
                <a:avLst/>
                <a:gdLst>
                  <a:gd name="T0" fmla="*/ 1449 h 1449"/>
                  <a:gd name="T1" fmla="*/ 0 h 1449"/>
                  <a:gd name="T2" fmla="*/ 1449 h 1449"/>
                </a:gdLst>
                <a:ahLst/>
                <a:cxnLst>
                  <a:cxn ang="0">
                    <a:pos x="0" y="T0"/>
                  </a:cxn>
                  <a:cxn ang="0">
                    <a:pos x="0" y="T1"/>
                  </a:cxn>
                  <a:cxn ang="0">
                    <a:pos x="0" y="T2"/>
                  </a:cxn>
                </a:cxnLst>
                <a:rect l="0" t="0" r="r" b="b"/>
                <a:pathLst>
                  <a:path h="1449">
                    <a:moveTo>
                      <a:pt x="0" y="1449"/>
                    </a:moveTo>
                    <a:lnTo>
                      <a:pt x="0" y="0"/>
                    </a:lnTo>
                    <a:lnTo>
                      <a:pt x="0" y="1449"/>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Line 6">
                <a:extLst>
                  <a:ext uri="{FF2B5EF4-FFF2-40B4-BE49-F238E27FC236}">
                    <a16:creationId xmlns:a16="http://schemas.microsoft.com/office/drawing/2014/main" id="{844FB536-DC56-51F7-3108-5D96D6E0EC4C}"/>
                  </a:ext>
                </a:extLst>
              </p:cNvPr>
              <p:cNvSpPr>
                <a:spLocks noChangeShapeType="1"/>
              </p:cNvSpPr>
              <p:nvPr/>
            </p:nvSpPr>
            <p:spPr bwMode="auto">
              <a:xfrm>
                <a:off x="369" y="4132"/>
                <a:ext cx="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Rectangle 7">
                <a:extLst>
                  <a:ext uri="{FF2B5EF4-FFF2-40B4-BE49-F238E27FC236}">
                    <a16:creationId xmlns:a16="http://schemas.microsoft.com/office/drawing/2014/main" id="{C1248B3A-0522-F3A3-8A2A-8B790C43570A}"/>
                  </a:ext>
                </a:extLst>
              </p:cNvPr>
              <p:cNvSpPr>
                <a:spLocks noChangeArrowheads="1"/>
              </p:cNvSpPr>
              <p:nvPr/>
            </p:nvSpPr>
            <p:spPr bwMode="auto">
              <a:xfrm>
                <a:off x="278" y="4075"/>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66" name="Line 8">
                <a:extLst>
                  <a:ext uri="{FF2B5EF4-FFF2-40B4-BE49-F238E27FC236}">
                    <a16:creationId xmlns:a16="http://schemas.microsoft.com/office/drawing/2014/main" id="{119A7A5D-6E3F-D106-0C3E-4D46BF937183}"/>
                  </a:ext>
                </a:extLst>
              </p:cNvPr>
              <p:cNvSpPr>
                <a:spLocks noChangeShapeType="1"/>
              </p:cNvSpPr>
              <p:nvPr/>
            </p:nvSpPr>
            <p:spPr bwMode="auto">
              <a:xfrm>
                <a:off x="369" y="406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Line 9">
                <a:extLst>
                  <a:ext uri="{FF2B5EF4-FFF2-40B4-BE49-F238E27FC236}">
                    <a16:creationId xmlns:a16="http://schemas.microsoft.com/office/drawing/2014/main" id="{FC0868A6-1347-CBD3-2604-5B7983E6BB8C}"/>
                  </a:ext>
                </a:extLst>
              </p:cNvPr>
              <p:cNvSpPr>
                <a:spLocks noChangeShapeType="1"/>
              </p:cNvSpPr>
              <p:nvPr/>
            </p:nvSpPr>
            <p:spPr bwMode="auto">
              <a:xfrm>
                <a:off x="369" y="4003"/>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0" name="Line 10">
                <a:extLst>
                  <a:ext uri="{FF2B5EF4-FFF2-40B4-BE49-F238E27FC236}">
                    <a16:creationId xmlns:a16="http://schemas.microsoft.com/office/drawing/2014/main" id="{7D6DCC50-59F7-284A-B9AD-3C9BD46756A9}"/>
                  </a:ext>
                </a:extLst>
              </p:cNvPr>
              <p:cNvSpPr>
                <a:spLocks noChangeShapeType="1"/>
              </p:cNvSpPr>
              <p:nvPr/>
            </p:nvSpPr>
            <p:spPr bwMode="auto">
              <a:xfrm>
                <a:off x="369" y="393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1" name="Line 11">
                <a:extLst>
                  <a:ext uri="{FF2B5EF4-FFF2-40B4-BE49-F238E27FC236}">
                    <a16:creationId xmlns:a16="http://schemas.microsoft.com/office/drawing/2014/main" id="{8C6DE5D5-A11A-2A09-55B4-A0A360869C9C}"/>
                  </a:ext>
                </a:extLst>
              </p:cNvPr>
              <p:cNvSpPr>
                <a:spLocks noChangeShapeType="1"/>
              </p:cNvSpPr>
              <p:nvPr/>
            </p:nvSpPr>
            <p:spPr bwMode="auto">
              <a:xfrm>
                <a:off x="369" y="387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Line 12">
                <a:extLst>
                  <a:ext uri="{FF2B5EF4-FFF2-40B4-BE49-F238E27FC236}">
                    <a16:creationId xmlns:a16="http://schemas.microsoft.com/office/drawing/2014/main" id="{9E5015B1-FD37-E25D-2E2B-F3991F84E74C}"/>
                  </a:ext>
                </a:extLst>
              </p:cNvPr>
              <p:cNvSpPr>
                <a:spLocks noChangeShapeType="1"/>
              </p:cNvSpPr>
              <p:nvPr/>
            </p:nvSpPr>
            <p:spPr bwMode="auto">
              <a:xfrm>
                <a:off x="369" y="3812"/>
                <a:ext cx="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3" name="Rectangle 13">
                <a:extLst>
                  <a:ext uri="{FF2B5EF4-FFF2-40B4-BE49-F238E27FC236}">
                    <a16:creationId xmlns:a16="http://schemas.microsoft.com/office/drawing/2014/main" id="{6BF5CA3A-F073-18B9-75AE-071CD90D13B1}"/>
                  </a:ext>
                </a:extLst>
              </p:cNvPr>
              <p:cNvSpPr>
                <a:spLocks noChangeArrowheads="1"/>
              </p:cNvSpPr>
              <p:nvPr/>
            </p:nvSpPr>
            <p:spPr bwMode="auto">
              <a:xfrm>
                <a:off x="278" y="3753"/>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74" name="Line 14">
                <a:extLst>
                  <a:ext uri="{FF2B5EF4-FFF2-40B4-BE49-F238E27FC236}">
                    <a16:creationId xmlns:a16="http://schemas.microsoft.com/office/drawing/2014/main" id="{4A80D4BD-7FA4-CE49-DB28-79CFBF8B7316}"/>
                  </a:ext>
                </a:extLst>
              </p:cNvPr>
              <p:cNvSpPr>
                <a:spLocks noChangeShapeType="1"/>
              </p:cNvSpPr>
              <p:nvPr/>
            </p:nvSpPr>
            <p:spPr bwMode="auto">
              <a:xfrm>
                <a:off x="369" y="3747"/>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5" name="Line 15">
                <a:extLst>
                  <a:ext uri="{FF2B5EF4-FFF2-40B4-BE49-F238E27FC236}">
                    <a16:creationId xmlns:a16="http://schemas.microsoft.com/office/drawing/2014/main" id="{468B11FE-EF9F-1D59-C022-BCB72E315526}"/>
                  </a:ext>
                </a:extLst>
              </p:cNvPr>
              <p:cNvSpPr>
                <a:spLocks noChangeShapeType="1"/>
              </p:cNvSpPr>
              <p:nvPr/>
            </p:nvSpPr>
            <p:spPr bwMode="auto">
              <a:xfrm>
                <a:off x="369" y="3683"/>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Line 16">
                <a:extLst>
                  <a:ext uri="{FF2B5EF4-FFF2-40B4-BE49-F238E27FC236}">
                    <a16:creationId xmlns:a16="http://schemas.microsoft.com/office/drawing/2014/main" id="{5F0BA6C6-1976-E5CB-EA73-8CEB785C03F1}"/>
                  </a:ext>
                </a:extLst>
              </p:cNvPr>
              <p:cNvSpPr>
                <a:spLocks noChangeShapeType="1"/>
              </p:cNvSpPr>
              <p:nvPr/>
            </p:nvSpPr>
            <p:spPr bwMode="auto">
              <a:xfrm>
                <a:off x="369" y="361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9" name="Line 17">
                <a:extLst>
                  <a:ext uri="{FF2B5EF4-FFF2-40B4-BE49-F238E27FC236}">
                    <a16:creationId xmlns:a16="http://schemas.microsoft.com/office/drawing/2014/main" id="{BB6AD0DF-F08A-4766-E5F2-808A89EF8B10}"/>
                  </a:ext>
                </a:extLst>
              </p:cNvPr>
              <p:cNvSpPr>
                <a:spLocks noChangeShapeType="1"/>
              </p:cNvSpPr>
              <p:nvPr/>
            </p:nvSpPr>
            <p:spPr bwMode="auto">
              <a:xfrm>
                <a:off x="369" y="3554"/>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1" name="Line 18">
                <a:extLst>
                  <a:ext uri="{FF2B5EF4-FFF2-40B4-BE49-F238E27FC236}">
                    <a16:creationId xmlns:a16="http://schemas.microsoft.com/office/drawing/2014/main" id="{69F012AE-FBC1-31A4-5F35-9D90BD91DD67}"/>
                  </a:ext>
                </a:extLst>
              </p:cNvPr>
              <p:cNvSpPr>
                <a:spLocks noChangeShapeType="1"/>
              </p:cNvSpPr>
              <p:nvPr/>
            </p:nvSpPr>
            <p:spPr bwMode="auto">
              <a:xfrm>
                <a:off x="369" y="3490"/>
                <a:ext cx="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Rectangle 19">
                <a:extLst>
                  <a:ext uri="{FF2B5EF4-FFF2-40B4-BE49-F238E27FC236}">
                    <a16:creationId xmlns:a16="http://schemas.microsoft.com/office/drawing/2014/main" id="{2C0838DA-EF5E-C80D-28D5-95459FA76D0D}"/>
                  </a:ext>
                </a:extLst>
              </p:cNvPr>
              <p:cNvSpPr>
                <a:spLocks noChangeArrowheads="1"/>
              </p:cNvSpPr>
              <p:nvPr/>
            </p:nvSpPr>
            <p:spPr bwMode="auto">
              <a:xfrm>
                <a:off x="278" y="3431"/>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83" name="Line 20">
                <a:extLst>
                  <a:ext uri="{FF2B5EF4-FFF2-40B4-BE49-F238E27FC236}">
                    <a16:creationId xmlns:a16="http://schemas.microsoft.com/office/drawing/2014/main" id="{1027C241-E5D4-E81D-8867-88A9F3095E18}"/>
                  </a:ext>
                </a:extLst>
              </p:cNvPr>
              <p:cNvSpPr>
                <a:spLocks noChangeShapeType="1"/>
              </p:cNvSpPr>
              <p:nvPr/>
            </p:nvSpPr>
            <p:spPr bwMode="auto">
              <a:xfrm>
                <a:off x="369" y="342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Line 21">
                <a:extLst>
                  <a:ext uri="{FF2B5EF4-FFF2-40B4-BE49-F238E27FC236}">
                    <a16:creationId xmlns:a16="http://schemas.microsoft.com/office/drawing/2014/main" id="{2E0828D6-C5C4-D551-53EF-279F96BA61D4}"/>
                  </a:ext>
                </a:extLst>
              </p:cNvPr>
              <p:cNvSpPr>
                <a:spLocks noChangeShapeType="1"/>
              </p:cNvSpPr>
              <p:nvPr/>
            </p:nvSpPr>
            <p:spPr bwMode="auto">
              <a:xfrm>
                <a:off x="369" y="3361"/>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5" name="Line 22">
                <a:extLst>
                  <a:ext uri="{FF2B5EF4-FFF2-40B4-BE49-F238E27FC236}">
                    <a16:creationId xmlns:a16="http://schemas.microsoft.com/office/drawing/2014/main" id="{B374AEE6-7060-C74E-22B6-B975B97A7505}"/>
                  </a:ext>
                </a:extLst>
              </p:cNvPr>
              <p:cNvSpPr>
                <a:spLocks noChangeShapeType="1"/>
              </p:cNvSpPr>
              <p:nvPr/>
            </p:nvSpPr>
            <p:spPr bwMode="auto">
              <a:xfrm>
                <a:off x="369" y="3297"/>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Line 23">
                <a:extLst>
                  <a:ext uri="{FF2B5EF4-FFF2-40B4-BE49-F238E27FC236}">
                    <a16:creationId xmlns:a16="http://schemas.microsoft.com/office/drawing/2014/main" id="{83FEF03F-70E8-9BF3-EFC3-08F9D2AA408D}"/>
                  </a:ext>
                </a:extLst>
              </p:cNvPr>
              <p:cNvSpPr>
                <a:spLocks noChangeShapeType="1"/>
              </p:cNvSpPr>
              <p:nvPr/>
            </p:nvSpPr>
            <p:spPr bwMode="auto">
              <a:xfrm>
                <a:off x="369" y="3233"/>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7" name="Line 24">
                <a:extLst>
                  <a:ext uri="{FF2B5EF4-FFF2-40B4-BE49-F238E27FC236}">
                    <a16:creationId xmlns:a16="http://schemas.microsoft.com/office/drawing/2014/main" id="{D89834D6-FC49-5A7A-28A4-20F8C9519271}"/>
                  </a:ext>
                </a:extLst>
              </p:cNvPr>
              <p:cNvSpPr>
                <a:spLocks noChangeShapeType="1"/>
              </p:cNvSpPr>
              <p:nvPr/>
            </p:nvSpPr>
            <p:spPr bwMode="auto">
              <a:xfrm>
                <a:off x="369" y="3168"/>
                <a:ext cx="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8" name="Rectangle 25">
                <a:extLst>
                  <a:ext uri="{FF2B5EF4-FFF2-40B4-BE49-F238E27FC236}">
                    <a16:creationId xmlns:a16="http://schemas.microsoft.com/office/drawing/2014/main" id="{3B72A434-20AF-D341-5275-8B3F94ED03C1}"/>
                  </a:ext>
                </a:extLst>
              </p:cNvPr>
              <p:cNvSpPr>
                <a:spLocks noChangeArrowheads="1"/>
              </p:cNvSpPr>
              <p:nvPr/>
            </p:nvSpPr>
            <p:spPr bwMode="auto">
              <a:xfrm>
                <a:off x="278" y="3110"/>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89" name="Line 26">
                <a:extLst>
                  <a:ext uri="{FF2B5EF4-FFF2-40B4-BE49-F238E27FC236}">
                    <a16:creationId xmlns:a16="http://schemas.microsoft.com/office/drawing/2014/main" id="{AA58FEE8-C13D-C07A-F26F-64B2AD20AFC8}"/>
                  </a:ext>
                </a:extLst>
              </p:cNvPr>
              <p:cNvSpPr>
                <a:spLocks noChangeShapeType="1"/>
              </p:cNvSpPr>
              <p:nvPr/>
            </p:nvSpPr>
            <p:spPr bwMode="auto">
              <a:xfrm>
                <a:off x="369" y="3104"/>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Line 27">
                <a:extLst>
                  <a:ext uri="{FF2B5EF4-FFF2-40B4-BE49-F238E27FC236}">
                    <a16:creationId xmlns:a16="http://schemas.microsoft.com/office/drawing/2014/main" id="{91DB461D-44D6-E5D6-3947-EBA8507192C8}"/>
                  </a:ext>
                </a:extLst>
              </p:cNvPr>
              <p:cNvSpPr>
                <a:spLocks noChangeShapeType="1"/>
              </p:cNvSpPr>
              <p:nvPr/>
            </p:nvSpPr>
            <p:spPr bwMode="auto">
              <a:xfrm>
                <a:off x="369" y="3040"/>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1" name="Line 28">
                <a:extLst>
                  <a:ext uri="{FF2B5EF4-FFF2-40B4-BE49-F238E27FC236}">
                    <a16:creationId xmlns:a16="http://schemas.microsoft.com/office/drawing/2014/main" id="{E25B260E-66BA-67C3-3C17-FDF0BE8DFA5E}"/>
                  </a:ext>
                </a:extLst>
              </p:cNvPr>
              <p:cNvSpPr>
                <a:spLocks noChangeShapeType="1"/>
              </p:cNvSpPr>
              <p:nvPr/>
            </p:nvSpPr>
            <p:spPr bwMode="auto">
              <a:xfrm>
                <a:off x="369" y="2975"/>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Line 29">
                <a:extLst>
                  <a:ext uri="{FF2B5EF4-FFF2-40B4-BE49-F238E27FC236}">
                    <a16:creationId xmlns:a16="http://schemas.microsoft.com/office/drawing/2014/main" id="{EBA73B36-BA95-F89E-B93B-802A86B46B1D}"/>
                  </a:ext>
                </a:extLst>
              </p:cNvPr>
              <p:cNvSpPr>
                <a:spLocks noChangeShapeType="1"/>
              </p:cNvSpPr>
              <p:nvPr/>
            </p:nvSpPr>
            <p:spPr bwMode="auto">
              <a:xfrm>
                <a:off x="369" y="2911"/>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3" name="Line 30">
                <a:extLst>
                  <a:ext uri="{FF2B5EF4-FFF2-40B4-BE49-F238E27FC236}">
                    <a16:creationId xmlns:a16="http://schemas.microsoft.com/office/drawing/2014/main" id="{48764A23-D77E-0AC5-2A86-0B62584013AC}"/>
                  </a:ext>
                </a:extLst>
              </p:cNvPr>
              <p:cNvSpPr>
                <a:spLocks noChangeShapeType="1"/>
              </p:cNvSpPr>
              <p:nvPr/>
            </p:nvSpPr>
            <p:spPr bwMode="auto">
              <a:xfrm>
                <a:off x="369" y="2848"/>
                <a:ext cx="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4" name="Rectangle 31">
                <a:extLst>
                  <a:ext uri="{FF2B5EF4-FFF2-40B4-BE49-F238E27FC236}">
                    <a16:creationId xmlns:a16="http://schemas.microsoft.com/office/drawing/2014/main" id="{5E4C4429-FA22-3E71-C4C0-D6D1539D7037}"/>
                  </a:ext>
                </a:extLst>
              </p:cNvPr>
              <p:cNvSpPr>
                <a:spLocks noChangeArrowheads="1"/>
              </p:cNvSpPr>
              <p:nvPr/>
            </p:nvSpPr>
            <p:spPr bwMode="auto">
              <a:xfrm>
                <a:off x="278" y="2788"/>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95" name="Line 32">
                <a:extLst>
                  <a:ext uri="{FF2B5EF4-FFF2-40B4-BE49-F238E27FC236}">
                    <a16:creationId xmlns:a16="http://schemas.microsoft.com/office/drawing/2014/main" id="{46AF0E6F-E891-1F7E-280C-3B87C0BB14EC}"/>
                  </a:ext>
                </a:extLst>
              </p:cNvPr>
              <p:cNvSpPr>
                <a:spLocks noChangeShapeType="1"/>
              </p:cNvSpPr>
              <p:nvPr/>
            </p:nvSpPr>
            <p:spPr bwMode="auto">
              <a:xfrm>
                <a:off x="369" y="2782"/>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Line 33">
                <a:extLst>
                  <a:ext uri="{FF2B5EF4-FFF2-40B4-BE49-F238E27FC236}">
                    <a16:creationId xmlns:a16="http://schemas.microsoft.com/office/drawing/2014/main" id="{41310B6C-34BC-8E4D-C5BC-56EA4B6846E5}"/>
                  </a:ext>
                </a:extLst>
              </p:cNvPr>
              <p:cNvSpPr>
                <a:spLocks noChangeShapeType="1"/>
              </p:cNvSpPr>
              <p:nvPr/>
            </p:nvSpPr>
            <p:spPr bwMode="auto">
              <a:xfrm>
                <a:off x="369" y="2718"/>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7" name="Line 34">
                <a:extLst>
                  <a:ext uri="{FF2B5EF4-FFF2-40B4-BE49-F238E27FC236}">
                    <a16:creationId xmlns:a16="http://schemas.microsoft.com/office/drawing/2014/main" id="{A2B78C5A-D587-8F06-243D-8EA22A453BB2}"/>
                  </a:ext>
                </a:extLst>
              </p:cNvPr>
              <p:cNvSpPr>
                <a:spLocks noChangeShapeType="1"/>
              </p:cNvSpPr>
              <p:nvPr/>
            </p:nvSpPr>
            <p:spPr bwMode="auto">
              <a:xfrm>
                <a:off x="369" y="2655"/>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Line 35">
                <a:extLst>
                  <a:ext uri="{FF2B5EF4-FFF2-40B4-BE49-F238E27FC236}">
                    <a16:creationId xmlns:a16="http://schemas.microsoft.com/office/drawing/2014/main" id="{C566C83D-7310-AC81-0385-36C6F08E6CFE}"/>
                  </a:ext>
                </a:extLst>
              </p:cNvPr>
              <p:cNvSpPr>
                <a:spLocks noChangeShapeType="1"/>
              </p:cNvSpPr>
              <p:nvPr/>
            </p:nvSpPr>
            <p:spPr bwMode="auto">
              <a:xfrm>
                <a:off x="369" y="258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9" name="Line 36">
                <a:extLst>
                  <a:ext uri="{FF2B5EF4-FFF2-40B4-BE49-F238E27FC236}">
                    <a16:creationId xmlns:a16="http://schemas.microsoft.com/office/drawing/2014/main" id="{D28E038D-1150-4003-BA8F-91F7BFD3C3CB}"/>
                  </a:ext>
                </a:extLst>
              </p:cNvPr>
              <p:cNvSpPr>
                <a:spLocks noChangeShapeType="1"/>
              </p:cNvSpPr>
              <p:nvPr/>
            </p:nvSpPr>
            <p:spPr bwMode="auto">
              <a:xfrm>
                <a:off x="369" y="2526"/>
                <a:ext cx="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0" name="Rectangle 37">
                <a:extLst>
                  <a:ext uri="{FF2B5EF4-FFF2-40B4-BE49-F238E27FC236}">
                    <a16:creationId xmlns:a16="http://schemas.microsoft.com/office/drawing/2014/main" id="{139DAF07-7933-CD6A-17C2-805A95156552}"/>
                  </a:ext>
                </a:extLst>
              </p:cNvPr>
              <p:cNvSpPr>
                <a:spLocks noChangeArrowheads="1"/>
              </p:cNvSpPr>
              <p:nvPr/>
            </p:nvSpPr>
            <p:spPr bwMode="auto">
              <a:xfrm>
                <a:off x="278" y="2468"/>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01" name="Line 38">
                <a:extLst>
                  <a:ext uri="{FF2B5EF4-FFF2-40B4-BE49-F238E27FC236}">
                    <a16:creationId xmlns:a16="http://schemas.microsoft.com/office/drawing/2014/main" id="{5C5A6F26-C4AC-039A-1E0C-25E0D7CCB721}"/>
                  </a:ext>
                </a:extLst>
              </p:cNvPr>
              <p:cNvSpPr>
                <a:spLocks noChangeShapeType="1"/>
              </p:cNvSpPr>
              <p:nvPr/>
            </p:nvSpPr>
            <p:spPr bwMode="auto">
              <a:xfrm>
                <a:off x="369" y="2462"/>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2" name="Line 39">
                <a:extLst>
                  <a:ext uri="{FF2B5EF4-FFF2-40B4-BE49-F238E27FC236}">
                    <a16:creationId xmlns:a16="http://schemas.microsoft.com/office/drawing/2014/main" id="{E5FA47CC-69C3-ED09-55D4-DFA489DF5B20}"/>
                  </a:ext>
                </a:extLst>
              </p:cNvPr>
              <p:cNvSpPr>
                <a:spLocks noChangeShapeType="1"/>
              </p:cNvSpPr>
              <p:nvPr/>
            </p:nvSpPr>
            <p:spPr bwMode="auto">
              <a:xfrm>
                <a:off x="369" y="2397"/>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3" name="Line 40">
                <a:extLst>
                  <a:ext uri="{FF2B5EF4-FFF2-40B4-BE49-F238E27FC236}">
                    <a16:creationId xmlns:a16="http://schemas.microsoft.com/office/drawing/2014/main" id="{63CA22BE-CC82-FDAC-2082-F51ACE0162FB}"/>
                  </a:ext>
                </a:extLst>
              </p:cNvPr>
              <p:cNvSpPr>
                <a:spLocks noChangeShapeType="1"/>
              </p:cNvSpPr>
              <p:nvPr/>
            </p:nvSpPr>
            <p:spPr bwMode="auto">
              <a:xfrm>
                <a:off x="369" y="2333"/>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Line 41">
                <a:extLst>
                  <a:ext uri="{FF2B5EF4-FFF2-40B4-BE49-F238E27FC236}">
                    <a16:creationId xmlns:a16="http://schemas.microsoft.com/office/drawing/2014/main" id="{C7EF4720-1132-260B-620D-6DDFC010217B}"/>
                  </a:ext>
                </a:extLst>
              </p:cNvPr>
              <p:cNvSpPr>
                <a:spLocks noChangeShapeType="1"/>
              </p:cNvSpPr>
              <p:nvPr/>
            </p:nvSpPr>
            <p:spPr bwMode="auto">
              <a:xfrm>
                <a:off x="369" y="226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5" name="Line 42">
                <a:extLst>
                  <a:ext uri="{FF2B5EF4-FFF2-40B4-BE49-F238E27FC236}">
                    <a16:creationId xmlns:a16="http://schemas.microsoft.com/office/drawing/2014/main" id="{63338AA4-E6C4-BD55-59E3-63A27BEF052B}"/>
                  </a:ext>
                </a:extLst>
              </p:cNvPr>
              <p:cNvSpPr>
                <a:spLocks noChangeShapeType="1"/>
              </p:cNvSpPr>
              <p:nvPr/>
            </p:nvSpPr>
            <p:spPr bwMode="auto">
              <a:xfrm>
                <a:off x="369" y="2205"/>
                <a:ext cx="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Rectangle 43">
                <a:extLst>
                  <a:ext uri="{FF2B5EF4-FFF2-40B4-BE49-F238E27FC236}">
                    <a16:creationId xmlns:a16="http://schemas.microsoft.com/office/drawing/2014/main" id="{75A35481-F4AA-E332-C859-0E6E6ACBF085}"/>
                  </a:ext>
                </a:extLst>
              </p:cNvPr>
              <p:cNvSpPr>
                <a:spLocks noChangeArrowheads="1"/>
              </p:cNvSpPr>
              <p:nvPr/>
            </p:nvSpPr>
            <p:spPr bwMode="auto">
              <a:xfrm>
                <a:off x="278" y="2146"/>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07" name="Rectangle 44">
                <a:extLst>
                  <a:ext uri="{FF2B5EF4-FFF2-40B4-BE49-F238E27FC236}">
                    <a16:creationId xmlns:a16="http://schemas.microsoft.com/office/drawing/2014/main" id="{E299088C-4205-3E85-C728-E654185AEDB9}"/>
                  </a:ext>
                </a:extLst>
              </p:cNvPr>
              <p:cNvSpPr>
                <a:spLocks noChangeArrowheads="1"/>
              </p:cNvSpPr>
              <p:nvPr/>
            </p:nvSpPr>
            <p:spPr bwMode="auto">
              <a:xfrm rot="16200000">
                <a:off x="136" y="3335"/>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44" name="Rectangle 45">
                <a:extLst>
                  <a:ext uri="{FF2B5EF4-FFF2-40B4-BE49-F238E27FC236}">
                    <a16:creationId xmlns:a16="http://schemas.microsoft.com/office/drawing/2014/main" id="{057F40CA-9E7C-E724-87EA-51F98AB8747A}"/>
                  </a:ext>
                </a:extLst>
              </p:cNvPr>
              <p:cNvSpPr>
                <a:spLocks noChangeArrowheads="1"/>
              </p:cNvSpPr>
              <p:nvPr/>
            </p:nvSpPr>
            <p:spPr bwMode="auto">
              <a:xfrm rot="16200000">
                <a:off x="143" y="3273"/>
                <a:ext cx="1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45" name="Rectangle 46">
                <a:extLst>
                  <a:ext uri="{FF2B5EF4-FFF2-40B4-BE49-F238E27FC236}">
                    <a16:creationId xmlns:a16="http://schemas.microsoft.com/office/drawing/2014/main" id="{76E55108-A0E6-400C-A2D8-758309CBBB26}"/>
                  </a:ext>
                </a:extLst>
              </p:cNvPr>
              <p:cNvSpPr>
                <a:spLocks noChangeArrowheads="1"/>
              </p:cNvSpPr>
              <p:nvPr/>
            </p:nvSpPr>
            <p:spPr bwMode="auto">
              <a:xfrm rot="16200000">
                <a:off x="146" y="3219"/>
                <a:ext cx="1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46" name="Rectangle 47">
                <a:extLst>
                  <a:ext uri="{FF2B5EF4-FFF2-40B4-BE49-F238E27FC236}">
                    <a16:creationId xmlns:a16="http://schemas.microsoft.com/office/drawing/2014/main" id="{0E5252D2-66E8-1A63-B091-6A88EE44C939}"/>
                  </a:ext>
                </a:extLst>
              </p:cNvPr>
              <p:cNvSpPr>
                <a:spLocks noChangeArrowheads="1"/>
              </p:cNvSpPr>
              <p:nvPr/>
            </p:nvSpPr>
            <p:spPr bwMode="auto">
              <a:xfrm rot="16200000">
                <a:off x="153" y="3177"/>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47" name="Rectangle 48">
                <a:extLst>
                  <a:ext uri="{FF2B5EF4-FFF2-40B4-BE49-F238E27FC236}">
                    <a16:creationId xmlns:a16="http://schemas.microsoft.com/office/drawing/2014/main" id="{CBF0C210-AC1F-11A5-62CA-F90A6CAD3182}"/>
                  </a:ext>
                </a:extLst>
              </p:cNvPr>
              <p:cNvSpPr>
                <a:spLocks noChangeArrowheads="1"/>
              </p:cNvSpPr>
              <p:nvPr/>
            </p:nvSpPr>
            <p:spPr bwMode="auto">
              <a:xfrm rot="16200000">
                <a:off x="143" y="3129"/>
                <a:ext cx="1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g</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48" name="Rectangle 49">
                <a:extLst>
                  <a:ext uri="{FF2B5EF4-FFF2-40B4-BE49-F238E27FC236}">
                    <a16:creationId xmlns:a16="http://schemas.microsoft.com/office/drawing/2014/main" id="{3355BF90-6427-A2D9-A5DD-E0E8FBD026CC}"/>
                  </a:ext>
                </a:extLst>
              </p:cNvPr>
              <p:cNvSpPr>
                <a:spLocks noChangeArrowheads="1"/>
              </p:cNvSpPr>
              <p:nvPr/>
            </p:nvSpPr>
            <p:spPr bwMode="auto">
              <a:xfrm rot="16200000">
                <a:off x="144" y="3073"/>
                <a:ext cx="1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49" name="Rectangle 50">
                <a:extLst>
                  <a:ext uri="{FF2B5EF4-FFF2-40B4-BE49-F238E27FC236}">
                    <a16:creationId xmlns:a16="http://schemas.microsoft.com/office/drawing/2014/main" id="{A51CB35B-C700-324D-FAF8-0FF1A4EA7808}"/>
                  </a:ext>
                </a:extLst>
              </p:cNvPr>
              <p:cNvSpPr>
                <a:spLocks noChangeArrowheads="1"/>
              </p:cNvSpPr>
              <p:nvPr/>
            </p:nvSpPr>
            <p:spPr bwMode="auto">
              <a:xfrm rot="16200000">
                <a:off x="153" y="2993"/>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50" name="Rectangle 51">
                <a:extLst>
                  <a:ext uri="{FF2B5EF4-FFF2-40B4-BE49-F238E27FC236}">
                    <a16:creationId xmlns:a16="http://schemas.microsoft.com/office/drawing/2014/main" id="{417A9768-EF73-1A6F-4E15-1C9A894E437E}"/>
                  </a:ext>
                </a:extLst>
              </p:cNvPr>
              <p:cNvSpPr>
                <a:spLocks noChangeArrowheads="1"/>
              </p:cNvSpPr>
              <p:nvPr/>
            </p:nvSpPr>
            <p:spPr bwMode="auto">
              <a:xfrm rot="16200000">
                <a:off x="143" y="2946"/>
                <a:ext cx="1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51" name="Rectangle 52">
                <a:extLst>
                  <a:ext uri="{FF2B5EF4-FFF2-40B4-BE49-F238E27FC236}">
                    <a16:creationId xmlns:a16="http://schemas.microsoft.com/office/drawing/2014/main" id="{8C63BA11-BD63-F217-2F75-4D1EFF19754E}"/>
                  </a:ext>
                </a:extLst>
              </p:cNvPr>
              <p:cNvSpPr>
                <a:spLocks noChangeArrowheads="1"/>
              </p:cNvSpPr>
              <p:nvPr/>
            </p:nvSpPr>
            <p:spPr bwMode="auto">
              <a:xfrm rot="16200000">
                <a:off x="146" y="2893"/>
                <a:ext cx="1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52" name="Rectangle 53">
                <a:extLst>
                  <a:ext uri="{FF2B5EF4-FFF2-40B4-BE49-F238E27FC236}">
                    <a16:creationId xmlns:a16="http://schemas.microsoft.com/office/drawing/2014/main" id="{67B32D0F-0241-EFD6-D5C4-4D5AC2A6B07B}"/>
                  </a:ext>
                </a:extLst>
              </p:cNvPr>
              <p:cNvSpPr>
                <a:spLocks noChangeArrowheads="1"/>
              </p:cNvSpPr>
              <p:nvPr/>
            </p:nvSpPr>
            <p:spPr bwMode="auto">
              <a:xfrm rot="16200000">
                <a:off x="130" y="2827"/>
                <a:ext cx="13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V</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53" name="Rectangle 54">
                <a:extLst>
                  <a:ext uri="{FF2B5EF4-FFF2-40B4-BE49-F238E27FC236}">
                    <a16:creationId xmlns:a16="http://schemas.microsoft.com/office/drawing/2014/main" id="{28A12D45-7548-B395-8346-C1B29297D534}"/>
                  </a:ext>
                </a:extLst>
              </p:cNvPr>
              <p:cNvSpPr>
                <a:spLocks noChangeArrowheads="1"/>
              </p:cNvSpPr>
              <p:nvPr/>
            </p:nvSpPr>
            <p:spPr bwMode="auto">
              <a:xfrm rot="16200000">
                <a:off x="153" y="2767"/>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54" name="Line 55">
                <a:extLst>
                  <a:ext uri="{FF2B5EF4-FFF2-40B4-BE49-F238E27FC236}">
                    <a16:creationId xmlns:a16="http://schemas.microsoft.com/office/drawing/2014/main" id="{46D54576-5B55-5CD0-A33C-40FD40276FD9}"/>
                  </a:ext>
                </a:extLst>
              </p:cNvPr>
              <p:cNvSpPr>
                <a:spLocks noChangeShapeType="1"/>
              </p:cNvSpPr>
              <p:nvPr/>
            </p:nvSpPr>
            <p:spPr bwMode="auto">
              <a:xfrm>
                <a:off x="463" y="3680"/>
                <a:ext cx="4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55" name="Rectangle 56">
                <a:extLst>
                  <a:ext uri="{FF2B5EF4-FFF2-40B4-BE49-F238E27FC236}">
                    <a16:creationId xmlns:a16="http://schemas.microsoft.com/office/drawing/2014/main" id="{5280A750-0357-F3A5-FAE4-94F79EF34F40}"/>
                  </a:ext>
                </a:extLst>
              </p:cNvPr>
              <p:cNvSpPr>
                <a:spLocks noChangeArrowheads="1"/>
              </p:cNvSpPr>
              <p:nvPr/>
            </p:nvSpPr>
            <p:spPr bwMode="auto">
              <a:xfrm>
                <a:off x="557" y="3557"/>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itchFamily="18"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56" name="Line 57">
                <a:extLst>
                  <a:ext uri="{FF2B5EF4-FFF2-40B4-BE49-F238E27FC236}">
                    <a16:creationId xmlns:a16="http://schemas.microsoft.com/office/drawing/2014/main" id="{E62A4758-B6D9-57EA-57E1-773748BD5797}"/>
                  </a:ext>
                </a:extLst>
              </p:cNvPr>
              <p:cNvSpPr>
                <a:spLocks noChangeShapeType="1"/>
              </p:cNvSpPr>
              <p:nvPr/>
            </p:nvSpPr>
            <p:spPr bwMode="auto">
              <a:xfrm>
                <a:off x="463" y="3342"/>
                <a:ext cx="4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57" name="Rectangle 58">
                <a:extLst>
                  <a:ext uri="{FF2B5EF4-FFF2-40B4-BE49-F238E27FC236}">
                    <a16:creationId xmlns:a16="http://schemas.microsoft.com/office/drawing/2014/main" id="{99915F50-F411-2AD3-491B-DFF9A17588F2}"/>
                  </a:ext>
                </a:extLst>
              </p:cNvPr>
              <p:cNvSpPr>
                <a:spLocks noChangeArrowheads="1"/>
              </p:cNvSpPr>
              <p:nvPr/>
            </p:nvSpPr>
            <p:spPr bwMode="auto">
              <a:xfrm>
                <a:off x="557" y="3219"/>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itchFamily="18" charset="0"/>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58" name="Line 59">
                <a:extLst>
                  <a:ext uri="{FF2B5EF4-FFF2-40B4-BE49-F238E27FC236}">
                    <a16:creationId xmlns:a16="http://schemas.microsoft.com/office/drawing/2014/main" id="{1E7C387A-9BC0-66F3-4DF4-21A61A19EA1B}"/>
                  </a:ext>
                </a:extLst>
              </p:cNvPr>
              <p:cNvSpPr>
                <a:spLocks noChangeShapeType="1"/>
              </p:cNvSpPr>
              <p:nvPr/>
            </p:nvSpPr>
            <p:spPr bwMode="auto">
              <a:xfrm>
                <a:off x="463" y="3066"/>
                <a:ext cx="4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59" name="Rectangle 60">
                <a:extLst>
                  <a:ext uri="{FF2B5EF4-FFF2-40B4-BE49-F238E27FC236}">
                    <a16:creationId xmlns:a16="http://schemas.microsoft.com/office/drawing/2014/main" id="{F538C01C-5408-5FFF-5547-E4607300002A}"/>
                  </a:ext>
                </a:extLst>
              </p:cNvPr>
              <p:cNvSpPr>
                <a:spLocks noChangeArrowheads="1"/>
              </p:cNvSpPr>
              <p:nvPr/>
            </p:nvSpPr>
            <p:spPr bwMode="auto">
              <a:xfrm>
                <a:off x="557" y="2941"/>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itchFamily="18"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60" name="Line 61">
                <a:extLst>
                  <a:ext uri="{FF2B5EF4-FFF2-40B4-BE49-F238E27FC236}">
                    <a16:creationId xmlns:a16="http://schemas.microsoft.com/office/drawing/2014/main" id="{E10C0E01-18FE-0BEC-30C8-1388B5EF94FB}"/>
                  </a:ext>
                </a:extLst>
              </p:cNvPr>
              <p:cNvSpPr>
                <a:spLocks noChangeShapeType="1"/>
              </p:cNvSpPr>
              <p:nvPr/>
            </p:nvSpPr>
            <p:spPr bwMode="auto">
              <a:xfrm>
                <a:off x="463" y="2820"/>
                <a:ext cx="4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61" name="Rectangle 62">
                <a:extLst>
                  <a:ext uri="{FF2B5EF4-FFF2-40B4-BE49-F238E27FC236}">
                    <a16:creationId xmlns:a16="http://schemas.microsoft.com/office/drawing/2014/main" id="{722D8377-1CA2-8EE3-5B4E-6AC43D280733}"/>
                  </a:ext>
                </a:extLst>
              </p:cNvPr>
              <p:cNvSpPr>
                <a:spLocks noChangeArrowheads="1"/>
              </p:cNvSpPr>
              <p:nvPr/>
            </p:nvSpPr>
            <p:spPr bwMode="auto">
              <a:xfrm>
                <a:off x="557" y="2697"/>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New Roman" pitchFamily="18" charset="0"/>
                    <a:cs typeface="Arial" pitchFamily="34" charset="0"/>
                  </a:rPr>
                  <a:t>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162" name="Line 63">
                <a:extLst>
                  <a:ext uri="{FF2B5EF4-FFF2-40B4-BE49-F238E27FC236}">
                    <a16:creationId xmlns:a16="http://schemas.microsoft.com/office/drawing/2014/main" id="{7163B609-3914-9AED-0956-46B2A2A3230E}"/>
                  </a:ext>
                </a:extLst>
              </p:cNvPr>
              <p:cNvSpPr>
                <a:spLocks noChangeShapeType="1"/>
              </p:cNvSpPr>
              <p:nvPr/>
            </p:nvSpPr>
            <p:spPr bwMode="auto">
              <a:xfrm>
                <a:off x="463" y="2596"/>
                <a:ext cx="4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64" name="Rectangle 64">
                <a:extLst>
                  <a:ext uri="{FF2B5EF4-FFF2-40B4-BE49-F238E27FC236}">
                    <a16:creationId xmlns:a16="http://schemas.microsoft.com/office/drawing/2014/main" id="{0E75CD70-054C-8661-15FC-D3AABF5E17A6}"/>
                  </a:ext>
                </a:extLst>
              </p:cNvPr>
              <p:cNvSpPr>
                <a:spLocks noChangeArrowheads="1"/>
              </p:cNvSpPr>
              <p:nvPr/>
            </p:nvSpPr>
            <p:spPr bwMode="auto">
              <a:xfrm>
                <a:off x="557" y="2473"/>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310" name="Line 65">
                <a:extLst>
                  <a:ext uri="{FF2B5EF4-FFF2-40B4-BE49-F238E27FC236}">
                    <a16:creationId xmlns:a16="http://schemas.microsoft.com/office/drawing/2014/main" id="{3A1D30EA-7A67-4DE1-C9AA-326BD6BA948D}"/>
                  </a:ext>
                </a:extLst>
              </p:cNvPr>
              <p:cNvSpPr>
                <a:spLocks noChangeShapeType="1"/>
              </p:cNvSpPr>
              <p:nvPr/>
            </p:nvSpPr>
            <p:spPr bwMode="auto">
              <a:xfrm>
                <a:off x="463" y="2387"/>
                <a:ext cx="4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88" name="Rectangle 66">
                <a:extLst>
                  <a:ext uri="{FF2B5EF4-FFF2-40B4-BE49-F238E27FC236}">
                    <a16:creationId xmlns:a16="http://schemas.microsoft.com/office/drawing/2014/main" id="{6AECC225-9D35-B126-D716-BE475E045B4E}"/>
                  </a:ext>
                </a:extLst>
              </p:cNvPr>
              <p:cNvSpPr>
                <a:spLocks noChangeArrowheads="1"/>
              </p:cNvSpPr>
              <p:nvPr/>
            </p:nvSpPr>
            <p:spPr bwMode="auto">
              <a:xfrm>
                <a:off x="557" y="2264"/>
                <a:ext cx="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itchFamily="18" charset="0"/>
                    <a:cs typeface="Arial" pitchFamily="34"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cxnSp>
          <p:nvCxnSpPr>
            <p:cNvPr id="18690" name="Straight Arrow Connector 18689">
              <a:extLst>
                <a:ext uri="{FF2B5EF4-FFF2-40B4-BE49-F238E27FC236}">
                  <a16:creationId xmlns:a16="http://schemas.microsoft.com/office/drawing/2014/main" id="{FC7B82D5-E082-D07E-2A18-3BE14C2437DB}"/>
                </a:ext>
              </a:extLst>
            </p:cNvPr>
            <p:cNvCxnSpPr/>
            <p:nvPr/>
          </p:nvCxnSpPr>
          <p:spPr>
            <a:xfrm flipV="1">
              <a:off x="8471831" y="2638973"/>
              <a:ext cx="0" cy="97020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693" name="Rectangle 11">
              <a:extLst>
                <a:ext uri="{FF2B5EF4-FFF2-40B4-BE49-F238E27FC236}">
                  <a16:creationId xmlns:a16="http://schemas.microsoft.com/office/drawing/2014/main" id="{BE15E515-7306-BA53-921A-7DA140A8F98B}"/>
                </a:ext>
              </a:extLst>
            </p:cNvPr>
            <p:cNvSpPr>
              <a:spLocks noChangeArrowheads="1"/>
            </p:cNvSpPr>
            <p:nvPr/>
          </p:nvSpPr>
          <p:spPr bwMode="auto">
            <a:xfrm>
              <a:off x="8534735" y="3094068"/>
              <a:ext cx="359720" cy="21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400" dirty="0">
                  <a:solidFill>
                    <a:srgbClr val="FF0000"/>
                  </a:solidFill>
                  <a:latin typeface="Times New Roman" pitchFamily="18" charset="0"/>
                </a:rPr>
                <a:t>1↔3</a:t>
              </a:r>
              <a:endParaRPr lang="en-US" altLang="en-US" sz="1400" dirty="0">
                <a:solidFill>
                  <a:srgbClr val="FF0000"/>
                </a:solidFill>
              </a:endParaRPr>
            </a:p>
          </p:txBody>
        </p:sp>
      </p:grpSp>
      <p:pic>
        <p:nvPicPr>
          <p:cNvPr id="18696" name="Picture 18695">
            <a:extLst>
              <a:ext uri="{FF2B5EF4-FFF2-40B4-BE49-F238E27FC236}">
                <a16:creationId xmlns:a16="http://schemas.microsoft.com/office/drawing/2014/main" id="{52C82F44-3A02-7760-1EBB-ECEDA1E0B8AC}"/>
              </a:ext>
            </a:extLst>
          </p:cNvPr>
          <p:cNvPicPr>
            <a:picLocks noChangeAspect="1"/>
          </p:cNvPicPr>
          <p:nvPr/>
        </p:nvPicPr>
        <p:blipFill>
          <a:blip r:embed="rId2"/>
          <a:stretch>
            <a:fillRect/>
          </a:stretch>
        </p:blipFill>
        <p:spPr>
          <a:xfrm>
            <a:off x="1180485" y="4488697"/>
            <a:ext cx="5037263" cy="238292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5612BD-A8EB-4659-D5AE-E25889B5192F}"/>
                  </a:ext>
                </a:extLst>
              </p:cNvPr>
              <p:cNvSpPr txBox="1"/>
              <p:nvPr/>
            </p:nvSpPr>
            <p:spPr>
              <a:xfrm>
                <a:off x="97145" y="931821"/>
                <a:ext cx="8773806" cy="1815049"/>
              </a:xfrm>
              <a:prstGeom prst="rect">
                <a:avLst/>
              </a:prstGeom>
              <a:noFill/>
            </p:spPr>
            <p:txBody>
              <a:bodyPr wrap="square" rtlCol="0">
                <a:spAutoFit/>
              </a:bodyPr>
              <a:lstStyle/>
              <a:p>
                <a:r>
                  <a:rPr lang="en-US" dirty="0"/>
                  <a:t>We compute resonance frequencies as if we have a two-level system, but it is not so.</a:t>
                </a:r>
              </a:p>
              <a:p>
                <a:r>
                  <a:rPr lang="en-US" dirty="0"/>
                  <a:t>Contributions from other states “near to resonance”: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ℏ</m:t>
                          </m:r>
                        </m:num>
                        <m:den>
                          <m:r>
                            <a:rPr lang="en-US" b="0" i="1" smtClean="0">
                              <a:latin typeface="Cambria Math" panose="02040503050406030204" pitchFamily="18" charset="0"/>
                            </a:rPr>
                            <m:t>8</m:t>
                          </m:r>
                          <m:r>
                            <a:rPr lang="en-US" b="0" i="1" smtClean="0">
                              <a:latin typeface="Cambria Math" panose="02040503050406030204" pitchFamily="18" charset="0"/>
                            </a:rPr>
                            <m:t>𝜋</m:t>
                          </m:r>
                        </m:den>
                      </m:f>
                      <m:d>
                        <m:dPr>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𝑘</m:t>
                                              </m:r>
                                              <m:r>
                                                <a:rPr lang="en-US" b="0" i="1" smtClean="0">
                                                  <a:latin typeface="Cambria Math" panose="02040503050406030204" pitchFamily="18" charset="0"/>
                                                </a:rPr>
                                                <m:t>3</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den>
                              </m:f>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r>
                                <a:rPr lang="en-US" b="0" i="1" smtClean="0">
                                  <a:latin typeface="Cambria Math" panose="02040503050406030204" pitchFamily="18" charset="0"/>
                                </a:rPr>
                                <m:t>≠1</m:t>
                              </m:r>
                            </m: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𝑘</m:t>
                                              </m:r>
                                              <m:r>
                                                <a:rPr lang="en-US" i="1">
                                                  <a:latin typeface="Cambria Math" panose="02040503050406030204" pitchFamily="18" charset="0"/>
                                                </a:rPr>
                                                <m:t>3</m:t>
                                              </m:r>
                                            </m:sub>
                                          </m:sSub>
                                        </m:e>
                                      </m:d>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den>
                              </m:f>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𝑘</m:t>
                                              </m:r>
                                              <m:r>
                                                <a:rPr lang="en-US" b="0" i="1" smtClean="0">
                                                  <a:latin typeface="Cambria Math" panose="02040503050406030204" pitchFamily="18" charset="0"/>
                                                </a:rPr>
                                                <m:t>1</m:t>
                                              </m:r>
                                            </m:sub>
                                          </m:sSub>
                                        </m:e>
                                      </m:d>
                                    </m:e>
                                    <m:sup>
                                      <m:r>
                                        <a:rPr lang="en-US" i="1">
                                          <a:latin typeface="Cambria Math" panose="02040503050406030204" pitchFamily="18" charset="0"/>
                                        </a:rPr>
                                        <m:t>2</m:t>
                                      </m:r>
                                    </m:sup>
                                  </m:s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den>
                              </m:f>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3</m:t>
                              </m:r>
                            </m: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𝑘</m:t>
                                              </m:r>
                                              <m:r>
                                                <a:rPr lang="en-US" b="0" i="1" smtClean="0">
                                                  <a:latin typeface="Cambria Math" panose="02040503050406030204" pitchFamily="18" charset="0"/>
                                                </a:rPr>
                                                <m:t>1</m:t>
                                              </m:r>
                                            </m:sub>
                                          </m:sSub>
                                        </m:e>
                                      </m:d>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𝑘</m:t>
                                      </m:r>
                                    </m:sub>
                                  </m:sSub>
                                </m:den>
                              </m:f>
                            </m:e>
                          </m:nary>
                        </m:e>
                      </m:d>
                    </m:oMath>
                  </m:oMathPara>
                </a14:m>
                <a:endParaRPr lang="en-US" dirty="0"/>
              </a:p>
              <a:p>
                <a:endParaRPr lang="en-US" dirty="0"/>
              </a:p>
            </p:txBody>
          </p:sp>
        </mc:Choice>
        <mc:Fallback xmlns="">
          <p:sp>
            <p:nvSpPr>
              <p:cNvPr id="3" name="TextBox 2">
                <a:extLst>
                  <a:ext uri="{FF2B5EF4-FFF2-40B4-BE49-F238E27FC236}">
                    <a16:creationId xmlns:a16="http://schemas.microsoft.com/office/drawing/2014/main" id="{C75612BD-A8EB-4659-D5AE-E25889B5192F}"/>
                  </a:ext>
                </a:extLst>
              </p:cNvPr>
              <p:cNvSpPr txBox="1">
                <a:spLocks noRot="1" noChangeAspect="1" noMove="1" noResize="1" noEditPoints="1" noAdjustHandles="1" noChangeArrowheads="1" noChangeShapeType="1" noTextEdit="1"/>
              </p:cNvSpPr>
              <p:nvPr/>
            </p:nvSpPr>
            <p:spPr>
              <a:xfrm>
                <a:off x="97145" y="931821"/>
                <a:ext cx="8773806" cy="1815049"/>
              </a:xfrm>
              <a:prstGeom prst="rect">
                <a:avLst/>
              </a:prstGeom>
              <a:blipFill>
                <a:blip r:embed="rId3"/>
                <a:stretch>
                  <a:fillRect l="-625" t="-201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B04EEEE-39DC-2B4B-7CDD-0F1B025F573B}"/>
              </a:ext>
            </a:extLst>
          </p:cNvPr>
          <p:cNvSpPr txBox="1"/>
          <p:nvPr/>
        </p:nvSpPr>
        <p:spPr>
          <a:xfrm>
            <a:off x="97145" y="2394937"/>
            <a:ext cx="8949710" cy="923330"/>
          </a:xfrm>
          <a:prstGeom prst="rect">
            <a:avLst/>
          </a:prstGeom>
          <a:noFill/>
        </p:spPr>
        <p:txBody>
          <a:bodyPr wrap="square">
            <a:spAutoFit/>
          </a:bodyPr>
          <a:lstStyle/>
          <a:p>
            <a:r>
              <a:rPr lang="en-US" dirty="0"/>
              <a:t>This shift was first discovered in Atomic Physics (AC Stark Shift) and is also known in NMR, but:</a:t>
            </a:r>
          </a:p>
          <a:p>
            <a:pPr marL="285750" indent="-285750">
              <a:buFont typeface="Arial" panose="020B0604020202020204" pitchFamily="34" charset="0"/>
              <a:buChar char="•"/>
            </a:pPr>
            <a:r>
              <a:rPr lang="en-US" dirty="0"/>
              <a:t>Many more states (and all shown) contribute, biggest effect for closest state, some cancellation.</a:t>
            </a:r>
          </a:p>
        </p:txBody>
      </p:sp>
      <p:sp>
        <p:nvSpPr>
          <p:cNvPr id="8" name="TextBox 7">
            <a:extLst>
              <a:ext uri="{FF2B5EF4-FFF2-40B4-BE49-F238E27FC236}">
                <a16:creationId xmlns:a16="http://schemas.microsoft.com/office/drawing/2014/main" id="{3644C386-CEF9-92BE-363B-1848666F1BB8}"/>
              </a:ext>
            </a:extLst>
          </p:cNvPr>
          <p:cNvSpPr txBox="1"/>
          <p:nvPr/>
        </p:nvSpPr>
        <p:spPr>
          <a:xfrm>
            <a:off x="89334" y="3241978"/>
            <a:ext cx="7114015" cy="1200329"/>
          </a:xfrm>
          <a:prstGeom prst="rect">
            <a:avLst/>
          </a:prstGeom>
          <a:noFill/>
        </p:spPr>
        <p:txBody>
          <a:bodyPr wrap="square">
            <a:spAutoFit/>
          </a:bodyPr>
          <a:lstStyle/>
          <a:p>
            <a:pPr marL="285750" indent="-285750">
              <a:buFont typeface="Arial" panose="020B0604020202020204" pitchFamily="34" charset="0"/>
              <a:buChar char="•"/>
            </a:pPr>
            <a:r>
              <a:rPr lang="en-US" dirty="0"/>
              <a:t>Effect depends quadratically on excitation strength, and will likely be negligible for longer observation times in storage experiments. Table below is for fictious setup, the shift is about 9 times higher than shown n our current setup.</a:t>
            </a:r>
          </a:p>
        </p:txBody>
      </p:sp>
    </p:spTree>
    <p:extLst>
      <p:ext uri="{BB962C8B-B14F-4D97-AF65-F5344CB8AC3E}">
        <p14:creationId xmlns:p14="http://schemas.microsoft.com/office/powerpoint/2010/main" val="208519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450"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Resonance transitions ~ Rabi oscillations</a:t>
            </a:r>
          </a:p>
        </p:txBody>
      </p:sp>
      <p:graphicFrame>
        <p:nvGraphicFramePr>
          <p:cNvPr id="53253" name="Object 5"/>
          <p:cNvGraphicFramePr>
            <a:graphicFrameLocks noChangeAspect="1"/>
          </p:cNvGraphicFramePr>
          <p:nvPr/>
        </p:nvGraphicFramePr>
        <p:xfrm>
          <a:off x="2008188" y="908050"/>
          <a:ext cx="4379912" cy="1085850"/>
        </p:xfrm>
        <a:graphic>
          <a:graphicData uri="http://schemas.openxmlformats.org/presentationml/2006/ole">
            <mc:AlternateContent xmlns:mc="http://schemas.openxmlformats.org/markup-compatibility/2006">
              <mc:Choice xmlns:v="urn:schemas-microsoft-com:vml" Requires="v">
                <p:oleObj name="Equation" r:id="rId2" imgW="2920680" imgH="723600" progId="Equation.DSMT4">
                  <p:embed/>
                </p:oleObj>
              </mc:Choice>
              <mc:Fallback>
                <p:oleObj name="Equation" r:id="rId2" imgW="2920680" imgH="723600" progId="Equation.DSMT4">
                  <p:embed/>
                  <p:pic>
                    <p:nvPicPr>
                      <p:cNvPr id="53253" name="Object 5"/>
                      <p:cNvPicPr>
                        <a:picLocks noChangeAspect="1" noChangeArrowheads="1"/>
                      </p:cNvPicPr>
                      <p:nvPr/>
                    </p:nvPicPr>
                    <p:blipFill>
                      <a:blip r:embed="rId3"/>
                      <a:srcRect/>
                      <a:stretch>
                        <a:fillRect/>
                      </a:stretch>
                    </p:blipFill>
                    <p:spPr bwMode="auto">
                      <a:xfrm>
                        <a:off x="2008188" y="908050"/>
                        <a:ext cx="4379912"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1" name="Text Box 7"/>
          <p:cNvSpPr txBox="1">
            <a:spLocks noChangeArrowheads="1"/>
          </p:cNvSpPr>
          <p:nvPr/>
        </p:nvSpPr>
        <p:spPr bwMode="auto">
          <a:xfrm>
            <a:off x="468313" y="974725"/>
            <a:ext cx="1295400" cy="581025"/>
          </a:xfrm>
          <a:prstGeom prst="rect">
            <a:avLst/>
          </a:prstGeom>
          <a:noFill/>
          <a:ln w="9525">
            <a:noFill/>
            <a:miter lim="800000"/>
            <a:headEnd/>
            <a:tailEnd/>
          </a:ln>
        </p:spPr>
        <p:txBody>
          <a:bodyPr>
            <a:spAutoFit/>
          </a:bodyPr>
          <a:lstStyle/>
          <a:p>
            <a:pPr>
              <a:spcBef>
                <a:spcPct val="50000"/>
              </a:spcBef>
            </a:pPr>
            <a:r>
              <a:rPr lang="en-US" sz="1600" dirty="0" err="1">
                <a:latin typeface="Times New Roman" pitchFamily="18" charset="0"/>
                <a:cs typeface="Times New Roman" pitchFamily="18" charset="0"/>
              </a:rPr>
              <a:t>Schroedinger</a:t>
            </a:r>
            <a:r>
              <a:rPr lang="en-US" sz="1600" dirty="0">
                <a:latin typeface="Times New Roman" pitchFamily="18" charset="0"/>
                <a:cs typeface="Times New Roman" pitchFamily="18" charset="0"/>
              </a:rPr>
              <a:t> equation:</a:t>
            </a:r>
          </a:p>
        </p:txBody>
      </p:sp>
      <p:grpSp>
        <p:nvGrpSpPr>
          <p:cNvPr id="3" name="Group 2"/>
          <p:cNvGrpSpPr/>
          <p:nvPr/>
        </p:nvGrpSpPr>
        <p:grpSpPr>
          <a:xfrm>
            <a:off x="344488" y="2028970"/>
            <a:ext cx="8799512" cy="4478193"/>
            <a:chOff x="344488" y="2028970"/>
            <a:chExt cx="8799512" cy="4478193"/>
          </a:xfrm>
        </p:grpSpPr>
        <p:pic>
          <p:nvPicPr>
            <p:cNvPr id="7202" name="Picture 34" descr="../../_images/guide-bloch-redfiel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07" y="2028970"/>
              <a:ext cx="3297093" cy="32970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3269" name="Object 8"/>
            <p:cNvGraphicFramePr>
              <a:graphicFrameLocks noChangeAspect="1"/>
            </p:cNvGraphicFramePr>
            <p:nvPr/>
          </p:nvGraphicFramePr>
          <p:xfrm>
            <a:off x="2144713" y="5419725"/>
            <a:ext cx="4805362" cy="1087438"/>
          </p:xfrm>
          <a:graphic>
            <a:graphicData uri="http://schemas.openxmlformats.org/presentationml/2006/ole">
              <mc:AlternateContent xmlns:mc="http://schemas.openxmlformats.org/markup-compatibility/2006">
                <mc:Choice xmlns:v="urn:schemas-microsoft-com:vml" Requires="v">
                  <p:oleObj name="Equation" r:id="rId5" imgW="3200400" imgH="723600" progId="Equation.DSMT4">
                    <p:embed/>
                  </p:oleObj>
                </mc:Choice>
                <mc:Fallback>
                  <p:oleObj name="Equation" r:id="rId5" imgW="3200400" imgH="723600" progId="Equation.DSMT4">
                    <p:embed/>
                    <p:pic>
                      <p:nvPicPr>
                        <p:cNvPr id="5326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713" y="5419725"/>
                          <a:ext cx="4805362" cy="1087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9" name="Text Box 202"/>
            <p:cNvSpPr txBox="1">
              <a:spLocks noChangeArrowheads="1"/>
            </p:cNvSpPr>
            <p:nvPr/>
          </p:nvSpPr>
          <p:spPr bwMode="auto">
            <a:xfrm>
              <a:off x="417513" y="5803900"/>
              <a:ext cx="2374900" cy="336550"/>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cs typeface="Times New Roman" pitchFamily="18" charset="0"/>
                </a:rPr>
                <a:t>Rabi formula:</a:t>
              </a:r>
            </a:p>
          </p:txBody>
        </p:sp>
        <p:sp>
          <p:nvSpPr>
            <p:cNvPr id="53460" name="Text Box 202"/>
            <p:cNvSpPr txBox="1">
              <a:spLocks noChangeArrowheads="1"/>
            </p:cNvSpPr>
            <p:nvPr/>
          </p:nvSpPr>
          <p:spPr bwMode="auto">
            <a:xfrm>
              <a:off x="344488" y="4989513"/>
              <a:ext cx="5399087" cy="336550"/>
            </a:xfrm>
            <a:prstGeom prst="rect">
              <a:avLst/>
            </a:prstGeom>
            <a:noFill/>
            <a:ln w="9525">
              <a:noFill/>
              <a:miter lim="800000"/>
              <a:headEnd/>
              <a:tailEnd/>
            </a:ln>
          </p:spPr>
          <p:txBody>
            <a:bodyPr>
              <a:spAutoFit/>
            </a:bodyPr>
            <a:lstStyle/>
            <a:p>
              <a:pPr>
                <a:spcBef>
                  <a:spcPct val="50000"/>
                </a:spcBef>
              </a:pPr>
              <a:r>
                <a:rPr lang="en-US" sz="1600" dirty="0">
                  <a:latin typeface="Times New Roman" pitchFamily="18" charset="0"/>
                  <a:cs typeface="Times New Roman" pitchFamily="18" charset="0"/>
                </a:rPr>
                <a:t>Neglect self coupling and fast oscillating terms:</a:t>
              </a:r>
            </a:p>
          </p:txBody>
        </p:sp>
      </p:grpSp>
      <p:sp>
        <p:nvSpPr>
          <p:cNvPr id="2" name="Slide Number Placeholder 1"/>
          <p:cNvSpPr>
            <a:spLocks noGrp="1"/>
          </p:cNvSpPr>
          <p:nvPr>
            <p:ph type="sldNum" sz="quarter" idx="12"/>
          </p:nvPr>
        </p:nvSpPr>
        <p:spPr/>
        <p:txBody>
          <a:bodyPr/>
          <a:lstStyle/>
          <a:p>
            <a:pPr>
              <a:defRPr/>
            </a:pPr>
            <a:fld id="{904FC7B6-F751-4890-A1D3-9407B360D404}" type="slidenum">
              <a:rPr lang="en-US" smtClean="0">
                <a:solidFill>
                  <a:srgbClr val="000000"/>
                </a:solidFill>
              </a:rPr>
              <a:pPr>
                <a:defRPr/>
              </a:pPr>
              <a:t>11</a:t>
            </a:fld>
            <a:endParaRPr lang="en-US">
              <a:solidFill>
                <a:srgbClr val="000000"/>
              </a:solidFill>
            </a:endParaRPr>
          </a:p>
        </p:txBody>
      </p:sp>
      <p:graphicFrame>
        <p:nvGraphicFramePr>
          <p:cNvPr id="22" name="Object 16"/>
          <p:cNvGraphicFramePr>
            <a:graphicFrameLocks noChangeAspect="1"/>
          </p:cNvGraphicFramePr>
          <p:nvPr/>
        </p:nvGraphicFramePr>
        <p:xfrm>
          <a:off x="7355752" y="2386302"/>
          <a:ext cx="309562" cy="385762"/>
        </p:xfrm>
        <a:graphic>
          <a:graphicData uri="http://schemas.openxmlformats.org/presentationml/2006/ole">
            <mc:AlternateContent xmlns:mc="http://schemas.openxmlformats.org/markup-compatibility/2006">
              <mc:Choice xmlns:v="urn:schemas-microsoft-com:vml" Requires="v">
                <p:oleObj name="Equation" r:id="rId7" imgW="203040" imgH="253800" progId="Equation.DSMT4">
                  <p:embed/>
                </p:oleObj>
              </mc:Choice>
              <mc:Fallback>
                <p:oleObj name="Equation" r:id="rId7" imgW="203040" imgH="253800" progId="Equation.DSMT4">
                  <p:embed/>
                  <p:pic>
                    <p:nvPicPr>
                      <p:cNvPr id="22" name="Object 16"/>
                      <p:cNvPicPr>
                        <a:picLocks noChangeAspect="1" noChangeArrowheads="1"/>
                      </p:cNvPicPr>
                      <p:nvPr/>
                    </p:nvPicPr>
                    <p:blipFill>
                      <a:blip r:embed="rId8"/>
                      <a:srcRect/>
                      <a:stretch>
                        <a:fillRect/>
                      </a:stretch>
                    </p:blipFill>
                    <p:spPr bwMode="auto">
                      <a:xfrm>
                        <a:off x="7355752" y="2386302"/>
                        <a:ext cx="309562" cy="385762"/>
                      </a:xfrm>
                      <a:prstGeom prst="rect">
                        <a:avLst/>
                      </a:prstGeom>
                      <a:solidFill>
                        <a:schemeClr val="bg1"/>
                      </a:solidFill>
                    </p:spPr>
                  </p:pic>
                </p:oleObj>
              </mc:Fallback>
            </mc:AlternateContent>
          </a:graphicData>
        </a:graphic>
      </p:graphicFrame>
      <p:graphicFrame>
        <p:nvGraphicFramePr>
          <p:cNvPr id="23" name="Object 16"/>
          <p:cNvGraphicFramePr>
            <a:graphicFrameLocks noChangeAspect="1"/>
          </p:cNvGraphicFramePr>
          <p:nvPr/>
        </p:nvGraphicFramePr>
        <p:xfrm>
          <a:off x="7472363" y="4419600"/>
          <a:ext cx="290512" cy="385763"/>
        </p:xfrm>
        <a:graphic>
          <a:graphicData uri="http://schemas.openxmlformats.org/presentationml/2006/ole">
            <mc:AlternateContent xmlns:mc="http://schemas.openxmlformats.org/markup-compatibility/2006">
              <mc:Choice xmlns:v="urn:schemas-microsoft-com:vml" Requires="v">
                <p:oleObj name="Equation" r:id="rId9" imgW="190440" imgH="253800" progId="Equation.DSMT4">
                  <p:embed/>
                </p:oleObj>
              </mc:Choice>
              <mc:Fallback>
                <p:oleObj name="Equation" r:id="rId9" imgW="190440" imgH="253800" progId="Equation.DSMT4">
                  <p:embed/>
                  <p:pic>
                    <p:nvPicPr>
                      <p:cNvPr id="23" name="Object 16"/>
                      <p:cNvPicPr>
                        <a:picLocks noChangeAspect="1" noChangeArrowheads="1"/>
                      </p:cNvPicPr>
                      <p:nvPr/>
                    </p:nvPicPr>
                    <p:blipFill>
                      <a:blip r:embed="rId10"/>
                      <a:srcRect/>
                      <a:stretch>
                        <a:fillRect/>
                      </a:stretch>
                    </p:blipFill>
                    <p:spPr bwMode="auto">
                      <a:xfrm>
                        <a:off x="7472363" y="4419600"/>
                        <a:ext cx="290512" cy="385763"/>
                      </a:xfrm>
                      <a:prstGeom prst="rect">
                        <a:avLst/>
                      </a:prstGeom>
                      <a:solidFill>
                        <a:schemeClr val="bg1"/>
                      </a:solidFill>
                    </p:spPr>
                  </p:pic>
                </p:oleObj>
              </mc:Fallback>
            </mc:AlternateContent>
          </a:graphicData>
        </a:graphic>
      </p:graphicFrame>
      <p:grpSp>
        <p:nvGrpSpPr>
          <p:cNvPr id="4" name="Group 3"/>
          <p:cNvGrpSpPr/>
          <p:nvPr/>
        </p:nvGrpSpPr>
        <p:grpSpPr>
          <a:xfrm>
            <a:off x="87312" y="2060575"/>
            <a:ext cx="6597651" cy="2922588"/>
            <a:chOff x="87312" y="2060575"/>
            <a:chExt cx="6597651" cy="2922588"/>
          </a:xfrm>
        </p:grpSpPr>
        <p:graphicFrame>
          <p:nvGraphicFramePr>
            <p:cNvPr id="53254" name="Object 6"/>
            <p:cNvGraphicFramePr>
              <a:graphicFrameLocks noChangeAspect="1"/>
            </p:cNvGraphicFramePr>
            <p:nvPr/>
          </p:nvGraphicFramePr>
          <p:xfrm>
            <a:off x="2039938" y="2060575"/>
            <a:ext cx="4645025" cy="511175"/>
          </p:xfrm>
          <a:graphic>
            <a:graphicData uri="http://schemas.openxmlformats.org/presentationml/2006/ole">
              <mc:AlternateContent xmlns:mc="http://schemas.openxmlformats.org/markup-compatibility/2006">
                <mc:Choice xmlns:v="urn:schemas-microsoft-com:vml" Requires="v">
                  <p:oleObj name="Equation" r:id="rId11" imgW="3111480" imgH="342720" progId="Equation.DSMT4">
                    <p:embed/>
                  </p:oleObj>
                </mc:Choice>
                <mc:Fallback>
                  <p:oleObj name="Equation" r:id="rId11" imgW="3111480" imgH="342720" progId="Equation.DSMT4">
                    <p:embed/>
                    <p:pic>
                      <p:nvPicPr>
                        <p:cNvPr id="5325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9938" y="2060575"/>
                          <a:ext cx="46450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2" name="Text Box 8"/>
            <p:cNvSpPr txBox="1">
              <a:spLocks noChangeArrowheads="1"/>
            </p:cNvSpPr>
            <p:nvPr/>
          </p:nvSpPr>
          <p:spPr bwMode="auto">
            <a:xfrm>
              <a:off x="468313" y="2084388"/>
              <a:ext cx="1295400" cy="336550"/>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cs typeface="Times New Roman" pitchFamily="18" charset="0"/>
                </a:rPr>
                <a:t>Ansatz:</a:t>
              </a:r>
            </a:p>
          </p:txBody>
        </p:sp>
        <p:sp>
          <p:nvSpPr>
            <p:cNvPr id="53453" name="Text Box 10"/>
            <p:cNvSpPr txBox="1">
              <a:spLocks noChangeArrowheads="1"/>
            </p:cNvSpPr>
            <p:nvPr/>
          </p:nvSpPr>
          <p:spPr bwMode="auto">
            <a:xfrm>
              <a:off x="87312" y="2582863"/>
              <a:ext cx="2274887" cy="825500"/>
            </a:xfrm>
            <a:prstGeom prst="rect">
              <a:avLst/>
            </a:prstGeom>
            <a:noFill/>
            <a:ln w="9525">
              <a:noFill/>
              <a:miter lim="800000"/>
              <a:headEnd/>
              <a:tailEnd/>
            </a:ln>
          </p:spPr>
          <p:txBody>
            <a:bodyPr wrap="square">
              <a:spAutoFit/>
            </a:bodyPr>
            <a:lstStyle/>
            <a:p>
              <a:pPr>
                <a:spcBef>
                  <a:spcPct val="50000"/>
                </a:spcBef>
              </a:pPr>
              <a:r>
                <a:rPr lang="en-US" sz="1600" dirty="0">
                  <a:latin typeface="Times New Roman" pitchFamily="18" charset="0"/>
                  <a:cs typeface="Times New Roman" pitchFamily="18" charset="0"/>
                </a:rPr>
                <a:t>Insert in </a:t>
              </a:r>
              <a:r>
                <a:rPr lang="en-US" sz="1600" dirty="0" err="1">
                  <a:latin typeface="Times New Roman" pitchFamily="18" charset="0"/>
                  <a:cs typeface="Times New Roman" pitchFamily="18" charset="0"/>
                </a:rPr>
                <a:t>Schroedinger</a:t>
              </a:r>
              <a:r>
                <a:rPr lang="en-US" sz="1600" dirty="0">
                  <a:latin typeface="Times New Roman" pitchFamily="18" charset="0"/>
                  <a:cs typeface="Times New Roman" pitchFamily="18" charset="0"/>
                </a:rPr>
                <a:t> equation, restrict to states “1” and “3”:</a:t>
              </a:r>
            </a:p>
          </p:txBody>
        </p:sp>
        <p:sp>
          <p:nvSpPr>
            <p:cNvPr id="53454" name="Line 13"/>
            <p:cNvSpPr>
              <a:spLocks noChangeShapeType="1"/>
            </p:cNvSpPr>
            <p:nvPr/>
          </p:nvSpPr>
          <p:spPr bwMode="auto">
            <a:xfrm flipH="1">
              <a:off x="3733798" y="2995613"/>
              <a:ext cx="727363" cy="319195"/>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graphicFrame>
          <p:nvGraphicFramePr>
            <p:cNvPr id="53262" name="Object 14"/>
            <p:cNvGraphicFramePr>
              <a:graphicFrameLocks noChangeAspect="1"/>
            </p:cNvGraphicFramePr>
            <p:nvPr/>
          </p:nvGraphicFramePr>
          <p:xfrm>
            <a:off x="2590800" y="2570957"/>
            <a:ext cx="1679575" cy="385762"/>
          </p:xfrm>
          <a:graphic>
            <a:graphicData uri="http://schemas.openxmlformats.org/presentationml/2006/ole">
              <mc:AlternateContent xmlns:mc="http://schemas.openxmlformats.org/markup-compatibility/2006">
                <mc:Choice xmlns:v="urn:schemas-microsoft-com:vml" Requires="v">
                  <p:oleObj name="Equation" r:id="rId13" imgW="1104840" imgH="253800" progId="Equation.DSMT4">
                    <p:embed/>
                  </p:oleObj>
                </mc:Choice>
                <mc:Fallback>
                  <p:oleObj name="Equation" r:id="rId13" imgW="1104840" imgH="253800" progId="Equation.DSMT4">
                    <p:embed/>
                    <p:pic>
                      <p:nvPicPr>
                        <p:cNvPr id="53262"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0800" y="2570957"/>
                          <a:ext cx="167957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5" name="Line 15"/>
            <p:cNvSpPr>
              <a:spLocks noChangeShapeType="1"/>
            </p:cNvSpPr>
            <p:nvPr/>
          </p:nvSpPr>
          <p:spPr bwMode="auto">
            <a:xfrm flipH="1">
              <a:off x="2916237" y="2995613"/>
              <a:ext cx="127793" cy="287337"/>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graphicFrame>
          <p:nvGraphicFramePr>
            <p:cNvPr id="53264" name="Object 16"/>
            <p:cNvGraphicFramePr>
              <a:graphicFrameLocks noChangeAspect="1"/>
            </p:cNvGraphicFramePr>
            <p:nvPr/>
          </p:nvGraphicFramePr>
          <p:xfrm>
            <a:off x="3036888" y="4597400"/>
            <a:ext cx="1774825" cy="385763"/>
          </p:xfrm>
          <a:graphic>
            <a:graphicData uri="http://schemas.openxmlformats.org/presentationml/2006/ole">
              <mc:AlternateContent xmlns:mc="http://schemas.openxmlformats.org/markup-compatibility/2006">
                <mc:Choice xmlns:v="urn:schemas-microsoft-com:vml" Requires="v">
                  <p:oleObj name="Equation" r:id="rId15" imgW="1168200" imgH="253800" progId="Equation.DSMT4">
                    <p:embed/>
                  </p:oleObj>
                </mc:Choice>
                <mc:Fallback>
                  <p:oleObj name="Equation" r:id="rId15" imgW="1168200" imgH="253800" progId="Equation.DSMT4">
                    <p:embed/>
                    <p:pic>
                      <p:nvPicPr>
                        <p:cNvPr id="53264" name="Object 16"/>
                        <p:cNvPicPr>
                          <a:picLocks noChangeAspect="1" noChangeArrowheads="1"/>
                        </p:cNvPicPr>
                        <p:nvPr/>
                      </p:nvPicPr>
                      <p:blipFill>
                        <a:blip r:embed="rId16"/>
                        <a:srcRect/>
                        <a:stretch>
                          <a:fillRect/>
                        </a:stretch>
                      </p:blipFill>
                      <p:spPr bwMode="auto">
                        <a:xfrm>
                          <a:off x="3036888" y="4597400"/>
                          <a:ext cx="177482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6" name="Line 18"/>
            <p:cNvSpPr>
              <a:spLocks noChangeShapeType="1"/>
            </p:cNvSpPr>
            <p:nvPr/>
          </p:nvSpPr>
          <p:spPr bwMode="auto">
            <a:xfrm flipV="1">
              <a:off x="4461162" y="4191000"/>
              <a:ext cx="187038" cy="284235"/>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graphicFrame>
          <p:nvGraphicFramePr>
            <p:cNvPr id="53259" name="Object 11"/>
            <p:cNvGraphicFramePr>
              <a:graphicFrameLocks noChangeAspect="1"/>
            </p:cNvGraphicFramePr>
            <p:nvPr/>
          </p:nvGraphicFramePr>
          <p:xfrm>
            <a:off x="1763713" y="3187339"/>
            <a:ext cx="4265613" cy="1212850"/>
          </p:xfrm>
          <a:graphic>
            <a:graphicData uri="http://schemas.openxmlformats.org/presentationml/2006/ole">
              <mc:AlternateContent xmlns:mc="http://schemas.openxmlformats.org/markup-compatibility/2006">
                <mc:Choice xmlns:v="urn:schemas-microsoft-com:vml" Requires="v">
                  <p:oleObj name="Equation" r:id="rId17" imgW="2857320" imgH="812520" progId="Equation.DSMT4">
                    <p:embed/>
                  </p:oleObj>
                </mc:Choice>
                <mc:Fallback>
                  <p:oleObj name="Equation" r:id="rId17" imgW="2857320" imgH="812520" progId="Equation.DSMT4">
                    <p:embed/>
                    <p:pic>
                      <p:nvPicPr>
                        <p:cNvPr id="53259" name="Object 11"/>
                        <p:cNvPicPr>
                          <a:picLocks noChangeAspect="1" noChangeArrowheads="1"/>
                        </p:cNvPicPr>
                        <p:nvPr/>
                      </p:nvPicPr>
                      <p:blipFill>
                        <a:blip r:embed="rId18"/>
                        <a:srcRect/>
                        <a:stretch>
                          <a:fillRect/>
                        </a:stretch>
                      </p:blipFill>
                      <p:spPr bwMode="auto">
                        <a:xfrm>
                          <a:off x="1763713" y="3187339"/>
                          <a:ext cx="4265613" cy="121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0" name="Object 12"/>
            <p:cNvGraphicFramePr>
              <a:graphicFrameLocks noChangeAspect="1"/>
            </p:cNvGraphicFramePr>
            <p:nvPr/>
          </p:nvGraphicFramePr>
          <p:xfrm>
            <a:off x="4648200" y="2716483"/>
            <a:ext cx="1216025" cy="347663"/>
          </p:xfrm>
          <a:graphic>
            <a:graphicData uri="http://schemas.openxmlformats.org/presentationml/2006/ole">
              <mc:AlternateContent xmlns:mc="http://schemas.openxmlformats.org/markup-compatibility/2006">
                <mc:Choice xmlns:v="urn:schemas-microsoft-com:vml" Requires="v">
                  <p:oleObj name="Equation" r:id="rId19" imgW="799920" imgH="228600" progId="Equation.DSMT4">
                    <p:embed/>
                  </p:oleObj>
                </mc:Choice>
                <mc:Fallback>
                  <p:oleObj name="Equation" r:id="rId19" imgW="799920" imgH="228600" progId="Equation.DSMT4">
                    <p:embed/>
                    <p:pic>
                      <p:nvPicPr>
                        <p:cNvPr id="5326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200" y="2716483"/>
                          <a:ext cx="121602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 name="Rectangle 533">
            <a:extLst>
              <a:ext uri="{FF2B5EF4-FFF2-40B4-BE49-F238E27FC236}">
                <a16:creationId xmlns:a16="http://schemas.microsoft.com/office/drawing/2014/main" id="{D0F8C2ED-34A7-D029-D373-952DEC1D76AF}"/>
              </a:ext>
            </a:extLst>
          </p:cNvPr>
          <p:cNvSpPr/>
          <p:nvPr/>
        </p:nvSpPr>
        <p:spPr>
          <a:xfrm rot="2604371">
            <a:off x="3275815" y="2967335"/>
            <a:ext cx="2592377"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FF0000"/>
                </a:solidFill>
                <a:effectLst/>
              </a:rPr>
              <a:t>DELETE?</a:t>
            </a:r>
          </a:p>
        </p:txBody>
      </p:sp>
    </p:spTree>
    <p:extLst>
      <p:ext uri="{BB962C8B-B14F-4D97-AF65-F5344CB8AC3E}">
        <p14:creationId xmlns:p14="http://schemas.microsoft.com/office/powerpoint/2010/main" val="146763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FB3C2F-FF31-46F7-915C-A0C5A526A95B}" type="slidenum">
              <a:rPr lang="en-US" smtClean="0"/>
              <a:t>12</a:t>
            </a:fld>
            <a:endParaRPr lang="en-US"/>
          </a:p>
        </p:txBody>
      </p:sp>
      <p:sp>
        <p:nvSpPr>
          <p:cNvPr id="3"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Self-coupling terms</a:t>
            </a:r>
          </a:p>
        </p:txBody>
      </p:sp>
      <p:graphicFrame>
        <p:nvGraphicFramePr>
          <p:cNvPr id="5" name="Object 11"/>
          <p:cNvGraphicFramePr>
            <a:graphicFrameLocks noChangeAspect="1"/>
          </p:cNvGraphicFramePr>
          <p:nvPr/>
        </p:nvGraphicFramePr>
        <p:xfrm>
          <a:off x="609600" y="1531203"/>
          <a:ext cx="4265613" cy="1212850"/>
        </p:xfrm>
        <a:graphic>
          <a:graphicData uri="http://schemas.openxmlformats.org/presentationml/2006/ole">
            <mc:AlternateContent xmlns:mc="http://schemas.openxmlformats.org/markup-compatibility/2006">
              <mc:Choice xmlns:v="urn:schemas-microsoft-com:vml" Requires="v">
                <p:oleObj name="Equation" r:id="rId2" imgW="2857320" imgH="812520" progId="Equation.DSMT4">
                  <p:embed/>
                </p:oleObj>
              </mc:Choice>
              <mc:Fallback>
                <p:oleObj name="Equation" r:id="rId2" imgW="2857320" imgH="812520" progId="Equation.DSMT4">
                  <p:embed/>
                  <p:pic>
                    <p:nvPicPr>
                      <p:cNvPr id="5" name="Object 11"/>
                      <p:cNvPicPr>
                        <a:picLocks noChangeAspect="1" noChangeArrowheads="1"/>
                      </p:cNvPicPr>
                      <p:nvPr/>
                    </p:nvPicPr>
                    <p:blipFill>
                      <a:blip r:embed="rId3"/>
                      <a:srcRect/>
                      <a:stretch>
                        <a:fillRect/>
                      </a:stretch>
                    </p:blipFill>
                    <p:spPr bwMode="auto">
                      <a:xfrm>
                        <a:off x="609600" y="1531203"/>
                        <a:ext cx="4265613" cy="121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Brace 6"/>
          <p:cNvSpPr/>
          <p:nvPr/>
        </p:nvSpPr>
        <p:spPr>
          <a:xfrm rot="5400000">
            <a:off x="4095750" y="1931253"/>
            <a:ext cx="152400" cy="14859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657600" y="2826603"/>
            <a:ext cx="525780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Self-coupling; the analogy in a simple spin system would be</a:t>
            </a:r>
          </a:p>
          <a:p>
            <a:r>
              <a:rPr lang="en-US" sz="1600" dirty="0">
                <a:latin typeface="Times New Roman" panose="02020603050405020304" pitchFamily="18" charset="0"/>
                <a:cs typeface="Times New Roman" panose="02020603050405020304" pitchFamily="18" charset="0"/>
              </a:rPr>
              <a:t>to provide an oscillating magnetic field along the holding field direction.</a:t>
            </a:r>
          </a:p>
        </p:txBody>
      </p:sp>
      <mc:AlternateContent xmlns:mc="http://schemas.openxmlformats.org/markup-compatibility/2006" xmlns:a14="http://schemas.microsoft.com/office/drawing/2010/main">
        <mc:Choice Requires="a14">
          <p:sp>
            <p:nvSpPr>
              <p:cNvPr id="9" name="TextBox 8"/>
              <p:cNvSpPr txBox="1"/>
              <p:nvPr/>
            </p:nvSpPr>
            <p:spPr>
              <a:xfrm>
                <a:off x="838200" y="3733800"/>
                <a:ext cx="2995564" cy="923330"/>
              </a:xfrm>
              <a:prstGeom prst="rect">
                <a:avLst/>
              </a:prstGeom>
              <a:noFill/>
            </p:spPr>
            <p:txBody>
              <a:bodyPr wrap="none" rtlCol="0">
                <a:spAutoFit/>
              </a:bodyPr>
              <a:lstStyle/>
              <a:p>
                <a:r>
                  <a:rPr lang="en-US" dirty="0"/>
                  <a:t>Transformation:</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𝑎</m:t>
                          </m:r>
                        </m:e>
                        <m:sub>
                          <m:r>
                            <a:rPr lang="en-US" b="0" i="1" smtClean="0">
                              <a:latin typeface="Cambria Math"/>
                            </a:rPr>
                            <m:t>1</m:t>
                          </m:r>
                        </m:sub>
                      </m:sSub>
                      <m:r>
                        <a:rPr lang="en-US" i="1" smtClean="0">
                          <a:latin typeface="Cambria Math"/>
                          <a:ea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r>
                        <m:rPr>
                          <m:nor/>
                        </m:rPr>
                        <a:rPr lang="en-US" b="0" i="0" smtClean="0">
                          <a:latin typeface="Cambria Math"/>
                        </a:rPr>
                        <m:t>exp</m:t>
                      </m:r>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r>
                                <a:rPr lang="en-US" i="1">
                                  <a:latin typeface="Cambria Math"/>
                                </a:rPr>
                                <m:t>𝑖</m:t>
                              </m:r>
                              <m:sSub>
                                <m:sSubPr>
                                  <m:ctrlPr>
                                    <a:rPr lang="en-US" i="1">
                                      <a:latin typeface="Cambria Math" panose="02040503050406030204" pitchFamily="18" charset="0"/>
                                    </a:rPr>
                                  </m:ctrlPr>
                                </m:sSubPr>
                                <m:e>
                                  <m:r>
                                    <m:rPr>
                                      <m:sty m:val="p"/>
                                    </m:rPr>
                                    <a:rPr lang="el-GR" i="1">
                                      <a:latin typeface="Cambria Math"/>
                                      <a:ea typeface="Cambria Math"/>
                                    </a:rPr>
                                    <m:t>Ω</m:t>
                                  </m:r>
                                </m:e>
                                <m:sub>
                                  <m:r>
                                    <a:rPr lang="en-US" i="1">
                                      <a:latin typeface="Cambria Math"/>
                                    </a:rPr>
                                    <m:t>1</m:t>
                                  </m:r>
                                </m:sub>
                              </m:sSub>
                              <m:func>
                                <m:funcPr>
                                  <m:ctrlPr>
                                    <a:rPr lang="en-US" i="1">
                                      <a:latin typeface="Cambria Math" panose="02040503050406030204" pitchFamily="18" charset="0"/>
                                    </a:rPr>
                                  </m:ctrlPr>
                                </m:funcPr>
                                <m:fName>
                                  <m:r>
                                    <m:rPr>
                                      <m:sty m:val="p"/>
                                    </m:rPr>
                                    <a:rPr lang="en-US">
                                      <a:latin typeface="Cambria Math"/>
                                    </a:rPr>
                                    <m:t>sin</m:t>
                                  </m:r>
                                </m:fName>
                                <m:e>
                                  <m:r>
                                    <a:rPr lang="en-US" i="1">
                                      <a:latin typeface="Cambria Math"/>
                                      <a:ea typeface="Cambria Math"/>
                                    </a:rPr>
                                    <m:t>𝜔</m:t>
                                  </m:r>
                                  <m:r>
                                    <a:rPr lang="en-US" i="1">
                                      <a:latin typeface="Cambria Math"/>
                                      <a:ea typeface="Cambria Math"/>
                                    </a:rPr>
                                    <m:t>𝑡</m:t>
                                  </m:r>
                                </m:e>
                              </m:func>
                            </m:num>
                            <m:den>
                              <m:r>
                                <a:rPr lang="en-US" i="1">
                                  <a:latin typeface="Cambria Math"/>
                                  <a:ea typeface="Cambria Math"/>
                                </a:rPr>
                                <m:t>𝜔</m:t>
                              </m:r>
                            </m:den>
                          </m:f>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b="0" i="1" smtClean="0">
                              <a:latin typeface="Cambria Math"/>
                            </a:rPr>
                            <m:t>3</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𝑎</m:t>
                          </m:r>
                        </m:e>
                        <m:sub>
                          <m:r>
                            <a:rPr lang="en-US" b="0" i="1" smtClean="0">
                              <a:latin typeface="Cambria Math"/>
                            </a:rPr>
                            <m:t>3</m:t>
                          </m:r>
                        </m:sub>
                      </m:sSub>
                      <m:r>
                        <m:rPr>
                          <m:nor/>
                        </m:rPr>
                        <a:rPr lang="en-US">
                          <a:latin typeface="Cambria Math"/>
                        </a:rPr>
                        <m:t>exp</m:t>
                      </m:r>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r>
                                <a:rPr lang="en-US" i="1">
                                  <a:latin typeface="Cambria Math"/>
                                </a:rPr>
                                <m:t>𝑖</m:t>
                              </m:r>
                              <m:sSub>
                                <m:sSubPr>
                                  <m:ctrlPr>
                                    <a:rPr lang="en-US" i="1">
                                      <a:latin typeface="Cambria Math" panose="02040503050406030204" pitchFamily="18" charset="0"/>
                                    </a:rPr>
                                  </m:ctrlPr>
                                </m:sSubPr>
                                <m:e>
                                  <m:r>
                                    <m:rPr>
                                      <m:sty m:val="p"/>
                                    </m:rPr>
                                    <a:rPr lang="el-GR" i="1">
                                      <a:latin typeface="Cambria Math"/>
                                      <a:ea typeface="Cambria Math"/>
                                    </a:rPr>
                                    <m:t>Ω</m:t>
                                  </m:r>
                                </m:e>
                                <m:sub>
                                  <m:r>
                                    <a:rPr lang="en-US" b="0" i="1" smtClean="0">
                                      <a:latin typeface="Cambria Math"/>
                                    </a:rPr>
                                    <m:t>3</m:t>
                                  </m:r>
                                </m:sub>
                              </m:sSub>
                              <m:func>
                                <m:funcPr>
                                  <m:ctrlPr>
                                    <a:rPr lang="en-US" i="1">
                                      <a:latin typeface="Cambria Math" panose="02040503050406030204" pitchFamily="18" charset="0"/>
                                    </a:rPr>
                                  </m:ctrlPr>
                                </m:funcPr>
                                <m:fName>
                                  <m:r>
                                    <m:rPr>
                                      <m:sty m:val="p"/>
                                    </m:rPr>
                                    <a:rPr lang="en-US">
                                      <a:latin typeface="Cambria Math"/>
                                    </a:rPr>
                                    <m:t>sin</m:t>
                                  </m:r>
                                </m:fName>
                                <m:e>
                                  <m:r>
                                    <a:rPr lang="en-US" i="1">
                                      <a:latin typeface="Cambria Math"/>
                                      <a:ea typeface="Cambria Math"/>
                                    </a:rPr>
                                    <m:t>𝜔</m:t>
                                  </m:r>
                                  <m:r>
                                    <a:rPr lang="en-US" i="1">
                                      <a:latin typeface="Cambria Math"/>
                                      <a:ea typeface="Cambria Math"/>
                                    </a:rPr>
                                    <m:t>𝑡</m:t>
                                  </m:r>
                                </m:e>
                              </m:func>
                            </m:num>
                            <m:den>
                              <m:r>
                                <a:rPr lang="en-US" i="1">
                                  <a:latin typeface="Cambria Math"/>
                                  <a:ea typeface="Cambria Math"/>
                                </a:rPr>
                                <m:t>𝜔</m:t>
                              </m:r>
                            </m:den>
                          </m:f>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38200" y="3733800"/>
                <a:ext cx="2995564" cy="923330"/>
              </a:xfrm>
              <a:prstGeom prst="rect">
                <a:avLst/>
              </a:prstGeom>
              <a:blipFill rotWithShape="1">
                <a:blip r:embed="rId5"/>
                <a:stretch>
                  <a:fillRect l="-1833" t="-17219" r="-8961" b="-70199"/>
                </a:stretch>
              </a:blipFill>
            </p:spPr>
            <p:txBody>
              <a:bodyPr/>
              <a:lstStyle/>
              <a:p>
                <a:r>
                  <a:rPr lang="en-US">
                    <a:noFill/>
                  </a:rPr>
                  <a:t> </a:t>
                </a:r>
              </a:p>
            </p:txBody>
          </p:sp>
        </mc:Fallback>
      </mc:AlternateContent>
      <p:graphicFrame>
        <p:nvGraphicFramePr>
          <p:cNvPr id="10" name="Object 9"/>
          <p:cNvGraphicFramePr>
            <a:graphicFrameLocks noChangeAspect="1"/>
          </p:cNvGraphicFramePr>
          <p:nvPr/>
        </p:nvGraphicFramePr>
        <p:xfrm>
          <a:off x="609600" y="4800600"/>
          <a:ext cx="5194300" cy="1212850"/>
        </p:xfrm>
        <a:graphic>
          <a:graphicData uri="http://schemas.openxmlformats.org/presentationml/2006/ole">
            <mc:AlternateContent xmlns:mc="http://schemas.openxmlformats.org/markup-compatibility/2006">
              <mc:Choice xmlns:v="urn:schemas-microsoft-com:vml" Requires="v">
                <p:oleObj name="Equation" r:id="rId6" imgW="3479760" imgH="812520" progId="Equation.DSMT4">
                  <p:embed/>
                </p:oleObj>
              </mc:Choice>
              <mc:Fallback>
                <p:oleObj name="Equation" r:id="rId6" imgW="3479760" imgH="812520" progId="Equation.DSMT4">
                  <p:embed/>
                  <p:pic>
                    <p:nvPicPr>
                      <p:cNvPr id="10" name="Object 9"/>
                      <p:cNvPicPr>
                        <a:picLocks noChangeAspect="1" noChangeArrowheads="1"/>
                      </p:cNvPicPr>
                      <p:nvPr/>
                    </p:nvPicPr>
                    <p:blipFill>
                      <a:blip r:embed="rId7"/>
                      <a:srcRect/>
                      <a:stretch>
                        <a:fillRect/>
                      </a:stretch>
                    </p:blipFill>
                    <p:spPr bwMode="auto">
                      <a:xfrm>
                        <a:off x="609600" y="4800600"/>
                        <a:ext cx="51943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ight Brace 10"/>
          <p:cNvSpPr/>
          <p:nvPr/>
        </p:nvSpPr>
        <p:spPr>
          <a:xfrm rot="5400000">
            <a:off x="3028950" y="4781550"/>
            <a:ext cx="152400" cy="23241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2209800" y="6096000"/>
                <a:ext cx="2622769" cy="509435"/>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Average value: </a:t>
                </a:r>
                <a14:m>
                  <m:oMath xmlns:m="http://schemas.openxmlformats.org/officeDocument/2006/math">
                    <m:r>
                      <a:rPr lang="en-US" sz="1600" b="0" i="1" smtClean="0">
                        <a:latin typeface="Cambria Math"/>
                        <a:cs typeface="Times New Roman" panose="02020603050405020304" pitchFamily="18" charset="0"/>
                      </a:rPr>
                      <m:t>1−</m:t>
                    </m:r>
                    <m:sSup>
                      <m:sSupPr>
                        <m:ctrlPr>
                          <a:rPr lang="en-US" sz="1600" b="0" i="1" smtClean="0">
                            <a:latin typeface="Cambria Math" panose="02040503050406030204" pitchFamily="18" charset="0"/>
                            <a:cs typeface="Times New Roman" panose="02020603050405020304" pitchFamily="18" charset="0"/>
                          </a:rPr>
                        </m:ctrlPr>
                      </m:sSupPr>
                      <m:e>
                        <m:d>
                          <m:dPr>
                            <m:ctrlPr>
                              <a:rPr lang="en-US" sz="1600" b="0" i="1" smtClean="0">
                                <a:latin typeface="Cambria Math" panose="02040503050406030204" pitchFamily="18" charset="0"/>
                                <a:cs typeface="Times New Roman" panose="02020603050405020304" pitchFamily="18" charset="0"/>
                              </a:rPr>
                            </m:ctrlPr>
                          </m:dPr>
                          <m:e>
                            <m:f>
                              <m:fPr>
                                <m:ctrlPr>
                                  <a:rPr lang="en-US" sz="1600" i="1">
                                    <a:latin typeface="Cambria Math" panose="02040503050406030204" pitchFamily="18" charset="0"/>
                                    <a:cs typeface="Times New Roman" panose="02020603050405020304" pitchFamily="18" charset="0"/>
                                  </a:rPr>
                                </m:ctrlPr>
                              </m:fPr>
                              <m:num>
                                <m:sSub>
                                  <m:sSubPr>
                                    <m:ctrlPr>
                                      <a:rPr lang="en-US" sz="1600" i="1">
                                        <a:latin typeface="Cambria Math" panose="02040503050406030204" pitchFamily="18" charset="0"/>
                                      </a:rPr>
                                    </m:ctrlPr>
                                  </m:sSubPr>
                                  <m:e>
                                    <m:r>
                                      <m:rPr>
                                        <m:sty m:val="p"/>
                                      </m:rPr>
                                      <a:rPr lang="el-GR" sz="1600" i="1">
                                        <a:latin typeface="Cambria Math"/>
                                        <a:ea typeface="Cambria Math"/>
                                      </a:rPr>
                                      <m:t>Ω</m:t>
                                    </m:r>
                                  </m:e>
                                  <m:sub>
                                    <m:r>
                                      <a:rPr lang="en-US" sz="1600" i="1">
                                        <a:latin typeface="Cambria Math"/>
                                      </a:rPr>
                                      <m:t>3</m:t>
                                    </m:r>
                                  </m:sub>
                                </m:sSub>
                                <m:r>
                                  <a:rPr lang="en-US" sz="1600" i="1">
                                    <a:latin typeface="Cambria Math"/>
                                  </a:rPr>
                                  <m:t>−</m:t>
                                </m:r>
                                <m:sSub>
                                  <m:sSubPr>
                                    <m:ctrlPr>
                                      <a:rPr lang="en-US" sz="1600" i="1">
                                        <a:latin typeface="Cambria Math" panose="02040503050406030204" pitchFamily="18" charset="0"/>
                                      </a:rPr>
                                    </m:ctrlPr>
                                  </m:sSubPr>
                                  <m:e>
                                    <m:r>
                                      <m:rPr>
                                        <m:sty m:val="p"/>
                                      </m:rPr>
                                      <a:rPr lang="el-GR" sz="1600" i="1">
                                        <a:latin typeface="Cambria Math"/>
                                        <a:ea typeface="Cambria Math"/>
                                      </a:rPr>
                                      <m:t>Ω</m:t>
                                    </m:r>
                                  </m:e>
                                  <m:sub>
                                    <m:r>
                                      <a:rPr lang="en-US" sz="1600" i="1">
                                        <a:latin typeface="Cambria Math"/>
                                      </a:rPr>
                                      <m:t>1</m:t>
                                    </m:r>
                                  </m:sub>
                                </m:sSub>
                              </m:num>
                              <m:den>
                                <m:r>
                                  <a:rPr lang="en-US" sz="1600" i="1">
                                    <a:latin typeface="Cambria Math"/>
                                    <a:cs typeface="Times New Roman" panose="02020603050405020304" pitchFamily="18" charset="0"/>
                                  </a:rPr>
                                  <m:t>2</m:t>
                                </m:r>
                                <m:r>
                                  <a:rPr lang="en-US" sz="1600" i="1">
                                    <a:latin typeface="Cambria Math"/>
                                    <a:ea typeface="Cambria Math"/>
                                    <a:cs typeface="Times New Roman" panose="02020603050405020304" pitchFamily="18" charset="0"/>
                                  </a:rPr>
                                  <m:t>𝜔</m:t>
                                </m:r>
                              </m:den>
                            </m:f>
                          </m:e>
                        </m:d>
                      </m:e>
                      <m:sup>
                        <m:r>
                          <a:rPr lang="en-US" sz="1600" b="0" i="1" smtClean="0">
                            <a:latin typeface="Cambria Math"/>
                            <a:cs typeface="Times New Roman" panose="02020603050405020304" pitchFamily="18" charset="0"/>
                          </a:rPr>
                          <m:t>2</m:t>
                        </m:r>
                      </m:sup>
                    </m:sSup>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09800" y="6096000"/>
                <a:ext cx="2622769" cy="509435"/>
              </a:xfrm>
              <a:prstGeom prst="rect">
                <a:avLst/>
              </a:prstGeom>
              <a:blipFill rotWithShape="1">
                <a:blip r:embed="rId8"/>
                <a:stretch>
                  <a:fillRect l="-1395" b="-2381"/>
                </a:stretch>
              </a:blipFill>
            </p:spPr>
            <p:txBody>
              <a:bodyPr/>
              <a:lstStyle/>
              <a:p>
                <a:r>
                  <a:rPr lang="en-US">
                    <a:noFill/>
                  </a:rPr>
                  <a:t> </a:t>
                </a:r>
              </a:p>
            </p:txBody>
          </p:sp>
        </mc:Fallback>
      </mc:AlternateContent>
      <p:sp>
        <p:nvSpPr>
          <p:cNvPr id="13" name="TextBox 12"/>
          <p:cNvSpPr txBox="1"/>
          <p:nvPr/>
        </p:nvSpPr>
        <p:spPr>
          <a:xfrm>
            <a:off x="5013034" y="6265277"/>
            <a:ext cx="311893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This correction cannot be observed</a:t>
            </a:r>
          </a:p>
        </p:txBody>
      </p:sp>
      <p:sp>
        <p:nvSpPr>
          <p:cNvPr id="14" name="Text Box 202"/>
          <p:cNvSpPr txBox="1">
            <a:spLocks noChangeArrowheads="1"/>
          </p:cNvSpPr>
          <p:nvPr/>
        </p:nvSpPr>
        <p:spPr bwMode="auto">
          <a:xfrm>
            <a:off x="319891" y="872161"/>
            <a:ext cx="7812073" cy="584775"/>
          </a:xfrm>
          <a:prstGeom prst="rect">
            <a:avLst/>
          </a:prstGeom>
          <a:noFill/>
          <a:ln w="9525">
            <a:noFill/>
            <a:miter lim="800000"/>
            <a:headEnd/>
            <a:tailEnd/>
          </a:ln>
        </p:spPr>
        <p:txBody>
          <a:bodyPr wrap="square">
            <a:spAutoFit/>
          </a:bodyPr>
          <a:lstStyle/>
          <a:p>
            <a:pPr>
              <a:spcBef>
                <a:spcPct val="50000"/>
              </a:spcBef>
            </a:pPr>
            <a:r>
              <a:rPr lang="en-US" sz="1600" dirty="0">
                <a:latin typeface="Times New Roman" pitchFamily="18" charset="0"/>
                <a:cs typeface="Times New Roman" pitchFamily="18" charset="0"/>
              </a:rPr>
              <a:t>What means: “Neglect self coupling and fast oscillating terms”? Well known is the Bloch-</a:t>
            </a:r>
            <a:r>
              <a:rPr lang="en-US" sz="1600" dirty="0" err="1">
                <a:latin typeface="Times New Roman" pitchFamily="18" charset="0"/>
                <a:cs typeface="Times New Roman" pitchFamily="18" charset="0"/>
              </a:rPr>
              <a:t>Siegert</a:t>
            </a:r>
            <a:r>
              <a:rPr lang="en-US" sz="1600" dirty="0">
                <a:latin typeface="Times New Roman" pitchFamily="18" charset="0"/>
                <a:cs typeface="Times New Roman" pitchFamily="18" charset="0"/>
              </a:rPr>
              <a:t> shift due to the counter-rotating field, but it is tiny here. </a:t>
            </a:r>
          </a:p>
        </p:txBody>
      </p:sp>
      <p:sp>
        <p:nvSpPr>
          <p:cNvPr id="4" name="Rectangle 3">
            <a:extLst>
              <a:ext uri="{FF2B5EF4-FFF2-40B4-BE49-F238E27FC236}">
                <a16:creationId xmlns:a16="http://schemas.microsoft.com/office/drawing/2014/main" id="{966A9074-8CF4-A40E-DBA2-4CA21DC6D735}"/>
              </a:ext>
            </a:extLst>
          </p:cNvPr>
          <p:cNvSpPr/>
          <p:nvPr/>
        </p:nvSpPr>
        <p:spPr>
          <a:xfrm rot="2604371">
            <a:off x="3275815" y="2967335"/>
            <a:ext cx="2592377"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FF0000"/>
                </a:solidFill>
                <a:effectLst/>
              </a:rPr>
              <a:t>DELETE?</a:t>
            </a:r>
          </a:p>
        </p:txBody>
      </p:sp>
    </p:spTree>
    <p:extLst>
      <p:ext uri="{BB962C8B-B14F-4D97-AF65-F5344CB8AC3E}">
        <p14:creationId xmlns:p14="http://schemas.microsoft.com/office/powerpoint/2010/main" val="244813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solidFill>
                  <a:srgbClr val="000000"/>
                </a:solidFill>
                <a:latin typeface="Times New Roman" pitchFamily="18" charset="0"/>
              </a:rPr>
              <a:t>Future: The GRANIT spectrometer in storage mode</a:t>
            </a:r>
          </a:p>
        </p:txBody>
      </p:sp>
      <p:sp>
        <p:nvSpPr>
          <p:cNvPr id="285698" name="Line 5"/>
          <p:cNvSpPr>
            <a:spLocks noChangeShapeType="1"/>
          </p:cNvSpPr>
          <p:nvPr/>
        </p:nvSpPr>
        <p:spPr bwMode="auto">
          <a:xfrm>
            <a:off x="920750" y="3925888"/>
            <a:ext cx="7334250" cy="0"/>
          </a:xfrm>
          <a:prstGeom prst="line">
            <a:avLst/>
          </a:prstGeom>
          <a:noFill/>
          <a:ln w="5715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5699" name="Freeform 6"/>
          <p:cNvSpPr>
            <a:spLocks noEditPoints="1"/>
          </p:cNvSpPr>
          <p:nvPr/>
        </p:nvSpPr>
        <p:spPr bwMode="auto">
          <a:xfrm>
            <a:off x="1435100" y="4078288"/>
            <a:ext cx="5848350" cy="66675"/>
          </a:xfrm>
          <a:custGeom>
            <a:avLst/>
            <a:gdLst>
              <a:gd name="T0" fmla="*/ 2147483647 w 614"/>
              <a:gd name="T1" fmla="*/ 2147483647 h 7"/>
              <a:gd name="T2" fmla="*/ 2147483647 w 614"/>
              <a:gd name="T3" fmla="*/ 2147483647 h 7"/>
              <a:gd name="T4" fmla="*/ 2147483647 w 614"/>
              <a:gd name="T5" fmla="*/ 2147483647 h 7"/>
              <a:gd name="T6" fmla="*/ 2147483647 w 614"/>
              <a:gd name="T7" fmla="*/ 2147483647 h 7"/>
              <a:gd name="T8" fmla="*/ 2147483647 w 614"/>
              <a:gd name="T9" fmla="*/ 2147483647 h 7"/>
              <a:gd name="T10" fmla="*/ 2147483647 w 614"/>
              <a:gd name="T11" fmla="*/ 2147483647 h 7"/>
              <a:gd name="T12" fmla="*/ 2147483647 w 614"/>
              <a:gd name="T13" fmla="*/ 2147483647 h 7"/>
              <a:gd name="T14" fmla="*/ 2147483647 w 614"/>
              <a:gd name="T15" fmla="*/ 2147483647 h 7"/>
              <a:gd name="T16" fmla="*/ 2147483647 w 614"/>
              <a:gd name="T17" fmla="*/ 2147483647 h 7"/>
              <a:gd name="T18" fmla="*/ 2147483647 w 614"/>
              <a:gd name="T19" fmla="*/ 2147483647 h 7"/>
              <a:gd name="T20" fmla="*/ 2147483647 w 614"/>
              <a:gd name="T21" fmla="*/ 2147483647 h 7"/>
              <a:gd name="T22" fmla="*/ 2147483647 w 614"/>
              <a:gd name="T23" fmla="*/ 2147483647 h 7"/>
              <a:gd name="T24" fmla="*/ 0 w 614"/>
              <a:gd name="T25" fmla="*/ 2147483647 h 7"/>
              <a:gd name="T26" fmla="*/ 2147483647 w 614"/>
              <a:gd name="T27" fmla="*/ 0 h 7"/>
              <a:gd name="T28" fmla="*/ 2147483647 w 614"/>
              <a:gd name="T29" fmla="*/ 2147483647 h 7"/>
              <a:gd name="T30" fmla="*/ 2147483647 w 614"/>
              <a:gd name="T31" fmla="*/ 0 h 7"/>
              <a:gd name="T32" fmla="*/ 2147483647 w 614"/>
              <a:gd name="T33" fmla="*/ 2147483647 h 7"/>
              <a:gd name="T34" fmla="*/ 2147483647 w 614"/>
              <a:gd name="T35" fmla="*/ 2147483647 h 7"/>
              <a:gd name="T36" fmla="*/ 2147483647 w 614"/>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4"/>
              <a:gd name="T58" fmla="*/ 0 h 7"/>
              <a:gd name="T59" fmla="*/ 614 w 614"/>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4" h="7">
                <a:moveTo>
                  <a:pt x="6" y="3"/>
                </a:moveTo>
                <a:lnTo>
                  <a:pt x="608" y="3"/>
                </a:lnTo>
                <a:lnTo>
                  <a:pt x="609" y="3"/>
                </a:lnTo>
                <a:lnTo>
                  <a:pt x="608" y="4"/>
                </a:lnTo>
                <a:lnTo>
                  <a:pt x="6" y="4"/>
                </a:lnTo>
                <a:lnTo>
                  <a:pt x="5" y="4"/>
                </a:lnTo>
                <a:lnTo>
                  <a:pt x="5" y="3"/>
                </a:lnTo>
                <a:lnTo>
                  <a:pt x="6" y="3"/>
                </a:lnTo>
                <a:close/>
                <a:moveTo>
                  <a:pt x="7" y="7"/>
                </a:moveTo>
                <a:lnTo>
                  <a:pt x="0" y="3"/>
                </a:lnTo>
                <a:lnTo>
                  <a:pt x="7" y="0"/>
                </a:lnTo>
                <a:lnTo>
                  <a:pt x="7" y="7"/>
                </a:lnTo>
                <a:close/>
                <a:moveTo>
                  <a:pt x="607" y="0"/>
                </a:moveTo>
                <a:lnTo>
                  <a:pt x="614" y="3"/>
                </a:lnTo>
                <a:lnTo>
                  <a:pt x="607" y="7"/>
                </a:lnTo>
                <a:lnTo>
                  <a:pt x="607" y="0"/>
                </a:lnTo>
                <a:close/>
              </a:path>
            </a:pathLst>
          </a:custGeom>
          <a:solidFill>
            <a:srgbClr val="24282B"/>
          </a:solidFill>
          <a:ln w="9525">
            <a:noFill/>
            <a:round/>
            <a:headEnd/>
            <a:tailEnd/>
          </a:ln>
        </p:spPr>
        <p:txBody>
          <a:bodyPr/>
          <a:lstStyle/>
          <a:p>
            <a:endParaRPr lang="en-US" sz="1000">
              <a:solidFill>
                <a:srgbClr val="000000"/>
              </a:solidFill>
              <a:latin typeface="Times New Roman" pitchFamily="18" charset="0"/>
            </a:endParaRPr>
          </a:p>
        </p:txBody>
      </p:sp>
      <p:sp>
        <p:nvSpPr>
          <p:cNvPr id="285700" name="Rectangle 7"/>
          <p:cNvSpPr>
            <a:spLocks noChangeArrowheads="1"/>
          </p:cNvSpPr>
          <p:nvPr/>
        </p:nvSpPr>
        <p:spPr bwMode="auto">
          <a:xfrm>
            <a:off x="3851275" y="4149725"/>
            <a:ext cx="774700" cy="244475"/>
          </a:xfrm>
          <a:prstGeom prst="rect">
            <a:avLst/>
          </a:prstGeom>
          <a:noFill/>
          <a:ln w="9525">
            <a:noFill/>
            <a:miter lim="800000"/>
            <a:headEnd/>
            <a:tailEnd/>
          </a:ln>
        </p:spPr>
        <p:txBody>
          <a:bodyPr wrap="none" lIns="0" tIns="0" rIns="0" bIns="0">
            <a:spAutoFit/>
          </a:bodyPr>
          <a:lstStyle/>
          <a:p>
            <a:r>
              <a:rPr lang="en-US" sz="1600">
                <a:solidFill>
                  <a:srgbClr val="1A1B1C"/>
                </a:solidFill>
                <a:latin typeface="Times New Roman" pitchFamily="18" charset="0"/>
              </a:rPr>
              <a:t>30-50 cm</a:t>
            </a:r>
            <a:endParaRPr lang="en-US" sz="1600">
              <a:solidFill>
                <a:srgbClr val="000000"/>
              </a:solidFill>
              <a:latin typeface="Times New Roman" pitchFamily="18" charset="0"/>
            </a:endParaRPr>
          </a:p>
        </p:txBody>
      </p:sp>
      <p:sp>
        <p:nvSpPr>
          <p:cNvPr id="26632" name="Rectangle 8"/>
          <p:cNvSpPr>
            <a:spLocks noChangeArrowheads="1"/>
          </p:cNvSpPr>
          <p:nvPr/>
        </p:nvSpPr>
        <p:spPr bwMode="auto">
          <a:xfrm>
            <a:off x="900113" y="2133600"/>
            <a:ext cx="576262" cy="1728788"/>
          </a:xfrm>
          <a:prstGeom prst="rect">
            <a:avLst/>
          </a:prstGeom>
          <a:gradFill rotWithShape="1">
            <a:gsLst>
              <a:gs pos="0">
                <a:srgbClr val="00FFFF"/>
              </a:gs>
              <a:gs pos="50000">
                <a:schemeClr val="bg1"/>
              </a:gs>
              <a:gs pos="100000">
                <a:srgbClr val="00FFFF"/>
              </a:gs>
            </a:gsLst>
            <a:lin ang="0" scaled="1"/>
          </a:gradFill>
          <a:ln w="3175">
            <a:solidFill>
              <a:schemeClr val="tx1"/>
            </a:solidFill>
            <a:miter lim="800000"/>
            <a:headEnd/>
            <a:tailEnd/>
          </a:ln>
          <a:effectLst/>
        </p:spPr>
        <p:txBody>
          <a:bodyPr wrap="none" anchor="ctr"/>
          <a:lstStyle/>
          <a:p>
            <a:pPr>
              <a:defRPr/>
            </a:pPr>
            <a:endParaRPr lang="en-US" sz="1000">
              <a:solidFill>
                <a:srgbClr val="000000"/>
              </a:solidFill>
              <a:latin typeface="Times New Roman" pitchFamily="18" charset="0"/>
            </a:endParaRPr>
          </a:p>
        </p:txBody>
      </p:sp>
      <p:sp>
        <p:nvSpPr>
          <p:cNvPr id="26633" name="Rectangle 9"/>
          <p:cNvSpPr>
            <a:spLocks noChangeArrowheads="1"/>
          </p:cNvSpPr>
          <p:nvPr/>
        </p:nvSpPr>
        <p:spPr bwMode="auto">
          <a:xfrm>
            <a:off x="7451725" y="2133600"/>
            <a:ext cx="576263" cy="1728788"/>
          </a:xfrm>
          <a:prstGeom prst="rect">
            <a:avLst/>
          </a:prstGeom>
          <a:gradFill rotWithShape="1">
            <a:gsLst>
              <a:gs pos="0">
                <a:srgbClr val="00FFFF"/>
              </a:gs>
              <a:gs pos="50000">
                <a:schemeClr val="bg1"/>
              </a:gs>
              <a:gs pos="100000">
                <a:srgbClr val="00FFFF"/>
              </a:gs>
            </a:gsLst>
            <a:lin ang="0" scaled="1"/>
          </a:gradFill>
          <a:ln w="3175">
            <a:solidFill>
              <a:schemeClr val="tx1"/>
            </a:solidFill>
            <a:miter lim="800000"/>
            <a:headEnd/>
            <a:tailEnd/>
          </a:ln>
          <a:effectLst/>
        </p:spPr>
        <p:txBody>
          <a:bodyPr wrap="none" anchor="ctr"/>
          <a:lstStyle/>
          <a:p>
            <a:pPr>
              <a:defRPr/>
            </a:pPr>
            <a:endParaRPr lang="en-US" sz="1000">
              <a:solidFill>
                <a:srgbClr val="000000"/>
              </a:solidFill>
              <a:latin typeface="Times New Roman" pitchFamily="18" charset="0"/>
            </a:endParaRPr>
          </a:p>
        </p:txBody>
      </p:sp>
      <p:sp>
        <p:nvSpPr>
          <p:cNvPr id="285703" name="Text Box 10"/>
          <p:cNvSpPr txBox="1">
            <a:spLocks noChangeArrowheads="1"/>
          </p:cNvSpPr>
          <p:nvPr/>
        </p:nvSpPr>
        <p:spPr bwMode="auto">
          <a:xfrm>
            <a:off x="395288" y="1125538"/>
            <a:ext cx="1655762" cy="581025"/>
          </a:xfrm>
          <a:prstGeom prst="rect">
            <a:avLst/>
          </a:prstGeom>
          <a:noFill/>
          <a:ln w="9525">
            <a:noFill/>
            <a:miter lim="800000"/>
            <a:headEnd/>
            <a:tailEnd/>
          </a:ln>
        </p:spPr>
        <p:txBody>
          <a:bodyPr>
            <a:spAutoFit/>
          </a:bodyPr>
          <a:lstStyle/>
          <a:p>
            <a:pPr>
              <a:spcBef>
                <a:spcPct val="50000"/>
              </a:spcBef>
            </a:pPr>
            <a:r>
              <a:rPr lang="en-US" sz="1600">
                <a:solidFill>
                  <a:srgbClr val="000000"/>
                </a:solidFill>
                <a:latin typeface="Times New Roman" pitchFamily="18" charset="0"/>
              </a:rPr>
              <a:t>1. Population of ground state</a:t>
            </a:r>
          </a:p>
        </p:txBody>
      </p:sp>
      <p:sp>
        <p:nvSpPr>
          <p:cNvPr id="285704" name="Text Box 11"/>
          <p:cNvSpPr txBox="1">
            <a:spLocks noChangeArrowheads="1"/>
          </p:cNvSpPr>
          <p:nvPr/>
        </p:nvSpPr>
        <p:spPr bwMode="auto">
          <a:xfrm>
            <a:off x="2195513" y="2589213"/>
            <a:ext cx="2376487"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latin typeface="Times New Roman" pitchFamily="18" charset="0"/>
              </a:rPr>
              <a:t>2. Populate the initial state</a:t>
            </a:r>
          </a:p>
        </p:txBody>
      </p:sp>
      <p:sp>
        <p:nvSpPr>
          <p:cNvPr id="285705" name="Text Box 12"/>
          <p:cNvSpPr txBox="1">
            <a:spLocks noChangeArrowheads="1"/>
          </p:cNvSpPr>
          <p:nvPr/>
        </p:nvSpPr>
        <p:spPr bwMode="auto">
          <a:xfrm>
            <a:off x="3708400" y="1917700"/>
            <a:ext cx="2952750" cy="336550"/>
          </a:xfrm>
          <a:prstGeom prst="rect">
            <a:avLst/>
          </a:prstGeom>
          <a:noFill/>
          <a:ln w="9525">
            <a:noFill/>
            <a:miter lim="800000"/>
            <a:headEnd/>
            <a:tailEnd/>
          </a:ln>
        </p:spPr>
        <p:txBody>
          <a:bodyPr>
            <a:spAutoFit/>
          </a:bodyPr>
          <a:lstStyle/>
          <a:p>
            <a:pPr>
              <a:spcBef>
                <a:spcPct val="50000"/>
              </a:spcBef>
            </a:pPr>
            <a:r>
              <a:rPr lang="en-US" sz="1600">
                <a:solidFill>
                  <a:srgbClr val="FF0000"/>
                </a:solidFill>
                <a:latin typeface="Times New Roman" pitchFamily="18" charset="0"/>
              </a:rPr>
              <a:t>3. Study transition to “final state”</a:t>
            </a:r>
          </a:p>
        </p:txBody>
      </p:sp>
      <p:sp>
        <p:nvSpPr>
          <p:cNvPr id="285706" name="Freeform 13"/>
          <p:cNvSpPr>
            <a:spLocks/>
          </p:cNvSpPr>
          <p:nvPr/>
        </p:nvSpPr>
        <p:spPr bwMode="auto">
          <a:xfrm>
            <a:off x="900113" y="1922463"/>
            <a:ext cx="1270000" cy="1079500"/>
          </a:xfrm>
          <a:custGeom>
            <a:avLst/>
            <a:gdLst>
              <a:gd name="T0" fmla="*/ 0 w 800"/>
              <a:gd name="T1" fmla="*/ 2147483647 h 680"/>
              <a:gd name="T2" fmla="*/ 2147483647 w 800"/>
              <a:gd name="T3" fmla="*/ 2147483647 h 680"/>
              <a:gd name="T4" fmla="*/ 2147483647 w 800"/>
              <a:gd name="T5" fmla="*/ 2147483647 h 680"/>
              <a:gd name="T6" fmla="*/ 2147483647 w 800"/>
              <a:gd name="T7" fmla="*/ 2147483647 h 680"/>
              <a:gd name="T8" fmla="*/ 2147483647 w 800"/>
              <a:gd name="T9" fmla="*/ 2147483647 h 680"/>
              <a:gd name="T10" fmla="*/ 0 60000 65536"/>
              <a:gd name="T11" fmla="*/ 0 60000 65536"/>
              <a:gd name="T12" fmla="*/ 0 60000 65536"/>
              <a:gd name="T13" fmla="*/ 0 60000 65536"/>
              <a:gd name="T14" fmla="*/ 0 60000 65536"/>
              <a:gd name="T15" fmla="*/ 0 w 800"/>
              <a:gd name="T16" fmla="*/ 0 h 680"/>
              <a:gd name="T17" fmla="*/ 800 w 800"/>
              <a:gd name="T18" fmla="*/ 680 h 680"/>
            </a:gdLst>
            <a:ahLst/>
            <a:cxnLst>
              <a:cxn ang="T10">
                <a:pos x="T0" y="T1"/>
              </a:cxn>
              <a:cxn ang="T11">
                <a:pos x="T2" y="T3"/>
              </a:cxn>
              <a:cxn ang="T12">
                <a:pos x="T4" y="T5"/>
              </a:cxn>
              <a:cxn ang="T13">
                <a:pos x="T6" y="T7"/>
              </a:cxn>
              <a:cxn ang="T14">
                <a:pos x="T8" y="T9"/>
              </a:cxn>
            </a:cxnLst>
            <a:rect l="T15" t="T16" r="T17" b="T18"/>
            <a:pathLst>
              <a:path w="800" h="680">
                <a:moveTo>
                  <a:pt x="0" y="42"/>
                </a:moveTo>
                <a:cubicBezTo>
                  <a:pt x="43" y="36"/>
                  <a:pt x="166" y="0"/>
                  <a:pt x="256" y="4"/>
                </a:cubicBezTo>
                <a:cubicBezTo>
                  <a:pt x="346" y="8"/>
                  <a:pt x="455" y="22"/>
                  <a:pt x="539" y="68"/>
                </a:cubicBezTo>
                <a:cubicBezTo>
                  <a:pt x="623" y="114"/>
                  <a:pt x="718" y="176"/>
                  <a:pt x="759" y="278"/>
                </a:cubicBezTo>
                <a:cubicBezTo>
                  <a:pt x="800" y="380"/>
                  <a:pt x="781" y="596"/>
                  <a:pt x="786" y="680"/>
                </a:cubicBezTo>
              </a:path>
            </a:pathLst>
          </a:custGeom>
          <a:noFill/>
          <a:ln w="9525">
            <a:solidFill>
              <a:schemeClr val="tx1"/>
            </a:solidFill>
            <a:round/>
            <a:headEnd/>
            <a:tailEnd type="triangle" w="med" len="med"/>
          </a:ln>
        </p:spPr>
        <p:txBody>
          <a:bodyPr/>
          <a:lstStyle/>
          <a:p>
            <a:endParaRPr lang="en-US" sz="1000">
              <a:solidFill>
                <a:srgbClr val="000000"/>
              </a:solidFill>
              <a:latin typeface="Times New Roman" pitchFamily="18" charset="0"/>
            </a:endParaRPr>
          </a:p>
        </p:txBody>
      </p:sp>
      <p:sp>
        <p:nvSpPr>
          <p:cNvPr id="285707" name="Line 15"/>
          <p:cNvSpPr>
            <a:spLocks noChangeShapeType="1"/>
          </p:cNvSpPr>
          <p:nvPr/>
        </p:nvSpPr>
        <p:spPr bwMode="auto">
          <a:xfrm>
            <a:off x="2771775" y="2565400"/>
            <a:ext cx="2879725" cy="0"/>
          </a:xfrm>
          <a:prstGeom prst="line">
            <a:avLst/>
          </a:prstGeom>
          <a:noFill/>
          <a:ln w="9525">
            <a:solidFill>
              <a:schemeClr val="tx1"/>
            </a:solidFill>
            <a:round/>
            <a:headEnd/>
            <a:tailEnd/>
          </a:ln>
        </p:spPr>
        <p:txBody>
          <a:bodyPr/>
          <a:lstStyle/>
          <a:p>
            <a:endParaRPr lang="en-US" sz="1000">
              <a:solidFill>
                <a:srgbClr val="000000"/>
              </a:solidFill>
              <a:latin typeface="Times New Roman" pitchFamily="18" charset="0"/>
            </a:endParaRPr>
          </a:p>
        </p:txBody>
      </p:sp>
      <p:sp>
        <p:nvSpPr>
          <p:cNvPr id="285708" name="Line 16"/>
          <p:cNvSpPr>
            <a:spLocks noChangeShapeType="1"/>
          </p:cNvSpPr>
          <p:nvPr/>
        </p:nvSpPr>
        <p:spPr bwMode="auto">
          <a:xfrm flipV="1">
            <a:off x="3348038" y="2565400"/>
            <a:ext cx="0" cy="720725"/>
          </a:xfrm>
          <a:prstGeom prst="line">
            <a:avLst/>
          </a:prstGeom>
          <a:noFill/>
          <a:ln w="9525">
            <a:solidFill>
              <a:schemeClr val="tx1"/>
            </a:solidFill>
            <a:round/>
            <a:headEnd/>
            <a:tailEnd type="triangle" w="med" len="med"/>
          </a:ln>
        </p:spPr>
        <p:txBody>
          <a:bodyPr/>
          <a:lstStyle/>
          <a:p>
            <a:endParaRPr lang="en-US" sz="1000">
              <a:solidFill>
                <a:srgbClr val="000000"/>
              </a:solidFill>
              <a:latin typeface="Times New Roman" pitchFamily="18" charset="0"/>
            </a:endParaRPr>
          </a:p>
        </p:txBody>
      </p:sp>
      <p:sp>
        <p:nvSpPr>
          <p:cNvPr id="26641" name="Rectangle 17"/>
          <p:cNvSpPr>
            <a:spLocks noChangeArrowheads="1"/>
          </p:cNvSpPr>
          <p:nvPr/>
        </p:nvSpPr>
        <p:spPr bwMode="auto">
          <a:xfrm>
            <a:off x="1476375" y="3070225"/>
            <a:ext cx="5976938" cy="792163"/>
          </a:xfrm>
          <a:prstGeom prst="rect">
            <a:avLst/>
          </a:prstGeom>
          <a:gradFill rotWithShape="1">
            <a:gsLst>
              <a:gs pos="0">
                <a:srgbClr val="00FFFF"/>
              </a:gs>
              <a:gs pos="50000">
                <a:schemeClr val="bg1"/>
              </a:gs>
              <a:gs pos="100000">
                <a:srgbClr val="00FFFF"/>
              </a:gs>
            </a:gsLst>
            <a:lin ang="5400000" scaled="1"/>
          </a:gradFill>
          <a:ln w="3175">
            <a:solidFill>
              <a:schemeClr val="tx1"/>
            </a:solidFill>
            <a:miter lim="800000"/>
            <a:headEnd/>
            <a:tailEnd/>
          </a:ln>
          <a:effectLst/>
        </p:spPr>
        <p:txBody>
          <a:bodyPr wrap="none" anchor="ctr"/>
          <a:lstStyle/>
          <a:p>
            <a:pPr>
              <a:defRPr/>
            </a:pPr>
            <a:endParaRPr lang="en-US" sz="1000">
              <a:solidFill>
                <a:srgbClr val="000000"/>
              </a:solidFill>
              <a:latin typeface="Times New Roman" pitchFamily="18" charset="0"/>
            </a:endParaRPr>
          </a:p>
        </p:txBody>
      </p:sp>
      <p:sp>
        <p:nvSpPr>
          <p:cNvPr id="285710" name="Line 18"/>
          <p:cNvSpPr>
            <a:spLocks noChangeShapeType="1"/>
          </p:cNvSpPr>
          <p:nvPr/>
        </p:nvSpPr>
        <p:spPr bwMode="auto">
          <a:xfrm>
            <a:off x="5292725" y="2349500"/>
            <a:ext cx="0" cy="215900"/>
          </a:xfrm>
          <a:prstGeom prst="line">
            <a:avLst/>
          </a:prstGeom>
          <a:noFill/>
          <a:ln w="9525">
            <a:solidFill>
              <a:srgbClr val="FF0000"/>
            </a:solidFill>
            <a:round/>
            <a:headEnd type="triangle" w="med" len="med"/>
            <a:tailEnd type="triangle" w="med" len="med"/>
          </a:ln>
        </p:spPr>
        <p:txBody>
          <a:bodyPr/>
          <a:lstStyle/>
          <a:p>
            <a:endParaRPr lang="en-US" sz="1000">
              <a:solidFill>
                <a:srgbClr val="000000"/>
              </a:solidFill>
              <a:latin typeface="Times New Roman" pitchFamily="18" charset="0"/>
            </a:endParaRPr>
          </a:p>
        </p:txBody>
      </p:sp>
      <p:sp>
        <p:nvSpPr>
          <p:cNvPr id="285711" name="Line 19"/>
          <p:cNvSpPr>
            <a:spLocks noChangeShapeType="1"/>
          </p:cNvSpPr>
          <p:nvPr/>
        </p:nvSpPr>
        <p:spPr bwMode="auto">
          <a:xfrm>
            <a:off x="4859338" y="2349500"/>
            <a:ext cx="2160587" cy="0"/>
          </a:xfrm>
          <a:prstGeom prst="line">
            <a:avLst/>
          </a:prstGeom>
          <a:noFill/>
          <a:ln w="9525">
            <a:solidFill>
              <a:schemeClr val="tx1"/>
            </a:solidFill>
            <a:round/>
            <a:headEnd/>
            <a:tailEnd/>
          </a:ln>
        </p:spPr>
        <p:txBody>
          <a:bodyPr/>
          <a:lstStyle/>
          <a:p>
            <a:endParaRPr lang="en-US" sz="1000">
              <a:solidFill>
                <a:srgbClr val="000000"/>
              </a:solidFill>
              <a:latin typeface="Times New Roman" pitchFamily="18" charset="0"/>
            </a:endParaRPr>
          </a:p>
        </p:txBody>
      </p:sp>
      <p:sp>
        <p:nvSpPr>
          <p:cNvPr id="285712" name="Freeform 20"/>
          <p:cNvSpPr>
            <a:spLocks/>
          </p:cNvSpPr>
          <p:nvPr/>
        </p:nvSpPr>
        <p:spPr bwMode="auto">
          <a:xfrm>
            <a:off x="6804025" y="1917700"/>
            <a:ext cx="1296988" cy="431800"/>
          </a:xfrm>
          <a:custGeom>
            <a:avLst/>
            <a:gdLst>
              <a:gd name="T0" fmla="*/ 0 w 817"/>
              <a:gd name="T1" fmla="*/ 2147483647 h 272"/>
              <a:gd name="T2" fmla="*/ 2147483647 w 817"/>
              <a:gd name="T3" fmla="*/ 2147483647 h 272"/>
              <a:gd name="T4" fmla="*/ 2147483647 w 817"/>
              <a:gd name="T5" fmla="*/ 2147483647 h 272"/>
              <a:gd name="T6" fmla="*/ 2147483647 w 817"/>
              <a:gd name="T7" fmla="*/ 0 h 272"/>
              <a:gd name="T8" fmla="*/ 0 60000 65536"/>
              <a:gd name="T9" fmla="*/ 0 60000 65536"/>
              <a:gd name="T10" fmla="*/ 0 60000 65536"/>
              <a:gd name="T11" fmla="*/ 0 60000 65536"/>
              <a:gd name="T12" fmla="*/ 0 w 817"/>
              <a:gd name="T13" fmla="*/ 0 h 272"/>
              <a:gd name="T14" fmla="*/ 817 w 817"/>
              <a:gd name="T15" fmla="*/ 272 h 272"/>
            </a:gdLst>
            <a:ahLst/>
            <a:cxnLst>
              <a:cxn ang="T8">
                <a:pos x="T0" y="T1"/>
              </a:cxn>
              <a:cxn ang="T9">
                <a:pos x="T2" y="T3"/>
              </a:cxn>
              <a:cxn ang="T10">
                <a:pos x="T4" y="T5"/>
              </a:cxn>
              <a:cxn ang="T11">
                <a:pos x="T6" y="T7"/>
              </a:cxn>
            </a:cxnLst>
            <a:rect l="T12" t="T13" r="T14" b="T15"/>
            <a:pathLst>
              <a:path w="817" h="272">
                <a:moveTo>
                  <a:pt x="0" y="272"/>
                </a:moveTo>
                <a:cubicBezTo>
                  <a:pt x="38" y="246"/>
                  <a:pt x="147" y="157"/>
                  <a:pt x="231" y="117"/>
                </a:cubicBezTo>
                <a:cubicBezTo>
                  <a:pt x="315" y="77"/>
                  <a:pt x="406" y="53"/>
                  <a:pt x="504" y="34"/>
                </a:cubicBezTo>
                <a:cubicBezTo>
                  <a:pt x="602" y="15"/>
                  <a:pt x="752" y="7"/>
                  <a:pt x="817" y="0"/>
                </a:cubicBezTo>
              </a:path>
            </a:pathLst>
          </a:custGeom>
          <a:noFill/>
          <a:ln w="9525">
            <a:solidFill>
              <a:schemeClr val="tx1"/>
            </a:solidFill>
            <a:round/>
            <a:headEnd/>
            <a:tailEnd type="triangle" w="med" len="med"/>
          </a:ln>
        </p:spPr>
        <p:txBody>
          <a:bodyPr/>
          <a:lstStyle/>
          <a:p>
            <a:endParaRPr lang="en-US" sz="1000">
              <a:solidFill>
                <a:srgbClr val="000000"/>
              </a:solidFill>
              <a:latin typeface="Times New Roman" pitchFamily="18" charset="0"/>
            </a:endParaRPr>
          </a:p>
        </p:txBody>
      </p:sp>
      <p:sp>
        <p:nvSpPr>
          <p:cNvPr id="285713" name="Text Box 21"/>
          <p:cNvSpPr txBox="1">
            <a:spLocks noChangeArrowheads="1"/>
          </p:cNvSpPr>
          <p:nvPr/>
        </p:nvSpPr>
        <p:spPr bwMode="auto">
          <a:xfrm>
            <a:off x="6804025" y="3141663"/>
            <a:ext cx="1944688"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latin typeface="Times New Roman" pitchFamily="18" charset="0"/>
              </a:rPr>
              <a:t>4. Neutron Detection</a:t>
            </a:r>
          </a:p>
        </p:txBody>
      </p:sp>
      <p:sp>
        <p:nvSpPr>
          <p:cNvPr id="285714" name="Text Box 23"/>
          <p:cNvSpPr txBox="1">
            <a:spLocks noChangeArrowheads="1"/>
          </p:cNvSpPr>
          <p:nvPr/>
        </p:nvSpPr>
        <p:spPr bwMode="auto">
          <a:xfrm>
            <a:off x="539750" y="4797425"/>
            <a:ext cx="7920038" cy="1200329"/>
          </a:xfrm>
          <a:prstGeom prst="rect">
            <a:avLst/>
          </a:prstGeom>
          <a:noFill/>
          <a:ln w="9525">
            <a:noFill/>
            <a:miter lim="800000"/>
            <a:headEnd/>
            <a:tailEnd/>
          </a:ln>
        </p:spPr>
        <p:txBody>
          <a:bodyPr>
            <a:spAutoFit/>
          </a:bodyPr>
          <a:lstStyle/>
          <a:p>
            <a:pPr>
              <a:spcBef>
                <a:spcPct val="50000"/>
              </a:spcBef>
            </a:pPr>
            <a:r>
              <a:rPr lang="en-US" dirty="0">
                <a:solidFill>
                  <a:srgbClr val="000000"/>
                </a:solidFill>
                <a:latin typeface="Times New Roman" pitchFamily="18" charset="0"/>
              </a:rPr>
              <a:t>Challenge: </a:t>
            </a:r>
          </a:p>
          <a:p>
            <a:pPr marL="285750" indent="-285750">
              <a:spcBef>
                <a:spcPct val="50000"/>
              </a:spcBef>
              <a:buFont typeface="Arial" panose="020B0604020202020204" pitchFamily="34" charset="0"/>
              <a:buChar char="•"/>
            </a:pPr>
            <a:r>
              <a:rPr lang="en-US" dirty="0">
                <a:solidFill>
                  <a:srgbClr val="000000"/>
                </a:solidFill>
                <a:latin typeface="Times New Roman" pitchFamily="18" charset="0"/>
              </a:rPr>
              <a:t>Strong enough UCN source</a:t>
            </a:r>
          </a:p>
          <a:p>
            <a:pPr marL="285750" indent="-285750">
              <a:spcBef>
                <a:spcPct val="50000"/>
              </a:spcBef>
              <a:buFont typeface="Arial" panose="020B0604020202020204" pitchFamily="34" charset="0"/>
              <a:buChar char="•"/>
            </a:pPr>
            <a:r>
              <a:rPr lang="en-US" dirty="0">
                <a:solidFill>
                  <a:srgbClr val="000000"/>
                </a:solidFill>
                <a:latin typeface="Times New Roman" pitchFamily="18" charset="0"/>
              </a:rPr>
              <a:t>Tolerances on storage cell to get a high neutron lifetime in a given state</a:t>
            </a:r>
          </a:p>
        </p:txBody>
      </p:sp>
      <p:sp>
        <p:nvSpPr>
          <p:cNvPr id="2" name="Slide Number Placeholder 1"/>
          <p:cNvSpPr>
            <a:spLocks noGrp="1"/>
          </p:cNvSpPr>
          <p:nvPr>
            <p:ph type="sldNum" sz="quarter" idx="12"/>
          </p:nvPr>
        </p:nvSpPr>
        <p:spPr/>
        <p:txBody>
          <a:bodyPr/>
          <a:lstStyle/>
          <a:p>
            <a:pPr>
              <a:defRPr/>
            </a:pPr>
            <a:fld id="{904FC7B6-F751-4890-A1D3-9407B360D404}" type="slidenum">
              <a:rPr lang="en-US" smtClean="0">
                <a:solidFill>
                  <a:srgbClr val="000000"/>
                </a:solidFill>
              </a:rPr>
              <a:pPr>
                <a:defRPr/>
              </a:pPr>
              <a:t>13</a:t>
            </a:fld>
            <a:endParaRPr lang="en-US" dirty="0">
              <a:solidFill>
                <a:srgbClr val="000000"/>
              </a:solidFill>
            </a:endParaRPr>
          </a:p>
        </p:txBody>
      </p:sp>
      <p:sp>
        <p:nvSpPr>
          <p:cNvPr id="3" name="TextBox 2">
            <a:extLst>
              <a:ext uri="{FF2B5EF4-FFF2-40B4-BE49-F238E27FC236}">
                <a16:creationId xmlns:a16="http://schemas.microsoft.com/office/drawing/2014/main" id="{3649C513-4C30-466B-F9FC-5C33241B8D9E}"/>
              </a:ext>
            </a:extLst>
          </p:cNvPr>
          <p:cNvSpPr txBox="1"/>
          <p:nvPr/>
        </p:nvSpPr>
        <p:spPr>
          <a:xfrm>
            <a:off x="4996571" y="6053943"/>
            <a:ext cx="3337531" cy="246221"/>
          </a:xfrm>
          <a:prstGeom prst="rect">
            <a:avLst/>
          </a:prstGeom>
          <a:noFill/>
        </p:spPr>
        <p:txBody>
          <a:bodyPr wrap="square">
            <a:spAutoFit/>
          </a:bodyPr>
          <a:lstStyle/>
          <a:p>
            <a:pPr lvl="0">
              <a:defRPr/>
            </a:pPr>
            <a:r>
              <a:rPr lang="de-AT" sz="1000" dirty="0" err="1"/>
              <a:t>Discussion</a:t>
            </a:r>
            <a:r>
              <a:rPr lang="de-AT" sz="1000" dirty="0"/>
              <a:t> in G. </a:t>
            </a:r>
            <a:r>
              <a:rPr lang="de-AT" sz="1000" dirty="0" err="1"/>
              <a:t>Pignol</a:t>
            </a:r>
            <a:r>
              <a:rPr lang="de-AT" sz="1000" dirty="0"/>
              <a:t> et al.,ArXiV:0708.2541 (2007)</a:t>
            </a:r>
          </a:p>
        </p:txBody>
      </p:sp>
    </p:spTree>
    <p:extLst>
      <p:ext uri="{BB962C8B-B14F-4D97-AF65-F5344CB8AC3E}">
        <p14:creationId xmlns:p14="http://schemas.microsoft.com/office/powerpoint/2010/main" val="3477398984"/>
      </p:ext>
    </p:extLst>
  </p:cSld>
  <p:clrMapOvr>
    <a:masterClrMapping/>
  </p:clrMapOvr>
  <p:transition advTm="223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3B658E-5FED-446A-B01A-D0B1C4670049}"/>
              </a:ext>
            </a:extLst>
          </p:cNvPr>
          <p:cNvSpPr>
            <a:spLocks noGrp="1"/>
          </p:cNvSpPr>
          <p:nvPr>
            <p:ph type="sldNum" sz="quarter" idx="12"/>
          </p:nvPr>
        </p:nvSpPr>
        <p:spPr/>
        <p:txBody>
          <a:bodyPr/>
          <a:lstStyle/>
          <a:p>
            <a:fld id="{DC35721B-1285-4A23-B52A-94C7DA7362F0}" type="slidenum">
              <a:rPr lang="en-US" smtClean="0"/>
              <a:t>14</a:t>
            </a:fld>
            <a:endParaRPr lang="en-US"/>
          </a:p>
        </p:txBody>
      </p:sp>
      <p:sp>
        <p:nvSpPr>
          <p:cNvPr id="4" name="Rectangle 4">
            <a:extLst>
              <a:ext uri="{FF2B5EF4-FFF2-40B4-BE49-F238E27FC236}">
                <a16:creationId xmlns:a16="http://schemas.microsoft.com/office/drawing/2014/main" id="{1B621FF3-FA88-47D4-A922-ECE6941F7558}"/>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dirty="0">
                <a:latin typeface="+mj-lt"/>
                <a:cs typeface="Times New Roman" pitchFamily="18" charset="0"/>
              </a:rPr>
              <a:t>More general short range interactions</a:t>
            </a:r>
          </a:p>
        </p:txBody>
      </p:sp>
      <mc:AlternateContent xmlns:mc="http://schemas.openxmlformats.org/markup-compatibility/2006" xmlns:a14="http://schemas.microsoft.com/office/drawing/2010/main">
        <mc:Choice Requires="a14">
          <p:sp>
            <p:nvSpPr>
              <p:cNvPr id="6" name="TextBox 4">
                <a:extLst>
                  <a:ext uri="{FF2B5EF4-FFF2-40B4-BE49-F238E27FC236}">
                    <a16:creationId xmlns:a16="http://schemas.microsoft.com/office/drawing/2014/main" id="{97295F3D-FBA7-4443-B8E5-3152C858D0B2}"/>
                  </a:ext>
                </a:extLst>
              </p:cNvPr>
              <p:cNvSpPr txBox="1">
                <a:spLocks noChangeArrowheads="1"/>
              </p:cNvSpPr>
              <p:nvPr/>
            </p:nvSpPr>
            <p:spPr bwMode="auto">
              <a:xfrm>
                <a:off x="0" y="5433021"/>
                <a:ext cx="8991600" cy="1234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accent2"/>
                  </a:buClr>
                  <a:buSzPct val="75000"/>
                  <a:buFont typeface="Symbol" panose="05050102010706020507" pitchFamily="18" charset="2"/>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ClrTx/>
                  <a:buSzTx/>
                  <a:buFont typeface="Arial" panose="020B0604020202020204" pitchFamily="34" charset="0"/>
                  <a:buChar char="•"/>
                </a:pPr>
                <a:r>
                  <a:rPr lang="en-US" altLang="en-US" sz="1800" dirty="0">
                    <a:latin typeface="+mn-lt"/>
                  </a:rPr>
                  <a:t>16 independent scalars can be formed: 8 P-even (left), 8 P-odd (right)</a:t>
                </a:r>
              </a:p>
              <a:p>
                <a:pPr>
                  <a:spcBef>
                    <a:spcPct val="0"/>
                  </a:spcBef>
                  <a:buClrTx/>
                  <a:buSzTx/>
                  <a:buFont typeface="Arial" panose="020B0604020202020204" pitchFamily="34" charset="0"/>
                  <a:buChar char="•"/>
                </a:pPr>
                <a:r>
                  <a:rPr lang="en-US" altLang="en-US" sz="1800" dirty="0">
                    <a:latin typeface="+mn-lt"/>
                  </a:rPr>
                  <a:t>15/16 depend on spin</a:t>
                </a:r>
              </a:p>
              <a:p>
                <a:pPr>
                  <a:spcBef>
                    <a:spcPct val="0"/>
                  </a:spcBef>
                  <a:buClrTx/>
                  <a:buSzTx/>
                  <a:buFont typeface="Arial" panose="020B0604020202020204" pitchFamily="34" charset="0"/>
                  <a:buChar char="•"/>
                </a:pPr>
                <a:r>
                  <a:rPr lang="en-US" altLang="en-US" sz="1800" dirty="0">
                    <a:latin typeface="+mn-lt"/>
                  </a:rPr>
                  <a:t>Traditional “fifth force” searches constrain </a:t>
                </a:r>
                <a14:m>
                  <m:oMath xmlns:m="http://schemas.openxmlformats.org/officeDocument/2006/math">
                    <m:sSub>
                      <m:sSubPr>
                        <m:ctrlPr>
                          <a:rPr lang="en-US" altLang="en-US" sz="1800" b="0" i="1" smtClean="0">
                            <a:latin typeface="Cambria Math" panose="02040503050406030204" pitchFamily="18" charset="0"/>
                            <a:ea typeface="Cambria Math" panose="02040503050406030204" pitchFamily="18" charset="0"/>
                          </a:rPr>
                        </m:ctrlPr>
                      </m:sSubPr>
                      <m:e>
                        <m:r>
                          <a:rPr lang="en-US" altLang="en-US" sz="1800" i="1" smtClean="0">
                            <a:latin typeface="Cambria Math" panose="02040503050406030204" pitchFamily="18" charset="0"/>
                            <a:ea typeface="Cambria Math" panose="02040503050406030204" pitchFamily="18" charset="0"/>
                          </a:rPr>
                          <m:t>𝒪</m:t>
                        </m:r>
                      </m:e>
                      <m:sub>
                        <m:r>
                          <a:rPr lang="en-US" altLang="en-US" sz="1800" b="0" i="1" smtClean="0">
                            <a:latin typeface="Cambria Math" panose="02040503050406030204" pitchFamily="18" charset="0"/>
                            <a:ea typeface="Cambria Math" panose="02040503050406030204" pitchFamily="18" charset="0"/>
                          </a:rPr>
                          <m:t>1</m:t>
                        </m:r>
                      </m:sub>
                    </m:sSub>
                  </m:oMath>
                </a14:m>
                <a:r>
                  <a:rPr lang="en-US" altLang="en-US" sz="1800" dirty="0">
                    <a:latin typeface="+mn-lt"/>
                  </a:rPr>
                  <a:t>.</a:t>
                </a:r>
              </a:p>
              <a:p>
                <a:pPr>
                  <a:spcBef>
                    <a:spcPct val="0"/>
                  </a:spcBef>
                  <a:buClrTx/>
                  <a:buSzTx/>
                  <a:buFont typeface="Arial" panose="020B0604020202020204" pitchFamily="34" charset="0"/>
                  <a:buChar char="•"/>
                </a:pPr>
                <a:r>
                  <a:rPr lang="en-US" altLang="en-US" sz="1800" dirty="0">
                    <a:latin typeface="+mn-lt"/>
                  </a:rPr>
                  <a:t>Should not use UCN its momentum (</a:t>
                </a:r>
                <a14:m>
                  <m:oMath xmlns:m="http://schemas.openxmlformats.org/officeDocument/2006/math">
                    <m:acc>
                      <m:accPr>
                        <m:chr m:val="⃗"/>
                        <m:ctrlPr>
                          <a:rPr lang="en-US" altLang="en-US" sz="1800" b="0" i="1" smtClean="0">
                            <a:latin typeface="Cambria Math" panose="02040503050406030204" pitchFamily="18" charset="0"/>
                          </a:rPr>
                        </m:ctrlPr>
                      </m:accPr>
                      <m:e>
                        <m:r>
                          <a:rPr lang="en-US" altLang="en-US" sz="1800" b="0" i="1" smtClean="0">
                            <a:latin typeface="Cambria Math" panose="02040503050406030204" pitchFamily="18" charset="0"/>
                          </a:rPr>
                          <m:t>𝑃</m:t>
                        </m:r>
                      </m:e>
                    </m:acc>
                  </m:oMath>
                </a14:m>
                <a:r>
                  <a:rPr lang="en-US" altLang="en-US" sz="1800" dirty="0">
                    <a:latin typeface="+mn-lt"/>
                  </a:rPr>
                  <a:t>) is involved.</a:t>
                </a:r>
              </a:p>
            </p:txBody>
          </p:sp>
        </mc:Choice>
        <mc:Fallback xmlns="">
          <p:sp>
            <p:nvSpPr>
              <p:cNvPr id="6" name="TextBox 4">
                <a:extLst>
                  <a:ext uri="{FF2B5EF4-FFF2-40B4-BE49-F238E27FC236}">
                    <a16:creationId xmlns:a16="http://schemas.microsoft.com/office/drawing/2014/main" id="{97295F3D-FBA7-4443-B8E5-3152C858D0B2}"/>
                  </a:ext>
                </a:extLst>
              </p:cNvPr>
              <p:cNvSpPr txBox="1">
                <a:spLocks noRot="1" noChangeAspect="1" noMove="1" noResize="1" noEditPoints="1" noAdjustHandles="1" noChangeArrowheads="1" noChangeShapeType="1" noTextEdit="1"/>
              </p:cNvSpPr>
              <p:nvPr/>
            </p:nvSpPr>
            <p:spPr bwMode="auto">
              <a:xfrm>
                <a:off x="0" y="5433021"/>
                <a:ext cx="8991600" cy="1234120"/>
              </a:xfrm>
              <a:prstGeom prst="rect">
                <a:avLst/>
              </a:prstGeom>
              <a:blipFill>
                <a:blip r:embed="rId2"/>
                <a:stretch>
                  <a:fillRect l="-407" t="-2463" b="-68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 name="Picture 19">
            <a:extLst>
              <a:ext uri="{FF2B5EF4-FFF2-40B4-BE49-F238E27FC236}">
                <a16:creationId xmlns:a16="http://schemas.microsoft.com/office/drawing/2014/main" id="{3DEA8263-6BB8-4B94-B8D5-827A64ABA9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1" y="1778000"/>
            <a:ext cx="41465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extLst>
              <a:ext uri="{FF2B5EF4-FFF2-40B4-BE49-F238E27FC236}">
                <a16:creationId xmlns:a16="http://schemas.microsoft.com/office/drawing/2014/main" id="{C2B67A53-2924-44CB-9BED-C924150097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1778000"/>
            <a:ext cx="4648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45C304-E2EA-46EA-8424-2592FCD6F11B}"/>
                  </a:ext>
                </a:extLst>
              </p:cNvPr>
              <p:cNvSpPr txBox="1"/>
              <p:nvPr/>
            </p:nvSpPr>
            <p:spPr>
              <a:xfrm>
                <a:off x="133351" y="1047750"/>
                <a:ext cx="8991600" cy="680123"/>
              </a:xfrm>
              <a:prstGeom prst="rect">
                <a:avLst/>
              </a:prstGeom>
              <a:noFill/>
            </p:spPr>
            <p:txBody>
              <a:bodyPr wrap="square" rtlCol="0">
                <a:spAutoFit/>
              </a:bodyPr>
              <a:lstStyle/>
              <a:p>
                <a:r>
                  <a:rPr lang="en-US" dirty="0"/>
                  <a:t>B. </a:t>
                </a:r>
                <a:r>
                  <a:rPr lang="en-US" dirty="0" err="1"/>
                  <a:t>Dobrescu</a:t>
                </a:r>
                <a:r>
                  <a:rPr lang="en-US" dirty="0"/>
                  <a:t> et al. argue that interaction mediated by any kind of intermediate boson exchange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oMath>
                </a14:m>
                <a:r>
                  <a:rPr lang="en-US" dirty="0"/>
                  <a:t>: Momentum transfer,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m:t>
                        </m:r>
                      </m:sup>
                    </m:sSup>
                  </m:oMath>
                </a14:m>
                <a:r>
                  <a:rPr lang="en-US" dirty="0"/>
                  <a:t> are fermion spins,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oMath>
                </a14:m>
                <a:r>
                  <a:rPr lang="en-US" dirty="0"/>
                  <a:t> is momentum of one fermion)</a:t>
                </a:r>
              </a:p>
            </p:txBody>
          </p:sp>
        </mc:Choice>
        <mc:Fallback xmlns="">
          <p:sp>
            <p:nvSpPr>
              <p:cNvPr id="11" name="TextBox 10">
                <a:extLst>
                  <a:ext uri="{FF2B5EF4-FFF2-40B4-BE49-F238E27FC236}">
                    <a16:creationId xmlns:a16="http://schemas.microsoft.com/office/drawing/2014/main" id="{2845C304-E2EA-46EA-8424-2592FCD6F11B}"/>
                  </a:ext>
                </a:extLst>
              </p:cNvPr>
              <p:cNvSpPr txBox="1">
                <a:spLocks noRot="1" noChangeAspect="1" noMove="1" noResize="1" noEditPoints="1" noAdjustHandles="1" noChangeArrowheads="1" noChangeShapeType="1" noTextEdit="1"/>
              </p:cNvSpPr>
              <p:nvPr/>
            </p:nvSpPr>
            <p:spPr>
              <a:xfrm>
                <a:off x="133351" y="1047750"/>
                <a:ext cx="8991600" cy="680123"/>
              </a:xfrm>
              <a:prstGeom prst="rect">
                <a:avLst/>
              </a:prstGeom>
              <a:blipFill>
                <a:blip r:embed="rId5"/>
                <a:stretch>
                  <a:fillRect l="-610" t="-5405" r="-949" b="-1441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46F9301-1AD3-4B8B-BA2C-51F4B277A6CC}"/>
              </a:ext>
            </a:extLst>
          </p:cNvPr>
          <p:cNvSpPr txBox="1"/>
          <p:nvPr/>
        </p:nvSpPr>
        <p:spPr>
          <a:xfrm>
            <a:off x="5438775" y="4661039"/>
            <a:ext cx="3425938" cy="707886"/>
          </a:xfrm>
          <a:prstGeom prst="rect">
            <a:avLst/>
          </a:prstGeom>
          <a:noFill/>
        </p:spPr>
        <p:txBody>
          <a:bodyPr wrap="none" rtlCol="0">
            <a:spAutoFit/>
          </a:bodyPr>
          <a:lstStyle/>
          <a:p>
            <a:pPr>
              <a:spcBef>
                <a:spcPct val="0"/>
              </a:spcBef>
              <a:buClrTx/>
              <a:buSzTx/>
              <a:buFontTx/>
              <a:buNone/>
            </a:pPr>
            <a:r>
              <a:rPr lang="en-US" altLang="en-US" sz="1000" dirty="0"/>
              <a:t>B. </a:t>
            </a:r>
            <a:r>
              <a:rPr lang="en-US" altLang="en-US" sz="1000" dirty="0" err="1"/>
              <a:t>Dobrescu</a:t>
            </a:r>
            <a:r>
              <a:rPr lang="en-US" altLang="en-US" sz="1000" dirty="0"/>
              <a:t> and I. </a:t>
            </a:r>
            <a:r>
              <a:rPr lang="en-US" altLang="en-US" sz="1000" dirty="0" err="1"/>
              <a:t>Mocioiu</a:t>
            </a:r>
            <a:r>
              <a:rPr lang="en-US" altLang="en-US" sz="1000" dirty="0"/>
              <a:t>, J. High Energy Phys. 11,005 (2006)</a:t>
            </a:r>
          </a:p>
          <a:p>
            <a:pPr>
              <a:spcBef>
                <a:spcPct val="0"/>
              </a:spcBef>
              <a:buClrTx/>
              <a:buSzTx/>
              <a:buFontTx/>
              <a:buNone/>
            </a:pPr>
            <a:r>
              <a:rPr lang="en-US" altLang="en-US" sz="1000" dirty="0"/>
              <a:t>See also:</a:t>
            </a:r>
          </a:p>
          <a:p>
            <a:pPr>
              <a:spcBef>
                <a:spcPct val="0"/>
              </a:spcBef>
            </a:pPr>
            <a:r>
              <a:rPr lang="en-US" altLang="en-US" sz="1000" dirty="0"/>
              <a:t>M. S. </a:t>
            </a:r>
            <a:r>
              <a:rPr lang="en-US" altLang="en-US" sz="1000" dirty="0" err="1"/>
              <a:t>Safronova</a:t>
            </a:r>
            <a:r>
              <a:rPr lang="en-US" altLang="en-US" sz="1000" dirty="0"/>
              <a:t> et al, Rev. Mod. Phys. 90, </a:t>
            </a:r>
            <a:r>
              <a:rPr lang="is-IS" altLang="en-US" sz="1000" dirty="0"/>
              <a:t>025008 (2018)</a:t>
            </a:r>
            <a:r>
              <a:rPr lang="en-US" altLang="en-US" sz="1000" dirty="0"/>
              <a:t> </a:t>
            </a:r>
          </a:p>
          <a:p>
            <a:pPr>
              <a:spcBef>
                <a:spcPct val="0"/>
              </a:spcBef>
            </a:pPr>
            <a:r>
              <a:rPr lang="en-US" altLang="en-US" sz="1000" dirty="0"/>
              <a:t>P. </a:t>
            </a:r>
            <a:r>
              <a:rPr lang="en-US" altLang="en-US" sz="1000" dirty="0" err="1"/>
              <a:t>Fadeev</a:t>
            </a:r>
            <a:r>
              <a:rPr lang="en-US" altLang="en-US" sz="1000" dirty="0"/>
              <a:t> et al., Phys. Rev. A99, 022113 (2019)</a:t>
            </a:r>
          </a:p>
        </p:txBody>
      </p:sp>
    </p:spTree>
    <p:extLst>
      <p:ext uri="{BB962C8B-B14F-4D97-AF65-F5344CB8AC3E}">
        <p14:creationId xmlns:p14="http://schemas.microsoft.com/office/powerpoint/2010/main" val="97116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20857-0791-B9CB-2E65-8D52ED7AEB0B}"/>
              </a:ext>
            </a:extLst>
          </p:cNvPr>
          <p:cNvSpPr>
            <a:spLocks noGrp="1"/>
          </p:cNvSpPr>
          <p:nvPr>
            <p:ph type="sldNum" sz="quarter" idx="12"/>
          </p:nvPr>
        </p:nvSpPr>
        <p:spPr/>
        <p:txBody>
          <a:bodyPr/>
          <a:lstStyle/>
          <a:p>
            <a:fld id="{DC35721B-1285-4A23-B52A-94C7DA7362F0}" type="slidenum">
              <a:rPr lang="en-US" smtClean="0"/>
              <a:t>15</a:t>
            </a:fld>
            <a:endParaRPr lang="en-US"/>
          </a:p>
        </p:txBody>
      </p:sp>
      <p:grpSp>
        <p:nvGrpSpPr>
          <p:cNvPr id="847" name="Group 846">
            <a:extLst>
              <a:ext uri="{FF2B5EF4-FFF2-40B4-BE49-F238E27FC236}">
                <a16:creationId xmlns:a16="http://schemas.microsoft.com/office/drawing/2014/main" id="{0BA59350-7697-169F-6E3A-223D15F1E928}"/>
              </a:ext>
            </a:extLst>
          </p:cNvPr>
          <p:cNvGrpSpPr/>
          <p:nvPr/>
        </p:nvGrpSpPr>
        <p:grpSpPr>
          <a:xfrm>
            <a:off x="5835433" y="935832"/>
            <a:ext cx="1916113" cy="1330325"/>
            <a:chOff x="4935781" y="4927976"/>
            <a:chExt cx="1916113" cy="1330325"/>
          </a:xfrm>
        </p:grpSpPr>
        <p:sp>
          <p:nvSpPr>
            <p:cNvPr id="273" name="Line 279">
              <a:extLst>
                <a:ext uri="{FF2B5EF4-FFF2-40B4-BE49-F238E27FC236}">
                  <a16:creationId xmlns:a16="http://schemas.microsoft.com/office/drawing/2014/main" id="{32244EAA-A72C-7547-6518-D1766F64727C}"/>
                </a:ext>
              </a:extLst>
            </p:cNvPr>
            <p:cNvSpPr>
              <a:spLocks noChangeShapeType="1"/>
            </p:cNvSpPr>
            <p:nvPr/>
          </p:nvSpPr>
          <p:spPr bwMode="auto">
            <a:xfrm>
              <a:off x="5556494" y="5593139"/>
              <a:ext cx="647700" cy="0"/>
            </a:xfrm>
            <a:prstGeom prst="line">
              <a:avLst/>
            </a:prstGeom>
            <a:noFill/>
            <a:ln w="9525">
              <a:solidFill>
                <a:schemeClr val="tx1"/>
              </a:solidFill>
              <a:prstDash val="dash"/>
              <a:round/>
              <a:headEnd/>
              <a:tailEnd/>
            </a:ln>
          </p:spPr>
          <p:txBody>
            <a:bodyPr/>
            <a:lstStyle/>
            <a:p>
              <a:endParaRPr lang="en-US"/>
            </a:p>
          </p:txBody>
        </p:sp>
        <p:sp>
          <p:nvSpPr>
            <p:cNvPr id="274" name="Text Box 280">
              <a:extLst>
                <a:ext uri="{FF2B5EF4-FFF2-40B4-BE49-F238E27FC236}">
                  <a16:creationId xmlns:a16="http://schemas.microsoft.com/office/drawing/2014/main" id="{0916A462-23A3-F4E8-C9D9-EF231F71C392}"/>
                </a:ext>
              </a:extLst>
            </p:cNvPr>
            <p:cNvSpPr txBox="1">
              <a:spLocks noChangeArrowheads="1"/>
            </p:cNvSpPr>
            <p:nvPr/>
          </p:nvSpPr>
          <p:spPr bwMode="auto">
            <a:xfrm>
              <a:off x="5700956" y="5304214"/>
              <a:ext cx="287338" cy="307975"/>
            </a:xfrm>
            <a:prstGeom prst="rect">
              <a:avLst/>
            </a:prstGeom>
            <a:noFill/>
            <a:ln w="9525">
              <a:noFill/>
              <a:miter lim="800000"/>
              <a:headEnd/>
              <a:tailEnd/>
            </a:ln>
          </p:spPr>
          <p:txBody>
            <a:bodyPr>
              <a:spAutoFit/>
            </a:bodyPr>
            <a:lstStyle/>
            <a:p>
              <a:pPr>
                <a:spcBef>
                  <a:spcPct val="50000"/>
                </a:spcBef>
              </a:pPr>
              <a:r>
                <a:rPr lang="en-US" sz="1400" dirty="0">
                  <a:cs typeface="Times New Roman" pitchFamily="18" charset="0"/>
                </a:rPr>
                <a:t>X</a:t>
              </a:r>
              <a:endParaRPr lang="el-GR" sz="1400" dirty="0">
                <a:cs typeface="Times New Roman" pitchFamily="18" charset="0"/>
              </a:endParaRPr>
            </a:p>
          </p:txBody>
        </p:sp>
        <p:sp>
          <p:nvSpPr>
            <p:cNvPr id="275" name="Line 281">
              <a:extLst>
                <a:ext uri="{FF2B5EF4-FFF2-40B4-BE49-F238E27FC236}">
                  <a16:creationId xmlns:a16="http://schemas.microsoft.com/office/drawing/2014/main" id="{4E71A189-ABF3-3E41-547F-F64D5723E5F1}"/>
                </a:ext>
              </a:extLst>
            </p:cNvPr>
            <p:cNvSpPr>
              <a:spLocks noChangeShapeType="1"/>
            </p:cNvSpPr>
            <p:nvPr/>
          </p:nvSpPr>
          <p:spPr bwMode="auto">
            <a:xfrm>
              <a:off x="6204194" y="5593139"/>
              <a:ext cx="288925" cy="576263"/>
            </a:xfrm>
            <a:prstGeom prst="line">
              <a:avLst/>
            </a:prstGeom>
            <a:noFill/>
            <a:ln w="9525">
              <a:solidFill>
                <a:schemeClr val="tx1"/>
              </a:solidFill>
              <a:round/>
              <a:headEnd/>
              <a:tailEnd/>
            </a:ln>
          </p:spPr>
          <p:txBody>
            <a:bodyPr/>
            <a:lstStyle/>
            <a:p>
              <a:endParaRPr lang="en-US"/>
            </a:p>
          </p:txBody>
        </p:sp>
        <p:sp>
          <p:nvSpPr>
            <p:cNvPr id="276" name="Line 282">
              <a:extLst>
                <a:ext uri="{FF2B5EF4-FFF2-40B4-BE49-F238E27FC236}">
                  <a16:creationId xmlns:a16="http://schemas.microsoft.com/office/drawing/2014/main" id="{BADCE8AB-B826-2532-2149-A9A634AFA6DB}"/>
                </a:ext>
              </a:extLst>
            </p:cNvPr>
            <p:cNvSpPr>
              <a:spLocks noChangeShapeType="1"/>
            </p:cNvSpPr>
            <p:nvPr/>
          </p:nvSpPr>
          <p:spPr bwMode="auto">
            <a:xfrm flipV="1">
              <a:off x="6204194" y="5016876"/>
              <a:ext cx="288925" cy="576263"/>
            </a:xfrm>
            <a:prstGeom prst="line">
              <a:avLst/>
            </a:prstGeom>
            <a:noFill/>
            <a:ln w="9525">
              <a:solidFill>
                <a:schemeClr val="tx1"/>
              </a:solidFill>
              <a:round/>
              <a:headEnd/>
              <a:tailEnd/>
            </a:ln>
          </p:spPr>
          <p:txBody>
            <a:bodyPr/>
            <a:lstStyle/>
            <a:p>
              <a:endParaRPr lang="en-US"/>
            </a:p>
          </p:txBody>
        </p:sp>
        <p:sp>
          <p:nvSpPr>
            <p:cNvPr id="277" name="Text Box 283">
              <a:extLst>
                <a:ext uri="{FF2B5EF4-FFF2-40B4-BE49-F238E27FC236}">
                  <a16:creationId xmlns:a16="http://schemas.microsoft.com/office/drawing/2014/main" id="{4676FEC4-DC62-4B75-9859-A3A625A2C451}"/>
                </a:ext>
              </a:extLst>
            </p:cNvPr>
            <p:cNvSpPr txBox="1">
              <a:spLocks noChangeArrowheads="1"/>
            </p:cNvSpPr>
            <p:nvPr/>
          </p:nvSpPr>
          <p:spPr bwMode="auto">
            <a:xfrm>
              <a:off x="6447081" y="5936039"/>
              <a:ext cx="4048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p:sp>
          <p:nvSpPr>
            <p:cNvPr id="278" name="Text Box 284">
              <a:extLst>
                <a:ext uri="{FF2B5EF4-FFF2-40B4-BE49-F238E27FC236}">
                  <a16:creationId xmlns:a16="http://schemas.microsoft.com/office/drawing/2014/main" id="{11EDF9A4-27A7-8BDC-9C06-8CD375F47D8B}"/>
                </a:ext>
              </a:extLst>
            </p:cNvPr>
            <p:cNvSpPr txBox="1">
              <a:spLocks noChangeArrowheads="1"/>
            </p:cNvSpPr>
            <p:nvPr/>
          </p:nvSpPr>
          <p:spPr bwMode="auto">
            <a:xfrm>
              <a:off x="6434381" y="4927976"/>
              <a:ext cx="4175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p:grpSp>
          <p:nvGrpSpPr>
            <p:cNvPr id="279" name="Group 287">
              <a:extLst>
                <a:ext uri="{FF2B5EF4-FFF2-40B4-BE49-F238E27FC236}">
                  <a16:creationId xmlns:a16="http://schemas.microsoft.com/office/drawing/2014/main" id="{D67C1E60-E672-A3BF-E33C-30A7E928A8E3}"/>
                </a:ext>
              </a:extLst>
            </p:cNvPr>
            <p:cNvGrpSpPr>
              <a:grpSpLocks/>
            </p:cNvGrpSpPr>
            <p:nvPr/>
          </p:nvGrpSpPr>
          <p:grpSpPr bwMode="auto">
            <a:xfrm rot="10800000">
              <a:off x="5267569" y="5016876"/>
              <a:ext cx="288925" cy="1152525"/>
              <a:chOff x="4740" y="1162"/>
              <a:chExt cx="182" cy="726"/>
            </a:xfrm>
          </p:grpSpPr>
          <p:sp>
            <p:nvSpPr>
              <p:cNvPr id="282" name="Line 285">
                <a:extLst>
                  <a:ext uri="{FF2B5EF4-FFF2-40B4-BE49-F238E27FC236}">
                    <a16:creationId xmlns:a16="http://schemas.microsoft.com/office/drawing/2014/main" id="{6C221502-DEF0-F90E-620C-648AB5F1FEC2}"/>
                  </a:ext>
                </a:extLst>
              </p:cNvPr>
              <p:cNvSpPr>
                <a:spLocks noChangeShapeType="1"/>
              </p:cNvSpPr>
              <p:nvPr/>
            </p:nvSpPr>
            <p:spPr bwMode="auto">
              <a:xfrm rot="10800000">
                <a:off x="4740" y="1525"/>
                <a:ext cx="182" cy="363"/>
              </a:xfrm>
              <a:prstGeom prst="line">
                <a:avLst/>
              </a:prstGeom>
              <a:noFill/>
              <a:ln w="9525">
                <a:solidFill>
                  <a:schemeClr val="tx1"/>
                </a:solidFill>
                <a:round/>
                <a:headEnd/>
                <a:tailEnd/>
              </a:ln>
            </p:spPr>
            <p:txBody>
              <a:bodyPr/>
              <a:lstStyle/>
              <a:p>
                <a:endParaRPr lang="en-US"/>
              </a:p>
            </p:txBody>
          </p:sp>
          <p:sp>
            <p:nvSpPr>
              <p:cNvPr id="283" name="Line 286">
                <a:extLst>
                  <a:ext uri="{FF2B5EF4-FFF2-40B4-BE49-F238E27FC236}">
                    <a16:creationId xmlns:a16="http://schemas.microsoft.com/office/drawing/2014/main" id="{F3877385-1214-B3A0-E056-AB61C7A02CBF}"/>
                  </a:ext>
                </a:extLst>
              </p:cNvPr>
              <p:cNvSpPr>
                <a:spLocks noChangeShapeType="1"/>
              </p:cNvSpPr>
              <p:nvPr/>
            </p:nvSpPr>
            <p:spPr bwMode="auto">
              <a:xfrm rot="10800000" flipV="1">
                <a:off x="4740" y="1162"/>
                <a:ext cx="182" cy="363"/>
              </a:xfrm>
              <a:prstGeom prst="line">
                <a:avLst/>
              </a:prstGeom>
              <a:noFill/>
              <a:ln w="9525">
                <a:solidFill>
                  <a:schemeClr val="tx1"/>
                </a:solidFill>
                <a:round/>
                <a:headEnd/>
                <a:tailEnd/>
              </a:ln>
            </p:spPr>
            <p:txBody>
              <a:bodyPr/>
              <a:lstStyle/>
              <a:p>
                <a:endParaRPr lang="en-US"/>
              </a:p>
            </p:txBody>
          </p:sp>
        </p:grpSp>
        <p:sp>
          <p:nvSpPr>
            <p:cNvPr id="280" name="Text Box 288">
              <a:extLst>
                <a:ext uri="{FF2B5EF4-FFF2-40B4-BE49-F238E27FC236}">
                  <a16:creationId xmlns:a16="http://schemas.microsoft.com/office/drawing/2014/main" id="{417C66E8-A227-7F99-BE77-C9E45A202665}"/>
                </a:ext>
              </a:extLst>
            </p:cNvPr>
            <p:cNvSpPr txBox="1">
              <a:spLocks noChangeArrowheads="1"/>
            </p:cNvSpPr>
            <p:nvPr/>
          </p:nvSpPr>
          <p:spPr bwMode="auto">
            <a:xfrm>
              <a:off x="4935781" y="5953501"/>
              <a:ext cx="4048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p:sp>
          <p:nvSpPr>
            <p:cNvPr id="281" name="Text Box 289">
              <a:extLst>
                <a:ext uri="{FF2B5EF4-FFF2-40B4-BE49-F238E27FC236}">
                  <a16:creationId xmlns:a16="http://schemas.microsoft.com/office/drawing/2014/main" id="{0049F89B-81DB-7CC3-5132-23DD7B3CF0B2}"/>
                </a:ext>
              </a:extLst>
            </p:cNvPr>
            <p:cNvSpPr txBox="1">
              <a:spLocks noChangeArrowheads="1"/>
            </p:cNvSpPr>
            <p:nvPr/>
          </p:nvSpPr>
          <p:spPr bwMode="auto">
            <a:xfrm>
              <a:off x="4994519" y="4945439"/>
              <a:ext cx="4175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CDDF88DF-0621-144B-1F44-CFEFEF4DDCB5}"/>
                    </a:ext>
                  </a:extLst>
                </p:cNvPr>
                <p:cNvSpPr txBox="1"/>
                <p:nvPr/>
              </p:nvSpPr>
              <p:spPr>
                <a:xfrm>
                  <a:off x="5210309" y="5396507"/>
                  <a:ext cx="40344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𝑠</m:t>
                            </m:r>
                          </m:sub>
                        </m:sSub>
                      </m:oMath>
                    </m:oMathPara>
                  </a14:m>
                  <a:endParaRPr lang="en-US" sz="1400" dirty="0"/>
                </a:p>
              </p:txBody>
            </p:sp>
          </mc:Choice>
          <mc:Fallback xmlns="">
            <p:sp>
              <p:nvSpPr>
                <p:cNvPr id="285" name="TextBox 284">
                  <a:extLst>
                    <a:ext uri="{FF2B5EF4-FFF2-40B4-BE49-F238E27FC236}">
                      <a16:creationId xmlns:a16="http://schemas.microsoft.com/office/drawing/2014/main" id="{CDDF88DF-0621-144B-1F44-CFEFEF4DDCB5}"/>
                    </a:ext>
                  </a:extLst>
                </p:cNvPr>
                <p:cNvSpPr txBox="1">
                  <a:spLocks noRot="1" noChangeAspect="1" noMove="1" noResize="1" noEditPoints="1" noAdjustHandles="1" noChangeArrowheads="1" noChangeShapeType="1" noTextEdit="1"/>
                </p:cNvSpPr>
                <p:nvPr/>
              </p:nvSpPr>
              <p:spPr>
                <a:xfrm>
                  <a:off x="5210309" y="5396507"/>
                  <a:ext cx="403444"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AAB43872-6C8D-5230-E5A6-595EF8F2F6CB}"/>
                    </a:ext>
                  </a:extLst>
                </p:cNvPr>
                <p:cNvSpPr txBox="1"/>
                <p:nvPr/>
              </p:nvSpPr>
              <p:spPr>
                <a:xfrm>
                  <a:off x="6182087" y="5433883"/>
                  <a:ext cx="40344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𝑠</m:t>
                            </m:r>
                          </m:sub>
                        </m:sSub>
                      </m:oMath>
                    </m:oMathPara>
                  </a14:m>
                  <a:endParaRPr lang="en-US" sz="1400" dirty="0"/>
                </a:p>
              </p:txBody>
            </p:sp>
          </mc:Choice>
          <mc:Fallback xmlns="">
            <p:sp>
              <p:nvSpPr>
                <p:cNvPr id="286" name="TextBox 285">
                  <a:extLst>
                    <a:ext uri="{FF2B5EF4-FFF2-40B4-BE49-F238E27FC236}">
                      <a16:creationId xmlns:a16="http://schemas.microsoft.com/office/drawing/2014/main" id="{AAB43872-6C8D-5230-E5A6-595EF8F2F6CB}"/>
                    </a:ext>
                  </a:extLst>
                </p:cNvPr>
                <p:cNvSpPr txBox="1">
                  <a:spLocks noRot="1" noChangeAspect="1" noMove="1" noResize="1" noEditPoints="1" noAdjustHandles="1" noChangeArrowheads="1" noChangeShapeType="1" noTextEdit="1"/>
                </p:cNvSpPr>
                <p:nvPr/>
              </p:nvSpPr>
              <p:spPr>
                <a:xfrm>
                  <a:off x="6182087" y="5433883"/>
                  <a:ext cx="403444" cy="307777"/>
                </a:xfrm>
                <a:prstGeom prst="rect">
                  <a:avLst/>
                </a:prstGeom>
                <a:blipFill>
                  <a:blip r:embed="rId3"/>
                  <a:stretch>
                    <a:fillRect b="-2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8" name="Object 7">
                <a:extLst>
                  <a:ext uri="{FF2B5EF4-FFF2-40B4-BE49-F238E27FC236}">
                    <a16:creationId xmlns:a16="http://schemas.microsoft.com/office/drawing/2014/main" id="{F31F0797-5928-4D71-FFC7-3DDAED8F651D}"/>
                  </a:ext>
                </a:extLst>
              </p:cNvPr>
              <p:cNvSpPr txBox="1"/>
              <p:nvPr/>
            </p:nvSpPr>
            <p:spPr bwMode="auto">
              <a:xfrm>
                <a:off x="180442" y="856208"/>
                <a:ext cx="5029398" cy="1439318"/>
              </a:xfrm>
              <a:prstGeom prst="rect">
                <a:avLst/>
              </a:prstGeom>
              <a:noFill/>
            </p:spPr>
            <p:txBody>
              <a:bodyPr>
                <a:normAutofit lnSpcReduction="10000"/>
              </a:bodyPr>
              <a:lstStyle/>
              <a:p>
                <a:r>
                  <a:rPr lang="en-US" dirty="0">
                    <a:solidFill>
                      <a:srgbClr val="000000"/>
                    </a:solidFill>
                  </a:rPr>
                  <a:t>Interaction between unpolarized Fermions, e.g. from exchange of scalar boson: Yukawa Potential</a:t>
                </a:r>
              </a:p>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𝑉</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𝑟</m:t>
                      </m:r>
                      <m:r>
                        <a:rPr lang="en-US" i="1" smtClean="0">
                          <a:solidFill>
                            <a:srgbClr val="000000"/>
                          </a:solidFill>
                          <a:latin typeface="Cambria Math" panose="02040503050406030204" pitchFamily="18" charset="0"/>
                        </a:rPr>
                        <m:t>)=</m:t>
                      </m:r>
                      <m:limLow>
                        <m:limLowPr>
                          <m:ctrlPr>
                            <a:rPr lang="en-US" i="1" smtClean="0">
                              <a:solidFill>
                                <a:srgbClr val="000000"/>
                              </a:solidFill>
                              <a:latin typeface="Cambria Math" panose="02040503050406030204" pitchFamily="18" charset="0"/>
                            </a:rPr>
                          </m:ctrlPr>
                        </m:limLowPr>
                        <m:e>
                          <m:groupChr>
                            <m:groupChrPr>
                              <m:chr m:val="⏟"/>
                              <m:ctrlPr>
                                <a:rPr lang="en-US" i="1" smtClean="0">
                                  <a:solidFill>
                                    <a:srgbClr val="000000"/>
                                  </a:solidFill>
                                  <a:latin typeface="Cambria Math" panose="02040503050406030204" pitchFamily="18" charset="0"/>
                                </a:rPr>
                              </m:ctrlPr>
                            </m:groupChr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𝑔</m:t>
                                  </m:r>
                                </m:e>
                                <m:sub>
                                  <m:r>
                                    <a:rPr lang="en-US" i="1">
                                      <a:solidFill>
                                        <a:srgbClr val="000000"/>
                                      </a:solidFill>
                                      <a:latin typeface="Cambria Math" panose="02040503050406030204" pitchFamily="18" charset="0"/>
                                    </a:rPr>
                                    <m:t>𝑆</m:t>
                                  </m:r>
                                </m:sub>
                                <m:sup>
                                  <m:r>
                                    <a:rPr lang="en-US" i="1">
                                      <a:solidFill>
                                        <a:srgbClr val="000000"/>
                                      </a:solidFill>
                                      <a:latin typeface="Cambria Math" panose="02040503050406030204" pitchFamily="18" charset="0"/>
                                    </a:rPr>
                                    <m:t>2</m:t>
                                  </m:r>
                                </m:sup>
                              </m:sSubSup>
                              <m:f>
                                <m:fPr>
                                  <m:ctrlPr>
                                    <a:rPr lang="en-US" i="1">
                                      <a:solidFill>
                                        <a:srgbClr val="000000"/>
                                      </a:solidFill>
                                      <a:latin typeface="Cambria Math" panose="02040503050406030204" pitchFamily="18" charset="0"/>
                                    </a:rPr>
                                  </m:ctrlPr>
                                </m:fPr>
                                <m:num>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ℏ</m:t>
                                      </m:r>
                                      <m:r>
                                        <a:rPr lang="en-US" i="1">
                                          <a:solidFill>
                                            <a:srgbClr val="000000"/>
                                          </a:solidFill>
                                          <a:latin typeface="Cambria Math" panose="02040503050406030204" pitchFamily="18" charset="0"/>
                                        </a:rPr>
                                        <m:t>𝑐</m:t>
                                      </m:r>
                                    </m:e>
                                  </m:d>
                                </m:num>
                                <m:den>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𝜋</m:t>
                                  </m:r>
                                </m:den>
                              </m:f>
                            </m:e>
                          </m:groupChr>
                        </m:e>
                        <m:lim>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𝛼</m:t>
                              </m:r>
                            </m:e>
                            <m:sub>
                              <m:r>
                                <a:rPr lang="en-US" b="0" i="1" smtClean="0">
                                  <a:solidFill>
                                    <a:srgbClr val="000000"/>
                                  </a:solidFill>
                                  <a:latin typeface="Cambria Math" panose="02040503050406030204" pitchFamily="18" charset="0"/>
                                </a:rPr>
                                <m:t>𝐺</m:t>
                              </m:r>
                            </m:sub>
                          </m:sSub>
                          <m:r>
                            <a:rPr lang="en-US" b="0" i="1" smtClean="0">
                              <a:solidFill>
                                <a:srgbClr val="000000"/>
                              </a:solidFill>
                              <a:latin typeface="Cambria Math" panose="02040503050406030204" pitchFamily="18" charset="0"/>
                            </a:rPr>
                            <m:t>𝐺</m:t>
                          </m:r>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𝑚</m:t>
                              </m:r>
                            </m:e>
                            <m:sub>
                              <m:r>
                                <a:rPr lang="en-US" b="0" i="1" smtClean="0">
                                  <a:solidFill>
                                    <a:srgbClr val="000000"/>
                                  </a:solidFill>
                                  <a:latin typeface="Cambria Math" panose="02040503050406030204" pitchFamily="18" charset="0"/>
                                </a:rPr>
                                <m:t>𝑛</m:t>
                              </m:r>
                            </m:sub>
                            <m:sup>
                              <m:r>
                                <a:rPr lang="en-US" b="0" i="1" smtClean="0">
                                  <a:solidFill>
                                    <a:srgbClr val="000000"/>
                                  </a:solidFill>
                                  <a:latin typeface="Cambria Math" panose="02040503050406030204" pitchFamily="18" charset="0"/>
                                </a:rPr>
                                <m:t>2</m:t>
                              </m:r>
                            </m:sup>
                          </m:sSubSup>
                        </m:lim>
                      </m:limLow>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𝑟</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exp</m:t>
                          </m:r>
                        </m:fName>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𝑟</m:t>
                                  </m:r>
                                </m:num>
                                <m:den>
                                  <m:sSub>
                                    <m:sSubPr>
                                      <m:ctrlPr>
                                        <a:rPr lang="en-US" b="0"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b="0" i="1" smtClean="0">
                                          <a:solidFill>
                                            <a:srgbClr val="000000"/>
                                          </a:solidFill>
                                          <a:latin typeface="Cambria Math" panose="02040503050406030204" pitchFamily="18" charset="0"/>
                                        </a:rPr>
                                        <m:t>5</m:t>
                                      </m:r>
                                    </m:sub>
                                  </m:sSub>
                                </m:den>
                              </m:f>
                            </m:e>
                          </m:d>
                        </m:e>
                      </m:func>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with</m:t>
                      </m:r>
                      <m:r>
                        <m:rPr>
                          <m:nor/>
                        </m:rPr>
                        <a:rPr lang="en-US" i="0">
                          <a:solidFill>
                            <a:srgbClr val="000000"/>
                          </a:solidFill>
                          <a:latin typeface="Cambria Math" panose="02040503050406030204" pitchFamily="18" charset="0"/>
                        </a:rPr>
                        <m:t> </m:t>
                      </m:r>
                      <m:sSub>
                        <m:sSubPr>
                          <m:ctrlPr>
                            <a:rPr lang="en-US" b="0"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b="0" i="1" smtClean="0">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ℏ</m:t>
                          </m:r>
                          <m:r>
                            <a:rPr lang="en-US" i="1">
                              <a:solidFill>
                                <a:srgbClr val="000000"/>
                              </a:solidFill>
                              <a:latin typeface="Cambria Math" panose="02040503050406030204" pitchFamily="18" charset="0"/>
                            </a:rPr>
                            <m:t>𝑐</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b="0" i="1" smtClean="0">
                                  <a:solidFill>
                                    <a:srgbClr val="000000"/>
                                  </a:solidFill>
                                  <a:latin typeface="Cambria Math" panose="02040503050406030204" pitchFamily="18" charset="0"/>
                                </a:rPr>
                                <m:t>5</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𝑐</m:t>
                              </m:r>
                            </m:e>
                            <m:sup>
                              <m:r>
                                <a:rPr lang="en-US" i="1">
                                  <a:solidFill>
                                    <a:srgbClr val="000000"/>
                                  </a:solidFill>
                                  <a:latin typeface="Cambria Math" panose="02040503050406030204" pitchFamily="18" charset="0"/>
                                </a:rPr>
                                <m:t>2</m:t>
                              </m:r>
                            </m:sup>
                          </m:sSup>
                        </m:den>
                      </m:f>
                    </m:oMath>
                  </m:oMathPara>
                </a14:m>
                <a:endParaRPr lang="en-US" dirty="0"/>
              </a:p>
              <a:p>
                <a:endParaRPr lang="en-US" dirty="0"/>
              </a:p>
            </p:txBody>
          </p:sp>
        </mc:Choice>
        <mc:Fallback xmlns="">
          <p:sp>
            <p:nvSpPr>
              <p:cNvPr id="288" name="Object 7">
                <a:extLst>
                  <a:ext uri="{FF2B5EF4-FFF2-40B4-BE49-F238E27FC236}">
                    <a16:creationId xmlns:a16="http://schemas.microsoft.com/office/drawing/2014/main" id="{F31F0797-5928-4D71-FFC7-3DDAED8F651D}"/>
                  </a:ext>
                </a:extLst>
              </p:cNvPr>
              <p:cNvSpPr txBox="1">
                <a:spLocks noRot="1" noChangeAspect="1" noMove="1" noResize="1" noEditPoints="1" noAdjustHandles="1" noChangeArrowheads="1" noChangeShapeType="1" noTextEdit="1"/>
              </p:cNvSpPr>
              <p:nvPr/>
            </p:nvSpPr>
            <p:spPr bwMode="auto">
              <a:xfrm>
                <a:off x="180442" y="856208"/>
                <a:ext cx="5029398" cy="1439318"/>
              </a:xfrm>
              <a:prstGeom prst="rect">
                <a:avLst/>
              </a:prstGeom>
              <a:blipFill>
                <a:blip r:embed="rId4"/>
                <a:stretch>
                  <a:fillRect l="-1091" t="-3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9EA85053-4E0A-5739-8EB8-9F0846A6CFD9}"/>
                  </a:ext>
                </a:extLst>
              </p:cNvPr>
              <p:cNvSpPr txBox="1"/>
              <p:nvPr/>
            </p:nvSpPr>
            <p:spPr>
              <a:xfrm>
                <a:off x="115453" y="2188132"/>
                <a:ext cx="3440237" cy="369332"/>
              </a:xfrm>
              <a:prstGeom prst="rect">
                <a:avLst/>
              </a:prstGeom>
              <a:noFill/>
            </p:spPr>
            <p:txBody>
              <a:bodyPr wrap="none" rtlCol="0">
                <a:spAutoFit/>
              </a:bodyPr>
              <a:lstStyle/>
              <a:p>
                <a:r>
                  <a:rPr lang="en-US" dirty="0"/>
                  <a:t>(Operator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𝒪</m:t>
                        </m:r>
                      </m:e>
                      <m:sub>
                        <m:r>
                          <a:rPr lang="en-US" b="0" i="1" smtClean="0">
                            <a:latin typeface="Cambria Math" panose="02040503050406030204" pitchFamily="18" charset="0"/>
                          </a:rPr>
                          <m:t>1</m:t>
                        </m:r>
                      </m:sub>
                    </m:sSub>
                  </m:oMath>
                </a14:m>
                <a:r>
                  <a:rPr lang="en-US" dirty="0"/>
                  <a:t> from </a:t>
                </a:r>
                <a:r>
                  <a:rPr lang="en-US" dirty="0" err="1"/>
                  <a:t>Dobrescu</a:t>
                </a:r>
                <a:r>
                  <a:rPr lang="en-US" dirty="0"/>
                  <a:t> et al.)</a:t>
                </a:r>
              </a:p>
            </p:txBody>
          </p:sp>
        </mc:Choice>
        <mc:Fallback xmlns="">
          <p:sp>
            <p:nvSpPr>
              <p:cNvPr id="291" name="TextBox 290">
                <a:extLst>
                  <a:ext uri="{FF2B5EF4-FFF2-40B4-BE49-F238E27FC236}">
                    <a16:creationId xmlns:a16="http://schemas.microsoft.com/office/drawing/2014/main" id="{9EA85053-4E0A-5739-8EB8-9F0846A6CFD9}"/>
                  </a:ext>
                </a:extLst>
              </p:cNvPr>
              <p:cNvSpPr txBox="1">
                <a:spLocks noRot="1" noChangeAspect="1" noMove="1" noResize="1" noEditPoints="1" noAdjustHandles="1" noChangeArrowheads="1" noChangeShapeType="1" noTextEdit="1"/>
              </p:cNvSpPr>
              <p:nvPr/>
            </p:nvSpPr>
            <p:spPr>
              <a:xfrm>
                <a:off x="115453" y="2188132"/>
                <a:ext cx="3440237" cy="369332"/>
              </a:xfrm>
              <a:prstGeom prst="rect">
                <a:avLst/>
              </a:prstGeom>
              <a:blipFill>
                <a:blip r:embed="rId5"/>
                <a:stretch>
                  <a:fillRect l="-1596" t="-9836" r="-709" b="-24590"/>
                </a:stretch>
              </a:blipFill>
            </p:spPr>
            <p:txBody>
              <a:bodyPr/>
              <a:lstStyle/>
              <a:p>
                <a:r>
                  <a:rPr lang="en-US">
                    <a:noFill/>
                  </a:rPr>
                  <a:t> </a:t>
                </a:r>
              </a:p>
            </p:txBody>
          </p:sp>
        </mc:Fallback>
      </mc:AlternateContent>
      <p:sp>
        <p:nvSpPr>
          <p:cNvPr id="507" name="Rectangle 4">
            <a:extLst>
              <a:ext uri="{FF2B5EF4-FFF2-40B4-BE49-F238E27FC236}">
                <a16:creationId xmlns:a16="http://schemas.microsoft.com/office/drawing/2014/main" id="{38F911EE-9293-A496-1A5B-2447E1C2BC41}"/>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solidFill>
                  <a:srgbClr val="000000"/>
                </a:solidFill>
                <a:latin typeface="+mj-lt"/>
              </a:rPr>
              <a:t>Limits for most simple spin-independent interaction</a:t>
            </a:r>
          </a:p>
        </p:txBody>
      </p:sp>
      <p:grpSp>
        <p:nvGrpSpPr>
          <p:cNvPr id="829" name="Group 828">
            <a:extLst>
              <a:ext uri="{FF2B5EF4-FFF2-40B4-BE49-F238E27FC236}">
                <a16:creationId xmlns:a16="http://schemas.microsoft.com/office/drawing/2014/main" id="{54339A5D-E28E-7BD1-2F1C-E8AD33EA0AF6}"/>
              </a:ext>
            </a:extLst>
          </p:cNvPr>
          <p:cNvGrpSpPr/>
          <p:nvPr/>
        </p:nvGrpSpPr>
        <p:grpSpPr>
          <a:xfrm>
            <a:off x="4565748" y="2439556"/>
            <a:ext cx="3913690" cy="3692525"/>
            <a:chOff x="206435" y="2563813"/>
            <a:chExt cx="3913690" cy="3692525"/>
          </a:xfrm>
        </p:grpSpPr>
        <p:sp>
          <p:nvSpPr>
            <p:cNvPr id="602" name="Freeform 5">
              <a:extLst>
                <a:ext uri="{FF2B5EF4-FFF2-40B4-BE49-F238E27FC236}">
                  <a16:creationId xmlns:a16="http://schemas.microsoft.com/office/drawing/2014/main" id="{69561B01-DB8A-875C-DBF9-2BB9C612EC34}"/>
                </a:ext>
              </a:extLst>
            </p:cNvPr>
            <p:cNvSpPr>
              <a:spLocks/>
            </p:cNvSpPr>
            <p:nvPr/>
          </p:nvSpPr>
          <p:spPr bwMode="auto">
            <a:xfrm>
              <a:off x="968375" y="5730875"/>
              <a:ext cx="3081337" cy="0"/>
            </a:xfrm>
            <a:custGeom>
              <a:avLst/>
              <a:gdLst>
                <a:gd name="T0" fmla="*/ 0 w 2821"/>
                <a:gd name="T1" fmla="*/ 2821 w 2821"/>
                <a:gd name="T2" fmla="*/ 0 w 2821"/>
              </a:gdLst>
              <a:ahLst/>
              <a:cxnLst>
                <a:cxn ang="0">
                  <a:pos x="T0" y="0"/>
                </a:cxn>
                <a:cxn ang="0">
                  <a:pos x="T1" y="0"/>
                </a:cxn>
                <a:cxn ang="0">
                  <a:pos x="T2" y="0"/>
                </a:cxn>
              </a:cxnLst>
              <a:rect l="0" t="0" r="r" b="b"/>
              <a:pathLst>
                <a:path w="2821">
                  <a:moveTo>
                    <a:pt x="0" y="0"/>
                  </a:moveTo>
                  <a:lnTo>
                    <a:pt x="2821"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3" name="Line 6">
              <a:extLst>
                <a:ext uri="{FF2B5EF4-FFF2-40B4-BE49-F238E27FC236}">
                  <a16:creationId xmlns:a16="http://schemas.microsoft.com/office/drawing/2014/main" id="{11799C3C-39D9-F152-5158-BE2573373E22}"/>
                </a:ext>
              </a:extLst>
            </p:cNvPr>
            <p:cNvSpPr>
              <a:spLocks noChangeShapeType="1"/>
            </p:cNvSpPr>
            <p:nvPr/>
          </p:nvSpPr>
          <p:spPr bwMode="auto">
            <a:xfrm flipV="1">
              <a:off x="968375" y="5638800"/>
              <a:ext cx="0" cy="92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11">
              <a:extLst>
                <a:ext uri="{FF2B5EF4-FFF2-40B4-BE49-F238E27FC236}">
                  <a16:creationId xmlns:a16="http://schemas.microsoft.com/office/drawing/2014/main" id="{B666C290-C626-E613-F8DC-2138DF47340F}"/>
                </a:ext>
              </a:extLst>
            </p:cNvPr>
            <p:cNvSpPr>
              <a:spLocks noChangeShapeType="1"/>
            </p:cNvSpPr>
            <p:nvPr/>
          </p:nvSpPr>
          <p:spPr bwMode="auto">
            <a:xfrm flipV="1">
              <a:off x="12001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Line 13">
              <a:extLst>
                <a:ext uri="{FF2B5EF4-FFF2-40B4-BE49-F238E27FC236}">
                  <a16:creationId xmlns:a16="http://schemas.microsoft.com/office/drawing/2014/main" id="{A5DAE19D-B452-601C-BE76-CC649921C4B3}"/>
                </a:ext>
              </a:extLst>
            </p:cNvPr>
            <p:cNvSpPr>
              <a:spLocks noChangeShapeType="1"/>
            </p:cNvSpPr>
            <p:nvPr/>
          </p:nvSpPr>
          <p:spPr bwMode="auto">
            <a:xfrm flipV="1">
              <a:off x="1336675"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1" name="Line 14">
              <a:extLst>
                <a:ext uri="{FF2B5EF4-FFF2-40B4-BE49-F238E27FC236}">
                  <a16:creationId xmlns:a16="http://schemas.microsoft.com/office/drawing/2014/main" id="{9D25883D-9BF7-CB99-9F02-2EB02D16AEE1}"/>
                </a:ext>
              </a:extLst>
            </p:cNvPr>
            <p:cNvSpPr>
              <a:spLocks noChangeShapeType="1"/>
            </p:cNvSpPr>
            <p:nvPr/>
          </p:nvSpPr>
          <p:spPr bwMode="auto">
            <a:xfrm flipV="1">
              <a:off x="143351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2" name="Line 15">
              <a:extLst>
                <a:ext uri="{FF2B5EF4-FFF2-40B4-BE49-F238E27FC236}">
                  <a16:creationId xmlns:a16="http://schemas.microsoft.com/office/drawing/2014/main" id="{343BB296-A0DC-E78A-41D7-71517325150C}"/>
                </a:ext>
              </a:extLst>
            </p:cNvPr>
            <p:cNvSpPr>
              <a:spLocks noChangeShapeType="1"/>
            </p:cNvSpPr>
            <p:nvPr/>
          </p:nvSpPr>
          <p:spPr bwMode="auto">
            <a:xfrm flipV="1">
              <a:off x="1508125" y="5654675"/>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Line 17">
              <a:extLst>
                <a:ext uri="{FF2B5EF4-FFF2-40B4-BE49-F238E27FC236}">
                  <a16:creationId xmlns:a16="http://schemas.microsoft.com/office/drawing/2014/main" id="{524D2150-E7CB-CD3C-8E1A-F8AD29A7C5E6}"/>
                </a:ext>
              </a:extLst>
            </p:cNvPr>
            <p:cNvSpPr>
              <a:spLocks noChangeShapeType="1"/>
            </p:cNvSpPr>
            <p:nvPr/>
          </p:nvSpPr>
          <p:spPr bwMode="auto">
            <a:xfrm flipV="1">
              <a:off x="15684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 name="Line 18">
              <a:extLst>
                <a:ext uri="{FF2B5EF4-FFF2-40B4-BE49-F238E27FC236}">
                  <a16:creationId xmlns:a16="http://schemas.microsoft.com/office/drawing/2014/main" id="{DBC18840-B2D2-A9F9-96F5-25A28779F62F}"/>
                </a:ext>
              </a:extLst>
            </p:cNvPr>
            <p:cNvSpPr>
              <a:spLocks noChangeShapeType="1"/>
            </p:cNvSpPr>
            <p:nvPr/>
          </p:nvSpPr>
          <p:spPr bwMode="auto">
            <a:xfrm flipV="1">
              <a:off x="16192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Line 19">
              <a:extLst>
                <a:ext uri="{FF2B5EF4-FFF2-40B4-BE49-F238E27FC236}">
                  <a16:creationId xmlns:a16="http://schemas.microsoft.com/office/drawing/2014/main" id="{6AEEC37D-B6F1-3ADB-57B2-4835A500F046}"/>
                </a:ext>
              </a:extLst>
            </p:cNvPr>
            <p:cNvSpPr>
              <a:spLocks noChangeShapeType="1"/>
            </p:cNvSpPr>
            <p:nvPr/>
          </p:nvSpPr>
          <p:spPr bwMode="auto">
            <a:xfrm flipV="1">
              <a:off x="1665288"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 name="Line 20">
              <a:extLst>
                <a:ext uri="{FF2B5EF4-FFF2-40B4-BE49-F238E27FC236}">
                  <a16:creationId xmlns:a16="http://schemas.microsoft.com/office/drawing/2014/main" id="{EC40E80B-4A20-E43B-195F-E7A42539BBFC}"/>
                </a:ext>
              </a:extLst>
            </p:cNvPr>
            <p:cNvSpPr>
              <a:spLocks noChangeShapeType="1"/>
            </p:cNvSpPr>
            <p:nvPr/>
          </p:nvSpPr>
          <p:spPr bwMode="auto">
            <a:xfrm flipV="1">
              <a:off x="1703388"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Line 21">
              <a:extLst>
                <a:ext uri="{FF2B5EF4-FFF2-40B4-BE49-F238E27FC236}">
                  <a16:creationId xmlns:a16="http://schemas.microsoft.com/office/drawing/2014/main" id="{0214C481-9FCB-B7DD-7DE2-A198D9AF6C92}"/>
                </a:ext>
              </a:extLst>
            </p:cNvPr>
            <p:cNvSpPr>
              <a:spLocks noChangeShapeType="1"/>
            </p:cNvSpPr>
            <p:nvPr/>
          </p:nvSpPr>
          <p:spPr bwMode="auto">
            <a:xfrm flipV="1">
              <a:off x="1738313" y="5638800"/>
              <a:ext cx="0" cy="92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Line 26">
              <a:extLst>
                <a:ext uri="{FF2B5EF4-FFF2-40B4-BE49-F238E27FC236}">
                  <a16:creationId xmlns:a16="http://schemas.microsoft.com/office/drawing/2014/main" id="{2DD82C64-D975-ABD2-73EC-DAA4517BE4A5}"/>
                </a:ext>
              </a:extLst>
            </p:cNvPr>
            <p:cNvSpPr>
              <a:spLocks noChangeShapeType="1"/>
            </p:cNvSpPr>
            <p:nvPr/>
          </p:nvSpPr>
          <p:spPr bwMode="auto">
            <a:xfrm flipV="1">
              <a:off x="1970088"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Line 28">
              <a:extLst>
                <a:ext uri="{FF2B5EF4-FFF2-40B4-BE49-F238E27FC236}">
                  <a16:creationId xmlns:a16="http://schemas.microsoft.com/office/drawing/2014/main" id="{58B9EC81-5F71-8EF4-E664-0A340D383A5B}"/>
                </a:ext>
              </a:extLst>
            </p:cNvPr>
            <p:cNvSpPr>
              <a:spLocks noChangeShapeType="1"/>
            </p:cNvSpPr>
            <p:nvPr/>
          </p:nvSpPr>
          <p:spPr bwMode="auto">
            <a:xfrm flipV="1">
              <a:off x="210661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Line 29">
              <a:extLst>
                <a:ext uri="{FF2B5EF4-FFF2-40B4-BE49-F238E27FC236}">
                  <a16:creationId xmlns:a16="http://schemas.microsoft.com/office/drawing/2014/main" id="{F9974ACC-39B5-BF00-3CAF-808ECF0F46E8}"/>
                </a:ext>
              </a:extLst>
            </p:cNvPr>
            <p:cNvSpPr>
              <a:spLocks noChangeShapeType="1"/>
            </p:cNvSpPr>
            <p:nvPr/>
          </p:nvSpPr>
          <p:spPr bwMode="auto">
            <a:xfrm flipV="1">
              <a:off x="22034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 name="Line 30">
              <a:extLst>
                <a:ext uri="{FF2B5EF4-FFF2-40B4-BE49-F238E27FC236}">
                  <a16:creationId xmlns:a16="http://schemas.microsoft.com/office/drawing/2014/main" id="{220FF971-72E8-E5B9-8D64-94FFD2D35420}"/>
                </a:ext>
              </a:extLst>
            </p:cNvPr>
            <p:cNvSpPr>
              <a:spLocks noChangeShapeType="1"/>
            </p:cNvSpPr>
            <p:nvPr/>
          </p:nvSpPr>
          <p:spPr bwMode="auto">
            <a:xfrm flipV="1">
              <a:off x="2278063" y="5654675"/>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 name="Line 32">
              <a:extLst>
                <a:ext uri="{FF2B5EF4-FFF2-40B4-BE49-F238E27FC236}">
                  <a16:creationId xmlns:a16="http://schemas.microsoft.com/office/drawing/2014/main" id="{77A87D56-1478-5DE0-5BB2-DA6078A2A4E3}"/>
                </a:ext>
              </a:extLst>
            </p:cNvPr>
            <p:cNvSpPr>
              <a:spLocks noChangeShapeType="1"/>
            </p:cNvSpPr>
            <p:nvPr/>
          </p:nvSpPr>
          <p:spPr bwMode="auto">
            <a:xfrm flipV="1">
              <a:off x="2338388"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Line 33">
              <a:extLst>
                <a:ext uri="{FF2B5EF4-FFF2-40B4-BE49-F238E27FC236}">
                  <a16:creationId xmlns:a16="http://schemas.microsoft.com/office/drawing/2014/main" id="{1A5BB2FE-CD7E-503F-5DEF-32BA5F679B98}"/>
                </a:ext>
              </a:extLst>
            </p:cNvPr>
            <p:cNvSpPr>
              <a:spLocks noChangeShapeType="1"/>
            </p:cNvSpPr>
            <p:nvPr/>
          </p:nvSpPr>
          <p:spPr bwMode="auto">
            <a:xfrm flipV="1">
              <a:off x="2390775"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 name="Line 34">
              <a:extLst>
                <a:ext uri="{FF2B5EF4-FFF2-40B4-BE49-F238E27FC236}">
                  <a16:creationId xmlns:a16="http://schemas.microsoft.com/office/drawing/2014/main" id="{006D2ADB-582A-10DA-23AC-3FF0AB1F87F5}"/>
                </a:ext>
              </a:extLst>
            </p:cNvPr>
            <p:cNvSpPr>
              <a:spLocks noChangeShapeType="1"/>
            </p:cNvSpPr>
            <p:nvPr/>
          </p:nvSpPr>
          <p:spPr bwMode="auto">
            <a:xfrm flipV="1">
              <a:off x="2435225"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Line 35">
              <a:extLst>
                <a:ext uri="{FF2B5EF4-FFF2-40B4-BE49-F238E27FC236}">
                  <a16:creationId xmlns:a16="http://schemas.microsoft.com/office/drawing/2014/main" id="{EB494CD8-5D07-3867-6AB0-61E43E286A5A}"/>
                </a:ext>
              </a:extLst>
            </p:cNvPr>
            <p:cNvSpPr>
              <a:spLocks noChangeShapeType="1"/>
            </p:cNvSpPr>
            <p:nvPr/>
          </p:nvSpPr>
          <p:spPr bwMode="auto">
            <a:xfrm flipV="1">
              <a:off x="247491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Line 36">
              <a:extLst>
                <a:ext uri="{FF2B5EF4-FFF2-40B4-BE49-F238E27FC236}">
                  <a16:creationId xmlns:a16="http://schemas.microsoft.com/office/drawing/2014/main" id="{841A9B3F-345D-DA89-E4B3-5A1310B3A35E}"/>
                </a:ext>
              </a:extLst>
            </p:cNvPr>
            <p:cNvSpPr>
              <a:spLocks noChangeShapeType="1"/>
            </p:cNvSpPr>
            <p:nvPr/>
          </p:nvSpPr>
          <p:spPr bwMode="auto">
            <a:xfrm flipV="1">
              <a:off x="2509838" y="5638800"/>
              <a:ext cx="0" cy="92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Line 41">
              <a:extLst>
                <a:ext uri="{FF2B5EF4-FFF2-40B4-BE49-F238E27FC236}">
                  <a16:creationId xmlns:a16="http://schemas.microsoft.com/office/drawing/2014/main" id="{B4B6E112-B21C-23BA-AF68-44E097247BAF}"/>
                </a:ext>
              </a:extLst>
            </p:cNvPr>
            <p:cNvSpPr>
              <a:spLocks noChangeShapeType="1"/>
            </p:cNvSpPr>
            <p:nvPr/>
          </p:nvSpPr>
          <p:spPr bwMode="auto">
            <a:xfrm flipV="1">
              <a:off x="274161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 name="Line 43">
              <a:extLst>
                <a:ext uri="{FF2B5EF4-FFF2-40B4-BE49-F238E27FC236}">
                  <a16:creationId xmlns:a16="http://schemas.microsoft.com/office/drawing/2014/main" id="{EB867736-226F-7ED1-0F4C-4FA998F936C5}"/>
                </a:ext>
              </a:extLst>
            </p:cNvPr>
            <p:cNvSpPr>
              <a:spLocks noChangeShapeType="1"/>
            </p:cNvSpPr>
            <p:nvPr/>
          </p:nvSpPr>
          <p:spPr bwMode="auto">
            <a:xfrm flipV="1">
              <a:off x="28765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Line 44">
              <a:extLst>
                <a:ext uri="{FF2B5EF4-FFF2-40B4-BE49-F238E27FC236}">
                  <a16:creationId xmlns:a16="http://schemas.microsoft.com/office/drawing/2014/main" id="{7C3D0351-B9E6-0059-D59D-A44BA0D9259B}"/>
                </a:ext>
              </a:extLst>
            </p:cNvPr>
            <p:cNvSpPr>
              <a:spLocks noChangeShapeType="1"/>
            </p:cNvSpPr>
            <p:nvPr/>
          </p:nvSpPr>
          <p:spPr bwMode="auto">
            <a:xfrm flipV="1">
              <a:off x="2973388"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 name="Line 45">
              <a:extLst>
                <a:ext uri="{FF2B5EF4-FFF2-40B4-BE49-F238E27FC236}">
                  <a16:creationId xmlns:a16="http://schemas.microsoft.com/office/drawing/2014/main" id="{7AC01B2A-0889-FC5E-DF96-D1C23C4691DC}"/>
                </a:ext>
              </a:extLst>
            </p:cNvPr>
            <p:cNvSpPr>
              <a:spLocks noChangeShapeType="1"/>
            </p:cNvSpPr>
            <p:nvPr/>
          </p:nvSpPr>
          <p:spPr bwMode="auto">
            <a:xfrm flipV="1">
              <a:off x="3048000" y="5654675"/>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Line 47">
              <a:extLst>
                <a:ext uri="{FF2B5EF4-FFF2-40B4-BE49-F238E27FC236}">
                  <a16:creationId xmlns:a16="http://schemas.microsoft.com/office/drawing/2014/main" id="{53CB6521-1A27-E589-473C-8D62B4FE1C5C}"/>
                </a:ext>
              </a:extLst>
            </p:cNvPr>
            <p:cNvSpPr>
              <a:spLocks noChangeShapeType="1"/>
            </p:cNvSpPr>
            <p:nvPr/>
          </p:nvSpPr>
          <p:spPr bwMode="auto">
            <a:xfrm flipV="1">
              <a:off x="310991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Line 48">
              <a:extLst>
                <a:ext uri="{FF2B5EF4-FFF2-40B4-BE49-F238E27FC236}">
                  <a16:creationId xmlns:a16="http://schemas.microsoft.com/office/drawing/2014/main" id="{31983CBF-5B16-26D4-C3B4-73E9762FC95F}"/>
                </a:ext>
              </a:extLst>
            </p:cNvPr>
            <p:cNvSpPr>
              <a:spLocks noChangeShapeType="1"/>
            </p:cNvSpPr>
            <p:nvPr/>
          </p:nvSpPr>
          <p:spPr bwMode="auto">
            <a:xfrm flipV="1">
              <a:off x="316071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Line 49">
              <a:extLst>
                <a:ext uri="{FF2B5EF4-FFF2-40B4-BE49-F238E27FC236}">
                  <a16:creationId xmlns:a16="http://schemas.microsoft.com/office/drawing/2014/main" id="{6D345B9A-6482-794C-8DD4-29F1FFD55DC7}"/>
                </a:ext>
              </a:extLst>
            </p:cNvPr>
            <p:cNvSpPr>
              <a:spLocks noChangeShapeType="1"/>
            </p:cNvSpPr>
            <p:nvPr/>
          </p:nvSpPr>
          <p:spPr bwMode="auto">
            <a:xfrm flipV="1">
              <a:off x="320516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 name="Line 50">
              <a:extLst>
                <a:ext uri="{FF2B5EF4-FFF2-40B4-BE49-F238E27FC236}">
                  <a16:creationId xmlns:a16="http://schemas.microsoft.com/office/drawing/2014/main" id="{A78E9A3E-36F2-552D-1749-57D6C078B711}"/>
                </a:ext>
              </a:extLst>
            </p:cNvPr>
            <p:cNvSpPr>
              <a:spLocks noChangeShapeType="1"/>
            </p:cNvSpPr>
            <p:nvPr/>
          </p:nvSpPr>
          <p:spPr bwMode="auto">
            <a:xfrm flipV="1">
              <a:off x="32448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Line 51">
              <a:extLst>
                <a:ext uri="{FF2B5EF4-FFF2-40B4-BE49-F238E27FC236}">
                  <a16:creationId xmlns:a16="http://schemas.microsoft.com/office/drawing/2014/main" id="{01F24264-61C6-8659-DE59-D23430D849F9}"/>
                </a:ext>
              </a:extLst>
            </p:cNvPr>
            <p:cNvSpPr>
              <a:spLocks noChangeShapeType="1"/>
            </p:cNvSpPr>
            <p:nvPr/>
          </p:nvSpPr>
          <p:spPr bwMode="auto">
            <a:xfrm flipV="1">
              <a:off x="3279775" y="5638800"/>
              <a:ext cx="0" cy="92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Line 56">
              <a:extLst>
                <a:ext uri="{FF2B5EF4-FFF2-40B4-BE49-F238E27FC236}">
                  <a16:creationId xmlns:a16="http://schemas.microsoft.com/office/drawing/2014/main" id="{00254268-A114-704A-9EC7-EE7B3FCAAE95}"/>
                </a:ext>
              </a:extLst>
            </p:cNvPr>
            <p:cNvSpPr>
              <a:spLocks noChangeShapeType="1"/>
            </p:cNvSpPr>
            <p:nvPr/>
          </p:nvSpPr>
          <p:spPr bwMode="auto">
            <a:xfrm flipV="1">
              <a:off x="3513138"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Line 58">
              <a:extLst>
                <a:ext uri="{FF2B5EF4-FFF2-40B4-BE49-F238E27FC236}">
                  <a16:creationId xmlns:a16="http://schemas.microsoft.com/office/drawing/2014/main" id="{6D6798F2-2FC1-FC07-A07A-FA6315E4FB70}"/>
                </a:ext>
              </a:extLst>
            </p:cNvPr>
            <p:cNvSpPr>
              <a:spLocks noChangeShapeType="1"/>
            </p:cNvSpPr>
            <p:nvPr/>
          </p:nvSpPr>
          <p:spPr bwMode="auto">
            <a:xfrm flipV="1">
              <a:off x="3648075"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Line 59">
              <a:extLst>
                <a:ext uri="{FF2B5EF4-FFF2-40B4-BE49-F238E27FC236}">
                  <a16:creationId xmlns:a16="http://schemas.microsoft.com/office/drawing/2014/main" id="{C0D26325-8620-5A62-D7BE-8F27A1CC9B6D}"/>
                </a:ext>
              </a:extLst>
            </p:cNvPr>
            <p:cNvSpPr>
              <a:spLocks noChangeShapeType="1"/>
            </p:cNvSpPr>
            <p:nvPr/>
          </p:nvSpPr>
          <p:spPr bwMode="auto">
            <a:xfrm flipV="1">
              <a:off x="3744913"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Line 60">
              <a:extLst>
                <a:ext uri="{FF2B5EF4-FFF2-40B4-BE49-F238E27FC236}">
                  <a16:creationId xmlns:a16="http://schemas.microsoft.com/office/drawing/2014/main" id="{3E6010BD-4A4A-D6C9-4A35-8398FB524758}"/>
                </a:ext>
              </a:extLst>
            </p:cNvPr>
            <p:cNvSpPr>
              <a:spLocks noChangeShapeType="1"/>
            </p:cNvSpPr>
            <p:nvPr/>
          </p:nvSpPr>
          <p:spPr bwMode="auto">
            <a:xfrm flipV="1">
              <a:off x="3817938" y="5654675"/>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62">
              <a:extLst>
                <a:ext uri="{FF2B5EF4-FFF2-40B4-BE49-F238E27FC236}">
                  <a16:creationId xmlns:a16="http://schemas.microsoft.com/office/drawing/2014/main" id="{FFA3B7F3-941A-4B13-FE96-663F0B3EF985}"/>
                </a:ext>
              </a:extLst>
            </p:cNvPr>
            <p:cNvSpPr>
              <a:spLocks noChangeShapeType="1"/>
            </p:cNvSpPr>
            <p:nvPr/>
          </p:nvSpPr>
          <p:spPr bwMode="auto">
            <a:xfrm flipV="1">
              <a:off x="38798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Line 63">
              <a:extLst>
                <a:ext uri="{FF2B5EF4-FFF2-40B4-BE49-F238E27FC236}">
                  <a16:creationId xmlns:a16="http://schemas.microsoft.com/office/drawing/2014/main" id="{10B8F3FC-F8EF-9E88-7726-9E9DE4BEB9DF}"/>
                </a:ext>
              </a:extLst>
            </p:cNvPr>
            <p:cNvSpPr>
              <a:spLocks noChangeShapeType="1"/>
            </p:cNvSpPr>
            <p:nvPr/>
          </p:nvSpPr>
          <p:spPr bwMode="auto">
            <a:xfrm flipV="1">
              <a:off x="393065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Line 64">
              <a:extLst>
                <a:ext uri="{FF2B5EF4-FFF2-40B4-BE49-F238E27FC236}">
                  <a16:creationId xmlns:a16="http://schemas.microsoft.com/office/drawing/2014/main" id="{5C7B97A7-869A-E6BE-7C3D-0DBE7230A54F}"/>
                </a:ext>
              </a:extLst>
            </p:cNvPr>
            <p:cNvSpPr>
              <a:spLocks noChangeShapeType="1"/>
            </p:cNvSpPr>
            <p:nvPr/>
          </p:nvSpPr>
          <p:spPr bwMode="auto">
            <a:xfrm flipV="1">
              <a:off x="3975100"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Line 65">
              <a:extLst>
                <a:ext uri="{FF2B5EF4-FFF2-40B4-BE49-F238E27FC236}">
                  <a16:creationId xmlns:a16="http://schemas.microsoft.com/office/drawing/2014/main" id="{CB79EB48-F7E0-41FC-38A2-2B366D6A27AB}"/>
                </a:ext>
              </a:extLst>
            </p:cNvPr>
            <p:cNvSpPr>
              <a:spLocks noChangeShapeType="1"/>
            </p:cNvSpPr>
            <p:nvPr/>
          </p:nvSpPr>
          <p:spPr bwMode="auto">
            <a:xfrm flipV="1">
              <a:off x="4014788" y="568483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Line 66">
              <a:extLst>
                <a:ext uri="{FF2B5EF4-FFF2-40B4-BE49-F238E27FC236}">
                  <a16:creationId xmlns:a16="http://schemas.microsoft.com/office/drawing/2014/main" id="{1F7D2B98-F90D-32F3-610A-AA2B010745F8}"/>
                </a:ext>
              </a:extLst>
            </p:cNvPr>
            <p:cNvSpPr>
              <a:spLocks noChangeShapeType="1"/>
            </p:cNvSpPr>
            <p:nvPr/>
          </p:nvSpPr>
          <p:spPr bwMode="auto">
            <a:xfrm flipV="1">
              <a:off x="4049713" y="5638800"/>
              <a:ext cx="0" cy="9207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Rectangle 71">
              <a:extLst>
                <a:ext uri="{FF2B5EF4-FFF2-40B4-BE49-F238E27FC236}">
                  <a16:creationId xmlns:a16="http://schemas.microsoft.com/office/drawing/2014/main" id="{7AB8E249-B785-C10B-F290-6F42251B12B1}"/>
                </a:ext>
              </a:extLst>
            </p:cNvPr>
            <p:cNvSpPr>
              <a:spLocks noChangeArrowheads="1"/>
            </p:cNvSpPr>
            <p:nvPr/>
          </p:nvSpPr>
          <p:spPr bwMode="auto">
            <a:xfrm>
              <a:off x="2298700" y="59801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2" name="Freeform 75">
              <a:extLst>
                <a:ext uri="{FF2B5EF4-FFF2-40B4-BE49-F238E27FC236}">
                  <a16:creationId xmlns:a16="http://schemas.microsoft.com/office/drawing/2014/main" id="{EB76CB77-D9D7-88F5-305A-8FDF1CF4E719}"/>
                </a:ext>
              </a:extLst>
            </p:cNvPr>
            <p:cNvSpPr>
              <a:spLocks/>
            </p:cNvSpPr>
            <p:nvPr/>
          </p:nvSpPr>
          <p:spPr bwMode="auto">
            <a:xfrm>
              <a:off x="968375" y="2563813"/>
              <a:ext cx="0" cy="3167063"/>
            </a:xfrm>
            <a:custGeom>
              <a:avLst/>
              <a:gdLst>
                <a:gd name="T0" fmla="*/ 2899 h 2899"/>
                <a:gd name="T1" fmla="*/ 0 h 2899"/>
                <a:gd name="T2" fmla="*/ 2899 h 2899"/>
              </a:gdLst>
              <a:ahLst/>
              <a:cxnLst>
                <a:cxn ang="0">
                  <a:pos x="0" y="T0"/>
                </a:cxn>
                <a:cxn ang="0">
                  <a:pos x="0" y="T1"/>
                </a:cxn>
                <a:cxn ang="0">
                  <a:pos x="0" y="T2"/>
                </a:cxn>
              </a:cxnLst>
              <a:rect l="0" t="0" r="r" b="b"/>
              <a:pathLst>
                <a:path h="2899">
                  <a:moveTo>
                    <a:pt x="0" y="2899"/>
                  </a:moveTo>
                  <a:lnTo>
                    <a:pt x="0" y="0"/>
                  </a:lnTo>
                  <a:lnTo>
                    <a:pt x="0" y="2899"/>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Line 76">
              <a:extLst>
                <a:ext uri="{FF2B5EF4-FFF2-40B4-BE49-F238E27FC236}">
                  <a16:creationId xmlns:a16="http://schemas.microsoft.com/office/drawing/2014/main" id="{8AD97897-EB99-C31B-CC50-5994D9EA1A3B}"/>
                </a:ext>
              </a:extLst>
            </p:cNvPr>
            <p:cNvSpPr>
              <a:spLocks noChangeShapeType="1"/>
            </p:cNvSpPr>
            <p:nvPr/>
          </p:nvSpPr>
          <p:spPr bwMode="auto">
            <a:xfrm>
              <a:off x="968375" y="5730875"/>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Line 77">
              <a:extLst>
                <a:ext uri="{FF2B5EF4-FFF2-40B4-BE49-F238E27FC236}">
                  <a16:creationId xmlns:a16="http://schemas.microsoft.com/office/drawing/2014/main" id="{E36521D2-5797-71E7-B933-BD39CA5B2BDA}"/>
                </a:ext>
              </a:extLst>
            </p:cNvPr>
            <p:cNvSpPr>
              <a:spLocks noChangeShapeType="1"/>
            </p:cNvSpPr>
            <p:nvPr/>
          </p:nvSpPr>
          <p:spPr bwMode="auto">
            <a:xfrm>
              <a:off x="968375" y="565626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78">
              <a:extLst>
                <a:ext uri="{FF2B5EF4-FFF2-40B4-BE49-F238E27FC236}">
                  <a16:creationId xmlns:a16="http://schemas.microsoft.com/office/drawing/2014/main" id="{5DBDD8FC-D3B5-133F-C50B-EA44D0DC0322}"/>
                </a:ext>
              </a:extLst>
            </p:cNvPr>
            <p:cNvSpPr>
              <a:spLocks noChangeShapeType="1"/>
            </p:cNvSpPr>
            <p:nvPr/>
          </p:nvSpPr>
          <p:spPr bwMode="auto">
            <a:xfrm>
              <a:off x="968375" y="5559425"/>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79">
              <a:extLst>
                <a:ext uri="{FF2B5EF4-FFF2-40B4-BE49-F238E27FC236}">
                  <a16:creationId xmlns:a16="http://schemas.microsoft.com/office/drawing/2014/main" id="{FCD46B85-7ADB-EA3F-86FB-3D31DB839CC2}"/>
                </a:ext>
              </a:extLst>
            </p:cNvPr>
            <p:cNvSpPr>
              <a:spLocks noChangeShapeType="1"/>
            </p:cNvSpPr>
            <p:nvPr/>
          </p:nvSpPr>
          <p:spPr bwMode="auto">
            <a:xfrm>
              <a:off x="968375" y="5486400"/>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84">
              <a:extLst>
                <a:ext uri="{FF2B5EF4-FFF2-40B4-BE49-F238E27FC236}">
                  <a16:creationId xmlns:a16="http://schemas.microsoft.com/office/drawing/2014/main" id="{801026CD-D230-79E3-DBD3-5E5D49188D4D}"/>
                </a:ext>
              </a:extLst>
            </p:cNvPr>
            <p:cNvSpPr>
              <a:spLocks noChangeShapeType="1"/>
            </p:cNvSpPr>
            <p:nvPr/>
          </p:nvSpPr>
          <p:spPr bwMode="auto">
            <a:xfrm>
              <a:off x="968375" y="5411788"/>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Line 85">
              <a:extLst>
                <a:ext uri="{FF2B5EF4-FFF2-40B4-BE49-F238E27FC236}">
                  <a16:creationId xmlns:a16="http://schemas.microsoft.com/office/drawing/2014/main" id="{73D4FD10-9159-38DA-E5C7-06306BC10C5D}"/>
                </a:ext>
              </a:extLst>
            </p:cNvPr>
            <p:cNvSpPr>
              <a:spLocks noChangeShapeType="1"/>
            </p:cNvSpPr>
            <p:nvPr/>
          </p:nvSpPr>
          <p:spPr bwMode="auto">
            <a:xfrm>
              <a:off x="968375" y="5316538"/>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 name="Line 86">
              <a:extLst>
                <a:ext uri="{FF2B5EF4-FFF2-40B4-BE49-F238E27FC236}">
                  <a16:creationId xmlns:a16="http://schemas.microsoft.com/office/drawing/2014/main" id="{66957626-12B6-1BE0-4F62-FC625CFADD10}"/>
                </a:ext>
              </a:extLst>
            </p:cNvPr>
            <p:cNvSpPr>
              <a:spLocks noChangeShapeType="1"/>
            </p:cNvSpPr>
            <p:nvPr/>
          </p:nvSpPr>
          <p:spPr bwMode="auto">
            <a:xfrm>
              <a:off x="968375" y="5243513"/>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87">
              <a:extLst>
                <a:ext uri="{FF2B5EF4-FFF2-40B4-BE49-F238E27FC236}">
                  <a16:creationId xmlns:a16="http://schemas.microsoft.com/office/drawing/2014/main" id="{AFA84742-9F05-309A-7373-8A446D95E4A9}"/>
                </a:ext>
              </a:extLst>
            </p:cNvPr>
            <p:cNvSpPr>
              <a:spLocks noChangeShapeType="1"/>
            </p:cNvSpPr>
            <p:nvPr/>
          </p:nvSpPr>
          <p:spPr bwMode="auto">
            <a:xfrm>
              <a:off x="968375" y="5168900"/>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88">
              <a:extLst>
                <a:ext uri="{FF2B5EF4-FFF2-40B4-BE49-F238E27FC236}">
                  <a16:creationId xmlns:a16="http://schemas.microsoft.com/office/drawing/2014/main" id="{195B63EA-DFD3-585D-F8DE-BF28055F322F}"/>
                </a:ext>
              </a:extLst>
            </p:cNvPr>
            <p:cNvSpPr>
              <a:spLocks noChangeShapeType="1"/>
            </p:cNvSpPr>
            <p:nvPr/>
          </p:nvSpPr>
          <p:spPr bwMode="auto">
            <a:xfrm>
              <a:off x="968375" y="507206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89">
              <a:extLst>
                <a:ext uri="{FF2B5EF4-FFF2-40B4-BE49-F238E27FC236}">
                  <a16:creationId xmlns:a16="http://schemas.microsoft.com/office/drawing/2014/main" id="{ADBCD187-F3BB-E5E7-4824-709E51FCCF9D}"/>
                </a:ext>
              </a:extLst>
            </p:cNvPr>
            <p:cNvSpPr>
              <a:spLocks noChangeShapeType="1"/>
            </p:cNvSpPr>
            <p:nvPr/>
          </p:nvSpPr>
          <p:spPr bwMode="auto">
            <a:xfrm>
              <a:off x="968375" y="4999038"/>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Line 93">
              <a:extLst>
                <a:ext uri="{FF2B5EF4-FFF2-40B4-BE49-F238E27FC236}">
                  <a16:creationId xmlns:a16="http://schemas.microsoft.com/office/drawing/2014/main" id="{AFD3237E-0D89-FD8D-D3D7-B8B4328661DD}"/>
                </a:ext>
              </a:extLst>
            </p:cNvPr>
            <p:cNvSpPr>
              <a:spLocks noChangeShapeType="1"/>
            </p:cNvSpPr>
            <p:nvPr/>
          </p:nvSpPr>
          <p:spPr bwMode="auto">
            <a:xfrm>
              <a:off x="968375" y="492601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Line 94">
              <a:extLst>
                <a:ext uri="{FF2B5EF4-FFF2-40B4-BE49-F238E27FC236}">
                  <a16:creationId xmlns:a16="http://schemas.microsoft.com/office/drawing/2014/main" id="{FA756412-B041-5132-7553-EEE12638C768}"/>
                </a:ext>
              </a:extLst>
            </p:cNvPr>
            <p:cNvSpPr>
              <a:spLocks noChangeShapeType="1"/>
            </p:cNvSpPr>
            <p:nvPr/>
          </p:nvSpPr>
          <p:spPr bwMode="auto">
            <a:xfrm>
              <a:off x="968375" y="4829175"/>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Line 95">
              <a:extLst>
                <a:ext uri="{FF2B5EF4-FFF2-40B4-BE49-F238E27FC236}">
                  <a16:creationId xmlns:a16="http://schemas.microsoft.com/office/drawing/2014/main" id="{D5058574-ADB1-48A2-17B5-9C97801ACC9A}"/>
                </a:ext>
              </a:extLst>
            </p:cNvPr>
            <p:cNvSpPr>
              <a:spLocks noChangeShapeType="1"/>
            </p:cNvSpPr>
            <p:nvPr/>
          </p:nvSpPr>
          <p:spPr bwMode="auto">
            <a:xfrm>
              <a:off x="968375" y="4756150"/>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Line 96">
              <a:extLst>
                <a:ext uri="{FF2B5EF4-FFF2-40B4-BE49-F238E27FC236}">
                  <a16:creationId xmlns:a16="http://schemas.microsoft.com/office/drawing/2014/main" id="{E14FC724-4527-0C86-2CC2-26B20BDFAC92}"/>
                </a:ext>
              </a:extLst>
            </p:cNvPr>
            <p:cNvSpPr>
              <a:spLocks noChangeShapeType="1"/>
            </p:cNvSpPr>
            <p:nvPr/>
          </p:nvSpPr>
          <p:spPr bwMode="auto">
            <a:xfrm>
              <a:off x="968375" y="4681538"/>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Line 97">
              <a:extLst>
                <a:ext uri="{FF2B5EF4-FFF2-40B4-BE49-F238E27FC236}">
                  <a16:creationId xmlns:a16="http://schemas.microsoft.com/office/drawing/2014/main" id="{BCC239FF-357A-7785-4357-A36BEA5485F0}"/>
                </a:ext>
              </a:extLst>
            </p:cNvPr>
            <p:cNvSpPr>
              <a:spLocks noChangeShapeType="1"/>
            </p:cNvSpPr>
            <p:nvPr/>
          </p:nvSpPr>
          <p:spPr bwMode="auto">
            <a:xfrm>
              <a:off x="968375" y="4586288"/>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Line 98">
              <a:extLst>
                <a:ext uri="{FF2B5EF4-FFF2-40B4-BE49-F238E27FC236}">
                  <a16:creationId xmlns:a16="http://schemas.microsoft.com/office/drawing/2014/main" id="{50E19979-2D3F-968B-9AEB-8CD29C0C2FE8}"/>
                </a:ext>
              </a:extLst>
            </p:cNvPr>
            <p:cNvSpPr>
              <a:spLocks noChangeShapeType="1"/>
            </p:cNvSpPr>
            <p:nvPr/>
          </p:nvSpPr>
          <p:spPr bwMode="auto">
            <a:xfrm>
              <a:off x="968375" y="4513263"/>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Line 102">
              <a:extLst>
                <a:ext uri="{FF2B5EF4-FFF2-40B4-BE49-F238E27FC236}">
                  <a16:creationId xmlns:a16="http://schemas.microsoft.com/office/drawing/2014/main" id="{75F9C582-3A13-8523-A8E1-248C5A09F0E0}"/>
                </a:ext>
              </a:extLst>
            </p:cNvPr>
            <p:cNvSpPr>
              <a:spLocks noChangeShapeType="1"/>
            </p:cNvSpPr>
            <p:nvPr/>
          </p:nvSpPr>
          <p:spPr bwMode="auto">
            <a:xfrm>
              <a:off x="968375" y="4438650"/>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Line 103">
              <a:extLst>
                <a:ext uri="{FF2B5EF4-FFF2-40B4-BE49-F238E27FC236}">
                  <a16:creationId xmlns:a16="http://schemas.microsoft.com/office/drawing/2014/main" id="{D701B169-77D5-F188-0F4E-B111BABB4EEC}"/>
                </a:ext>
              </a:extLst>
            </p:cNvPr>
            <p:cNvSpPr>
              <a:spLocks noChangeShapeType="1"/>
            </p:cNvSpPr>
            <p:nvPr/>
          </p:nvSpPr>
          <p:spPr bwMode="auto">
            <a:xfrm>
              <a:off x="968375" y="434181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Line 104">
              <a:extLst>
                <a:ext uri="{FF2B5EF4-FFF2-40B4-BE49-F238E27FC236}">
                  <a16:creationId xmlns:a16="http://schemas.microsoft.com/office/drawing/2014/main" id="{0C9A4B72-3D3E-8CD3-A297-CDD768CD0086}"/>
                </a:ext>
              </a:extLst>
            </p:cNvPr>
            <p:cNvSpPr>
              <a:spLocks noChangeShapeType="1"/>
            </p:cNvSpPr>
            <p:nvPr/>
          </p:nvSpPr>
          <p:spPr bwMode="auto">
            <a:xfrm>
              <a:off x="968375" y="4268788"/>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Line 105">
              <a:extLst>
                <a:ext uri="{FF2B5EF4-FFF2-40B4-BE49-F238E27FC236}">
                  <a16:creationId xmlns:a16="http://schemas.microsoft.com/office/drawing/2014/main" id="{F2320169-35AF-A942-AF00-7E97546F63F3}"/>
                </a:ext>
              </a:extLst>
            </p:cNvPr>
            <p:cNvSpPr>
              <a:spLocks noChangeShapeType="1"/>
            </p:cNvSpPr>
            <p:nvPr/>
          </p:nvSpPr>
          <p:spPr bwMode="auto">
            <a:xfrm>
              <a:off x="968375" y="4194175"/>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Line 106">
              <a:extLst>
                <a:ext uri="{FF2B5EF4-FFF2-40B4-BE49-F238E27FC236}">
                  <a16:creationId xmlns:a16="http://schemas.microsoft.com/office/drawing/2014/main" id="{D4E27675-7F52-BE85-D3C0-7AA2FB74DEEC}"/>
                </a:ext>
              </a:extLst>
            </p:cNvPr>
            <p:cNvSpPr>
              <a:spLocks noChangeShapeType="1"/>
            </p:cNvSpPr>
            <p:nvPr/>
          </p:nvSpPr>
          <p:spPr bwMode="auto">
            <a:xfrm>
              <a:off x="968375" y="4098925"/>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Line 107">
              <a:extLst>
                <a:ext uri="{FF2B5EF4-FFF2-40B4-BE49-F238E27FC236}">
                  <a16:creationId xmlns:a16="http://schemas.microsoft.com/office/drawing/2014/main" id="{41673FE2-8691-4E35-7161-BC1CC152329A}"/>
                </a:ext>
              </a:extLst>
            </p:cNvPr>
            <p:cNvSpPr>
              <a:spLocks noChangeShapeType="1"/>
            </p:cNvSpPr>
            <p:nvPr/>
          </p:nvSpPr>
          <p:spPr bwMode="auto">
            <a:xfrm>
              <a:off x="968375" y="4025900"/>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 name="Line 111">
              <a:extLst>
                <a:ext uri="{FF2B5EF4-FFF2-40B4-BE49-F238E27FC236}">
                  <a16:creationId xmlns:a16="http://schemas.microsoft.com/office/drawing/2014/main" id="{BF5F951A-B7F6-AC8F-DD39-88C64CCD7FCB}"/>
                </a:ext>
              </a:extLst>
            </p:cNvPr>
            <p:cNvSpPr>
              <a:spLocks noChangeShapeType="1"/>
            </p:cNvSpPr>
            <p:nvPr/>
          </p:nvSpPr>
          <p:spPr bwMode="auto">
            <a:xfrm>
              <a:off x="968375" y="3951288"/>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Line 112">
              <a:extLst>
                <a:ext uri="{FF2B5EF4-FFF2-40B4-BE49-F238E27FC236}">
                  <a16:creationId xmlns:a16="http://schemas.microsoft.com/office/drawing/2014/main" id="{027C264B-60BF-C2DD-1FF8-41803EB605A9}"/>
                </a:ext>
              </a:extLst>
            </p:cNvPr>
            <p:cNvSpPr>
              <a:spLocks noChangeShapeType="1"/>
            </p:cNvSpPr>
            <p:nvPr/>
          </p:nvSpPr>
          <p:spPr bwMode="auto">
            <a:xfrm>
              <a:off x="968375" y="3854450"/>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Line 113">
              <a:extLst>
                <a:ext uri="{FF2B5EF4-FFF2-40B4-BE49-F238E27FC236}">
                  <a16:creationId xmlns:a16="http://schemas.microsoft.com/office/drawing/2014/main" id="{E71116B0-5C76-097E-AE17-2E1DA13E811F}"/>
                </a:ext>
              </a:extLst>
            </p:cNvPr>
            <p:cNvSpPr>
              <a:spLocks noChangeShapeType="1"/>
            </p:cNvSpPr>
            <p:nvPr/>
          </p:nvSpPr>
          <p:spPr bwMode="auto">
            <a:xfrm>
              <a:off x="968375" y="3781425"/>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Line 114">
              <a:extLst>
                <a:ext uri="{FF2B5EF4-FFF2-40B4-BE49-F238E27FC236}">
                  <a16:creationId xmlns:a16="http://schemas.microsoft.com/office/drawing/2014/main" id="{ECE9C4F9-F130-6D4D-C62A-88F6396AA939}"/>
                </a:ext>
              </a:extLst>
            </p:cNvPr>
            <p:cNvSpPr>
              <a:spLocks noChangeShapeType="1"/>
            </p:cNvSpPr>
            <p:nvPr/>
          </p:nvSpPr>
          <p:spPr bwMode="auto">
            <a:xfrm>
              <a:off x="968375" y="3708400"/>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 name="Line 115">
              <a:extLst>
                <a:ext uri="{FF2B5EF4-FFF2-40B4-BE49-F238E27FC236}">
                  <a16:creationId xmlns:a16="http://schemas.microsoft.com/office/drawing/2014/main" id="{C36D64C2-1059-EFE0-4790-17B537688CEC}"/>
                </a:ext>
              </a:extLst>
            </p:cNvPr>
            <p:cNvSpPr>
              <a:spLocks noChangeShapeType="1"/>
            </p:cNvSpPr>
            <p:nvPr/>
          </p:nvSpPr>
          <p:spPr bwMode="auto">
            <a:xfrm>
              <a:off x="968375" y="361156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Line 116">
              <a:extLst>
                <a:ext uri="{FF2B5EF4-FFF2-40B4-BE49-F238E27FC236}">
                  <a16:creationId xmlns:a16="http://schemas.microsoft.com/office/drawing/2014/main" id="{A880511E-76C0-22D5-409F-905873E23BA6}"/>
                </a:ext>
              </a:extLst>
            </p:cNvPr>
            <p:cNvSpPr>
              <a:spLocks noChangeShapeType="1"/>
            </p:cNvSpPr>
            <p:nvPr/>
          </p:nvSpPr>
          <p:spPr bwMode="auto">
            <a:xfrm>
              <a:off x="968375" y="3538538"/>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Line 120">
              <a:extLst>
                <a:ext uri="{FF2B5EF4-FFF2-40B4-BE49-F238E27FC236}">
                  <a16:creationId xmlns:a16="http://schemas.microsoft.com/office/drawing/2014/main" id="{02DDD21A-85B2-79DF-68D4-1D58219159EE}"/>
                </a:ext>
              </a:extLst>
            </p:cNvPr>
            <p:cNvSpPr>
              <a:spLocks noChangeShapeType="1"/>
            </p:cNvSpPr>
            <p:nvPr/>
          </p:nvSpPr>
          <p:spPr bwMode="auto">
            <a:xfrm>
              <a:off x="968375" y="3463925"/>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Line 121">
              <a:extLst>
                <a:ext uri="{FF2B5EF4-FFF2-40B4-BE49-F238E27FC236}">
                  <a16:creationId xmlns:a16="http://schemas.microsoft.com/office/drawing/2014/main" id="{7C0EC101-0A84-30B6-6A3D-0C74132B16B6}"/>
                </a:ext>
              </a:extLst>
            </p:cNvPr>
            <p:cNvSpPr>
              <a:spLocks noChangeShapeType="1"/>
            </p:cNvSpPr>
            <p:nvPr/>
          </p:nvSpPr>
          <p:spPr bwMode="auto">
            <a:xfrm>
              <a:off x="968375" y="3368675"/>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Line 122">
              <a:extLst>
                <a:ext uri="{FF2B5EF4-FFF2-40B4-BE49-F238E27FC236}">
                  <a16:creationId xmlns:a16="http://schemas.microsoft.com/office/drawing/2014/main" id="{7A3F1E94-661A-935B-1745-B75421B9DBB8}"/>
                </a:ext>
              </a:extLst>
            </p:cNvPr>
            <p:cNvSpPr>
              <a:spLocks noChangeShapeType="1"/>
            </p:cNvSpPr>
            <p:nvPr/>
          </p:nvSpPr>
          <p:spPr bwMode="auto">
            <a:xfrm>
              <a:off x="968375" y="3295650"/>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 name="Line 123">
              <a:extLst>
                <a:ext uri="{FF2B5EF4-FFF2-40B4-BE49-F238E27FC236}">
                  <a16:creationId xmlns:a16="http://schemas.microsoft.com/office/drawing/2014/main" id="{A3884C55-4E98-496C-615F-7D65AB8A4E76}"/>
                </a:ext>
              </a:extLst>
            </p:cNvPr>
            <p:cNvSpPr>
              <a:spLocks noChangeShapeType="1"/>
            </p:cNvSpPr>
            <p:nvPr/>
          </p:nvSpPr>
          <p:spPr bwMode="auto">
            <a:xfrm>
              <a:off x="968375" y="3221038"/>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 name="Line 124">
              <a:extLst>
                <a:ext uri="{FF2B5EF4-FFF2-40B4-BE49-F238E27FC236}">
                  <a16:creationId xmlns:a16="http://schemas.microsoft.com/office/drawing/2014/main" id="{501A4289-3C25-8F91-9A81-DC44F76E6FE1}"/>
                </a:ext>
              </a:extLst>
            </p:cNvPr>
            <p:cNvSpPr>
              <a:spLocks noChangeShapeType="1"/>
            </p:cNvSpPr>
            <p:nvPr/>
          </p:nvSpPr>
          <p:spPr bwMode="auto">
            <a:xfrm>
              <a:off x="968375" y="3124200"/>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 name="Line 125">
              <a:extLst>
                <a:ext uri="{FF2B5EF4-FFF2-40B4-BE49-F238E27FC236}">
                  <a16:creationId xmlns:a16="http://schemas.microsoft.com/office/drawing/2014/main" id="{2DFEDAED-5CCA-44F6-418F-694E0525B8C9}"/>
                </a:ext>
              </a:extLst>
            </p:cNvPr>
            <p:cNvSpPr>
              <a:spLocks noChangeShapeType="1"/>
            </p:cNvSpPr>
            <p:nvPr/>
          </p:nvSpPr>
          <p:spPr bwMode="auto">
            <a:xfrm>
              <a:off x="968375" y="3051175"/>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 name="Line 129">
              <a:extLst>
                <a:ext uri="{FF2B5EF4-FFF2-40B4-BE49-F238E27FC236}">
                  <a16:creationId xmlns:a16="http://schemas.microsoft.com/office/drawing/2014/main" id="{DD3FCADF-95D5-A2D0-87B9-6A949959F7AC}"/>
                </a:ext>
              </a:extLst>
            </p:cNvPr>
            <p:cNvSpPr>
              <a:spLocks noChangeShapeType="1"/>
            </p:cNvSpPr>
            <p:nvPr/>
          </p:nvSpPr>
          <p:spPr bwMode="auto">
            <a:xfrm>
              <a:off x="968375" y="297656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Line 130">
              <a:extLst>
                <a:ext uri="{FF2B5EF4-FFF2-40B4-BE49-F238E27FC236}">
                  <a16:creationId xmlns:a16="http://schemas.microsoft.com/office/drawing/2014/main" id="{F72232F3-73F6-16B4-0E95-4D6715AA5C04}"/>
                </a:ext>
              </a:extLst>
            </p:cNvPr>
            <p:cNvSpPr>
              <a:spLocks noChangeShapeType="1"/>
            </p:cNvSpPr>
            <p:nvPr/>
          </p:nvSpPr>
          <p:spPr bwMode="auto">
            <a:xfrm>
              <a:off x="968375" y="288131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Line 131">
              <a:extLst>
                <a:ext uri="{FF2B5EF4-FFF2-40B4-BE49-F238E27FC236}">
                  <a16:creationId xmlns:a16="http://schemas.microsoft.com/office/drawing/2014/main" id="{88BF99C0-1F92-054C-9A54-F4E581ACC6D7}"/>
                </a:ext>
              </a:extLst>
            </p:cNvPr>
            <p:cNvSpPr>
              <a:spLocks noChangeShapeType="1"/>
            </p:cNvSpPr>
            <p:nvPr/>
          </p:nvSpPr>
          <p:spPr bwMode="auto">
            <a:xfrm>
              <a:off x="968375" y="2808288"/>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 name="Line 132">
              <a:extLst>
                <a:ext uri="{FF2B5EF4-FFF2-40B4-BE49-F238E27FC236}">
                  <a16:creationId xmlns:a16="http://schemas.microsoft.com/office/drawing/2014/main" id="{544C7E2E-046B-C826-407A-916E1CE182CF}"/>
                </a:ext>
              </a:extLst>
            </p:cNvPr>
            <p:cNvSpPr>
              <a:spLocks noChangeShapeType="1"/>
            </p:cNvSpPr>
            <p:nvPr/>
          </p:nvSpPr>
          <p:spPr bwMode="auto">
            <a:xfrm>
              <a:off x="968375" y="2735263"/>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Line 133">
              <a:extLst>
                <a:ext uri="{FF2B5EF4-FFF2-40B4-BE49-F238E27FC236}">
                  <a16:creationId xmlns:a16="http://schemas.microsoft.com/office/drawing/2014/main" id="{45005AD4-866B-EBED-357D-2B09DC61CC3C}"/>
                </a:ext>
              </a:extLst>
            </p:cNvPr>
            <p:cNvSpPr>
              <a:spLocks noChangeShapeType="1"/>
            </p:cNvSpPr>
            <p:nvPr/>
          </p:nvSpPr>
          <p:spPr bwMode="auto">
            <a:xfrm>
              <a:off x="968375" y="2636838"/>
              <a:ext cx="4603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 name="Line 134">
              <a:extLst>
                <a:ext uri="{FF2B5EF4-FFF2-40B4-BE49-F238E27FC236}">
                  <a16:creationId xmlns:a16="http://schemas.microsoft.com/office/drawing/2014/main" id="{BBC71D76-B55F-28D5-7519-94AB825911E2}"/>
                </a:ext>
              </a:extLst>
            </p:cNvPr>
            <p:cNvSpPr>
              <a:spLocks noChangeShapeType="1"/>
            </p:cNvSpPr>
            <p:nvPr/>
          </p:nvSpPr>
          <p:spPr bwMode="auto">
            <a:xfrm>
              <a:off x="968375" y="2563813"/>
              <a:ext cx="920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Freeform 142">
              <a:extLst>
                <a:ext uri="{FF2B5EF4-FFF2-40B4-BE49-F238E27FC236}">
                  <a16:creationId xmlns:a16="http://schemas.microsoft.com/office/drawing/2014/main" id="{7A55BD1C-08A1-D421-D9D1-7A4FB6811AE2}"/>
                </a:ext>
              </a:extLst>
            </p:cNvPr>
            <p:cNvSpPr>
              <a:spLocks/>
            </p:cNvSpPr>
            <p:nvPr/>
          </p:nvSpPr>
          <p:spPr bwMode="auto">
            <a:xfrm>
              <a:off x="968375" y="2563813"/>
              <a:ext cx="3081337" cy="0"/>
            </a:xfrm>
            <a:custGeom>
              <a:avLst/>
              <a:gdLst>
                <a:gd name="T0" fmla="*/ 0 w 2821"/>
                <a:gd name="T1" fmla="*/ 2821 w 2821"/>
                <a:gd name="T2" fmla="*/ 0 w 2821"/>
              </a:gdLst>
              <a:ahLst/>
              <a:cxnLst>
                <a:cxn ang="0">
                  <a:pos x="T0" y="0"/>
                </a:cxn>
                <a:cxn ang="0">
                  <a:pos x="T1" y="0"/>
                </a:cxn>
                <a:cxn ang="0">
                  <a:pos x="T2" y="0"/>
                </a:cxn>
              </a:cxnLst>
              <a:rect l="0" t="0" r="r" b="b"/>
              <a:pathLst>
                <a:path w="2821">
                  <a:moveTo>
                    <a:pt x="0" y="0"/>
                  </a:moveTo>
                  <a:lnTo>
                    <a:pt x="2821"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Line 143">
              <a:extLst>
                <a:ext uri="{FF2B5EF4-FFF2-40B4-BE49-F238E27FC236}">
                  <a16:creationId xmlns:a16="http://schemas.microsoft.com/office/drawing/2014/main" id="{A923C4C2-CAFC-57F4-0931-0E6A4FE88529}"/>
                </a:ext>
              </a:extLst>
            </p:cNvPr>
            <p:cNvSpPr>
              <a:spLocks noChangeShapeType="1"/>
            </p:cNvSpPr>
            <p:nvPr/>
          </p:nvSpPr>
          <p:spPr bwMode="auto">
            <a:xfrm>
              <a:off x="968375" y="2563813"/>
              <a:ext cx="0" cy="904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Line 144">
              <a:extLst>
                <a:ext uri="{FF2B5EF4-FFF2-40B4-BE49-F238E27FC236}">
                  <a16:creationId xmlns:a16="http://schemas.microsoft.com/office/drawing/2014/main" id="{03A04279-8258-DAB2-163F-79F6A428A0CD}"/>
                </a:ext>
              </a:extLst>
            </p:cNvPr>
            <p:cNvSpPr>
              <a:spLocks noChangeShapeType="1"/>
            </p:cNvSpPr>
            <p:nvPr/>
          </p:nvSpPr>
          <p:spPr bwMode="auto">
            <a:xfrm>
              <a:off x="12001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Line 145">
              <a:extLst>
                <a:ext uri="{FF2B5EF4-FFF2-40B4-BE49-F238E27FC236}">
                  <a16:creationId xmlns:a16="http://schemas.microsoft.com/office/drawing/2014/main" id="{909ED980-AC35-B7E8-54BB-B7BC2DB73E52}"/>
                </a:ext>
              </a:extLst>
            </p:cNvPr>
            <p:cNvSpPr>
              <a:spLocks noChangeShapeType="1"/>
            </p:cNvSpPr>
            <p:nvPr/>
          </p:nvSpPr>
          <p:spPr bwMode="auto">
            <a:xfrm>
              <a:off x="1336675"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Line 146">
              <a:extLst>
                <a:ext uri="{FF2B5EF4-FFF2-40B4-BE49-F238E27FC236}">
                  <a16:creationId xmlns:a16="http://schemas.microsoft.com/office/drawing/2014/main" id="{40860613-4BD9-A67C-E5FD-256A7449F0DA}"/>
                </a:ext>
              </a:extLst>
            </p:cNvPr>
            <p:cNvSpPr>
              <a:spLocks noChangeShapeType="1"/>
            </p:cNvSpPr>
            <p:nvPr/>
          </p:nvSpPr>
          <p:spPr bwMode="auto">
            <a:xfrm>
              <a:off x="143351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Line 147">
              <a:extLst>
                <a:ext uri="{FF2B5EF4-FFF2-40B4-BE49-F238E27FC236}">
                  <a16:creationId xmlns:a16="http://schemas.microsoft.com/office/drawing/2014/main" id="{DDF1C2D2-55DA-259C-86B3-424D226014C0}"/>
                </a:ext>
              </a:extLst>
            </p:cNvPr>
            <p:cNvSpPr>
              <a:spLocks noChangeShapeType="1"/>
            </p:cNvSpPr>
            <p:nvPr/>
          </p:nvSpPr>
          <p:spPr bwMode="auto">
            <a:xfrm>
              <a:off x="1508125" y="2563813"/>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Line 148">
              <a:extLst>
                <a:ext uri="{FF2B5EF4-FFF2-40B4-BE49-F238E27FC236}">
                  <a16:creationId xmlns:a16="http://schemas.microsoft.com/office/drawing/2014/main" id="{BC7A6E07-65C9-221B-8840-3D1DE6433317}"/>
                </a:ext>
              </a:extLst>
            </p:cNvPr>
            <p:cNvSpPr>
              <a:spLocks noChangeShapeType="1"/>
            </p:cNvSpPr>
            <p:nvPr/>
          </p:nvSpPr>
          <p:spPr bwMode="auto">
            <a:xfrm>
              <a:off x="15684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Line 149">
              <a:extLst>
                <a:ext uri="{FF2B5EF4-FFF2-40B4-BE49-F238E27FC236}">
                  <a16:creationId xmlns:a16="http://schemas.microsoft.com/office/drawing/2014/main" id="{DB2512A0-1383-D5B8-DB03-18CA9F626C5D}"/>
                </a:ext>
              </a:extLst>
            </p:cNvPr>
            <p:cNvSpPr>
              <a:spLocks noChangeShapeType="1"/>
            </p:cNvSpPr>
            <p:nvPr/>
          </p:nvSpPr>
          <p:spPr bwMode="auto">
            <a:xfrm>
              <a:off x="16192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Line 150">
              <a:extLst>
                <a:ext uri="{FF2B5EF4-FFF2-40B4-BE49-F238E27FC236}">
                  <a16:creationId xmlns:a16="http://schemas.microsoft.com/office/drawing/2014/main" id="{327FF716-B44F-E258-4A8E-3BD25C6D6F18}"/>
                </a:ext>
              </a:extLst>
            </p:cNvPr>
            <p:cNvSpPr>
              <a:spLocks noChangeShapeType="1"/>
            </p:cNvSpPr>
            <p:nvPr/>
          </p:nvSpPr>
          <p:spPr bwMode="auto">
            <a:xfrm>
              <a:off x="1665288"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Line 151">
              <a:extLst>
                <a:ext uri="{FF2B5EF4-FFF2-40B4-BE49-F238E27FC236}">
                  <a16:creationId xmlns:a16="http://schemas.microsoft.com/office/drawing/2014/main" id="{54613847-D5B5-290C-1CBA-3E99393C36E5}"/>
                </a:ext>
              </a:extLst>
            </p:cNvPr>
            <p:cNvSpPr>
              <a:spLocks noChangeShapeType="1"/>
            </p:cNvSpPr>
            <p:nvPr/>
          </p:nvSpPr>
          <p:spPr bwMode="auto">
            <a:xfrm>
              <a:off x="1703388"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Line 152">
              <a:extLst>
                <a:ext uri="{FF2B5EF4-FFF2-40B4-BE49-F238E27FC236}">
                  <a16:creationId xmlns:a16="http://schemas.microsoft.com/office/drawing/2014/main" id="{6D88A8DC-A2BA-48C4-CD23-504ABA53600E}"/>
                </a:ext>
              </a:extLst>
            </p:cNvPr>
            <p:cNvSpPr>
              <a:spLocks noChangeShapeType="1"/>
            </p:cNvSpPr>
            <p:nvPr/>
          </p:nvSpPr>
          <p:spPr bwMode="auto">
            <a:xfrm>
              <a:off x="1738313" y="2563813"/>
              <a:ext cx="0" cy="904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Line 153">
              <a:extLst>
                <a:ext uri="{FF2B5EF4-FFF2-40B4-BE49-F238E27FC236}">
                  <a16:creationId xmlns:a16="http://schemas.microsoft.com/office/drawing/2014/main" id="{C27A3A78-302C-78FC-3A43-0861B168BC9C}"/>
                </a:ext>
              </a:extLst>
            </p:cNvPr>
            <p:cNvSpPr>
              <a:spLocks noChangeShapeType="1"/>
            </p:cNvSpPr>
            <p:nvPr/>
          </p:nvSpPr>
          <p:spPr bwMode="auto">
            <a:xfrm>
              <a:off x="1970088"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 name="Line 154">
              <a:extLst>
                <a:ext uri="{FF2B5EF4-FFF2-40B4-BE49-F238E27FC236}">
                  <a16:creationId xmlns:a16="http://schemas.microsoft.com/office/drawing/2014/main" id="{CA722951-218F-572F-228A-12AA7A697991}"/>
                </a:ext>
              </a:extLst>
            </p:cNvPr>
            <p:cNvSpPr>
              <a:spLocks noChangeShapeType="1"/>
            </p:cNvSpPr>
            <p:nvPr/>
          </p:nvSpPr>
          <p:spPr bwMode="auto">
            <a:xfrm>
              <a:off x="210661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Line 155">
              <a:extLst>
                <a:ext uri="{FF2B5EF4-FFF2-40B4-BE49-F238E27FC236}">
                  <a16:creationId xmlns:a16="http://schemas.microsoft.com/office/drawing/2014/main" id="{EDCD54C6-1D40-CF96-E44E-5D1DCE0D3050}"/>
                </a:ext>
              </a:extLst>
            </p:cNvPr>
            <p:cNvSpPr>
              <a:spLocks noChangeShapeType="1"/>
            </p:cNvSpPr>
            <p:nvPr/>
          </p:nvSpPr>
          <p:spPr bwMode="auto">
            <a:xfrm>
              <a:off x="22034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Line 156">
              <a:extLst>
                <a:ext uri="{FF2B5EF4-FFF2-40B4-BE49-F238E27FC236}">
                  <a16:creationId xmlns:a16="http://schemas.microsoft.com/office/drawing/2014/main" id="{957EB659-9C92-B119-4ABE-57DCF7C8173D}"/>
                </a:ext>
              </a:extLst>
            </p:cNvPr>
            <p:cNvSpPr>
              <a:spLocks noChangeShapeType="1"/>
            </p:cNvSpPr>
            <p:nvPr/>
          </p:nvSpPr>
          <p:spPr bwMode="auto">
            <a:xfrm>
              <a:off x="2278063" y="2563813"/>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 name="Line 157">
              <a:extLst>
                <a:ext uri="{FF2B5EF4-FFF2-40B4-BE49-F238E27FC236}">
                  <a16:creationId xmlns:a16="http://schemas.microsoft.com/office/drawing/2014/main" id="{694AE07D-1F7D-57A8-97C9-47781317AD2A}"/>
                </a:ext>
              </a:extLst>
            </p:cNvPr>
            <p:cNvSpPr>
              <a:spLocks noChangeShapeType="1"/>
            </p:cNvSpPr>
            <p:nvPr/>
          </p:nvSpPr>
          <p:spPr bwMode="auto">
            <a:xfrm>
              <a:off x="2338388"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Line 158">
              <a:extLst>
                <a:ext uri="{FF2B5EF4-FFF2-40B4-BE49-F238E27FC236}">
                  <a16:creationId xmlns:a16="http://schemas.microsoft.com/office/drawing/2014/main" id="{7DAD917A-D5A8-F263-ECBD-F847E7267208}"/>
                </a:ext>
              </a:extLst>
            </p:cNvPr>
            <p:cNvSpPr>
              <a:spLocks noChangeShapeType="1"/>
            </p:cNvSpPr>
            <p:nvPr/>
          </p:nvSpPr>
          <p:spPr bwMode="auto">
            <a:xfrm>
              <a:off x="2390775"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Line 159">
              <a:extLst>
                <a:ext uri="{FF2B5EF4-FFF2-40B4-BE49-F238E27FC236}">
                  <a16:creationId xmlns:a16="http://schemas.microsoft.com/office/drawing/2014/main" id="{55D75E3D-E688-DE51-3766-E9AD80D219CE}"/>
                </a:ext>
              </a:extLst>
            </p:cNvPr>
            <p:cNvSpPr>
              <a:spLocks noChangeShapeType="1"/>
            </p:cNvSpPr>
            <p:nvPr/>
          </p:nvSpPr>
          <p:spPr bwMode="auto">
            <a:xfrm>
              <a:off x="2435225"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Line 160">
              <a:extLst>
                <a:ext uri="{FF2B5EF4-FFF2-40B4-BE49-F238E27FC236}">
                  <a16:creationId xmlns:a16="http://schemas.microsoft.com/office/drawing/2014/main" id="{8ABFC103-C443-0060-85FF-EB602DD42172}"/>
                </a:ext>
              </a:extLst>
            </p:cNvPr>
            <p:cNvSpPr>
              <a:spLocks noChangeShapeType="1"/>
            </p:cNvSpPr>
            <p:nvPr/>
          </p:nvSpPr>
          <p:spPr bwMode="auto">
            <a:xfrm>
              <a:off x="247491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Line 161">
              <a:extLst>
                <a:ext uri="{FF2B5EF4-FFF2-40B4-BE49-F238E27FC236}">
                  <a16:creationId xmlns:a16="http://schemas.microsoft.com/office/drawing/2014/main" id="{AE1CC77A-B4BA-B57C-741F-CFCCD9B65507}"/>
                </a:ext>
              </a:extLst>
            </p:cNvPr>
            <p:cNvSpPr>
              <a:spLocks noChangeShapeType="1"/>
            </p:cNvSpPr>
            <p:nvPr/>
          </p:nvSpPr>
          <p:spPr bwMode="auto">
            <a:xfrm>
              <a:off x="2509838" y="2563813"/>
              <a:ext cx="0" cy="904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 name="Line 162">
              <a:extLst>
                <a:ext uri="{FF2B5EF4-FFF2-40B4-BE49-F238E27FC236}">
                  <a16:creationId xmlns:a16="http://schemas.microsoft.com/office/drawing/2014/main" id="{3AC9B5F1-087F-5842-0CB2-B4694AF364AB}"/>
                </a:ext>
              </a:extLst>
            </p:cNvPr>
            <p:cNvSpPr>
              <a:spLocks noChangeShapeType="1"/>
            </p:cNvSpPr>
            <p:nvPr/>
          </p:nvSpPr>
          <p:spPr bwMode="auto">
            <a:xfrm>
              <a:off x="274161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Line 163">
              <a:extLst>
                <a:ext uri="{FF2B5EF4-FFF2-40B4-BE49-F238E27FC236}">
                  <a16:creationId xmlns:a16="http://schemas.microsoft.com/office/drawing/2014/main" id="{52F6B69B-A90D-81F5-62E5-F2439075635F}"/>
                </a:ext>
              </a:extLst>
            </p:cNvPr>
            <p:cNvSpPr>
              <a:spLocks noChangeShapeType="1"/>
            </p:cNvSpPr>
            <p:nvPr/>
          </p:nvSpPr>
          <p:spPr bwMode="auto">
            <a:xfrm>
              <a:off x="28765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 name="Line 164">
              <a:extLst>
                <a:ext uri="{FF2B5EF4-FFF2-40B4-BE49-F238E27FC236}">
                  <a16:creationId xmlns:a16="http://schemas.microsoft.com/office/drawing/2014/main" id="{CE24AFEC-055A-4190-CF9A-92A5CCBC3F2D}"/>
                </a:ext>
              </a:extLst>
            </p:cNvPr>
            <p:cNvSpPr>
              <a:spLocks noChangeShapeType="1"/>
            </p:cNvSpPr>
            <p:nvPr/>
          </p:nvSpPr>
          <p:spPr bwMode="auto">
            <a:xfrm>
              <a:off x="2973388"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Line 165">
              <a:extLst>
                <a:ext uri="{FF2B5EF4-FFF2-40B4-BE49-F238E27FC236}">
                  <a16:creationId xmlns:a16="http://schemas.microsoft.com/office/drawing/2014/main" id="{11280A93-DD9C-4BC9-3F2D-862D4EA14B58}"/>
                </a:ext>
              </a:extLst>
            </p:cNvPr>
            <p:cNvSpPr>
              <a:spLocks noChangeShapeType="1"/>
            </p:cNvSpPr>
            <p:nvPr/>
          </p:nvSpPr>
          <p:spPr bwMode="auto">
            <a:xfrm>
              <a:off x="3048000" y="2563813"/>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Line 166">
              <a:extLst>
                <a:ext uri="{FF2B5EF4-FFF2-40B4-BE49-F238E27FC236}">
                  <a16:creationId xmlns:a16="http://schemas.microsoft.com/office/drawing/2014/main" id="{F697971C-4410-BAAB-9D13-A0A1399F8C6C}"/>
                </a:ext>
              </a:extLst>
            </p:cNvPr>
            <p:cNvSpPr>
              <a:spLocks noChangeShapeType="1"/>
            </p:cNvSpPr>
            <p:nvPr/>
          </p:nvSpPr>
          <p:spPr bwMode="auto">
            <a:xfrm>
              <a:off x="310991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Line 167">
              <a:extLst>
                <a:ext uri="{FF2B5EF4-FFF2-40B4-BE49-F238E27FC236}">
                  <a16:creationId xmlns:a16="http://schemas.microsoft.com/office/drawing/2014/main" id="{3AC231E0-0E86-0147-CEB1-EA363DFACD70}"/>
                </a:ext>
              </a:extLst>
            </p:cNvPr>
            <p:cNvSpPr>
              <a:spLocks noChangeShapeType="1"/>
            </p:cNvSpPr>
            <p:nvPr/>
          </p:nvSpPr>
          <p:spPr bwMode="auto">
            <a:xfrm>
              <a:off x="316071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 name="Line 168">
              <a:extLst>
                <a:ext uri="{FF2B5EF4-FFF2-40B4-BE49-F238E27FC236}">
                  <a16:creationId xmlns:a16="http://schemas.microsoft.com/office/drawing/2014/main" id="{45E9AC57-957F-55BD-0D22-2EE9377FC88C}"/>
                </a:ext>
              </a:extLst>
            </p:cNvPr>
            <p:cNvSpPr>
              <a:spLocks noChangeShapeType="1"/>
            </p:cNvSpPr>
            <p:nvPr/>
          </p:nvSpPr>
          <p:spPr bwMode="auto">
            <a:xfrm>
              <a:off x="320516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Line 169">
              <a:extLst>
                <a:ext uri="{FF2B5EF4-FFF2-40B4-BE49-F238E27FC236}">
                  <a16:creationId xmlns:a16="http://schemas.microsoft.com/office/drawing/2014/main" id="{F028D44E-D25E-A81D-7E62-9B1ED110AB89}"/>
                </a:ext>
              </a:extLst>
            </p:cNvPr>
            <p:cNvSpPr>
              <a:spLocks noChangeShapeType="1"/>
            </p:cNvSpPr>
            <p:nvPr/>
          </p:nvSpPr>
          <p:spPr bwMode="auto">
            <a:xfrm>
              <a:off x="32448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 name="Line 170">
              <a:extLst>
                <a:ext uri="{FF2B5EF4-FFF2-40B4-BE49-F238E27FC236}">
                  <a16:creationId xmlns:a16="http://schemas.microsoft.com/office/drawing/2014/main" id="{AA6A930C-AA3D-E74F-00A4-91CA8F430E77}"/>
                </a:ext>
              </a:extLst>
            </p:cNvPr>
            <p:cNvSpPr>
              <a:spLocks noChangeShapeType="1"/>
            </p:cNvSpPr>
            <p:nvPr/>
          </p:nvSpPr>
          <p:spPr bwMode="auto">
            <a:xfrm>
              <a:off x="3279775" y="2563813"/>
              <a:ext cx="0" cy="904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Line 171">
              <a:extLst>
                <a:ext uri="{FF2B5EF4-FFF2-40B4-BE49-F238E27FC236}">
                  <a16:creationId xmlns:a16="http://schemas.microsoft.com/office/drawing/2014/main" id="{73946E6A-C0D7-5E49-6044-4712DEBFACD1}"/>
                </a:ext>
              </a:extLst>
            </p:cNvPr>
            <p:cNvSpPr>
              <a:spLocks noChangeShapeType="1"/>
            </p:cNvSpPr>
            <p:nvPr/>
          </p:nvSpPr>
          <p:spPr bwMode="auto">
            <a:xfrm>
              <a:off x="3513138"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 name="Line 172">
              <a:extLst>
                <a:ext uri="{FF2B5EF4-FFF2-40B4-BE49-F238E27FC236}">
                  <a16:creationId xmlns:a16="http://schemas.microsoft.com/office/drawing/2014/main" id="{C4AF8182-7FDC-935B-C431-0B86200A21FD}"/>
                </a:ext>
              </a:extLst>
            </p:cNvPr>
            <p:cNvSpPr>
              <a:spLocks noChangeShapeType="1"/>
            </p:cNvSpPr>
            <p:nvPr/>
          </p:nvSpPr>
          <p:spPr bwMode="auto">
            <a:xfrm>
              <a:off x="3648075"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Line 173">
              <a:extLst>
                <a:ext uri="{FF2B5EF4-FFF2-40B4-BE49-F238E27FC236}">
                  <a16:creationId xmlns:a16="http://schemas.microsoft.com/office/drawing/2014/main" id="{AB2569C2-B17E-3985-5306-6A2DA7A18F5E}"/>
                </a:ext>
              </a:extLst>
            </p:cNvPr>
            <p:cNvSpPr>
              <a:spLocks noChangeShapeType="1"/>
            </p:cNvSpPr>
            <p:nvPr/>
          </p:nvSpPr>
          <p:spPr bwMode="auto">
            <a:xfrm>
              <a:off x="3744913"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 name="Line 174">
              <a:extLst>
                <a:ext uri="{FF2B5EF4-FFF2-40B4-BE49-F238E27FC236}">
                  <a16:creationId xmlns:a16="http://schemas.microsoft.com/office/drawing/2014/main" id="{78DC7E2B-0323-527B-C929-843A8C287B16}"/>
                </a:ext>
              </a:extLst>
            </p:cNvPr>
            <p:cNvSpPr>
              <a:spLocks noChangeShapeType="1"/>
            </p:cNvSpPr>
            <p:nvPr/>
          </p:nvSpPr>
          <p:spPr bwMode="auto">
            <a:xfrm>
              <a:off x="3817938" y="2563813"/>
              <a:ext cx="0" cy="7620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 name="Line 175">
              <a:extLst>
                <a:ext uri="{FF2B5EF4-FFF2-40B4-BE49-F238E27FC236}">
                  <a16:creationId xmlns:a16="http://schemas.microsoft.com/office/drawing/2014/main" id="{7BED95E4-BA16-3F84-FADD-7F7D81574B1E}"/>
                </a:ext>
              </a:extLst>
            </p:cNvPr>
            <p:cNvSpPr>
              <a:spLocks noChangeShapeType="1"/>
            </p:cNvSpPr>
            <p:nvPr/>
          </p:nvSpPr>
          <p:spPr bwMode="auto">
            <a:xfrm>
              <a:off x="38798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 name="Line 176">
              <a:extLst>
                <a:ext uri="{FF2B5EF4-FFF2-40B4-BE49-F238E27FC236}">
                  <a16:creationId xmlns:a16="http://schemas.microsoft.com/office/drawing/2014/main" id="{92341CDC-CE42-E43F-0768-60C3CE710FC5}"/>
                </a:ext>
              </a:extLst>
            </p:cNvPr>
            <p:cNvSpPr>
              <a:spLocks noChangeShapeType="1"/>
            </p:cNvSpPr>
            <p:nvPr/>
          </p:nvSpPr>
          <p:spPr bwMode="auto">
            <a:xfrm>
              <a:off x="393065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Line 177">
              <a:extLst>
                <a:ext uri="{FF2B5EF4-FFF2-40B4-BE49-F238E27FC236}">
                  <a16:creationId xmlns:a16="http://schemas.microsoft.com/office/drawing/2014/main" id="{0AED0E2B-F464-539A-B768-06911E3987C7}"/>
                </a:ext>
              </a:extLst>
            </p:cNvPr>
            <p:cNvSpPr>
              <a:spLocks noChangeShapeType="1"/>
            </p:cNvSpPr>
            <p:nvPr/>
          </p:nvSpPr>
          <p:spPr bwMode="auto">
            <a:xfrm>
              <a:off x="3975100"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 name="Line 178">
              <a:extLst>
                <a:ext uri="{FF2B5EF4-FFF2-40B4-BE49-F238E27FC236}">
                  <a16:creationId xmlns:a16="http://schemas.microsoft.com/office/drawing/2014/main" id="{18DFC8CB-297A-73BC-08AF-95B77B3CC6F2}"/>
                </a:ext>
              </a:extLst>
            </p:cNvPr>
            <p:cNvSpPr>
              <a:spLocks noChangeShapeType="1"/>
            </p:cNvSpPr>
            <p:nvPr/>
          </p:nvSpPr>
          <p:spPr bwMode="auto">
            <a:xfrm>
              <a:off x="4014788" y="2563813"/>
              <a:ext cx="0" cy="444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Line 179">
              <a:extLst>
                <a:ext uri="{FF2B5EF4-FFF2-40B4-BE49-F238E27FC236}">
                  <a16:creationId xmlns:a16="http://schemas.microsoft.com/office/drawing/2014/main" id="{3BF3F7BD-5D85-4A99-7CB7-671238C4B205}"/>
                </a:ext>
              </a:extLst>
            </p:cNvPr>
            <p:cNvSpPr>
              <a:spLocks noChangeShapeType="1"/>
            </p:cNvSpPr>
            <p:nvPr/>
          </p:nvSpPr>
          <p:spPr bwMode="auto">
            <a:xfrm>
              <a:off x="4049713" y="2563813"/>
              <a:ext cx="0" cy="9048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Freeform 180">
              <a:extLst>
                <a:ext uri="{FF2B5EF4-FFF2-40B4-BE49-F238E27FC236}">
                  <a16:creationId xmlns:a16="http://schemas.microsoft.com/office/drawing/2014/main" id="{26046B2C-E0A5-3C06-E500-BEBDCBB5C341}"/>
                </a:ext>
              </a:extLst>
            </p:cNvPr>
            <p:cNvSpPr>
              <a:spLocks/>
            </p:cNvSpPr>
            <p:nvPr/>
          </p:nvSpPr>
          <p:spPr bwMode="auto">
            <a:xfrm>
              <a:off x="4049713" y="2563813"/>
              <a:ext cx="0" cy="3167063"/>
            </a:xfrm>
            <a:custGeom>
              <a:avLst/>
              <a:gdLst>
                <a:gd name="T0" fmla="*/ 2899 h 2899"/>
                <a:gd name="T1" fmla="*/ 0 h 2899"/>
                <a:gd name="T2" fmla="*/ 2899 h 2899"/>
              </a:gdLst>
              <a:ahLst/>
              <a:cxnLst>
                <a:cxn ang="0">
                  <a:pos x="0" y="T0"/>
                </a:cxn>
                <a:cxn ang="0">
                  <a:pos x="0" y="T1"/>
                </a:cxn>
                <a:cxn ang="0">
                  <a:pos x="0" y="T2"/>
                </a:cxn>
              </a:cxnLst>
              <a:rect l="0" t="0" r="r" b="b"/>
              <a:pathLst>
                <a:path h="2899">
                  <a:moveTo>
                    <a:pt x="0" y="2899"/>
                  </a:moveTo>
                  <a:lnTo>
                    <a:pt x="0" y="0"/>
                  </a:lnTo>
                  <a:lnTo>
                    <a:pt x="0" y="2899"/>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Line 181">
              <a:extLst>
                <a:ext uri="{FF2B5EF4-FFF2-40B4-BE49-F238E27FC236}">
                  <a16:creationId xmlns:a16="http://schemas.microsoft.com/office/drawing/2014/main" id="{E09F54E7-4A24-1E99-7830-7DBFBE78F7FD}"/>
                </a:ext>
              </a:extLst>
            </p:cNvPr>
            <p:cNvSpPr>
              <a:spLocks noChangeShapeType="1"/>
            </p:cNvSpPr>
            <p:nvPr/>
          </p:nvSpPr>
          <p:spPr bwMode="auto">
            <a:xfrm flipH="1">
              <a:off x="3960813" y="5730875"/>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 name="Line 182">
              <a:extLst>
                <a:ext uri="{FF2B5EF4-FFF2-40B4-BE49-F238E27FC236}">
                  <a16:creationId xmlns:a16="http://schemas.microsoft.com/office/drawing/2014/main" id="{E77C3A8A-1CDD-83ED-2EA4-1123262CC4AD}"/>
                </a:ext>
              </a:extLst>
            </p:cNvPr>
            <p:cNvSpPr>
              <a:spLocks noChangeShapeType="1"/>
            </p:cNvSpPr>
            <p:nvPr/>
          </p:nvSpPr>
          <p:spPr bwMode="auto">
            <a:xfrm flipH="1">
              <a:off x="4005263" y="565626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Line 183">
              <a:extLst>
                <a:ext uri="{FF2B5EF4-FFF2-40B4-BE49-F238E27FC236}">
                  <a16:creationId xmlns:a16="http://schemas.microsoft.com/office/drawing/2014/main" id="{3C011718-64A7-3892-3488-9A00593CC7CA}"/>
                </a:ext>
              </a:extLst>
            </p:cNvPr>
            <p:cNvSpPr>
              <a:spLocks noChangeShapeType="1"/>
            </p:cNvSpPr>
            <p:nvPr/>
          </p:nvSpPr>
          <p:spPr bwMode="auto">
            <a:xfrm flipH="1">
              <a:off x="4005263" y="5559425"/>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Line 184">
              <a:extLst>
                <a:ext uri="{FF2B5EF4-FFF2-40B4-BE49-F238E27FC236}">
                  <a16:creationId xmlns:a16="http://schemas.microsoft.com/office/drawing/2014/main" id="{0063234E-DAFA-375C-C0D0-496458338359}"/>
                </a:ext>
              </a:extLst>
            </p:cNvPr>
            <p:cNvSpPr>
              <a:spLocks noChangeShapeType="1"/>
            </p:cNvSpPr>
            <p:nvPr/>
          </p:nvSpPr>
          <p:spPr bwMode="auto">
            <a:xfrm flipH="1">
              <a:off x="3960813" y="5486400"/>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Line 185">
              <a:extLst>
                <a:ext uri="{FF2B5EF4-FFF2-40B4-BE49-F238E27FC236}">
                  <a16:creationId xmlns:a16="http://schemas.microsoft.com/office/drawing/2014/main" id="{CDAB2AC5-A3FF-4E06-7D5C-90A57FF79083}"/>
                </a:ext>
              </a:extLst>
            </p:cNvPr>
            <p:cNvSpPr>
              <a:spLocks noChangeShapeType="1"/>
            </p:cNvSpPr>
            <p:nvPr/>
          </p:nvSpPr>
          <p:spPr bwMode="auto">
            <a:xfrm flipH="1">
              <a:off x="4005263" y="5411788"/>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Line 186">
              <a:extLst>
                <a:ext uri="{FF2B5EF4-FFF2-40B4-BE49-F238E27FC236}">
                  <a16:creationId xmlns:a16="http://schemas.microsoft.com/office/drawing/2014/main" id="{E93E3C86-4C1E-1821-6E6E-B8D75B350EEC}"/>
                </a:ext>
              </a:extLst>
            </p:cNvPr>
            <p:cNvSpPr>
              <a:spLocks noChangeShapeType="1"/>
            </p:cNvSpPr>
            <p:nvPr/>
          </p:nvSpPr>
          <p:spPr bwMode="auto">
            <a:xfrm flipH="1">
              <a:off x="4005263" y="5316538"/>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 name="Line 187">
              <a:extLst>
                <a:ext uri="{FF2B5EF4-FFF2-40B4-BE49-F238E27FC236}">
                  <a16:creationId xmlns:a16="http://schemas.microsoft.com/office/drawing/2014/main" id="{9823634A-193E-236C-A693-665A0CC6081D}"/>
                </a:ext>
              </a:extLst>
            </p:cNvPr>
            <p:cNvSpPr>
              <a:spLocks noChangeShapeType="1"/>
            </p:cNvSpPr>
            <p:nvPr/>
          </p:nvSpPr>
          <p:spPr bwMode="auto">
            <a:xfrm flipH="1">
              <a:off x="3960813" y="5243513"/>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Line 188">
              <a:extLst>
                <a:ext uri="{FF2B5EF4-FFF2-40B4-BE49-F238E27FC236}">
                  <a16:creationId xmlns:a16="http://schemas.microsoft.com/office/drawing/2014/main" id="{D21B1FDC-B0F7-D4B4-E759-6990B06321A8}"/>
                </a:ext>
              </a:extLst>
            </p:cNvPr>
            <p:cNvSpPr>
              <a:spLocks noChangeShapeType="1"/>
            </p:cNvSpPr>
            <p:nvPr/>
          </p:nvSpPr>
          <p:spPr bwMode="auto">
            <a:xfrm flipH="1">
              <a:off x="4005263" y="5168900"/>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 name="Line 189">
              <a:extLst>
                <a:ext uri="{FF2B5EF4-FFF2-40B4-BE49-F238E27FC236}">
                  <a16:creationId xmlns:a16="http://schemas.microsoft.com/office/drawing/2014/main" id="{95A7C530-4EB0-9739-A200-6DE3C571E2DC}"/>
                </a:ext>
              </a:extLst>
            </p:cNvPr>
            <p:cNvSpPr>
              <a:spLocks noChangeShapeType="1"/>
            </p:cNvSpPr>
            <p:nvPr/>
          </p:nvSpPr>
          <p:spPr bwMode="auto">
            <a:xfrm flipH="1">
              <a:off x="4005263" y="507206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Line 190">
              <a:extLst>
                <a:ext uri="{FF2B5EF4-FFF2-40B4-BE49-F238E27FC236}">
                  <a16:creationId xmlns:a16="http://schemas.microsoft.com/office/drawing/2014/main" id="{8419CCC7-2954-D962-6182-A94B8FC623ED}"/>
                </a:ext>
              </a:extLst>
            </p:cNvPr>
            <p:cNvSpPr>
              <a:spLocks noChangeShapeType="1"/>
            </p:cNvSpPr>
            <p:nvPr/>
          </p:nvSpPr>
          <p:spPr bwMode="auto">
            <a:xfrm flipH="1">
              <a:off x="3960813" y="4999038"/>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Line 191">
              <a:extLst>
                <a:ext uri="{FF2B5EF4-FFF2-40B4-BE49-F238E27FC236}">
                  <a16:creationId xmlns:a16="http://schemas.microsoft.com/office/drawing/2014/main" id="{4AC3B873-C736-92B2-90DF-714164941268}"/>
                </a:ext>
              </a:extLst>
            </p:cNvPr>
            <p:cNvSpPr>
              <a:spLocks noChangeShapeType="1"/>
            </p:cNvSpPr>
            <p:nvPr/>
          </p:nvSpPr>
          <p:spPr bwMode="auto">
            <a:xfrm flipH="1">
              <a:off x="4005263" y="492601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 name="Line 192">
              <a:extLst>
                <a:ext uri="{FF2B5EF4-FFF2-40B4-BE49-F238E27FC236}">
                  <a16:creationId xmlns:a16="http://schemas.microsoft.com/office/drawing/2014/main" id="{C667B020-B3AC-9337-7CCE-2350F54D631E}"/>
                </a:ext>
              </a:extLst>
            </p:cNvPr>
            <p:cNvSpPr>
              <a:spLocks noChangeShapeType="1"/>
            </p:cNvSpPr>
            <p:nvPr/>
          </p:nvSpPr>
          <p:spPr bwMode="auto">
            <a:xfrm flipH="1">
              <a:off x="4005263" y="4829175"/>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Line 193">
              <a:extLst>
                <a:ext uri="{FF2B5EF4-FFF2-40B4-BE49-F238E27FC236}">
                  <a16:creationId xmlns:a16="http://schemas.microsoft.com/office/drawing/2014/main" id="{6A242CAA-5C62-3751-46AD-144C7ED46E67}"/>
                </a:ext>
              </a:extLst>
            </p:cNvPr>
            <p:cNvSpPr>
              <a:spLocks noChangeShapeType="1"/>
            </p:cNvSpPr>
            <p:nvPr/>
          </p:nvSpPr>
          <p:spPr bwMode="auto">
            <a:xfrm flipH="1">
              <a:off x="3960813" y="4756150"/>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 name="Line 194">
              <a:extLst>
                <a:ext uri="{FF2B5EF4-FFF2-40B4-BE49-F238E27FC236}">
                  <a16:creationId xmlns:a16="http://schemas.microsoft.com/office/drawing/2014/main" id="{15174FE1-50F7-20DC-0262-16E1EC2BCB8E}"/>
                </a:ext>
              </a:extLst>
            </p:cNvPr>
            <p:cNvSpPr>
              <a:spLocks noChangeShapeType="1"/>
            </p:cNvSpPr>
            <p:nvPr/>
          </p:nvSpPr>
          <p:spPr bwMode="auto">
            <a:xfrm flipH="1">
              <a:off x="4005263" y="4681538"/>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195">
              <a:extLst>
                <a:ext uri="{FF2B5EF4-FFF2-40B4-BE49-F238E27FC236}">
                  <a16:creationId xmlns:a16="http://schemas.microsoft.com/office/drawing/2014/main" id="{5A0C3BC7-A795-2605-C0E3-51921B5C8A8A}"/>
                </a:ext>
              </a:extLst>
            </p:cNvPr>
            <p:cNvSpPr>
              <a:spLocks noChangeShapeType="1"/>
            </p:cNvSpPr>
            <p:nvPr/>
          </p:nvSpPr>
          <p:spPr bwMode="auto">
            <a:xfrm flipH="1">
              <a:off x="4005263" y="4586288"/>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Line 196">
              <a:extLst>
                <a:ext uri="{FF2B5EF4-FFF2-40B4-BE49-F238E27FC236}">
                  <a16:creationId xmlns:a16="http://schemas.microsoft.com/office/drawing/2014/main" id="{DA63AF09-6BE7-2C5A-0F03-A554C8F6D49E}"/>
                </a:ext>
              </a:extLst>
            </p:cNvPr>
            <p:cNvSpPr>
              <a:spLocks noChangeShapeType="1"/>
            </p:cNvSpPr>
            <p:nvPr/>
          </p:nvSpPr>
          <p:spPr bwMode="auto">
            <a:xfrm flipH="1">
              <a:off x="3960813" y="4513263"/>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 name="Line 197">
              <a:extLst>
                <a:ext uri="{FF2B5EF4-FFF2-40B4-BE49-F238E27FC236}">
                  <a16:creationId xmlns:a16="http://schemas.microsoft.com/office/drawing/2014/main" id="{3623611A-2772-06EE-2998-3751B2B256C1}"/>
                </a:ext>
              </a:extLst>
            </p:cNvPr>
            <p:cNvSpPr>
              <a:spLocks noChangeShapeType="1"/>
            </p:cNvSpPr>
            <p:nvPr/>
          </p:nvSpPr>
          <p:spPr bwMode="auto">
            <a:xfrm flipH="1">
              <a:off x="4005263" y="4438650"/>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Line 198">
              <a:extLst>
                <a:ext uri="{FF2B5EF4-FFF2-40B4-BE49-F238E27FC236}">
                  <a16:creationId xmlns:a16="http://schemas.microsoft.com/office/drawing/2014/main" id="{A76CCED8-4B25-EBD3-CFFB-338BEB417EA6}"/>
                </a:ext>
              </a:extLst>
            </p:cNvPr>
            <p:cNvSpPr>
              <a:spLocks noChangeShapeType="1"/>
            </p:cNvSpPr>
            <p:nvPr/>
          </p:nvSpPr>
          <p:spPr bwMode="auto">
            <a:xfrm flipH="1">
              <a:off x="4005263" y="434181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 name="Line 199">
              <a:extLst>
                <a:ext uri="{FF2B5EF4-FFF2-40B4-BE49-F238E27FC236}">
                  <a16:creationId xmlns:a16="http://schemas.microsoft.com/office/drawing/2014/main" id="{8E4D663F-620F-12B9-C4C4-6155E03ED154}"/>
                </a:ext>
              </a:extLst>
            </p:cNvPr>
            <p:cNvSpPr>
              <a:spLocks noChangeShapeType="1"/>
            </p:cNvSpPr>
            <p:nvPr/>
          </p:nvSpPr>
          <p:spPr bwMode="auto">
            <a:xfrm flipH="1">
              <a:off x="3960813" y="4268788"/>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Line 200">
              <a:extLst>
                <a:ext uri="{FF2B5EF4-FFF2-40B4-BE49-F238E27FC236}">
                  <a16:creationId xmlns:a16="http://schemas.microsoft.com/office/drawing/2014/main" id="{94F3C44C-8748-CA65-45CA-53052B097D56}"/>
                </a:ext>
              </a:extLst>
            </p:cNvPr>
            <p:cNvSpPr>
              <a:spLocks noChangeShapeType="1"/>
            </p:cNvSpPr>
            <p:nvPr/>
          </p:nvSpPr>
          <p:spPr bwMode="auto">
            <a:xfrm flipH="1">
              <a:off x="4005263" y="4194175"/>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Line 201">
              <a:extLst>
                <a:ext uri="{FF2B5EF4-FFF2-40B4-BE49-F238E27FC236}">
                  <a16:creationId xmlns:a16="http://schemas.microsoft.com/office/drawing/2014/main" id="{BC426F65-34B5-E728-6637-5C001FBF1942}"/>
                </a:ext>
              </a:extLst>
            </p:cNvPr>
            <p:cNvSpPr>
              <a:spLocks noChangeShapeType="1"/>
            </p:cNvSpPr>
            <p:nvPr/>
          </p:nvSpPr>
          <p:spPr bwMode="auto">
            <a:xfrm flipH="1">
              <a:off x="4005263" y="4098925"/>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Line 202">
              <a:extLst>
                <a:ext uri="{FF2B5EF4-FFF2-40B4-BE49-F238E27FC236}">
                  <a16:creationId xmlns:a16="http://schemas.microsoft.com/office/drawing/2014/main" id="{91158130-ED9A-29F3-38DA-3283FCB8E837}"/>
                </a:ext>
              </a:extLst>
            </p:cNvPr>
            <p:cNvSpPr>
              <a:spLocks noChangeShapeType="1"/>
            </p:cNvSpPr>
            <p:nvPr/>
          </p:nvSpPr>
          <p:spPr bwMode="auto">
            <a:xfrm flipH="1">
              <a:off x="3960813" y="4025900"/>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Line 203">
              <a:extLst>
                <a:ext uri="{FF2B5EF4-FFF2-40B4-BE49-F238E27FC236}">
                  <a16:creationId xmlns:a16="http://schemas.microsoft.com/office/drawing/2014/main" id="{460F594F-D75D-19AE-80C5-33BEAA01361E}"/>
                </a:ext>
              </a:extLst>
            </p:cNvPr>
            <p:cNvSpPr>
              <a:spLocks noChangeShapeType="1"/>
            </p:cNvSpPr>
            <p:nvPr/>
          </p:nvSpPr>
          <p:spPr bwMode="auto">
            <a:xfrm flipH="1">
              <a:off x="4005263" y="3951288"/>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Line 204">
              <a:extLst>
                <a:ext uri="{FF2B5EF4-FFF2-40B4-BE49-F238E27FC236}">
                  <a16:creationId xmlns:a16="http://schemas.microsoft.com/office/drawing/2014/main" id="{92AB00DA-AFB2-E7CD-4771-F75CFE4CA2DE}"/>
                </a:ext>
              </a:extLst>
            </p:cNvPr>
            <p:cNvSpPr>
              <a:spLocks noChangeShapeType="1"/>
            </p:cNvSpPr>
            <p:nvPr/>
          </p:nvSpPr>
          <p:spPr bwMode="auto">
            <a:xfrm flipH="1">
              <a:off x="4005263" y="3854450"/>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Line 206">
              <a:extLst>
                <a:ext uri="{FF2B5EF4-FFF2-40B4-BE49-F238E27FC236}">
                  <a16:creationId xmlns:a16="http://schemas.microsoft.com/office/drawing/2014/main" id="{A8B517D9-582F-7609-5C38-61C2DFAC8D4C}"/>
                </a:ext>
              </a:extLst>
            </p:cNvPr>
            <p:cNvSpPr>
              <a:spLocks noChangeShapeType="1"/>
            </p:cNvSpPr>
            <p:nvPr/>
          </p:nvSpPr>
          <p:spPr bwMode="auto">
            <a:xfrm flipH="1">
              <a:off x="3960813" y="3781425"/>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207">
              <a:extLst>
                <a:ext uri="{FF2B5EF4-FFF2-40B4-BE49-F238E27FC236}">
                  <a16:creationId xmlns:a16="http://schemas.microsoft.com/office/drawing/2014/main" id="{3CBF52E8-4357-FFE8-5B9F-456A1B956214}"/>
                </a:ext>
              </a:extLst>
            </p:cNvPr>
            <p:cNvSpPr>
              <a:spLocks noChangeShapeType="1"/>
            </p:cNvSpPr>
            <p:nvPr/>
          </p:nvSpPr>
          <p:spPr bwMode="auto">
            <a:xfrm flipH="1">
              <a:off x="4005263" y="3708400"/>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Line 208">
              <a:extLst>
                <a:ext uri="{FF2B5EF4-FFF2-40B4-BE49-F238E27FC236}">
                  <a16:creationId xmlns:a16="http://schemas.microsoft.com/office/drawing/2014/main" id="{85D2B7A1-562C-4EFF-2356-23ED265329EF}"/>
                </a:ext>
              </a:extLst>
            </p:cNvPr>
            <p:cNvSpPr>
              <a:spLocks noChangeShapeType="1"/>
            </p:cNvSpPr>
            <p:nvPr/>
          </p:nvSpPr>
          <p:spPr bwMode="auto">
            <a:xfrm flipH="1">
              <a:off x="4005263" y="361156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Line 209">
              <a:extLst>
                <a:ext uri="{FF2B5EF4-FFF2-40B4-BE49-F238E27FC236}">
                  <a16:creationId xmlns:a16="http://schemas.microsoft.com/office/drawing/2014/main" id="{66150E98-C764-33BB-325D-23F8AFE8AD13}"/>
                </a:ext>
              </a:extLst>
            </p:cNvPr>
            <p:cNvSpPr>
              <a:spLocks noChangeShapeType="1"/>
            </p:cNvSpPr>
            <p:nvPr/>
          </p:nvSpPr>
          <p:spPr bwMode="auto">
            <a:xfrm flipH="1">
              <a:off x="3960813" y="3538538"/>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Line 210">
              <a:extLst>
                <a:ext uri="{FF2B5EF4-FFF2-40B4-BE49-F238E27FC236}">
                  <a16:creationId xmlns:a16="http://schemas.microsoft.com/office/drawing/2014/main" id="{08EDBB98-039C-CD04-F20D-38C14221859A}"/>
                </a:ext>
              </a:extLst>
            </p:cNvPr>
            <p:cNvSpPr>
              <a:spLocks noChangeShapeType="1"/>
            </p:cNvSpPr>
            <p:nvPr/>
          </p:nvSpPr>
          <p:spPr bwMode="auto">
            <a:xfrm flipH="1">
              <a:off x="4005263" y="3463925"/>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Line 211">
              <a:extLst>
                <a:ext uri="{FF2B5EF4-FFF2-40B4-BE49-F238E27FC236}">
                  <a16:creationId xmlns:a16="http://schemas.microsoft.com/office/drawing/2014/main" id="{C0B88568-FAE2-828A-1325-46AD3FBCC8B1}"/>
                </a:ext>
              </a:extLst>
            </p:cNvPr>
            <p:cNvSpPr>
              <a:spLocks noChangeShapeType="1"/>
            </p:cNvSpPr>
            <p:nvPr/>
          </p:nvSpPr>
          <p:spPr bwMode="auto">
            <a:xfrm flipH="1">
              <a:off x="4005263" y="3368675"/>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212">
              <a:extLst>
                <a:ext uri="{FF2B5EF4-FFF2-40B4-BE49-F238E27FC236}">
                  <a16:creationId xmlns:a16="http://schemas.microsoft.com/office/drawing/2014/main" id="{55E8DFC3-9E54-4D5E-122D-A341914BD41D}"/>
                </a:ext>
              </a:extLst>
            </p:cNvPr>
            <p:cNvSpPr>
              <a:spLocks noChangeShapeType="1"/>
            </p:cNvSpPr>
            <p:nvPr/>
          </p:nvSpPr>
          <p:spPr bwMode="auto">
            <a:xfrm flipH="1">
              <a:off x="3960813" y="3295650"/>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Line 213">
              <a:extLst>
                <a:ext uri="{FF2B5EF4-FFF2-40B4-BE49-F238E27FC236}">
                  <a16:creationId xmlns:a16="http://schemas.microsoft.com/office/drawing/2014/main" id="{B5CE0E2D-6303-994D-7AA8-5DC6D6CC89EF}"/>
                </a:ext>
              </a:extLst>
            </p:cNvPr>
            <p:cNvSpPr>
              <a:spLocks noChangeShapeType="1"/>
            </p:cNvSpPr>
            <p:nvPr/>
          </p:nvSpPr>
          <p:spPr bwMode="auto">
            <a:xfrm flipH="1">
              <a:off x="4005263" y="3221038"/>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Line 214">
              <a:extLst>
                <a:ext uri="{FF2B5EF4-FFF2-40B4-BE49-F238E27FC236}">
                  <a16:creationId xmlns:a16="http://schemas.microsoft.com/office/drawing/2014/main" id="{210357D0-9DBA-124D-F275-984660D56DB6}"/>
                </a:ext>
              </a:extLst>
            </p:cNvPr>
            <p:cNvSpPr>
              <a:spLocks noChangeShapeType="1"/>
            </p:cNvSpPr>
            <p:nvPr/>
          </p:nvSpPr>
          <p:spPr bwMode="auto">
            <a:xfrm flipH="1">
              <a:off x="4005263" y="3124200"/>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Line 215">
              <a:extLst>
                <a:ext uri="{FF2B5EF4-FFF2-40B4-BE49-F238E27FC236}">
                  <a16:creationId xmlns:a16="http://schemas.microsoft.com/office/drawing/2014/main" id="{BA3A921E-E3BB-9D18-1A01-56511E62B7B7}"/>
                </a:ext>
              </a:extLst>
            </p:cNvPr>
            <p:cNvSpPr>
              <a:spLocks noChangeShapeType="1"/>
            </p:cNvSpPr>
            <p:nvPr/>
          </p:nvSpPr>
          <p:spPr bwMode="auto">
            <a:xfrm flipH="1">
              <a:off x="3960813" y="3051175"/>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 name="Line 216">
              <a:extLst>
                <a:ext uri="{FF2B5EF4-FFF2-40B4-BE49-F238E27FC236}">
                  <a16:creationId xmlns:a16="http://schemas.microsoft.com/office/drawing/2014/main" id="{782D2158-C199-4DFF-F939-B0396A2567DD}"/>
                </a:ext>
              </a:extLst>
            </p:cNvPr>
            <p:cNvSpPr>
              <a:spLocks noChangeShapeType="1"/>
            </p:cNvSpPr>
            <p:nvPr/>
          </p:nvSpPr>
          <p:spPr bwMode="auto">
            <a:xfrm flipH="1">
              <a:off x="4005263" y="297656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Line 217">
              <a:extLst>
                <a:ext uri="{FF2B5EF4-FFF2-40B4-BE49-F238E27FC236}">
                  <a16:creationId xmlns:a16="http://schemas.microsoft.com/office/drawing/2014/main" id="{E023B733-3AA5-0F31-6C4F-73451FB123D3}"/>
                </a:ext>
              </a:extLst>
            </p:cNvPr>
            <p:cNvSpPr>
              <a:spLocks noChangeShapeType="1"/>
            </p:cNvSpPr>
            <p:nvPr/>
          </p:nvSpPr>
          <p:spPr bwMode="auto">
            <a:xfrm flipH="1">
              <a:off x="4005263" y="288131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Line 218">
              <a:extLst>
                <a:ext uri="{FF2B5EF4-FFF2-40B4-BE49-F238E27FC236}">
                  <a16:creationId xmlns:a16="http://schemas.microsoft.com/office/drawing/2014/main" id="{9023EF23-E244-FE94-EC3E-F6F326F7B34B}"/>
                </a:ext>
              </a:extLst>
            </p:cNvPr>
            <p:cNvSpPr>
              <a:spLocks noChangeShapeType="1"/>
            </p:cNvSpPr>
            <p:nvPr/>
          </p:nvSpPr>
          <p:spPr bwMode="auto">
            <a:xfrm flipH="1">
              <a:off x="3960813" y="2808288"/>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Line 219">
              <a:extLst>
                <a:ext uri="{FF2B5EF4-FFF2-40B4-BE49-F238E27FC236}">
                  <a16:creationId xmlns:a16="http://schemas.microsoft.com/office/drawing/2014/main" id="{FBB6E435-480A-E742-A46A-E3888515359F}"/>
                </a:ext>
              </a:extLst>
            </p:cNvPr>
            <p:cNvSpPr>
              <a:spLocks noChangeShapeType="1"/>
            </p:cNvSpPr>
            <p:nvPr/>
          </p:nvSpPr>
          <p:spPr bwMode="auto">
            <a:xfrm flipH="1">
              <a:off x="4005263" y="2735263"/>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Line 220">
              <a:extLst>
                <a:ext uri="{FF2B5EF4-FFF2-40B4-BE49-F238E27FC236}">
                  <a16:creationId xmlns:a16="http://schemas.microsoft.com/office/drawing/2014/main" id="{A86E32F9-BC18-4C45-DBC8-77CE5E11417C}"/>
                </a:ext>
              </a:extLst>
            </p:cNvPr>
            <p:cNvSpPr>
              <a:spLocks noChangeShapeType="1"/>
            </p:cNvSpPr>
            <p:nvPr/>
          </p:nvSpPr>
          <p:spPr bwMode="auto">
            <a:xfrm flipH="1">
              <a:off x="4005263" y="2636838"/>
              <a:ext cx="444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Line 221">
              <a:extLst>
                <a:ext uri="{FF2B5EF4-FFF2-40B4-BE49-F238E27FC236}">
                  <a16:creationId xmlns:a16="http://schemas.microsoft.com/office/drawing/2014/main" id="{D702396D-9C20-7F3B-0F30-8EE447F3C307}"/>
                </a:ext>
              </a:extLst>
            </p:cNvPr>
            <p:cNvSpPr>
              <a:spLocks noChangeShapeType="1"/>
            </p:cNvSpPr>
            <p:nvPr/>
          </p:nvSpPr>
          <p:spPr bwMode="auto">
            <a:xfrm flipH="1">
              <a:off x="3960813" y="2563813"/>
              <a:ext cx="889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Freeform 222">
              <a:extLst>
                <a:ext uri="{FF2B5EF4-FFF2-40B4-BE49-F238E27FC236}">
                  <a16:creationId xmlns:a16="http://schemas.microsoft.com/office/drawing/2014/main" id="{F33F5824-7DF5-BFFB-08CF-5EA93B24AAC1}"/>
                </a:ext>
              </a:extLst>
            </p:cNvPr>
            <p:cNvSpPr>
              <a:spLocks/>
            </p:cNvSpPr>
            <p:nvPr/>
          </p:nvSpPr>
          <p:spPr bwMode="auto">
            <a:xfrm>
              <a:off x="1100138" y="2563813"/>
              <a:ext cx="1643062" cy="1493837"/>
            </a:xfrm>
            <a:custGeom>
              <a:avLst/>
              <a:gdLst>
                <a:gd name="T0" fmla="*/ 0 w 1504"/>
                <a:gd name="T1" fmla="*/ 0 h 1367"/>
                <a:gd name="T2" fmla="*/ 53 w 1504"/>
                <a:gd name="T3" fmla="*/ 92 h 1367"/>
                <a:gd name="T4" fmla="*/ 123 w 1504"/>
                <a:gd name="T5" fmla="*/ 199 h 1367"/>
                <a:gd name="T6" fmla="*/ 186 w 1504"/>
                <a:gd name="T7" fmla="*/ 293 h 1367"/>
                <a:gd name="T8" fmla="*/ 248 w 1504"/>
                <a:gd name="T9" fmla="*/ 371 h 1367"/>
                <a:gd name="T10" fmla="*/ 315 w 1504"/>
                <a:gd name="T11" fmla="*/ 450 h 1367"/>
                <a:gd name="T12" fmla="*/ 377 w 1504"/>
                <a:gd name="T13" fmla="*/ 522 h 1367"/>
                <a:gd name="T14" fmla="*/ 447 w 1504"/>
                <a:gd name="T15" fmla="*/ 593 h 1367"/>
                <a:gd name="T16" fmla="*/ 524 w 1504"/>
                <a:gd name="T17" fmla="*/ 665 h 1367"/>
                <a:gd name="T18" fmla="*/ 602 w 1504"/>
                <a:gd name="T19" fmla="*/ 737 h 1367"/>
                <a:gd name="T20" fmla="*/ 679 w 1504"/>
                <a:gd name="T21" fmla="*/ 801 h 1367"/>
                <a:gd name="T22" fmla="*/ 756 w 1504"/>
                <a:gd name="T23" fmla="*/ 858 h 1367"/>
                <a:gd name="T24" fmla="*/ 834 w 1504"/>
                <a:gd name="T25" fmla="*/ 916 h 1367"/>
                <a:gd name="T26" fmla="*/ 922 w 1504"/>
                <a:gd name="T27" fmla="*/ 980 h 1367"/>
                <a:gd name="T28" fmla="*/ 1014 w 1504"/>
                <a:gd name="T29" fmla="*/ 1045 h 1367"/>
                <a:gd name="T30" fmla="*/ 1103 w 1504"/>
                <a:gd name="T31" fmla="*/ 1109 h 1367"/>
                <a:gd name="T32" fmla="*/ 1191 w 1504"/>
                <a:gd name="T33" fmla="*/ 1167 h 1367"/>
                <a:gd name="T34" fmla="*/ 1269 w 1504"/>
                <a:gd name="T35" fmla="*/ 1217 h 1367"/>
                <a:gd name="T36" fmla="*/ 1354 w 1504"/>
                <a:gd name="T37" fmla="*/ 1267 h 1367"/>
                <a:gd name="T38" fmla="*/ 1423 w 1504"/>
                <a:gd name="T39" fmla="*/ 1317 h 1367"/>
                <a:gd name="T40" fmla="*/ 1504 w 1504"/>
                <a:gd name="T41" fmla="*/ 1367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4" h="1367">
                  <a:moveTo>
                    <a:pt x="0" y="0"/>
                  </a:moveTo>
                  <a:lnTo>
                    <a:pt x="53" y="92"/>
                  </a:lnTo>
                  <a:lnTo>
                    <a:pt x="123" y="199"/>
                  </a:lnTo>
                  <a:lnTo>
                    <a:pt x="186" y="293"/>
                  </a:lnTo>
                  <a:lnTo>
                    <a:pt x="248" y="371"/>
                  </a:lnTo>
                  <a:lnTo>
                    <a:pt x="315" y="450"/>
                  </a:lnTo>
                  <a:lnTo>
                    <a:pt x="377" y="522"/>
                  </a:lnTo>
                  <a:lnTo>
                    <a:pt x="447" y="593"/>
                  </a:lnTo>
                  <a:lnTo>
                    <a:pt x="524" y="665"/>
                  </a:lnTo>
                  <a:lnTo>
                    <a:pt x="602" y="737"/>
                  </a:lnTo>
                  <a:lnTo>
                    <a:pt x="679" y="801"/>
                  </a:lnTo>
                  <a:lnTo>
                    <a:pt x="756" y="858"/>
                  </a:lnTo>
                  <a:lnTo>
                    <a:pt x="834" y="916"/>
                  </a:lnTo>
                  <a:lnTo>
                    <a:pt x="922" y="980"/>
                  </a:lnTo>
                  <a:lnTo>
                    <a:pt x="1014" y="1045"/>
                  </a:lnTo>
                  <a:lnTo>
                    <a:pt x="1103" y="1109"/>
                  </a:lnTo>
                  <a:lnTo>
                    <a:pt x="1191" y="1167"/>
                  </a:lnTo>
                  <a:lnTo>
                    <a:pt x="1269" y="1217"/>
                  </a:lnTo>
                  <a:lnTo>
                    <a:pt x="1354" y="1267"/>
                  </a:lnTo>
                  <a:lnTo>
                    <a:pt x="1423" y="1317"/>
                  </a:lnTo>
                  <a:lnTo>
                    <a:pt x="1504" y="1367"/>
                  </a:lnTo>
                </a:path>
              </a:pathLst>
            </a:custGeom>
            <a:noFill/>
            <a:ln w="4763">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531" name="Rectangle 224">
              <a:extLst>
                <a:ext uri="{FF2B5EF4-FFF2-40B4-BE49-F238E27FC236}">
                  <a16:creationId xmlns:a16="http://schemas.microsoft.com/office/drawing/2014/main" id="{E6588822-5C80-B640-B507-D87E5ECF3BF1}"/>
                </a:ext>
              </a:extLst>
            </p:cNvPr>
            <p:cNvSpPr>
              <a:spLocks noChangeArrowheads="1"/>
            </p:cNvSpPr>
            <p:nvPr/>
          </p:nvSpPr>
          <p:spPr bwMode="auto">
            <a:xfrm>
              <a:off x="1089024" y="3998009"/>
              <a:ext cx="1492396"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6"/>
                  </a:solidFill>
                  <a:effectLst/>
                  <a:latin typeface="Times New Roman" panose="02020603050405020304" pitchFamily="18" charset="0"/>
                </a:rPr>
                <a:t>Casimir / Chen 2016</a:t>
              </a:r>
              <a:endParaRPr kumimoji="0" lang="en-US" altLang="en-US" sz="1400" b="0" i="0" u="none" strike="noStrike" cap="none" normalizeH="0" baseline="0" dirty="0">
                <a:ln>
                  <a:noFill/>
                </a:ln>
                <a:solidFill>
                  <a:schemeClr val="accent6"/>
                </a:solidFill>
                <a:effectLst/>
                <a:latin typeface="Arial" panose="020B0604020202020204" pitchFamily="34" charset="0"/>
              </a:endParaRPr>
            </a:p>
          </p:txBody>
        </p:sp>
        <p:sp>
          <p:nvSpPr>
            <p:cNvPr id="547" name="Freeform 240">
              <a:extLst>
                <a:ext uri="{FF2B5EF4-FFF2-40B4-BE49-F238E27FC236}">
                  <a16:creationId xmlns:a16="http://schemas.microsoft.com/office/drawing/2014/main" id="{83B1D53C-D6F7-5C1D-DB30-E97892415CD2}"/>
                </a:ext>
              </a:extLst>
            </p:cNvPr>
            <p:cNvSpPr>
              <a:spLocks/>
            </p:cNvSpPr>
            <p:nvPr/>
          </p:nvSpPr>
          <p:spPr bwMode="auto">
            <a:xfrm>
              <a:off x="2328863" y="3533775"/>
              <a:ext cx="1050925" cy="1790700"/>
            </a:xfrm>
            <a:custGeom>
              <a:avLst/>
              <a:gdLst>
                <a:gd name="T0" fmla="*/ 0 w 962"/>
                <a:gd name="T1" fmla="*/ 0 h 1640"/>
                <a:gd name="T2" fmla="*/ 13 w 962"/>
                <a:gd name="T3" fmla="*/ 53 h 1640"/>
                <a:gd name="T4" fmla="*/ 27 w 962"/>
                <a:gd name="T5" fmla="*/ 111 h 1640"/>
                <a:gd name="T6" fmla="*/ 40 w 962"/>
                <a:gd name="T7" fmla="*/ 158 h 1640"/>
                <a:gd name="T8" fmla="*/ 56 w 962"/>
                <a:gd name="T9" fmla="*/ 219 h 1640"/>
                <a:gd name="T10" fmla="*/ 69 w 962"/>
                <a:gd name="T11" fmla="*/ 263 h 1640"/>
                <a:gd name="T12" fmla="*/ 83 w 962"/>
                <a:gd name="T13" fmla="*/ 311 h 1640"/>
                <a:gd name="T14" fmla="*/ 99 w 962"/>
                <a:gd name="T15" fmla="*/ 364 h 1640"/>
                <a:gd name="T16" fmla="*/ 114 w 962"/>
                <a:gd name="T17" fmla="*/ 414 h 1640"/>
                <a:gd name="T18" fmla="*/ 130 w 962"/>
                <a:gd name="T19" fmla="*/ 458 h 1640"/>
                <a:gd name="T20" fmla="*/ 145 w 962"/>
                <a:gd name="T21" fmla="*/ 511 h 1640"/>
                <a:gd name="T22" fmla="*/ 166 w 962"/>
                <a:gd name="T23" fmla="*/ 563 h 1640"/>
                <a:gd name="T24" fmla="*/ 184 w 962"/>
                <a:gd name="T25" fmla="*/ 616 h 1640"/>
                <a:gd name="T26" fmla="*/ 204 w 962"/>
                <a:gd name="T27" fmla="*/ 669 h 1640"/>
                <a:gd name="T28" fmla="*/ 226 w 962"/>
                <a:gd name="T29" fmla="*/ 724 h 1640"/>
                <a:gd name="T30" fmla="*/ 246 w 962"/>
                <a:gd name="T31" fmla="*/ 774 h 1640"/>
                <a:gd name="T32" fmla="*/ 267 w 962"/>
                <a:gd name="T33" fmla="*/ 824 h 1640"/>
                <a:gd name="T34" fmla="*/ 287 w 962"/>
                <a:gd name="T35" fmla="*/ 869 h 1640"/>
                <a:gd name="T36" fmla="*/ 312 w 962"/>
                <a:gd name="T37" fmla="*/ 919 h 1640"/>
                <a:gd name="T38" fmla="*/ 336 w 962"/>
                <a:gd name="T39" fmla="*/ 972 h 1640"/>
                <a:gd name="T40" fmla="*/ 363 w 962"/>
                <a:gd name="T41" fmla="*/ 1022 h 1640"/>
                <a:gd name="T42" fmla="*/ 392 w 962"/>
                <a:gd name="T43" fmla="*/ 1074 h 1640"/>
                <a:gd name="T44" fmla="*/ 412 w 962"/>
                <a:gd name="T45" fmla="*/ 1109 h 1640"/>
                <a:gd name="T46" fmla="*/ 442 w 962"/>
                <a:gd name="T47" fmla="*/ 1159 h 1640"/>
                <a:gd name="T48" fmla="*/ 475 w 962"/>
                <a:gd name="T49" fmla="*/ 1209 h 1640"/>
                <a:gd name="T50" fmla="*/ 504 w 962"/>
                <a:gd name="T51" fmla="*/ 1251 h 1640"/>
                <a:gd name="T52" fmla="*/ 540 w 962"/>
                <a:gd name="T53" fmla="*/ 1295 h 1640"/>
                <a:gd name="T54" fmla="*/ 576 w 962"/>
                <a:gd name="T55" fmla="*/ 1340 h 1640"/>
                <a:gd name="T56" fmla="*/ 612 w 962"/>
                <a:gd name="T57" fmla="*/ 1382 h 1640"/>
                <a:gd name="T58" fmla="*/ 650 w 962"/>
                <a:gd name="T59" fmla="*/ 1419 h 1640"/>
                <a:gd name="T60" fmla="*/ 688 w 962"/>
                <a:gd name="T61" fmla="*/ 1456 h 1640"/>
                <a:gd name="T62" fmla="*/ 729 w 962"/>
                <a:gd name="T63" fmla="*/ 1493 h 1640"/>
                <a:gd name="T64" fmla="*/ 774 w 962"/>
                <a:gd name="T65" fmla="*/ 1524 h 1640"/>
                <a:gd name="T66" fmla="*/ 816 w 962"/>
                <a:gd name="T67" fmla="*/ 1559 h 1640"/>
                <a:gd name="T68" fmla="*/ 859 w 962"/>
                <a:gd name="T69" fmla="*/ 1585 h 1640"/>
                <a:gd name="T70" fmla="*/ 906 w 962"/>
                <a:gd name="T71" fmla="*/ 1614 h 1640"/>
                <a:gd name="T72" fmla="*/ 962 w 962"/>
                <a:gd name="T73" fmla="*/ 164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2" h="1640">
                  <a:moveTo>
                    <a:pt x="0" y="0"/>
                  </a:moveTo>
                  <a:lnTo>
                    <a:pt x="13" y="53"/>
                  </a:lnTo>
                  <a:lnTo>
                    <a:pt x="27" y="111"/>
                  </a:lnTo>
                  <a:lnTo>
                    <a:pt x="40" y="158"/>
                  </a:lnTo>
                  <a:lnTo>
                    <a:pt x="56" y="219"/>
                  </a:lnTo>
                  <a:lnTo>
                    <a:pt x="69" y="263"/>
                  </a:lnTo>
                  <a:lnTo>
                    <a:pt x="83" y="311"/>
                  </a:lnTo>
                  <a:lnTo>
                    <a:pt x="99" y="364"/>
                  </a:lnTo>
                  <a:lnTo>
                    <a:pt x="114" y="414"/>
                  </a:lnTo>
                  <a:lnTo>
                    <a:pt x="130" y="458"/>
                  </a:lnTo>
                  <a:lnTo>
                    <a:pt x="145" y="511"/>
                  </a:lnTo>
                  <a:lnTo>
                    <a:pt x="166" y="563"/>
                  </a:lnTo>
                  <a:lnTo>
                    <a:pt x="184" y="616"/>
                  </a:lnTo>
                  <a:lnTo>
                    <a:pt x="204" y="669"/>
                  </a:lnTo>
                  <a:lnTo>
                    <a:pt x="226" y="724"/>
                  </a:lnTo>
                  <a:lnTo>
                    <a:pt x="246" y="774"/>
                  </a:lnTo>
                  <a:lnTo>
                    <a:pt x="267" y="824"/>
                  </a:lnTo>
                  <a:lnTo>
                    <a:pt x="287" y="869"/>
                  </a:lnTo>
                  <a:lnTo>
                    <a:pt x="312" y="919"/>
                  </a:lnTo>
                  <a:lnTo>
                    <a:pt x="336" y="972"/>
                  </a:lnTo>
                  <a:lnTo>
                    <a:pt x="363" y="1022"/>
                  </a:lnTo>
                  <a:lnTo>
                    <a:pt x="392" y="1074"/>
                  </a:lnTo>
                  <a:lnTo>
                    <a:pt x="412" y="1109"/>
                  </a:lnTo>
                  <a:lnTo>
                    <a:pt x="442" y="1159"/>
                  </a:lnTo>
                  <a:lnTo>
                    <a:pt x="475" y="1209"/>
                  </a:lnTo>
                  <a:lnTo>
                    <a:pt x="504" y="1251"/>
                  </a:lnTo>
                  <a:lnTo>
                    <a:pt x="540" y="1295"/>
                  </a:lnTo>
                  <a:lnTo>
                    <a:pt x="576" y="1340"/>
                  </a:lnTo>
                  <a:lnTo>
                    <a:pt x="612" y="1382"/>
                  </a:lnTo>
                  <a:lnTo>
                    <a:pt x="650" y="1419"/>
                  </a:lnTo>
                  <a:lnTo>
                    <a:pt x="688" y="1456"/>
                  </a:lnTo>
                  <a:lnTo>
                    <a:pt x="729" y="1493"/>
                  </a:lnTo>
                  <a:lnTo>
                    <a:pt x="774" y="1524"/>
                  </a:lnTo>
                  <a:lnTo>
                    <a:pt x="816" y="1559"/>
                  </a:lnTo>
                  <a:lnTo>
                    <a:pt x="859" y="1585"/>
                  </a:lnTo>
                  <a:lnTo>
                    <a:pt x="906" y="1614"/>
                  </a:lnTo>
                  <a:lnTo>
                    <a:pt x="962" y="1640"/>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Freeform 258">
              <a:extLst>
                <a:ext uri="{FF2B5EF4-FFF2-40B4-BE49-F238E27FC236}">
                  <a16:creationId xmlns:a16="http://schemas.microsoft.com/office/drawing/2014/main" id="{C9697A7E-0CDB-846A-EC46-5AC470C89C34}"/>
                </a:ext>
              </a:extLst>
            </p:cNvPr>
            <p:cNvSpPr>
              <a:spLocks/>
            </p:cNvSpPr>
            <p:nvPr/>
          </p:nvSpPr>
          <p:spPr bwMode="auto">
            <a:xfrm>
              <a:off x="2879725" y="4613275"/>
              <a:ext cx="1052512" cy="985837"/>
            </a:xfrm>
            <a:custGeom>
              <a:avLst/>
              <a:gdLst>
                <a:gd name="T0" fmla="*/ 0 w 963"/>
                <a:gd name="T1" fmla="*/ 0 h 903"/>
                <a:gd name="T2" fmla="*/ 22 w 963"/>
                <a:gd name="T3" fmla="*/ 60 h 903"/>
                <a:gd name="T4" fmla="*/ 43 w 963"/>
                <a:gd name="T5" fmla="*/ 119 h 903"/>
                <a:gd name="T6" fmla="*/ 67 w 963"/>
                <a:gd name="T7" fmla="*/ 182 h 903"/>
                <a:gd name="T8" fmla="*/ 89 w 963"/>
                <a:gd name="T9" fmla="*/ 242 h 903"/>
                <a:gd name="T10" fmla="*/ 113 w 963"/>
                <a:gd name="T11" fmla="*/ 298 h 903"/>
                <a:gd name="T12" fmla="*/ 145 w 963"/>
                <a:gd name="T13" fmla="*/ 364 h 903"/>
                <a:gd name="T14" fmla="*/ 174 w 963"/>
                <a:gd name="T15" fmla="*/ 421 h 903"/>
                <a:gd name="T16" fmla="*/ 206 w 963"/>
                <a:gd name="T17" fmla="*/ 480 h 903"/>
                <a:gd name="T18" fmla="*/ 239 w 963"/>
                <a:gd name="T19" fmla="*/ 533 h 903"/>
                <a:gd name="T20" fmla="*/ 274 w 963"/>
                <a:gd name="T21" fmla="*/ 586 h 903"/>
                <a:gd name="T22" fmla="*/ 314 w 963"/>
                <a:gd name="T23" fmla="*/ 642 h 903"/>
                <a:gd name="T24" fmla="*/ 349 w 963"/>
                <a:gd name="T25" fmla="*/ 682 h 903"/>
                <a:gd name="T26" fmla="*/ 383 w 963"/>
                <a:gd name="T27" fmla="*/ 722 h 903"/>
                <a:gd name="T28" fmla="*/ 427 w 963"/>
                <a:gd name="T29" fmla="*/ 765 h 903"/>
                <a:gd name="T30" fmla="*/ 473 w 963"/>
                <a:gd name="T31" fmla="*/ 801 h 903"/>
                <a:gd name="T32" fmla="*/ 519 w 963"/>
                <a:gd name="T33" fmla="*/ 837 h 903"/>
                <a:gd name="T34" fmla="*/ 571 w 963"/>
                <a:gd name="T35" fmla="*/ 864 h 903"/>
                <a:gd name="T36" fmla="*/ 626 w 963"/>
                <a:gd name="T37" fmla="*/ 887 h 903"/>
                <a:gd name="T38" fmla="*/ 689 w 963"/>
                <a:gd name="T39" fmla="*/ 900 h 903"/>
                <a:gd name="T40" fmla="*/ 746 w 963"/>
                <a:gd name="T41" fmla="*/ 903 h 903"/>
                <a:gd name="T42" fmla="*/ 814 w 963"/>
                <a:gd name="T43" fmla="*/ 903 h 903"/>
                <a:gd name="T44" fmla="*/ 875 w 963"/>
                <a:gd name="T45" fmla="*/ 894 h 903"/>
                <a:gd name="T46" fmla="*/ 963 w 963"/>
                <a:gd name="T47" fmla="*/ 867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3" h="903">
                  <a:moveTo>
                    <a:pt x="0" y="0"/>
                  </a:moveTo>
                  <a:lnTo>
                    <a:pt x="22" y="60"/>
                  </a:lnTo>
                  <a:lnTo>
                    <a:pt x="43" y="119"/>
                  </a:lnTo>
                  <a:lnTo>
                    <a:pt x="67" y="182"/>
                  </a:lnTo>
                  <a:lnTo>
                    <a:pt x="89" y="242"/>
                  </a:lnTo>
                  <a:lnTo>
                    <a:pt x="113" y="298"/>
                  </a:lnTo>
                  <a:lnTo>
                    <a:pt x="145" y="364"/>
                  </a:lnTo>
                  <a:lnTo>
                    <a:pt x="174" y="421"/>
                  </a:lnTo>
                  <a:lnTo>
                    <a:pt x="206" y="480"/>
                  </a:lnTo>
                  <a:lnTo>
                    <a:pt x="239" y="533"/>
                  </a:lnTo>
                  <a:lnTo>
                    <a:pt x="274" y="586"/>
                  </a:lnTo>
                  <a:lnTo>
                    <a:pt x="314" y="642"/>
                  </a:lnTo>
                  <a:lnTo>
                    <a:pt x="349" y="682"/>
                  </a:lnTo>
                  <a:lnTo>
                    <a:pt x="383" y="722"/>
                  </a:lnTo>
                  <a:lnTo>
                    <a:pt x="427" y="765"/>
                  </a:lnTo>
                  <a:lnTo>
                    <a:pt x="473" y="801"/>
                  </a:lnTo>
                  <a:lnTo>
                    <a:pt x="519" y="837"/>
                  </a:lnTo>
                  <a:lnTo>
                    <a:pt x="571" y="864"/>
                  </a:lnTo>
                  <a:lnTo>
                    <a:pt x="626" y="887"/>
                  </a:lnTo>
                  <a:lnTo>
                    <a:pt x="689" y="900"/>
                  </a:lnTo>
                  <a:lnTo>
                    <a:pt x="746" y="903"/>
                  </a:lnTo>
                  <a:lnTo>
                    <a:pt x="814" y="903"/>
                  </a:lnTo>
                  <a:lnTo>
                    <a:pt x="875" y="894"/>
                  </a:lnTo>
                  <a:lnTo>
                    <a:pt x="963" y="8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 name="Freeform 280">
              <a:extLst>
                <a:ext uri="{FF2B5EF4-FFF2-40B4-BE49-F238E27FC236}">
                  <a16:creationId xmlns:a16="http://schemas.microsoft.com/office/drawing/2014/main" id="{9F32EB5B-85E4-21EC-D517-C016AE9CFB02}"/>
                </a:ext>
              </a:extLst>
            </p:cNvPr>
            <p:cNvSpPr>
              <a:spLocks/>
            </p:cNvSpPr>
            <p:nvPr/>
          </p:nvSpPr>
          <p:spPr bwMode="auto">
            <a:xfrm>
              <a:off x="1743075" y="2563813"/>
              <a:ext cx="2308225" cy="1639887"/>
            </a:xfrm>
            <a:custGeom>
              <a:avLst/>
              <a:gdLst>
                <a:gd name="T0" fmla="*/ 0 w 2113"/>
                <a:gd name="T1" fmla="*/ 0 h 1501"/>
                <a:gd name="T2" fmla="*/ 208 w 2113"/>
                <a:gd name="T3" fmla="*/ 369 h 1501"/>
                <a:gd name="T4" fmla="*/ 421 w 2113"/>
                <a:gd name="T5" fmla="*/ 660 h 1501"/>
                <a:gd name="T6" fmla="*/ 633 w 2113"/>
                <a:gd name="T7" fmla="*/ 867 h 1501"/>
                <a:gd name="T8" fmla="*/ 846 w 2113"/>
                <a:gd name="T9" fmla="*/ 1015 h 1501"/>
                <a:gd name="T10" fmla="*/ 1058 w 2113"/>
                <a:gd name="T11" fmla="*/ 1124 h 1501"/>
                <a:gd name="T12" fmla="*/ 1271 w 2113"/>
                <a:gd name="T13" fmla="*/ 1214 h 1501"/>
                <a:gd name="T14" fmla="*/ 1483 w 2113"/>
                <a:gd name="T15" fmla="*/ 1292 h 1501"/>
                <a:gd name="T16" fmla="*/ 1695 w 2113"/>
                <a:gd name="T17" fmla="*/ 1365 h 1501"/>
                <a:gd name="T18" fmla="*/ 1907 w 2113"/>
                <a:gd name="T19" fmla="*/ 1435 h 1501"/>
                <a:gd name="T20" fmla="*/ 2113 w 2113"/>
                <a:gd name="T21" fmla="*/ 1501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3" h="1501">
                  <a:moveTo>
                    <a:pt x="0" y="0"/>
                  </a:moveTo>
                  <a:lnTo>
                    <a:pt x="208" y="369"/>
                  </a:lnTo>
                  <a:lnTo>
                    <a:pt x="421" y="660"/>
                  </a:lnTo>
                  <a:lnTo>
                    <a:pt x="633" y="867"/>
                  </a:lnTo>
                  <a:lnTo>
                    <a:pt x="846" y="1015"/>
                  </a:lnTo>
                  <a:lnTo>
                    <a:pt x="1058" y="1124"/>
                  </a:lnTo>
                  <a:lnTo>
                    <a:pt x="1271" y="1214"/>
                  </a:lnTo>
                  <a:lnTo>
                    <a:pt x="1483" y="1292"/>
                  </a:lnTo>
                  <a:lnTo>
                    <a:pt x="1695" y="1365"/>
                  </a:lnTo>
                  <a:lnTo>
                    <a:pt x="1907" y="1435"/>
                  </a:lnTo>
                  <a:lnTo>
                    <a:pt x="2113" y="1501"/>
                  </a:lnTo>
                </a:path>
              </a:pathLst>
            </a:custGeom>
            <a:noFill/>
            <a:ln w="47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02" name="Straight Arrow Connector 801">
              <a:extLst>
                <a:ext uri="{FF2B5EF4-FFF2-40B4-BE49-F238E27FC236}">
                  <a16:creationId xmlns:a16="http://schemas.microsoft.com/office/drawing/2014/main" id="{DAC61ACC-A289-0051-B95C-B14B5FD0792D}"/>
                </a:ext>
              </a:extLst>
            </p:cNvPr>
            <p:cNvCxnSpPr>
              <a:cxnSpLocks/>
              <a:stCxn id="531" idx="0"/>
              <a:endCxn id="529" idx="12"/>
            </p:cNvCxnSpPr>
            <p:nvPr/>
          </p:nvCxnSpPr>
          <p:spPr>
            <a:xfrm flipV="1">
              <a:off x="1835222" y="3564804"/>
              <a:ext cx="176029" cy="433205"/>
            </a:xfrm>
            <a:prstGeom prst="straightConnector1">
              <a:avLst/>
            </a:prstGeom>
            <a:ln>
              <a:solidFill>
                <a:srgbClr val="007F00"/>
              </a:solidFill>
              <a:tailEnd type="triangle"/>
            </a:ln>
          </p:spPr>
          <p:style>
            <a:lnRef idx="1">
              <a:schemeClr val="accent1"/>
            </a:lnRef>
            <a:fillRef idx="0">
              <a:schemeClr val="accent1"/>
            </a:fillRef>
            <a:effectRef idx="0">
              <a:schemeClr val="accent1"/>
            </a:effectRef>
            <a:fontRef idx="minor">
              <a:schemeClr val="tx1"/>
            </a:fontRef>
          </p:style>
        </p:cxnSp>
        <p:sp>
          <p:nvSpPr>
            <p:cNvPr id="806" name="Rectangle 363">
              <a:extLst>
                <a:ext uri="{FF2B5EF4-FFF2-40B4-BE49-F238E27FC236}">
                  <a16:creationId xmlns:a16="http://schemas.microsoft.com/office/drawing/2014/main" id="{7B88F8B4-78F7-DE08-A025-A8206607447D}"/>
                </a:ext>
              </a:extLst>
            </p:cNvPr>
            <p:cNvSpPr>
              <a:spLocks noChangeArrowheads="1"/>
            </p:cNvSpPr>
            <p:nvPr/>
          </p:nvSpPr>
          <p:spPr bwMode="auto">
            <a:xfrm>
              <a:off x="1213851" y="4882395"/>
              <a:ext cx="21044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Times New Roman" panose="02020603050405020304" pitchFamily="18" charset="0"/>
                </a:rPr>
                <a:t>Pendulum / Lee 2020</a:t>
              </a:r>
              <a:endParaRPr kumimoji="0" lang="en-US" altLang="en-US" sz="1400" b="0" i="0" u="none" strike="noStrike" cap="none" normalizeH="0" baseline="0" dirty="0">
                <a:ln>
                  <a:noFill/>
                </a:ln>
                <a:solidFill>
                  <a:schemeClr val="tx1"/>
                </a:solidFill>
                <a:effectLst/>
              </a:endParaRPr>
            </a:p>
          </p:txBody>
        </p:sp>
        <p:sp>
          <p:nvSpPr>
            <p:cNvPr id="807" name="Rectangle 331">
              <a:extLst>
                <a:ext uri="{FF2B5EF4-FFF2-40B4-BE49-F238E27FC236}">
                  <a16:creationId xmlns:a16="http://schemas.microsoft.com/office/drawing/2014/main" id="{B8C539F4-CEDD-0C9F-FEF6-64BF6A2FC727}"/>
                </a:ext>
              </a:extLst>
            </p:cNvPr>
            <p:cNvSpPr>
              <a:spLocks noChangeArrowheads="1"/>
            </p:cNvSpPr>
            <p:nvPr/>
          </p:nvSpPr>
          <p:spPr bwMode="auto">
            <a:xfrm>
              <a:off x="1322875" y="5348238"/>
              <a:ext cx="15342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Times New Roman" panose="02020603050405020304" pitchFamily="18" charset="0"/>
                </a:rPr>
                <a:t>Pendulum / Tan 2020</a:t>
              </a:r>
              <a:endParaRPr kumimoji="0" lang="en-US" altLang="en-US" sz="1400" b="0" i="0" u="none" strike="noStrike" cap="none" normalizeH="0" baseline="0" dirty="0">
                <a:ln>
                  <a:noFill/>
                </a:ln>
                <a:effectLst/>
              </a:endParaRPr>
            </a:p>
          </p:txBody>
        </p:sp>
        <p:sp>
          <p:nvSpPr>
            <p:cNvPr id="808" name="Rectangle 224">
              <a:extLst>
                <a:ext uri="{FF2B5EF4-FFF2-40B4-BE49-F238E27FC236}">
                  <a16:creationId xmlns:a16="http://schemas.microsoft.com/office/drawing/2014/main" id="{6CD9A111-46EA-9E00-DB2C-7E0CF7E43443}"/>
                </a:ext>
              </a:extLst>
            </p:cNvPr>
            <p:cNvSpPr>
              <a:spLocks noChangeArrowheads="1"/>
            </p:cNvSpPr>
            <p:nvPr/>
          </p:nvSpPr>
          <p:spPr bwMode="auto">
            <a:xfrm>
              <a:off x="2249927" y="3048798"/>
              <a:ext cx="1544782"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Times New Roman" panose="02020603050405020304" pitchFamily="18" charset="0"/>
                </a:rPr>
                <a:t>GRANIT-STORAGE</a:t>
              </a:r>
              <a:endParaRPr kumimoji="0" lang="en-US" altLang="en-US" sz="1400" b="0" i="0" u="none" strike="noStrike" cap="none" normalizeH="0" baseline="0" dirty="0">
                <a:ln>
                  <a:noFill/>
                </a:ln>
                <a:solidFill>
                  <a:srgbClr val="FF0000"/>
                </a:solidFill>
                <a:effectLst/>
                <a:latin typeface="Arial" panose="020B0604020202020204" pitchFamily="34" charset="0"/>
              </a:endParaRPr>
            </a:p>
          </p:txBody>
        </p:sp>
        <p:cxnSp>
          <p:nvCxnSpPr>
            <p:cNvPr id="809" name="Straight Arrow Connector 808">
              <a:extLst>
                <a:ext uri="{FF2B5EF4-FFF2-40B4-BE49-F238E27FC236}">
                  <a16:creationId xmlns:a16="http://schemas.microsoft.com/office/drawing/2014/main" id="{24C90FD8-2B3E-A5D2-E487-17BCF710BFDB}"/>
                </a:ext>
              </a:extLst>
            </p:cNvPr>
            <p:cNvCxnSpPr>
              <a:cxnSpLocks/>
            </p:cNvCxnSpPr>
            <p:nvPr/>
          </p:nvCxnSpPr>
          <p:spPr>
            <a:xfrm flipV="1">
              <a:off x="2257702" y="4518910"/>
              <a:ext cx="264836" cy="379230"/>
            </a:xfrm>
            <a:prstGeom prst="straightConnector1">
              <a:avLst/>
            </a:prstGeom>
            <a:ln>
              <a:solidFill>
                <a:srgbClr val="2B2BFF"/>
              </a:solidFill>
              <a:tailEnd type="triangle"/>
            </a:ln>
          </p:spPr>
          <p:style>
            <a:lnRef idx="1">
              <a:schemeClr val="accent1"/>
            </a:lnRef>
            <a:fillRef idx="0">
              <a:schemeClr val="accent1"/>
            </a:fillRef>
            <a:effectRef idx="0">
              <a:schemeClr val="accent1"/>
            </a:effectRef>
            <a:fontRef idx="minor">
              <a:schemeClr val="tx1"/>
            </a:fontRef>
          </p:style>
        </p:cxnSp>
        <p:cxnSp>
          <p:nvCxnSpPr>
            <p:cNvPr id="811" name="Straight Arrow Connector 810">
              <a:extLst>
                <a:ext uri="{FF2B5EF4-FFF2-40B4-BE49-F238E27FC236}">
                  <a16:creationId xmlns:a16="http://schemas.microsoft.com/office/drawing/2014/main" id="{A32D8E0C-1F6D-41F6-BD4A-32479EBBB892}"/>
                </a:ext>
              </a:extLst>
            </p:cNvPr>
            <p:cNvCxnSpPr>
              <a:cxnSpLocks/>
            </p:cNvCxnSpPr>
            <p:nvPr/>
          </p:nvCxnSpPr>
          <p:spPr>
            <a:xfrm flipV="1">
              <a:off x="2929372" y="5357838"/>
              <a:ext cx="220961" cy="82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3" name="Straight Arrow Connector 812">
              <a:extLst>
                <a:ext uri="{FF2B5EF4-FFF2-40B4-BE49-F238E27FC236}">
                  <a16:creationId xmlns:a16="http://schemas.microsoft.com/office/drawing/2014/main" id="{3070D02F-4470-FFC2-06C3-B9F91461713F}"/>
                </a:ext>
              </a:extLst>
            </p:cNvPr>
            <p:cNvCxnSpPr>
              <a:cxnSpLocks/>
            </p:cNvCxnSpPr>
            <p:nvPr/>
          </p:nvCxnSpPr>
          <p:spPr>
            <a:xfrm flipH="1">
              <a:off x="2701146" y="3293342"/>
              <a:ext cx="162658" cy="317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5" name="Rectangle 90">
                  <a:extLst>
                    <a:ext uri="{FF2B5EF4-FFF2-40B4-BE49-F238E27FC236}">
                      <a16:creationId xmlns:a16="http://schemas.microsoft.com/office/drawing/2014/main" id="{DABEF7A7-E873-F85C-9D2A-91839145E575}"/>
                    </a:ext>
                  </a:extLst>
                </p:cNvPr>
                <p:cNvSpPr>
                  <a:spLocks noChangeArrowheads="1"/>
                </p:cNvSpPr>
                <p:nvPr/>
              </p:nvSpPr>
              <p:spPr bwMode="auto">
                <a:xfrm>
                  <a:off x="2279173" y="6000517"/>
                  <a:ext cx="54431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bPr>
                          <m:e>
                            <m:r>
                              <a:rPr kumimoji="0" lang="en-US" altLang="en-US" sz="1400" b="0" i="1" u="none" strike="noStrike" cap="none" normalizeH="0" baseline="0" dirty="0" smtClean="0">
                                <a:ln>
                                  <a:noFill/>
                                </a:ln>
                                <a:solidFill>
                                  <a:srgbClr val="000000"/>
                                </a:solidFill>
                                <a:effectLst/>
                                <a:latin typeface="Cambria Math" panose="02040503050406030204" pitchFamily="18" charset="0"/>
                              </a:rPr>
                              <m:t>𝜆</m:t>
                            </m:r>
                          </m:e>
                          <m:sub>
                            <m:r>
                              <a:rPr kumimoji="0" lang="en-US" altLang="en-US" sz="1400" b="0" i="1" u="none" strike="noStrike" cap="none" normalizeH="0" baseline="0" dirty="0" smtClean="0">
                                <a:ln>
                                  <a:noFill/>
                                </a:ln>
                                <a:solidFill>
                                  <a:srgbClr val="000000"/>
                                </a:solidFill>
                                <a:effectLst/>
                                <a:latin typeface="Cambria Math" panose="02040503050406030204" pitchFamily="18" charset="0"/>
                              </a:rPr>
                              <m:t>5</m:t>
                            </m:r>
                          </m:sub>
                        </m:sSub>
                        <m:r>
                          <a:rPr kumimoji="0" lang="en-US" altLang="en-US" sz="1400" b="0" i="1" u="none" strike="noStrike" cap="none" normalizeH="0" baseline="0" dirty="0" smtClean="0">
                            <a:ln>
                              <a:noFill/>
                            </a:ln>
                            <a:solidFill>
                              <a:srgbClr val="000000"/>
                            </a:solidFill>
                            <a:effectLst/>
                            <a:latin typeface="Cambria Math" panose="02040503050406030204" pitchFamily="18" charset="0"/>
                          </a:rPr>
                          <m:t> [</m:t>
                        </m:r>
                        <m:r>
                          <a:rPr kumimoji="0" lang="en-US" altLang="en-US" sz="1400" b="0" i="1" u="none" strike="noStrike" cap="none" normalizeH="0" baseline="0" dirty="0" smtClean="0">
                            <a:ln>
                              <a:noFill/>
                            </a:ln>
                            <a:solidFill>
                              <a:srgbClr val="000000"/>
                            </a:solidFill>
                            <a:effectLst/>
                            <a:latin typeface="Cambria Math" panose="02040503050406030204" pitchFamily="18" charset="0"/>
                          </a:rPr>
                          <m:t>𝑚</m:t>
                        </m:r>
                        <m:r>
                          <a:rPr kumimoji="0" lang="en-US" altLang="en-US" sz="1400" b="0" i="1" u="none" strike="noStrike" cap="none" normalizeH="0" baseline="0" dirty="0" smtClean="0">
                            <a:ln>
                              <a:noFill/>
                            </a:ln>
                            <a:solidFill>
                              <a:srgbClr val="000000"/>
                            </a:solidFill>
                            <a:effectLst/>
                            <a:latin typeface="Cambria Math" panose="02040503050406030204" pitchFamily="18" charset="0"/>
                          </a:rPr>
                          <m:t>]</m:t>
                        </m:r>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15" name="Rectangle 90">
                  <a:extLst>
                    <a:ext uri="{FF2B5EF4-FFF2-40B4-BE49-F238E27FC236}">
                      <a16:creationId xmlns:a16="http://schemas.microsoft.com/office/drawing/2014/main" id="{DABEF7A7-E873-F85C-9D2A-91839145E575}"/>
                    </a:ext>
                  </a:extLst>
                </p:cNvPr>
                <p:cNvSpPr>
                  <a:spLocks noRot="1" noChangeAspect="1" noMove="1" noResize="1" noEditPoints="1" noAdjustHandles="1" noChangeArrowheads="1" noChangeShapeType="1" noTextEdit="1"/>
                </p:cNvSpPr>
                <p:nvPr/>
              </p:nvSpPr>
              <p:spPr bwMode="auto">
                <a:xfrm>
                  <a:off x="2279173" y="6000517"/>
                  <a:ext cx="544315" cy="215444"/>
                </a:xfrm>
                <a:prstGeom prst="rect">
                  <a:avLst/>
                </a:prstGeom>
                <a:blipFill>
                  <a:blip r:embed="rId6"/>
                  <a:stretch>
                    <a:fillRect l="-7865" r="-11236" b="-3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6" name="Rectangle 7">
                  <a:extLst>
                    <a:ext uri="{FF2B5EF4-FFF2-40B4-BE49-F238E27FC236}">
                      <a16:creationId xmlns:a16="http://schemas.microsoft.com/office/drawing/2014/main" id="{93DB509B-C03A-D833-6046-37F1432C9787}"/>
                    </a:ext>
                  </a:extLst>
                </p:cNvPr>
                <p:cNvSpPr>
                  <a:spLocks noChangeArrowheads="1"/>
                </p:cNvSpPr>
                <p:nvPr/>
              </p:nvSpPr>
              <p:spPr bwMode="auto">
                <a:xfrm>
                  <a:off x="869135" y="5762371"/>
                  <a:ext cx="425822"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−7</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16" name="Rectangle 7">
                  <a:extLst>
                    <a:ext uri="{FF2B5EF4-FFF2-40B4-BE49-F238E27FC236}">
                      <a16:creationId xmlns:a16="http://schemas.microsoft.com/office/drawing/2014/main" id="{93DB509B-C03A-D833-6046-37F1432C9787}"/>
                    </a:ext>
                  </a:extLst>
                </p:cNvPr>
                <p:cNvSpPr>
                  <a:spLocks noRot="1" noChangeAspect="1" noMove="1" noResize="1" noEditPoints="1" noAdjustHandles="1" noChangeArrowheads="1" noChangeShapeType="1" noTextEdit="1"/>
                </p:cNvSpPr>
                <p:nvPr/>
              </p:nvSpPr>
              <p:spPr bwMode="auto">
                <a:xfrm>
                  <a:off x="869135" y="5762371"/>
                  <a:ext cx="425822" cy="215444"/>
                </a:xfrm>
                <a:prstGeom prst="rect">
                  <a:avLst/>
                </a:prstGeom>
                <a:blipFill>
                  <a:blip r:embed="rId7"/>
                  <a:stretch>
                    <a:fillRect l="-8571" r="-14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7" name="Rectangle 34">
                  <a:extLst>
                    <a:ext uri="{FF2B5EF4-FFF2-40B4-BE49-F238E27FC236}">
                      <a16:creationId xmlns:a16="http://schemas.microsoft.com/office/drawing/2014/main" id="{EE3C016E-ED2C-E54A-46F9-50004EA21FED}"/>
                    </a:ext>
                  </a:extLst>
                </p:cNvPr>
                <p:cNvSpPr>
                  <a:spLocks noChangeArrowheads="1"/>
                </p:cNvSpPr>
                <p:nvPr/>
              </p:nvSpPr>
              <p:spPr bwMode="auto">
                <a:xfrm>
                  <a:off x="1530805" y="5762371"/>
                  <a:ext cx="425822"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smtClean="0">
                                <a:ln>
                                  <a:noFill/>
                                </a:ln>
                                <a:solidFill>
                                  <a:schemeClr val="tx1"/>
                                </a:solidFill>
                                <a:effectLst/>
                                <a:latin typeface="Cambria Math" panose="02040503050406030204" pitchFamily="18" charset="0"/>
                              </a:rPr>
                            </m:ctrlPr>
                          </m:sSupPr>
                          <m:e>
                            <m:r>
                              <a:rPr kumimoji="0" lang="en-US" altLang="en-US" sz="1400" b="0" i="1" u="none" strike="noStrike" cap="none" normalizeH="0" baseline="0" smtClean="0">
                                <a:ln>
                                  <a:noFill/>
                                </a:ln>
                                <a:solidFill>
                                  <a:schemeClr val="tx1"/>
                                </a:solidFill>
                                <a:effectLst/>
                                <a:latin typeface="Cambria Math" panose="02040503050406030204" pitchFamily="18" charset="0"/>
                              </a:rPr>
                              <m:t>10</m:t>
                            </m:r>
                          </m:e>
                          <m:sup>
                            <m:r>
                              <a:rPr kumimoji="0" lang="en-US" altLang="en-US" sz="1400" b="0" i="1" u="none" strike="noStrike" cap="none" normalizeH="0" baseline="0" smtClean="0">
                                <a:ln>
                                  <a:noFill/>
                                </a:ln>
                                <a:solidFill>
                                  <a:schemeClr val="tx1"/>
                                </a:solidFill>
                                <a:effectLst/>
                                <a:latin typeface="Cambria Math" panose="02040503050406030204" pitchFamily="18" charset="0"/>
                              </a:rPr>
                              <m:t>−6</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17" name="Rectangle 34">
                  <a:extLst>
                    <a:ext uri="{FF2B5EF4-FFF2-40B4-BE49-F238E27FC236}">
                      <a16:creationId xmlns:a16="http://schemas.microsoft.com/office/drawing/2014/main" id="{EE3C016E-ED2C-E54A-46F9-50004EA21FED}"/>
                    </a:ext>
                  </a:extLst>
                </p:cNvPr>
                <p:cNvSpPr>
                  <a:spLocks noRot="1" noChangeAspect="1" noMove="1" noResize="1" noEditPoints="1" noAdjustHandles="1" noChangeArrowheads="1" noChangeShapeType="1" noTextEdit="1"/>
                </p:cNvSpPr>
                <p:nvPr/>
              </p:nvSpPr>
              <p:spPr bwMode="auto">
                <a:xfrm>
                  <a:off x="1530805" y="5762371"/>
                  <a:ext cx="425822" cy="215444"/>
                </a:xfrm>
                <a:prstGeom prst="rect">
                  <a:avLst/>
                </a:prstGeom>
                <a:blipFill>
                  <a:blip r:embed="rId8"/>
                  <a:stretch>
                    <a:fillRect l="-8571" r="-14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8" name="Rectangle 60">
                  <a:extLst>
                    <a:ext uri="{FF2B5EF4-FFF2-40B4-BE49-F238E27FC236}">
                      <a16:creationId xmlns:a16="http://schemas.microsoft.com/office/drawing/2014/main" id="{291D1A93-0D1C-95CE-0F64-445E55837229}"/>
                    </a:ext>
                  </a:extLst>
                </p:cNvPr>
                <p:cNvSpPr>
                  <a:spLocks noChangeArrowheads="1"/>
                </p:cNvSpPr>
                <p:nvPr/>
              </p:nvSpPr>
              <p:spPr bwMode="auto">
                <a:xfrm>
                  <a:off x="2299172" y="5761185"/>
                  <a:ext cx="425822" cy="2178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−5</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18" name="Rectangle 60">
                  <a:extLst>
                    <a:ext uri="{FF2B5EF4-FFF2-40B4-BE49-F238E27FC236}">
                      <a16:creationId xmlns:a16="http://schemas.microsoft.com/office/drawing/2014/main" id="{291D1A93-0D1C-95CE-0F64-445E55837229}"/>
                    </a:ext>
                  </a:extLst>
                </p:cNvPr>
                <p:cNvSpPr>
                  <a:spLocks noRot="1" noChangeAspect="1" noMove="1" noResize="1" noEditPoints="1" noAdjustHandles="1" noChangeArrowheads="1" noChangeShapeType="1" noTextEdit="1"/>
                </p:cNvSpPr>
                <p:nvPr/>
              </p:nvSpPr>
              <p:spPr bwMode="auto">
                <a:xfrm>
                  <a:off x="2299172" y="5761185"/>
                  <a:ext cx="425822" cy="217817"/>
                </a:xfrm>
                <a:prstGeom prst="rect">
                  <a:avLst/>
                </a:prstGeom>
                <a:blipFill>
                  <a:blip r:embed="rId9"/>
                  <a:stretch>
                    <a:fillRect l="-8571" r="-2857" b="-1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 name="Rectangle 86">
                  <a:extLst>
                    <a:ext uri="{FF2B5EF4-FFF2-40B4-BE49-F238E27FC236}">
                      <a16:creationId xmlns:a16="http://schemas.microsoft.com/office/drawing/2014/main" id="{2F599D16-1ECB-B0D5-BE0A-A4FAE9D5CD27}"/>
                    </a:ext>
                  </a:extLst>
                </p:cNvPr>
                <p:cNvSpPr>
                  <a:spLocks noChangeArrowheads="1"/>
                </p:cNvSpPr>
                <p:nvPr/>
              </p:nvSpPr>
              <p:spPr bwMode="auto">
                <a:xfrm>
                  <a:off x="3043885" y="5762371"/>
                  <a:ext cx="465897"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400" b="0" i="1" u="none" strike="noStrike" cap="none" normalizeH="0" baseline="0" dirty="0" smtClean="0">
                            <a:ln>
                              <a:noFill/>
                            </a:ln>
                            <a:solidFill>
                              <a:srgbClr val="000000"/>
                            </a:solidFill>
                            <a:effectLst/>
                            <a:latin typeface="Cambria Math" panose="02040503050406030204" pitchFamily="18" charset="0"/>
                          </a:rPr>
                          <m:t> </m:t>
                        </m:r>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−3</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19" name="Rectangle 86">
                  <a:extLst>
                    <a:ext uri="{FF2B5EF4-FFF2-40B4-BE49-F238E27FC236}">
                      <a16:creationId xmlns:a16="http://schemas.microsoft.com/office/drawing/2014/main" id="{2F599D16-1ECB-B0D5-BE0A-A4FAE9D5CD27}"/>
                    </a:ext>
                  </a:extLst>
                </p:cNvPr>
                <p:cNvSpPr>
                  <a:spLocks noRot="1" noChangeAspect="1" noMove="1" noResize="1" noEditPoints="1" noAdjustHandles="1" noChangeArrowheads="1" noChangeShapeType="1" noTextEdit="1"/>
                </p:cNvSpPr>
                <p:nvPr/>
              </p:nvSpPr>
              <p:spPr bwMode="auto">
                <a:xfrm>
                  <a:off x="3043885" y="5762371"/>
                  <a:ext cx="465897" cy="215444"/>
                </a:xfrm>
                <a:prstGeom prst="rect">
                  <a:avLst/>
                </a:prstGeom>
                <a:blipFill>
                  <a:blip r:embed="rId10"/>
                  <a:stretch>
                    <a:fillRect r="-129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0" name="Rectangle 86">
                  <a:extLst>
                    <a:ext uri="{FF2B5EF4-FFF2-40B4-BE49-F238E27FC236}">
                      <a16:creationId xmlns:a16="http://schemas.microsoft.com/office/drawing/2014/main" id="{58FA58EE-0513-C7B4-9665-9AA3D5E8E972}"/>
                    </a:ext>
                  </a:extLst>
                </p:cNvPr>
                <p:cNvSpPr>
                  <a:spLocks noChangeArrowheads="1"/>
                </p:cNvSpPr>
                <p:nvPr/>
              </p:nvSpPr>
              <p:spPr bwMode="auto">
                <a:xfrm>
                  <a:off x="3654228" y="5762371"/>
                  <a:ext cx="465897"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400" b="0" i="1" u="none" strike="noStrike" cap="none" normalizeH="0" baseline="0" dirty="0" smtClean="0">
                            <a:ln>
                              <a:noFill/>
                            </a:ln>
                            <a:solidFill>
                              <a:srgbClr val="000000"/>
                            </a:solidFill>
                            <a:effectLst/>
                            <a:latin typeface="Cambria Math" panose="02040503050406030204" pitchFamily="18" charset="0"/>
                          </a:rPr>
                          <m:t> </m:t>
                        </m:r>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−2</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20" name="Rectangle 86">
                  <a:extLst>
                    <a:ext uri="{FF2B5EF4-FFF2-40B4-BE49-F238E27FC236}">
                      <a16:creationId xmlns:a16="http://schemas.microsoft.com/office/drawing/2014/main" id="{58FA58EE-0513-C7B4-9665-9AA3D5E8E972}"/>
                    </a:ext>
                  </a:extLst>
                </p:cNvPr>
                <p:cNvSpPr>
                  <a:spLocks noRot="1" noChangeAspect="1" noMove="1" noResize="1" noEditPoints="1" noAdjustHandles="1" noChangeArrowheads="1" noChangeShapeType="1" noTextEdit="1"/>
                </p:cNvSpPr>
                <p:nvPr/>
              </p:nvSpPr>
              <p:spPr bwMode="auto">
                <a:xfrm>
                  <a:off x="3654228" y="5762371"/>
                  <a:ext cx="465897" cy="215444"/>
                </a:xfrm>
                <a:prstGeom prst="rect">
                  <a:avLst/>
                </a:prstGeom>
                <a:blipFill>
                  <a:blip r:embed="rId11"/>
                  <a:stretch>
                    <a:fillRect r="-2632"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2" name="TextBox 821">
                  <a:extLst>
                    <a:ext uri="{FF2B5EF4-FFF2-40B4-BE49-F238E27FC236}">
                      <a16:creationId xmlns:a16="http://schemas.microsoft.com/office/drawing/2014/main" id="{EC9514C6-3F44-7BBF-2767-EFE9A1D6B8B7}"/>
                    </a:ext>
                  </a:extLst>
                </p:cNvPr>
                <p:cNvSpPr txBox="1"/>
                <p:nvPr/>
              </p:nvSpPr>
              <p:spPr>
                <a:xfrm rot="16200000">
                  <a:off x="198547" y="4113619"/>
                  <a:ext cx="38510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d>
                          <m:dPr>
                            <m:begChr m:val="|"/>
                            <m:endChr m:val="|"/>
                            <m:ctrlPr>
                              <a:rPr kumimoji="0" lang="en-US" altLang="en-US" sz="1800" b="0" i="1" u="none" strike="noStrike" cap="none" normalizeH="0" baseline="0" dirty="0" smtClean="0">
                                <a:ln>
                                  <a:noFill/>
                                </a:ln>
                                <a:solidFill>
                                  <a:srgbClr val="000000"/>
                                </a:solidFill>
                                <a:effectLst/>
                                <a:latin typeface="Cambria Math" panose="02040503050406030204" pitchFamily="18" charset="0"/>
                              </a:rPr>
                            </m:ctrlPr>
                          </m:dPr>
                          <m:e>
                            <m:r>
                              <a:rPr kumimoji="0" lang="en-US" altLang="en-US" sz="1800" b="0" i="1" u="none" strike="noStrike" cap="none" normalizeH="0" baseline="0" dirty="0" smtClean="0">
                                <a:ln>
                                  <a:noFill/>
                                </a:ln>
                                <a:solidFill>
                                  <a:srgbClr val="000000"/>
                                </a:solidFill>
                                <a:effectLst/>
                                <a:latin typeface="Cambria Math" panose="02040503050406030204" pitchFamily="18" charset="0"/>
                              </a:rPr>
                              <m:t>𝛼</m:t>
                            </m:r>
                          </m:e>
                        </m:d>
                      </m:oMath>
                    </m:oMathPara>
                  </a14:m>
                  <a:endParaRPr kumimoji="0" lang="en-US" altLang="en-US" sz="1800" b="0" i="0" u="none" strike="noStrike" cap="none" normalizeH="0" baseline="0" dirty="0">
                    <a:ln>
                      <a:noFill/>
                    </a:ln>
                    <a:solidFill>
                      <a:schemeClr val="tx1"/>
                    </a:solidFill>
                    <a:effectLst/>
                  </a:endParaRPr>
                </a:p>
              </p:txBody>
            </p:sp>
          </mc:Choice>
          <mc:Fallback xmlns="">
            <p:sp>
              <p:nvSpPr>
                <p:cNvPr id="822" name="TextBox 821">
                  <a:extLst>
                    <a:ext uri="{FF2B5EF4-FFF2-40B4-BE49-F238E27FC236}">
                      <a16:creationId xmlns:a16="http://schemas.microsoft.com/office/drawing/2014/main" id="{EC9514C6-3F44-7BBF-2767-EFE9A1D6B8B7}"/>
                    </a:ext>
                  </a:extLst>
                </p:cNvPr>
                <p:cNvSpPr txBox="1">
                  <a:spLocks noRot="1" noChangeAspect="1" noMove="1" noResize="1" noEditPoints="1" noAdjustHandles="1" noChangeArrowheads="1" noChangeShapeType="1" noTextEdit="1"/>
                </p:cNvSpPr>
                <p:nvPr/>
              </p:nvSpPr>
              <p:spPr>
                <a:xfrm rot="16200000">
                  <a:off x="198547" y="4113619"/>
                  <a:ext cx="38510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3" name="Rectangle 96">
                  <a:extLst>
                    <a:ext uri="{FF2B5EF4-FFF2-40B4-BE49-F238E27FC236}">
                      <a16:creationId xmlns:a16="http://schemas.microsoft.com/office/drawing/2014/main" id="{11CD245F-9B68-7C0B-30CE-1EEC4076BC18}"/>
                    </a:ext>
                  </a:extLst>
                </p:cNvPr>
                <p:cNvSpPr>
                  <a:spLocks noChangeArrowheads="1"/>
                </p:cNvSpPr>
                <p:nvPr/>
              </p:nvSpPr>
              <p:spPr bwMode="auto">
                <a:xfrm>
                  <a:off x="533919" y="5375009"/>
                  <a:ext cx="425822"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−2</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23" name="Rectangle 96">
                  <a:extLst>
                    <a:ext uri="{FF2B5EF4-FFF2-40B4-BE49-F238E27FC236}">
                      <a16:creationId xmlns:a16="http://schemas.microsoft.com/office/drawing/2014/main" id="{11CD245F-9B68-7C0B-30CE-1EEC4076BC18}"/>
                    </a:ext>
                  </a:extLst>
                </p:cNvPr>
                <p:cNvSpPr>
                  <a:spLocks noRot="1" noChangeAspect="1" noMove="1" noResize="1" noEditPoints="1" noAdjustHandles="1" noChangeArrowheads="1" noChangeShapeType="1" noTextEdit="1"/>
                </p:cNvSpPr>
                <p:nvPr/>
              </p:nvSpPr>
              <p:spPr bwMode="auto">
                <a:xfrm>
                  <a:off x="533919" y="5375009"/>
                  <a:ext cx="425822" cy="215444"/>
                </a:xfrm>
                <a:prstGeom prst="rect">
                  <a:avLst/>
                </a:prstGeom>
                <a:blipFill>
                  <a:blip r:embed="rId13"/>
                  <a:stretch>
                    <a:fillRect l="-8571" r="-142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4" name="Rectangle 107">
                  <a:extLst>
                    <a:ext uri="{FF2B5EF4-FFF2-40B4-BE49-F238E27FC236}">
                      <a16:creationId xmlns:a16="http://schemas.microsoft.com/office/drawing/2014/main" id="{AF597F71-605B-471F-8479-2E3A22471679}"/>
                    </a:ext>
                  </a:extLst>
                </p:cNvPr>
                <p:cNvSpPr>
                  <a:spLocks noChangeArrowheads="1"/>
                </p:cNvSpPr>
                <p:nvPr/>
              </p:nvSpPr>
              <p:spPr bwMode="auto">
                <a:xfrm>
                  <a:off x="628496" y="4889902"/>
                  <a:ext cx="33124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0</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24" name="Rectangle 107">
                  <a:extLst>
                    <a:ext uri="{FF2B5EF4-FFF2-40B4-BE49-F238E27FC236}">
                      <a16:creationId xmlns:a16="http://schemas.microsoft.com/office/drawing/2014/main" id="{AF597F71-605B-471F-8479-2E3A22471679}"/>
                    </a:ext>
                  </a:extLst>
                </p:cNvPr>
                <p:cNvSpPr>
                  <a:spLocks noRot="1" noChangeAspect="1" noMove="1" noResize="1" noEditPoints="1" noAdjustHandles="1" noChangeArrowheads="1" noChangeShapeType="1" noTextEdit="1"/>
                </p:cNvSpPr>
                <p:nvPr/>
              </p:nvSpPr>
              <p:spPr bwMode="auto">
                <a:xfrm>
                  <a:off x="628496" y="4889902"/>
                  <a:ext cx="331245" cy="215444"/>
                </a:xfrm>
                <a:prstGeom prst="rect">
                  <a:avLst/>
                </a:prstGeom>
                <a:blipFill>
                  <a:blip r:embed="rId14"/>
                  <a:stretch>
                    <a:fillRect l="-1090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 name="Rectangle 118">
                  <a:extLst>
                    <a:ext uri="{FF2B5EF4-FFF2-40B4-BE49-F238E27FC236}">
                      <a16:creationId xmlns:a16="http://schemas.microsoft.com/office/drawing/2014/main" id="{4A559832-9FED-DE61-7F8B-3EE698BCB0E9}"/>
                    </a:ext>
                  </a:extLst>
                </p:cNvPr>
                <p:cNvSpPr>
                  <a:spLocks noChangeArrowheads="1"/>
                </p:cNvSpPr>
                <p:nvPr/>
              </p:nvSpPr>
              <p:spPr bwMode="auto">
                <a:xfrm>
                  <a:off x="628496" y="4404725"/>
                  <a:ext cx="33124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p>
                        <m:sSupPr>
                          <m:ctrlPr>
                            <a:rPr kumimoji="0" lang="en-US" altLang="en-US" sz="1400" b="0" i="1" u="none" strike="noStrike" cap="none" normalizeH="0" baseline="0" dirty="0" smtClean="0">
                              <a:ln>
                                <a:noFill/>
                              </a:ln>
                              <a:solidFill>
                                <a:schemeClr val="tx1"/>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m:t>
                          </m:r>
                          <m:r>
                            <a:rPr kumimoji="0" lang="en-US" altLang="en-US" sz="1400" b="0" i="1" u="none" strike="noStrike" cap="none" normalizeH="0" baseline="0" dirty="0" smtClean="0">
                              <a:ln>
                                <a:noFill/>
                              </a:ln>
                              <a:solidFill>
                                <a:schemeClr val="tx1"/>
                              </a:solidFill>
                              <a:effectLst/>
                              <a:latin typeface="Cambria Math" panose="02040503050406030204" pitchFamily="18" charset="0"/>
                            </a:rPr>
                            <m:t>0</m:t>
                          </m:r>
                        </m:e>
                        <m:sup>
                          <m:r>
                            <a:rPr kumimoji="0" lang="en-US" altLang="en-US" sz="1400" b="0" i="1" u="none" strike="noStrike" cap="none" normalizeH="0" baseline="0" dirty="0" smtClean="0">
                              <a:ln>
                                <a:noFill/>
                              </a:ln>
                              <a:solidFill>
                                <a:schemeClr val="tx1"/>
                              </a:solidFill>
                              <a:effectLst/>
                              <a:latin typeface="Cambria Math" panose="02040503050406030204" pitchFamily="18" charset="0"/>
                            </a:rPr>
                            <m:t>2</m:t>
                          </m:r>
                        </m:sup>
                      </m:sSup>
                    </m:oMath>
                  </a14:m>
                  <a:r>
                    <a:rPr kumimoji="0" lang="en-US" altLang="en-US" sz="1400" b="0" i="0" u="none" strike="noStrike" cap="none" normalizeH="0" baseline="0" dirty="0">
                      <a:ln>
                        <a:noFill/>
                      </a:ln>
                      <a:solidFill>
                        <a:schemeClr val="tx1"/>
                      </a:solidFill>
                      <a:effectLst/>
                    </a:rPr>
                    <a:t> </a:t>
                  </a:r>
                </a:p>
              </p:txBody>
            </p:sp>
          </mc:Choice>
          <mc:Fallback xmlns="">
            <p:sp>
              <p:nvSpPr>
                <p:cNvPr id="825" name="Rectangle 118">
                  <a:extLst>
                    <a:ext uri="{FF2B5EF4-FFF2-40B4-BE49-F238E27FC236}">
                      <a16:creationId xmlns:a16="http://schemas.microsoft.com/office/drawing/2014/main" id="{4A559832-9FED-DE61-7F8B-3EE698BCB0E9}"/>
                    </a:ext>
                  </a:extLst>
                </p:cNvPr>
                <p:cNvSpPr>
                  <a:spLocks noRot="1" noChangeAspect="1" noMove="1" noResize="1" noEditPoints="1" noAdjustHandles="1" noChangeArrowheads="1" noChangeShapeType="1" noTextEdit="1"/>
                </p:cNvSpPr>
                <p:nvPr/>
              </p:nvSpPr>
              <p:spPr bwMode="auto">
                <a:xfrm>
                  <a:off x="628496" y="4404725"/>
                  <a:ext cx="331245" cy="215444"/>
                </a:xfrm>
                <a:prstGeom prst="rect">
                  <a:avLst/>
                </a:prstGeom>
                <a:blipFill>
                  <a:blip r:embed="rId15"/>
                  <a:stretch>
                    <a:fillRect l="-18182"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6" name="Rectangle 129">
                  <a:extLst>
                    <a:ext uri="{FF2B5EF4-FFF2-40B4-BE49-F238E27FC236}">
                      <a16:creationId xmlns:a16="http://schemas.microsoft.com/office/drawing/2014/main" id="{F1288A23-6E91-7E11-6FB9-A931D891629B}"/>
                    </a:ext>
                  </a:extLst>
                </p:cNvPr>
                <p:cNvSpPr>
                  <a:spLocks noChangeArrowheads="1"/>
                </p:cNvSpPr>
                <p:nvPr/>
              </p:nvSpPr>
              <p:spPr bwMode="auto">
                <a:xfrm>
                  <a:off x="628496" y="3914509"/>
                  <a:ext cx="33124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4</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26" name="Rectangle 129">
                  <a:extLst>
                    <a:ext uri="{FF2B5EF4-FFF2-40B4-BE49-F238E27FC236}">
                      <a16:creationId xmlns:a16="http://schemas.microsoft.com/office/drawing/2014/main" id="{F1288A23-6E91-7E11-6FB9-A931D891629B}"/>
                    </a:ext>
                  </a:extLst>
                </p:cNvPr>
                <p:cNvSpPr>
                  <a:spLocks noRot="1" noChangeAspect="1" noMove="1" noResize="1" noEditPoints="1" noAdjustHandles="1" noChangeArrowheads="1" noChangeShapeType="1" noTextEdit="1"/>
                </p:cNvSpPr>
                <p:nvPr/>
              </p:nvSpPr>
              <p:spPr bwMode="auto">
                <a:xfrm>
                  <a:off x="628496" y="3914509"/>
                  <a:ext cx="331245" cy="215444"/>
                </a:xfrm>
                <a:prstGeom prst="rect">
                  <a:avLst/>
                </a:prstGeom>
                <a:blipFill>
                  <a:blip r:embed="rId16"/>
                  <a:stretch>
                    <a:fillRect l="-1090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7" name="Rectangle 140">
                  <a:extLst>
                    <a:ext uri="{FF2B5EF4-FFF2-40B4-BE49-F238E27FC236}">
                      <a16:creationId xmlns:a16="http://schemas.microsoft.com/office/drawing/2014/main" id="{8E032DF9-58A8-B0AF-5410-B0EBFFF91879}"/>
                    </a:ext>
                  </a:extLst>
                </p:cNvPr>
                <p:cNvSpPr>
                  <a:spLocks noChangeArrowheads="1"/>
                </p:cNvSpPr>
                <p:nvPr/>
              </p:nvSpPr>
              <p:spPr bwMode="auto">
                <a:xfrm>
                  <a:off x="628496" y="3429323"/>
                  <a:ext cx="33124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6</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27" name="Rectangle 140">
                  <a:extLst>
                    <a:ext uri="{FF2B5EF4-FFF2-40B4-BE49-F238E27FC236}">
                      <a16:creationId xmlns:a16="http://schemas.microsoft.com/office/drawing/2014/main" id="{8E032DF9-58A8-B0AF-5410-B0EBFFF91879}"/>
                    </a:ext>
                  </a:extLst>
                </p:cNvPr>
                <p:cNvSpPr>
                  <a:spLocks noRot="1" noChangeAspect="1" noMove="1" noResize="1" noEditPoints="1" noAdjustHandles="1" noChangeArrowheads="1" noChangeShapeType="1" noTextEdit="1"/>
                </p:cNvSpPr>
                <p:nvPr/>
              </p:nvSpPr>
              <p:spPr bwMode="auto">
                <a:xfrm>
                  <a:off x="628496" y="3429323"/>
                  <a:ext cx="331245" cy="215444"/>
                </a:xfrm>
                <a:prstGeom prst="rect">
                  <a:avLst/>
                </a:prstGeom>
                <a:blipFill>
                  <a:blip r:embed="rId17"/>
                  <a:stretch>
                    <a:fillRect l="-1090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8" name="Rectangle 151">
                  <a:extLst>
                    <a:ext uri="{FF2B5EF4-FFF2-40B4-BE49-F238E27FC236}">
                      <a16:creationId xmlns:a16="http://schemas.microsoft.com/office/drawing/2014/main" id="{982BD8BC-E498-8EE3-404B-85F5E68E7B43}"/>
                    </a:ext>
                  </a:extLst>
                </p:cNvPr>
                <p:cNvSpPr>
                  <a:spLocks noChangeArrowheads="1"/>
                </p:cNvSpPr>
                <p:nvPr/>
              </p:nvSpPr>
              <p:spPr bwMode="auto">
                <a:xfrm>
                  <a:off x="628496" y="2943014"/>
                  <a:ext cx="33124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smtClean="0">
                                <a:ln>
                                  <a:noFill/>
                                </a:ln>
                                <a:solidFill>
                                  <a:srgbClr val="000000"/>
                                </a:solidFill>
                                <a:effectLst/>
                                <a:latin typeface="Cambria Math" panose="02040503050406030204" pitchFamily="18" charset="0"/>
                              </a:rPr>
                              <m:t>8</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28" name="Rectangle 151">
                  <a:extLst>
                    <a:ext uri="{FF2B5EF4-FFF2-40B4-BE49-F238E27FC236}">
                      <a16:creationId xmlns:a16="http://schemas.microsoft.com/office/drawing/2014/main" id="{982BD8BC-E498-8EE3-404B-85F5E68E7B43}"/>
                    </a:ext>
                  </a:extLst>
                </p:cNvPr>
                <p:cNvSpPr>
                  <a:spLocks noRot="1" noChangeAspect="1" noMove="1" noResize="1" noEditPoints="1" noAdjustHandles="1" noChangeArrowheads="1" noChangeShapeType="1" noTextEdit="1"/>
                </p:cNvSpPr>
                <p:nvPr/>
              </p:nvSpPr>
              <p:spPr bwMode="auto">
                <a:xfrm>
                  <a:off x="628496" y="2943014"/>
                  <a:ext cx="331245" cy="215444"/>
                </a:xfrm>
                <a:prstGeom prst="rect">
                  <a:avLst/>
                </a:prstGeom>
                <a:blipFill>
                  <a:blip r:embed="rId18"/>
                  <a:stretch>
                    <a:fillRect l="-1090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830" name="Group 329"/>
          <p:cNvGrpSpPr>
            <a:grpSpLocks/>
          </p:cNvGrpSpPr>
          <p:nvPr/>
        </p:nvGrpSpPr>
        <p:grpSpPr bwMode="auto">
          <a:xfrm>
            <a:off x="637059" y="3321545"/>
            <a:ext cx="2814637" cy="1211263"/>
            <a:chOff x="6143636" y="1857364"/>
            <a:chExt cx="2814663" cy="1211268"/>
          </a:xfrm>
        </p:grpSpPr>
        <p:sp>
          <p:nvSpPr>
            <p:cNvPr id="831" name="Line 5"/>
            <p:cNvSpPr>
              <a:spLocks noChangeShapeType="1"/>
            </p:cNvSpPr>
            <p:nvPr/>
          </p:nvSpPr>
          <p:spPr bwMode="auto">
            <a:xfrm>
              <a:off x="6151534" y="3068632"/>
              <a:ext cx="2806765" cy="0"/>
            </a:xfrm>
            <a:prstGeom prst="line">
              <a:avLst/>
            </a:prstGeom>
            <a:noFill/>
            <a:ln w="57150">
              <a:solidFill>
                <a:srgbClr val="24282B"/>
              </a:solidFill>
              <a:round/>
              <a:headEnd/>
              <a:tailEnd/>
            </a:ln>
          </p:spPr>
          <p:txBody>
            <a:bodyPr/>
            <a:lstStyle/>
            <a:p>
              <a:endParaRPr lang="en-US"/>
            </a:p>
          </p:txBody>
        </p:sp>
        <p:sp>
          <p:nvSpPr>
            <p:cNvPr id="832" name="Rectangle 8"/>
            <p:cNvSpPr>
              <a:spLocks noChangeArrowheads="1"/>
            </p:cNvSpPr>
            <p:nvPr/>
          </p:nvSpPr>
          <p:spPr bwMode="auto">
            <a:xfrm>
              <a:off x="6143636" y="1987540"/>
              <a:ext cx="220664" cy="1042992"/>
            </a:xfrm>
            <a:prstGeom prst="rect">
              <a:avLst/>
            </a:prstGeom>
            <a:gradFill rotWithShape="1">
              <a:gsLst>
                <a:gs pos="0">
                  <a:srgbClr val="00FFFF"/>
                </a:gs>
                <a:gs pos="50000">
                  <a:schemeClr val="bg1"/>
                </a:gs>
                <a:gs pos="100000">
                  <a:srgbClr val="00FFFF"/>
                </a:gs>
              </a:gsLst>
              <a:lin ang="0" scaled="1"/>
            </a:gradFill>
            <a:ln w="3175">
              <a:solidFill>
                <a:schemeClr val="tx1"/>
              </a:solidFill>
              <a:miter lim="800000"/>
              <a:headEnd/>
              <a:tailEnd/>
            </a:ln>
            <a:effectLst/>
          </p:spPr>
          <p:txBody>
            <a:bodyPr wrap="none" anchor="ctr"/>
            <a:lstStyle/>
            <a:p>
              <a:pPr>
                <a:defRPr/>
              </a:pPr>
              <a:endParaRPr lang="en-US"/>
            </a:p>
          </p:txBody>
        </p:sp>
        <p:sp>
          <p:nvSpPr>
            <p:cNvPr id="833" name="Rectangle 9"/>
            <p:cNvSpPr>
              <a:spLocks noChangeArrowheads="1"/>
            </p:cNvSpPr>
            <p:nvPr/>
          </p:nvSpPr>
          <p:spPr bwMode="auto">
            <a:xfrm>
              <a:off x="8650321" y="1987540"/>
              <a:ext cx="220665" cy="1042992"/>
            </a:xfrm>
            <a:prstGeom prst="rect">
              <a:avLst/>
            </a:prstGeom>
            <a:gradFill rotWithShape="1">
              <a:gsLst>
                <a:gs pos="0">
                  <a:srgbClr val="00FFFF"/>
                </a:gs>
                <a:gs pos="50000">
                  <a:schemeClr val="bg1"/>
                </a:gs>
                <a:gs pos="100000">
                  <a:srgbClr val="00FFFF"/>
                </a:gs>
              </a:gsLst>
              <a:lin ang="0" scaled="1"/>
            </a:gradFill>
            <a:ln w="3175">
              <a:solidFill>
                <a:schemeClr val="tx1"/>
              </a:solidFill>
              <a:miter lim="800000"/>
              <a:headEnd/>
              <a:tailEnd/>
            </a:ln>
            <a:effectLst/>
          </p:spPr>
          <p:txBody>
            <a:bodyPr wrap="none" anchor="ctr"/>
            <a:lstStyle/>
            <a:p>
              <a:pPr>
                <a:defRPr/>
              </a:pPr>
              <a:endParaRPr lang="en-US"/>
            </a:p>
          </p:txBody>
        </p:sp>
        <p:sp>
          <p:nvSpPr>
            <p:cNvPr id="834" name="Freeform 13"/>
            <p:cNvSpPr>
              <a:spLocks/>
            </p:cNvSpPr>
            <p:nvPr/>
          </p:nvSpPr>
          <p:spPr bwMode="auto">
            <a:xfrm>
              <a:off x="6143636" y="1860237"/>
              <a:ext cx="486020" cy="651116"/>
            </a:xfrm>
            <a:custGeom>
              <a:avLst/>
              <a:gdLst>
                <a:gd name="T0" fmla="*/ 0 w 800"/>
                <a:gd name="T1" fmla="*/ 2147483647 h 680"/>
                <a:gd name="T2" fmla="*/ 2147483647 w 800"/>
                <a:gd name="T3" fmla="*/ 2147483647 h 680"/>
                <a:gd name="T4" fmla="*/ 2147483647 w 800"/>
                <a:gd name="T5" fmla="*/ 2147483647 h 680"/>
                <a:gd name="T6" fmla="*/ 2147483647 w 800"/>
                <a:gd name="T7" fmla="*/ 2147483647 h 680"/>
                <a:gd name="T8" fmla="*/ 2147483647 w 800"/>
                <a:gd name="T9" fmla="*/ 2147483647 h 680"/>
                <a:gd name="T10" fmla="*/ 0 60000 65536"/>
                <a:gd name="T11" fmla="*/ 0 60000 65536"/>
                <a:gd name="T12" fmla="*/ 0 60000 65536"/>
                <a:gd name="T13" fmla="*/ 0 60000 65536"/>
                <a:gd name="T14" fmla="*/ 0 60000 65536"/>
                <a:gd name="T15" fmla="*/ 0 w 800"/>
                <a:gd name="T16" fmla="*/ 0 h 680"/>
                <a:gd name="T17" fmla="*/ 800 w 800"/>
                <a:gd name="T18" fmla="*/ 680 h 680"/>
              </a:gdLst>
              <a:ahLst/>
              <a:cxnLst>
                <a:cxn ang="T10">
                  <a:pos x="T0" y="T1"/>
                </a:cxn>
                <a:cxn ang="T11">
                  <a:pos x="T2" y="T3"/>
                </a:cxn>
                <a:cxn ang="T12">
                  <a:pos x="T4" y="T5"/>
                </a:cxn>
                <a:cxn ang="T13">
                  <a:pos x="T6" y="T7"/>
                </a:cxn>
                <a:cxn ang="T14">
                  <a:pos x="T8" y="T9"/>
                </a:cxn>
              </a:cxnLst>
              <a:rect l="T15" t="T16" r="T17" b="T18"/>
              <a:pathLst>
                <a:path w="800" h="680">
                  <a:moveTo>
                    <a:pt x="0" y="42"/>
                  </a:moveTo>
                  <a:cubicBezTo>
                    <a:pt x="43" y="36"/>
                    <a:pt x="166" y="0"/>
                    <a:pt x="256" y="4"/>
                  </a:cubicBezTo>
                  <a:cubicBezTo>
                    <a:pt x="346" y="8"/>
                    <a:pt x="455" y="22"/>
                    <a:pt x="539" y="68"/>
                  </a:cubicBezTo>
                  <a:cubicBezTo>
                    <a:pt x="623" y="114"/>
                    <a:pt x="718" y="176"/>
                    <a:pt x="759" y="278"/>
                  </a:cubicBezTo>
                  <a:cubicBezTo>
                    <a:pt x="800" y="380"/>
                    <a:pt x="781" y="596"/>
                    <a:pt x="786" y="680"/>
                  </a:cubicBezTo>
                </a:path>
              </a:pathLst>
            </a:custGeom>
            <a:noFill/>
            <a:ln w="9525">
              <a:solidFill>
                <a:schemeClr val="tx1"/>
              </a:solidFill>
              <a:round/>
              <a:headEnd/>
              <a:tailEnd type="triangle" w="med" len="med"/>
            </a:ln>
          </p:spPr>
          <p:txBody>
            <a:bodyPr/>
            <a:lstStyle/>
            <a:p>
              <a:endParaRPr lang="en-US"/>
            </a:p>
          </p:txBody>
        </p:sp>
        <p:sp>
          <p:nvSpPr>
            <p:cNvPr id="835" name="Line 15"/>
            <p:cNvSpPr>
              <a:spLocks noChangeShapeType="1"/>
            </p:cNvSpPr>
            <p:nvPr/>
          </p:nvSpPr>
          <p:spPr bwMode="auto">
            <a:xfrm>
              <a:off x="6859908" y="2248034"/>
              <a:ext cx="1102050" cy="0"/>
            </a:xfrm>
            <a:prstGeom prst="line">
              <a:avLst/>
            </a:prstGeom>
            <a:noFill/>
            <a:ln w="9525">
              <a:solidFill>
                <a:schemeClr val="tx1"/>
              </a:solidFill>
              <a:round/>
              <a:headEnd/>
              <a:tailEnd/>
            </a:ln>
          </p:spPr>
          <p:txBody>
            <a:bodyPr/>
            <a:lstStyle/>
            <a:p>
              <a:endParaRPr lang="en-US"/>
            </a:p>
          </p:txBody>
        </p:sp>
        <p:sp>
          <p:nvSpPr>
            <p:cNvPr id="836" name="Line 16"/>
            <p:cNvSpPr>
              <a:spLocks noChangeShapeType="1"/>
            </p:cNvSpPr>
            <p:nvPr/>
          </p:nvSpPr>
          <p:spPr bwMode="auto">
            <a:xfrm flipV="1">
              <a:off x="7080440" y="2248034"/>
              <a:ext cx="0" cy="434716"/>
            </a:xfrm>
            <a:prstGeom prst="line">
              <a:avLst/>
            </a:prstGeom>
            <a:noFill/>
            <a:ln w="9525">
              <a:solidFill>
                <a:schemeClr val="tx1"/>
              </a:solidFill>
              <a:round/>
              <a:headEnd/>
              <a:tailEnd type="triangle" w="med" len="med"/>
            </a:ln>
          </p:spPr>
          <p:txBody>
            <a:bodyPr/>
            <a:lstStyle/>
            <a:p>
              <a:endParaRPr lang="en-US"/>
            </a:p>
          </p:txBody>
        </p:sp>
        <p:sp>
          <p:nvSpPr>
            <p:cNvPr id="837" name="Rectangle 17"/>
            <p:cNvSpPr>
              <a:spLocks noChangeArrowheads="1"/>
            </p:cNvSpPr>
            <p:nvPr/>
          </p:nvSpPr>
          <p:spPr bwMode="auto">
            <a:xfrm>
              <a:off x="6364300" y="2552692"/>
              <a:ext cx="2287609" cy="477840"/>
            </a:xfrm>
            <a:prstGeom prst="rect">
              <a:avLst/>
            </a:prstGeom>
            <a:gradFill rotWithShape="1">
              <a:gsLst>
                <a:gs pos="0">
                  <a:srgbClr val="00FFFF"/>
                </a:gs>
                <a:gs pos="50000">
                  <a:schemeClr val="bg1"/>
                </a:gs>
                <a:gs pos="100000">
                  <a:srgbClr val="00FFFF"/>
                </a:gs>
              </a:gsLst>
              <a:lin ang="5400000" scaled="1"/>
            </a:gradFill>
            <a:ln w="3175">
              <a:solidFill>
                <a:schemeClr val="tx1"/>
              </a:solidFill>
              <a:miter lim="800000"/>
              <a:headEnd/>
              <a:tailEnd/>
            </a:ln>
            <a:effectLst/>
          </p:spPr>
          <p:txBody>
            <a:bodyPr wrap="none" anchor="ctr"/>
            <a:lstStyle/>
            <a:p>
              <a:pPr>
                <a:defRPr/>
              </a:pPr>
              <a:endParaRPr lang="en-US"/>
            </a:p>
          </p:txBody>
        </p:sp>
        <p:sp>
          <p:nvSpPr>
            <p:cNvPr id="838" name="Line 19"/>
            <p:cNvSpPr>
              <a:spLocks noChangeShapeType="1"/>
            </p:cNvSpPr>
            <p:nvPr/>
          </p:nvSpPr>
          <p:spPr bwMode="auto">
            <a:xfrm>
              <a:off x="7658803" y="2117810"/>
              <a:ext cx="826841" cy="0"/>
            </a:xfrm>
            <a:prstGeom prst="line">
              <a:avLst/>
            </a:prstGeom>
            <a:noFill/>
            <a:ln w="9525">
              <a:solidFill>
                <a:schemeClr val="tx1"/>
              </a:solidFill>
              <a:round/>
              <a:headEnd/>
              <a:tailEnd/>
            </a:ln>
          </p:spPr>
          <p:txBody>
            <a:bodyPr/>
            <a:lstStyle/>
            <a:p>
              <a:endParaRPr lang="en-US"/>
            </a:p>
          </p:txBody>
        </p:sp>
        <p:sp>
          <p:nvSpPr>
            <p:cNvPr id="839" name="Freeform 20"/>
            <p:cNvSpPr>
              <a:spLocks/>
            </p:cNvSpPr>
            <p:nvPr/>
          </p:nvSpPr>
          <p:spPr bwMode="auto">
            <a:xfrm>
              <a:off x="8403021" y="1857364"/>
              <a:ext cx="496348" cy="260446"/>
            </a:xfrm>
            <a:custGeom>
              <a:avLst/>
              <a:gdLst>
                <a:gd name="T0" fmla="*/ 0 w 817"/>
                <a:gd name="T1" fmla="*/ 2147483647 h 272"/>
                <a:gd name="T2" fmla="*/ 2147483647 w 817"/>
                <a:gd name="T3" fmla="*/ 2147483647 h 272"/>
                <a:gd name="T4" fmla="*/ 2147483647 w 817"/>
                <a:gd name="T5" fmla="*/ 2147483647 h 272"/>
                <a:gd name="T6" fmla="*/ 2147483647 w 817"/>
                <a:gd name="T7" fmla="*/ 0 h 272"/>
                <a:gd name="T8" fmla="*/ 0 60000 65536"/>
                <a:gd name="T9" fmla="*/ 0 60000 65536"/>
                <a:gd name="T10" fmla="*/ 0 60000 65536"/>
                <a:gd name="T11" fmla="*/ 0 60000 65536"/>
                <a:gd name="T12" fmla="*/ 0 w 817"/>
                <a:gd name="T13" fmla="*/ 0 h 272"/>
                <a:gd name="T14" fmla="*/ 817 w 817"/>
                <a:gd name="T15" fmla="*/ 272 h 272"/>
              </a:gdLst>
              <a:ahLst/>
              <a:cxnLst>
                <a:cxn ang="T8">
                  <a:pos x="T0" y="T1"/>
                </a:cxn>
                <a:cxn ang="T9">
                  <a:pos x="T2" y="T3"/>
                </a:cxn>
                <a:cxn ang="T10">
                  <a:pos x="T4" y="T5"/>
                </a:cxn>
                <a:cxn ang="T11">
                  <a:pos x="T6" y="T7"/>
                </a:cxn>
              </a:cxnLst>
              <a:rect l="T12" t="T13" r="T14" b="T15"/>
              <a:pathLst>
                <a:path w="817" h="272">
                  <a:moveTo>
                    <a:pt x="0" y="272"/>
                  </a:moveTo>
                  <a:cubicBezTo>
                    <a:pt x="38" y="246"/>
                    <a:pt x="147" y="157"/>
                    <a:pt x="231" y="117"/>
                  </a:cubicBezTo>
                  <a:cubicBezTo>
                    <a:pt x="315" y="77"/>
                    <a:pt x="406" y="53"/>
                    <a:pt x="504" y="34"/>
                  </a:cubicBezTo>
                  <a:cubicBezTo>
                    <a:pt x="602" y="15"/>
                    <a:pt x="752" y="7"/>
                    <a:pt x="817" y="0"/>
                  </a:cubicBezTo>
                </a:path>
              </a:pathLst>
            </a:custGeom>
            <a:noFill/>
            <a:ln w="9525">
              <a:solidFill>
                <a:schemeClr val="tx1"/>
              </a:solidFill>
              <a:round/>
              <a:headEnd/>
              <a:tailEnd type="triangle" w="med" len="med"/>
            </a:ln>
          </p:spPr>
          <p:txBody>
            <a:bodyPr/>
            <a:lstStyle/>
            <a:p>
              <a:endParaRPr lang="en-US"/>
            </a:p>
          </p:txBody>
        </p:sp>
        <p:cxnSp>
          <p:nvCxnSpPr>
            <p:cNvPr id="840" name="Straight Connector 839"/>
            <p:cNvCxnSpPr/>
            <p:nvPr/>
          </p:nvCxnSpPr>
          <p:spPr>
            <a:xfrm rot="5400000" flipH="1" flipV="1">
              <a:off x="7647807" y="2188359"/>
              <a:ext cx="3571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rot="5400000" flipH="1" flipV="1">
              <a:off x="7730357" y="2337585"/>
              <a:ext cx="182563" cy="0"/>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rot="5400000" flipH="1" flipV="1">
              <a:off x="7726388" y="2027228"/>
              <a:ext cx="184151" cy="0"/>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3" name="TextBox 327"/>
            <p:cNvSpPr txBox="1">
              <a:spLocks noChangeArrowheads="1"/>
            </p:cNvSpPr>
            <p:nvPr/>
          </p:nvSpPr>
          <p:spPr bwMode="auto">
            <a:xfrm>
              <a:off x="6626054" y="1971834"/>
              <a:ext cx="603050" cy="307777"/>
            </a:xfrm>
            <a:prstGeom prst="rect">
              <a:avLst/>
            </a:prstGeom>
            <a:noFill/>
            <a:ln w="9525">
              <a:noFill/>
              <a:miter lim="800000"/>
              <a:headEnd/>
              <a:tailEnd/>
            </a:ln>
          </p:spPr>
          <p:txBody>
            <a:bodyPr wrap="none">
              <a:spAutoFit/>
            </a:bodyPr>
            <a:lstStyle/>
            <a:p>
              <a:r>
                <a:rPr lang="en-US" sz="1400"/>
                <a:t>initial</a:t>
              </a:r>
            </a:p>
          </p:txBody>
        </p:sp>
        <p:sp>
          <p:nvSpPr>
            <p:cNvPr id="844" name="TextBox 328"/>
            <p:cNvSpPr txBox="1">
              <a:spLocks noChangeArrowheads="1"/>
            </p:cNvSpPr>
            <p:nvPr/>
          </p:nvSpPr>
          <p:spPr bwMode="auto">
            <a:xfrm>
              <a:off x="7908070" y="1861232"/>
              <a:ext cx="513282" cy="307777"/>
            </a:xfrm>
            <a:prstGeom prst="rect">
              <a:avLst/>
            </a:prstGeom>
            <a:noFill/>
            <a:ln w="9525">
              <a:noFill/>
              <a:miter lim="800000"/>
              <a:headEnd/>
              <a:tailEnd/>
            </a:ln>
          </p:spPr>
          <p:txBody>
            <a:bodyPr wrap="none">
              <a:spAutoFit/>
            </a:bodyPr>
            <a:lstStyle/>
            <a:p>
              <a:r>
                <a:rPr lang="en-US" sz="1400"/>
                <a:t>final</a:t>
              </a:r>
            </a:p>
          </p:txBody>
        </p:sp>
      </p:grpSp>
      <mc:AlternateContent xmlns:mc="http://schemas.openxmlformats.org/markup-compatibility/2006" xmlns:a14="http://schemas.microsoft.com/office/drawing/2010/main">
        <mc:Choice Requires="a14">
          <p:sp>
            <p:nvSpPr>
              <p:cNvPr id="845" name="Object 511"/>
              <p:cNvSpPr txBox="1"/>
              <p:nvPr/>
            </p:nvSpPr>
            <p:spPr bwMode="auto">
              <a:xfrm>
                <a:off x="332902" y="5009057"/>
                <a:ext cx="3281359" cy="3841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m:rPr>
                              <m:nor/>
                            </m:rPr>
                            <a:rPr lang="en-US" i="0">
                              <a:solidFill>
                                <a:srgbClr val="000000"/>
                              </a:solidFill>
                              <a:latin typeface="Cambria Math" panose="02040503050406030204" pitchFamily="18" charset="0"/>
                            </a:rPr>
                            <m:t>mirror</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oMath>
                  </m:oMathPara>
                </a14:m>
                <a:endParaRPr lang="en-US" dirty="0"/>
              </a:p>
            </p:txBody>
          </p:sp>
        </mc:Choice>
        <mc:Fallback xmlns="">
          <p:sp>
            <p:nvSpPr>
              <p:cNvPr id="845" name="Object 511"/>
              <p:cNvSpPr txBox="1">
                <a:spLocks noRot="1" noChangeAspect="1" noMove="1" noResize="1" noEditPoints="1" noAdjustHandles="1" noChangeArrowheads="1" noChangeShapeType="1" noTextEdit="1"/>
              </p:cNvSpPr>
              <p:nvPr/>
            </p:nvSpPr>
            <p:spPr bwMode="auto">
              <a:xfrm>
                <a:off x="332902" y="5009057"/>
                <a:ext cx="3281359" cy="384175"/>
              </a:xfrm>
              <a:prstGeom prst="rect">
                <a:avLst/>
              </a:prstGeom>
              <a:blipFill>
                <a:blip r:embed="rId1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6" name="Object 518"/>
              <p:cNvSpPr txBox="1"/>
              <p:nvPr/>
            </p:nvSpPr>
            <p:spPr bwMode="auto">
              <a:xfrm>
                <a:off x="343179" y="5437908"/>
                <a:ext cx="3049587" cy="69215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Assume</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1">
                              <a:solidFill>
                                <a:srgbClr val="000000"/>
                              </a:solidFill>
                              <a:latin typeface="Cambria Math" panose="02040503050406030204" pitchFamily="18" charset="0"/>
                            </a:rPr>
                            <m:t>Δ</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n</m:t>
                                  </m:r>
                                </m:sub>
                              </m:sSub>
                            </m:e>
                          </m:d>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n</m:t>
                              </m:r>
                            </m:sub>
                          </m:sSub>
                        </m:den>
                      </m:f>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−6</m:t>
                          </m:r>
                        </m:sup>
                      </m:sSup>
                    </m:oMath>
                  </m:oMathPara>
                </a14:m>
                <a:endParaRPr lang="en-US" dirty="0"/>
              </a:p>
            </p:txBody>
          </p:sp>
        </mc:Choice>
        <mc:Fallback xmlns="">
          <p:sp>
            <p:nvSpPr>
              <p:cNvPr id="846" name="Object 518"/>
              <p:cNvSpPr txBox="1">
                <a:spLocks noRot="1" noChangeAspect="1" noMove="1" noResize="1" noEditPoints="1" noAdjustHandles="1" noChangeArrowheads="1" noChangeShapeType="1" noTextEdit="1"/>
              </p:cNvSpPr>
              <p:nvPr/>
            </p:nvSpPr>
            <p:spPr bwMode="auto">
              <a:xfrm>
                <a:off x="343179" y="5437908"/>
                <a:ext cx="3049587" cy="69215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8" name="TextBox 847">
                <a:extLst>
                  <a:ext uri="{FF2B5EF4-FFF2-40B4-BE49-F238E27FC236}">
                    <a16:creationId xmlns:a16="http://schemas.microsoft.com/office/drawing/2014/main" id="{5F561432-4AC6-3FAF-2CF0-38595BE9A060}"/>
                  </a:ext>
                </a:extLst>
              </p:cNvPr>
              <p:cNvSpPr txBox="1"/>
              <p:nvPr/>
            </p:nvSpPr>
            <p:spPr>
              <a:xfrm>
                <a:off x="111253" y="6130058"/>
                <a:ext cx="8569437"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Limit from GRANIT will not be competitive, but see later discussion of models that evade constraints from experiments with macroscopic test bodies including all shown.</a:t>
                </a:r>
              </a:p>
            </p:txBody>
          </p:sp>
        </mc:Choice>
        <mc:Fallback xmlns="">
          <p:sp>
            <p:nvSpPr>
              <p:cNvPr id="848" name="TextBox 847">
                <a:extLst>
                  <a:ext uri="{FF2B5EF4-FFF2-40B4-BE49-F238E27FC236}">
                    <a16:creationId xmlns:a16="http://schemas.microsoft.com/office/drawing/2014/main" id="{5F561432-4AC6-3FAF-2CF0-38595BE9A060}"/>
                  </a:ext>
                </a:extLst>
              </p:cNvPr>
              <p:cNvSpPr txBox="1">
                <a:spLocks noRot="1" noChangeAspect="1" noMove="1" noResize="1" noEditPoints="1" noAdjustHandles="1" noChangeArrowheads="1" noChangeShapeType="1" noTextEdit="1"/>
              </p:cNvSpPr>
              <p:nvPr/>
            </p:nvSpPr>
            <p:spPr>
              <a:xfrm>
                <a:off x="111253" y="6130058"/>
                <a:ext cx="8569437" cy="646331"/>
              </a:xfrm>
              <a:prstGeom prst="rect">
                <a:avLst/>
              </a:prstGeom>
              <a:blipFill>
                <a:blip r:embed="rId21"/>
                <a:stretch>
                  <a:fillRect l="-569"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 name="TextBox 848">
                <a:extLst>
                  <a:ext uri="{FF2B5EF4-FFF2-40B4-BE49-F238E27FC236}">
                    <a16:creationId xmlns:a16="http://schemas.microsoft.com/office/drawing/2014/main" id="{F3B893C6-756F-614F-67CB-0CD5370E757E}"/>
                  </a:ext>
                </a:extLst>
              </p:cNvPr>
              <p:cNvSpPr txBox="1"/>
              <p:nvPr/>
            </p:nvSpPr>
            <p:spPr>
              <a:xfrm>
                <a:off x="111253" y="2527770"/>
                <a:ext cx="4734694" cy="369332"/>
              </a:xfrm>
              <a:prstGeom prst="rect">
                <a:avLst/>
              </a:prstGeom>
              <a:noFill/>
            </p:spPr>
            <p:txBody>
              <a:bodyPr wrap="none" rtlCol="0">
                <a:spAutoFit/>
              </a:bodyPr>
              <a:lstStyle/>
              <a:p>
                <a:r>
                  <a:rPr lang="en-US" dirty="0"/>
                  <a:t>(Use of </a:t>
                </a:r>
                <a14:m>
                  <m:oMath xmlns:m="http://schemas.openxmlformats.org/officeDocument/2006/math">
                    <m:r>
                      <a:rPr lang="en-US" b="0" i="1" smtClean="0">
                        <a:latin typeface="Cambria Math" panose="02040503050406030204" pitchFamily="18" charset="0"/>
                      </a:rPr>
                      <m:t>𝛼</m:t>
                    </m:r>
                  </m:oMath>
                </a14:m>
                <a:r>
                  <a:rPr lang="en-US" dirty="0"/>
                  <a:t> compares coupling constant to gravity)</a:t>
                </a:r>
              </a:p>
            </p:txBody>
          </p:sp>
        </mc:Choice>
        <mc:Fallback xmlns="">
          <p:sp>
            <p:nvSpPr>
              <p:cNvPr id="849" name="TextBox 848">
                <a:extLst>
                  <a:ext uri="{FF2B5EF4-FFF2-40B4-BE49-F238E27FC236}">
                    <a16:creationId xmlns:a16="http://schemas.microsoft.com/office/drawing/2014/main" id="{F3B893C6-756F-614F-67CB-0CD5370E757E}"/>
                  </a:ext>
                </a:extLst>
              </p:cNvPr>
              <p:cNvSpPr txBox="1">
                <a:spLocks noRot="1" noChangeAspect="1" noMove="1" noResize="1" noEditPoints="1" noAdjustHandles="1" noChangeArrowheads="1" noChangeShapeType="1" noTextEdit="1"/>
              </p:cNvSpPr>
              <p:nvPr/>
            </p:nvSpPr>
            <p:spPr>
              <a:xfrm>
                <a:off x="111253" y="2527770"/>
                <a:ext cx="4734694" cy="369332"/>
              </a:xfrm>
              <a:prstGeom prst="rect">
                <a:avLst/>
              </a:prstGeom>
              <a:blipFill>
                <a:blip r:embed="rId22"/>
                <a:stretch>
                  <a:fillRect l="-1030" t="-10000" r="-386" b="-26667"/>
                </a:stretch>
              </a:blipFill>
            </p:spPr>
            <p:txBody>
              <a:bodyPr/>
              <a:lstStyle/>
              <a:p>
                <a:r>
                  <a:rPr lang="en-US">
                    <a:noFill/>
                  </a:rPr>
                  <a:t> </a:t>
                </a:r>
              </a:p>
            </p:txBody>
          </p:sp>
        </mc:Fallback>
      </mc:AlternateContent>
    </p:spTree>
    <p:extLst>
      <p:ext uri="{BB962C8B-B14F-4D97-AF65-F5344CB8AC3E}">
        <p14:creationId xmlns:p14="http://schemas.microsoft.com/office/powerpoint/2010/main" val="169024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 grpId="0"/>
      <p:bldP spid="846" grpId="0"/>
      <p:bldP spid="8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6D96AC94-4E3A-65D7-AD51-D1C8DB2603AB}"/>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solidFill>
                  <a:srgbClr val="000000"/>
                </a:solidFill>
                <a:latin typeface="+mj-lt"/>
              </a:rPr>
              <a:t>Limits for most simple spin-dependent interaction</a:t>
            </a:r>
          </a:p>
        </p:txBody>
      </p:sp>
      <p:grpSp>
        <p:nvGrpSpPr>
          <p:cNvPr id="24" name="Group 23">
            <a:extLst>
              <a:ext uri="{FF2B5EF4-FFF2-40B4-BE49-F238E27FC236}">
                <a16:creationId xmlns:a16="http://schemas.microsoft.com/office/drawing/2014/main" id="{98C2CE99-2DF8-2C75-FFC4-CBCA88987C58}"/>
              </a:ext>
            </a:extLst>
          </p:cNvPr>
          <p:cNvGrpSpPr/>
          <p:nvPr/>
        </p:nvGrpSpPr>
        <p:grpSpPr>
          <a:xfrm>
            <a:off x="5835433" y="935832"/>
            <a:ext cx="1916113" cy="1330325"/>
            <a:chOff x="4935781" y="4927976"/>
            <a:chExt cx="1916113" cy="1330325"/>
          </a:xfrm>
        </p:grpSpPr>
        <p:sp>
          <p:nvSpPr>
            <p:cNvPr id="25" name="Line 279">
              <a:extLst>
                <a:ext uri="{FF2B5EF4-FFF2-40B4-BE49-F238E27FC236}">
                  <a16:creationId xmlns:a16="http://schemas.microsoft.com/office/drawing/2014/main" id="{C37315E3-A752-4F61-591F-13AE28BCEB1D}"/>
                </a:ext>
              </a:extLst>
            </p:cNvPr>
            <p:cNvSpPr>
              <a:spLocks noChangeShapeType="1"/>
            </p:cNvSpPr>
            <p:nvPr/>
          </p:nvSpPr>
          <p:spPr bwMode="auto">
            <a:xfrm>
              <a:off x="5556494" y="5593139"/>
              <a:ext cx="647700" cy="0"/>
            </a:xfrm>
            <a:prstGeom prst="line">
              <a:avLst/>
            </a:prstGeom>
            <a:noFill/>
            <a:ln w="9525">
              <a:solidFill>
                <a:schemeClr val="tx1"/>
              </a:solidFill>
              <a:prstDash val="dash"/>
              <a:round/>
              <a:headEnd/>
              <a:tailEnd/>
            </a:ln>
          </p:spPr>
          <p:txBody>
            <a:bodyPr/>
            <a:lstStyle/>
            <a:p>
              <a:endParaRPr lang="en-US"/>
            </a:p>
          </p:txBody>
        </p:sp>
        <p:sp>
          <p:nvSpPr>
            <p:cNvPr id="26" name="Text Box 280">
              <a:extLst>
                <a:ext uri="{FF2B5EF4-FFF2-40B4-BE49-F238E27FC236}">
                  <a16:creationId xmlns:a16="http://schemas.microsoft.com/office/drawing/2014/main" id="{AD636B45-AD7D-1B1D-4CFC-EC945D4BA7AA}"/>
                </a:ext>
              </a:extLst>
            </p:cNvPr>
            <p:cNvSpPr txBox="1">
              <a:spLocks noChangeArrowheads="1"/>
            </p:cNvSpPr>
            <p:nvPr/>
          </p:nvSpPr>
          <p:spPr bwMode="auto">
            <a:xfrm>
              <a:off x="5700956" y="5304214"/>
              <a:ext cx="287338" cy="307975"/>
            </a:xfrm>
            <a:prstGeom prst="rect">
              <a:avLst/>
            </a:prstGeom>
            <a:noFill/>
            <a:ln w="9525">
              <a:noFill/>
              <a:miter lim="800000"/>
              <a:headEnd/>
              <a:tailEnd/>
            </a:ln>
          </p:spPr>
          <p:txBody>
            <a:bodyPr>
              <a:spAutoFit/>
            </a:bodyPr>
            <a:lstStyle/>
            <a:p>
              <a:pPr>
                <a:spcBef>
                  <a:spcPct val="50000"/>
                </a:spcBef>
              </a:pPr>
              <a:r>
                <a:rPr lang="en-US" sz="1400" dirty="0">
                  <a:cs typeface="Times New Roman" pitchFamily="18" charset="0"/>
                </a:rPr>
                <a:t>X</a:t>
              </a:r>
              <a:endParaRPr lang="el-GR" sz="1400" dirty="0">
                <a:cs typeface="Times New Roman" pitchFamily="18" charset="0"/>
              </a:endParaRPr>
            </a:p>
          </p:txBody>
        </p:sp>
        <p:sp>
          <p:nvSpPr>
            <p:cNvPr id="27" name="Line 281">
              <a:extLst>
                <a:ext uri="{FF2B5EF4-FFF2-40B4-BE49-F238E27FC236}">
                  <a16:creationId xmlns:a16="http://schemas.microsoft.com/office/drawing/2014/main" id="{A0C0EB4E-E910-6830-E419-03D7B0724FE1}"/>
                </a:ext>
              </a:extLst>
            </p:cNvPr>
            <p:cNvSpPr>
              <a:spLocks noChangeShapeType="1"/>
            </p:cNvSpPr>
            <p:nvPr/>
          </p:nvSpPr>
          <p:spPr bwMode="auto">
            <a:xfrm>
              <a:off x="6204194" y="5593139"/>
              <a:ext cx="288925" cy="576263"/>
            </a:xfrm>
            <a:prstGeom prst="line">
              <a:avLst/>
            </a:prstGeom>
            <a:noFill/>
            <a:ln w="9525">
              <a:solidFill>
                <a:schemeClr val="tx1"/>
              </a:solidFill>
              <a:round/>
              <a:headEnd/>
              <a:tailEnd/>
            </a:ln>
          </p:spPr>
          <p:txBody>
            <a:bodyPr/>
            <a:lstStyle/>
            <a:p>
              <a:endParaRPr lang="en-US"/>
            </a:p>
          </p:txBody>
        </p:sp>
        <p:sp>
          <p:nvSpPr>
            <p:cNvPr id="28" name="Line 282">
              <a:extLst>
                <a:ext uri="{FF2B5EF4-FFF2-40B4-BE49-F238E27FC236}">
                  <a16:creationId xmlns:a16="http://schemas.microsoft.com/office/drawing/2014/main" id="{4628A028-4949-60BE-45E7-38B731CAC3A6}"/>
                </a:ext>
              </a:extLst>
            </p:cNvPr>
            <p:cNvSpPr>
              <a:spLocks noChangeShapeType="1"/>
            </p:cNvSpPr>
            <p:nvPr/>
          </p:nvSpPr>
          <p:spPr bwMode="auto">
            <a:xfrm flipV="1">
              <a:off x="6204194" y="5016876"/>
              <a:ext cx="288925" cy="576263"/>
            </a:xfrm>
            <a:prstGeom prst="line">
              <a:avLst/>
            </a:prstGeom>
            <a:noFill/>
            <a:ln w="9525">
              <a:solidFill>
                <a:schemeClr val="tx1"/>
              </a:solidFill>
              <a:round/>
              <a:headEnd/>
              <a:tailEnd/>
            </a:ln>
          </p:spPr>
          <p:txBody>
            <a:bodyPr/>
            <a:lstStyle/>
            <a:p>
              <a:endParaRPr lang="en-US"/>
            </a:p>
          </p:txBody>
        </p:sp>
        <p:sp>
          <p:nvSpPr>
            <p:cNvPr id="29" name="Text Box 283">
              <a:extLst>
                <a:ext uri="{FF2B5EF4-FFF2-40B4-BE49-F238E27FC236}">
                  <a16:creationId xmlns:a16="http://schemas.microsoft.com/office/drawing/2014/main" id="{F73A65B3-A8F9-1D27-6665-AD5EE1F11306}"/>
                </a:ext>
              </a:extLst>
            </p:cNvPr>
            <p:cNvSpPr txBox="1">
              <a:spLocks noChangeArrowheads="1"/>
            </p:cNvSpPr>
            <p:nvPr/>
          </p:nvSpPr>
          <p:spPr bwMode="auto">
            <a:xfrm>
              <a:off x="6447081" y="5936039"/>
              <a:ext cx="4048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p:sp>
          <p:nvSpPr>
            <p:cNvPr id="30" name="Text Box 284">
              <a:extLst>
                <a:ext uri="{FF2B5EF4-FFF2-40B4-BE49-F238E27FC236}">
                  <a16:creationId xmlns:a16="http://schemas.microsoft.com/office/drawing/2014/main" id="{8C2CBB1F-0D25-F4AF-3A76-DAA9ADBF37FF}"/>
                </a:ext>
              </a:extLst>
            </p:cNvPr>
            <p:cNvSpPr txBox="1">
              <a:spLocks noChangeArrowheads="1"/>
            </p:cNvSpPr>
            <p:nvPr/>
          </p:nvSpPr>
          <p:spPr bwMode="auto">
            <a:xfrm>
              <a:off x="6434381" y="4927976"/>
              <a:ext cx="4175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p:grpSp>
          <p:nvGrpSpPr>
            <p:cNvPr id="31" name="Group 287">
              <a:extLst>
                <a:ext uri="{FF2B5EF4-FFF2-40B4-BE49-F238E27FC236}">
                  <a16:creationId xmlns:a16="http://schemas.microsoft.com/office/drawing/2014/main" id="{69AC33C9-740B-7994-7BE7-C8CF7FA2E16B}"/>
                </a:ext>
              </a:extLst>
            </p:cNvPr>
            <p:cNvGrpSpPr>
              <a:grpSpLocks/>
            </p:cNvGrpSpPr>
            <p:nvPr/>
          </p:nvGrpSpPr>
          <p:grpSpPr bwMode="auto">
            <a:xfrm rot="10800000">
              <a:off x="5267569" y="5016876"/>
              <a:ext cx="288925" cy="1152525"/>
              <a:chOff x="4740" y="1162"/>
              <a:chExt cx="182" cy="726"/>
            </a:xfrm>
          </p:grpSpPr>
          <p:sp>
            <p:nvSpPr>
              <p:cNvPr id="44548" name="Line 285">
                <a:extLst>
                  <a:ext uri="{FF2B5EF4-FFF2-40B4-BE49-F238E27FC236}">
                    <a16:creationId xmlns:a16="http://schemas.microsoft.com/office/drawing/2014/main" id="{73369877-ABBC-D13D-F85A-59DA456E8EB4}"/>
                  </a:ext>
                </a:extLst>
              </p:cNvPr>
              <p:cNvSpPr>
                <a:spLocks noChangeShapeType="1"/>
              </p:cNvSpPr>
              <p:nvPr/>
            </p:nvSpPr>
            <p:spPr bwMode="auto">
              <a:xfrm rot="10800000">
                <a:off x="4740" y="1525"/>
                <a:ext cx="182" cy="363"/>
              </a:xfrm>
              <a:prstGeom prst="line">
                <a:avLst/>
              </a:prstGeom>
              <a:noFill/>
              <a:ln w="9525">
                <a:solidFill>
                  <a:schemeClr val="tx1"/>
                </a:solidFill>
                <a:round/>
                <a:headEnd/>
                <a:tailEnd/>
              </a:ln>
            </p:spPr>
            <p:txBody>
              <a:bodyPr/>
              <a:lstStyle/>
              <a:p>
                <a:endParaRPr lang="en-US"/>
              </a:p>
            </p:txBody>
          </p:sp>
          <p:sp>
            <p:nvSpPr>
              <p:cNvPr id="44833" name="Line 286">
                <a:extLst>
                  <a:ext uri="{FF2B5EF4-FFF2-40B4-BE49-F238E27FC236}">
                    <a16:creationId xmlns:a16="http://schemas.microsoft.com/office/drawing/2014/main" id="{288FCB41-BA98-993F-469C-988389C7637E}"/>
                  </a:ext>
                </a:extLst>
              </p:cNvPr>
              <p:cNvSpPr>
                <a:spLocks noChangeShapeType="1"/>
              </p:cNvSpPr>
              <p:nvPr/>
            </p:nvSpPr>
            <p:spPr bwMode="auto">
              <a:xfrm rot="10800000" flipV="1">
                <a:off x="4740" y="1162"/>
                <a:ext cx="182" cy="363"/>
              </a:xfrm>
              <a:prstGeom prst="line">
                <a:avLst/>
              </a:prstGeom>
              <a:noFill/>
              <a:ln w="9525">
                <a:solidFill>
                  <a:schemeClr val="tx1"/>
                </a:solidFill>
                <a:round/>
                <a:headEnd/>
                <a:tailEnd/>
              </a:ln>
            </p:spPr>
            <p:txBody>
              <a:bodyPr/>
              <a:lstStyle/>
              <a:p>
                <a:endParaRPr lang="en-US"/>
              </a:p>
            </p:txBody>
          </p:sp>
        </p:grpSp>
        <p:sp>
          <p:nvSpPr>
            <p:cNvPr id="44544" name="Text Box 288">
              <a:extLst>
                <a:ext uri="{FF2B5EF4-FFF2-40B4-BE49-F238E27FC236}">
                  <a16:creationId xmlns:a16="http://schemas.microsoft.com/office/drawing/2014/main" id="{B9A1338F-E945-9BF3-55F5-0702792181E8}"/>
                </a:ext>
              </a:extLst>
            </p:cNvPr>
            <p:cNvSpPr txBox="1">
              <a:spLocks noChangeArrowheads="1"/>
            </p:cNvSpPr>
            <p:nvPr/>
          </p:nvSpPr>
          <p:spPr bwMode="auto">
            <a:xfrm>
              <a:off x="4935781" y="5953501"/>
              <a:ext cx="4048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p:sp>
          <p:nvSpPr>
            <p:cNvPr id="44545" name="Text Box 289">
              <a:extLst>
                <a:ext uri="{FF2B5EF4-FFF2-40B4-BE49-F238E27FC236}">
                  <a16:creationId xmlns:a16="http://schemas.microsoft.com/office/drawing/2014/main" id="{1BEE4EDB-CB49-DFCF-ADD2-0F4DEFF8587C}"/>
                </a:ext>
              </a:extLst>
            </p:cNvPr>
            <p:cNvSpPr txBox="1">
              <a:spLocks noChangeArrowheads="1"/>
            </p:cNvSpPr>
            <p:nvPr/>
          </p:nvSpPr>
          <p:spPr bwMode="auto">
            <a:xfrm>
              <a:off x="4994519" y="4945439"/>
              <a:ext cx="417513" cy="304800"/>
            </a:xfrm>
            <a:prstGeom prst="rect">
              <a:avLst/>
            </a:prstGeom>
            <a:noFill/>
            <a:ln w="9525">
              <a:noFill/>
              <a:miter lim="800000"/>
              <a:headEnd/>
              <a:tailEnd/>
            </a:ln>
          </p:spPr>
          <p:txBody>
            <a:bodyPr>
              <a:spAutoFit/>
            </a:bodyPr>
            <a:lstStyle/>
            <a:p>
              <a:pPr>
                <a:spcBef>
                  <a:spcPct val="50000"/>
                </a:spcBef>
              </a:pPr>
              <a:r>
                <a:rPr lang="de-DE" sz="1400" dirty="0">
                  <a:cs typeface="Times New Roman" pitchFamily="18" charset="0"/>
                </a:rPr>
                <a:t>n</a:t>
              </a:r>
              <a:endParaRPr lang="el-GR" sz="1400" baseline="-25000" dirty="0">
                <a:cs typeface="Times New Roman" pitchFamily="18" charset="0"/>
              </a:endParaRPr>
            </a:p>
          </p:txBody>
        </p:sp>
        <mc:AlternateContent xmlns:mc="http://schemas.openxmlformats.org/markup-compatibility/2006" xmlns:a14="http://schemas.microsoft.com/office/drawing/2010/main">
          <mc:Choice Requires="a14">
            <p:sp>
              <p:nvSpPr>
                <p:cNvPr id="44546" name="TextBox 44545">
                  <a:extLst>
                    <a:ext uri="{FF2B5EF4-FFF2-40B4-BE49-F238E27FC236}">
                      <a16:creationId xmlns:a16="http://schemas.microsoft.com/office/drawing/2014/main" id="{95B9969B-CFD3-8738-80C0-90FA295BD3C1}"/>
                    </a:ext>
                  </a:extLst>
                </p:cNvPr>
                <p:cNvSpPr txBox="1"/>
                <p:nvPr/>
              </p:nvSpPr>
              <p:spPr>
                <a:xfrm>
                  <a:off x="5136091" y="5410544"/>
                  <a:ext cx="48077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𝑖𝑔</m:t>
                            </m:r>
                          </m:e>
                          <m:sub>
                            <m:r>
                              <a:rPr lang="en-US" sz="1400" b="0" i="1" smtClean="0">
                                <a:latin typeface="Cambria Math" panose="02040503050406030204" pitchFamily="18" charset="0"/>
                              </a:rPr>
                              <m:t>𝑃</m:t>
                            </m:r>
                          </m:sub>
                        </m:sSub>
                      </m:oMath>
                    </m:oMathPara>
                  </a14:m>
                  <a:endParaRPr lang="en-US" sz="1400" dirty="0"/>
                </a:p>
              </p:txBody>
            </p:sp>
          </mc:Choice>
          <mc:Fallback xmlns="">
            <p:sp>
              <p:nvSpPr>
                <p:cNvPr id="44546" name="TextBox 44545">
                  <a:extLst>
                    <a:ext uri="{FF2B5EF4-FFF2-40B4-BE49-F238E27FC236}">
                      <a16:creationId xmlns:a16="http://schemas.microsoft.com/office/drawing/2014/main" id="{95B9969B-CFD3-8738-80C0-90FA295BD3C1}"/>
                    </a:ext>
                  </a:extLst>
                </p:cNvPr>
                <p:cNvSpPr txBox="1">
                  <a:spLocks noRot="1" noChangeAspect="1" noMove="1" noResize="1" noEditPoints="1" noAdjustHandles="1" noChangeArrowheads="1" noChangeShapeType="1" noTextEdit="1"/>
                </p:cNvSpPr>
                <p:nvPr/>
              </p:nvSpPr>
              <p:spPr>
                <a:xfrm>
                  <a:off x="5136091" y="5410544"/>
                  <a:ext cx="480773" cy="307777"/>
                </a:xfrm>
                <a:prstGeom prst="rect">
                  <a:avLst/>
                </a:prstGeom>
                <a:blipFill>
                  <a:blip r:embed="rId2"/>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547" name="TextBox 44546">
                  <a:extLst>
                    <a:ext uri="{FF2B5EF4-FFF2-40B4-BE49-F238E27FC236}">
                      <a16:creationId xmlns:a16="http://schemas.microsoft.com/office/drawing/2014/main" id="{D6DADB5F-9522-6ADF-F636-CA1DC0BF7B83}"/>
                    </a:ext>
                  </a:extLst>
                </p:cNvPr>
                <p:cNvSpPr txBox="1"/>
                <p:nvPr/>
              </p:nvSpPr>
              <p:spPr>
                <a:xfrm>
                  <a:off x="6182087" y="5433883"/>
                  <a:ext cx="40344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𝑠</m:t>
                            </m:r>
                          </m:sub>
                        </m:sSub>
                      </m:oMath>
                    </m:oMathPara>
                  </a14:m>
                  <a:endParaRPr lang="en-US" sz="1400" dirty="0"/>
                </a:p>
              </p:txBody>
            </p:sp>
          </mc:Choice>
          <mc:Fallback xmlns="">
            <p:sp>
              <p:nvSpPr>
                <p:cNvPr id="44547" name="TextBox 44546">
                  <a:extLst>
                    <a:ext uri="{FF2B5EF4-FFF2-40B4-BE49-F238E27FC236}">
                      <a16:creationId xmlns:a16="http://schemas.microsoft.com/office/drawing/2014/main" id="{D6DADB5F-9522-6ADF-F636-CA1DC0BF7B83}"/>
                    </a:ext>
                  </a:extLst>
                </p:cNvPr>
                <p:cNvSpPr txBox="1">
                  <a:spLocks noRot="1" noChangeAspect="1" noMove="1" noResize="1" noEditPoints="1" noAdjustHandles="1" noChangeArrowheads="1" noChangeShapeType="1" noTextEdit="1"/>
                </p:cNvSpPr>
                <p:nvPr/>
              </p:nvSpPr>
              <p:spPr>
                <a:xfrm>
                  <a:off x="6182087" y="5433883"/>
                  <a:ext cx="403444" cy="307777"/>
                </a:xfrm>
                <a:prstGeom prst="rect">
                  <a:avLst/>
                </a:prstGeom>
                <a:blipFill>
                  <a:blip r:embed="rId3"/>
                  <a:stretch>
                    <a:fillRect b="-2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4834" name="Object 7">
                <a:extLst>
                  <a:ext uri="{FF2B5EF4-FFF2-40B4-BE49-F238E27FC236}">
                    <a16:creationId xmlns:a16="http://schemas.microsoft.com/office/drawing/2014/main" id="{5AE55560-60E9-8B11-2732-86B4A6C03D05}"/>
                  </a:ext>
                </a:extLst>
              </p:cNvPr>
              <p:cNvSpPr txBox="1"/>
              <p:nvPr/>
            </p:nvSpPr>
            <p:spPr bwMode="auto">
              <a:xfrm>
                <a:off x="180441" y="856208"/>
                <a:ext cx="5367655" cy="1439318"/>
              </a:xfrm>
              <a:prstGeom prst="rect">
                <a:avLst/>
              </a:prstGeom>
              <a:noFill/>
            </p:spPr>
            <p:txBody>
              <a:bodyPr>
                <a:noAutofit/>
              </a:bodyPr>
              <a:lstStyle/>
              <a:p>
                <a:r>
                  <a:rPr lang="en-US" dirty="0">
                    <a:solidFill>
                      <a:srgbClr val="000000"/>
                    </a:solidFill>
                  </a:rPr>
                  <a:t>Interaction between polarized neutron and unpolarized fermion, e.g. from exchange of pseudoscalar boson:</a:t>
                </a:r>
              </a:p>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𝑉</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𝑟</m:t>
                      </m:r>
                      <m:r>
                        <a:rPr lang="en-US" i="1" smtClean="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𝑔</m:t>
                              </m:r>
                            </m:e>
                            <m:sub>
                              <m:r>
                                <a:rPr lang="en-US" i="1">
                                  <a:solidFill>
                                    <a:srgbClr val="000000"/>
                                  </a:solidFill>
                                  <a:latin typeface="Cambria Math" panose="02040503050406030204" pitchFamily="18" charset="0"/>
                                </a:rPr>
                                <m:t>𝑆</m:t>
                              </m:r>
                            </m:sub>
                          </m:sSub>
                        </m:e>
                        <m:sup>
                          <m:r>
                            <a:rPr lang="en-US" i="1">
                              <a:solidFill>
                                <a:srgbClr val="000000"/>
                              </a:solidFill>
                              <a:latin typeface="Cambria Math" panose="02040503050406030204" pitchFamily="18" charset="0"/>
                            </a:rPr>
                            <m:t>1</m:t>
                          </m:r>
                        </m:sup>
                      </m:sSup>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𝑔</m:t>
                              </m:r>
                            </m:e>
                            <m:sub>
                              <m:r>
                                <a:rPr lang="en-US" i="1">
                                  <a:solidFill>
                                    <a:srgbClr val="000000"/>
                                  </a:solidFill>
                                  <a:latin typeface="Cambria Math" panose="02040503050406030204" pitchFamily="18" charset="0"/>
                                </a:rPr>
                                <m:t>𝑃</m:t>
                              </m:r>
                            </m:sub>
                          </m:sSub>
                        </m:e>
                        <m:sup>
                          <m:r>
                            <a:rPr lang="en-US" i="1">
                              <a:solidFill>
                                <a:srgbClr val="000000"/>
                              </a:solidFill>
                              <a:latin typeface="Cambria Math" panose="02040503050406030204" pitchFamily="18" charset="0"/>
                            </a:rPr>
                            <m:t>2</m:t>
                          </m:r>
                        </m:sup>
                      </m:sSup>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ℏ</m:t>
                                  </m:r>
                                  <m:r>
                                    <a:rPr lang="en-US" i="1">
                                      <a:solidFill>
                                        <a:srgbClr val="000000"/>
                                      </a:solidFill>
                                      <a:latin typeface="Cambria Math" panose="02040503050406030204" pitchFamily="18" charset="0"/>
                                    </a:rPr>
                                    <m:t>𝑐</m:t>
                                  </m:r>
                                </m:e>
                              </m:d>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8</m:t>
                          </m:r>
                          <m:r>
                            <a:rPr lang="en-US" i="1">
                              <a:solidFill>
                                <a:srgbClr val="000000"/>
                              </a:solidFill>
                              <a:latin typeface="Cambria Math" panose="02040503050406030204" pitchFamily="18" charset="0"/>
                            </a:rPr>
                            <m:t>𝜋</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2</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𝑐</m:t>
                              </m:r>
                            </m:e>
                            <m:sup>
                              <m:r>
                                <a:rPr lang="en-US" i="1">
                                  <a:solidFill>
                                    <a:srgbClr val="000000"/>
                                  </a:solidFill>
                                  <a:latin typeface="Cambria Math" panose="02040503050406030204" pitchFamily="18" charset="0"/>
                                </a:rPr>
                                <m:t>2</m:t>
                              </m:r>
                            </m:sup>
                          </m:sSup>
                        </m:den>
                      </m:f>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𝜎</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𝑟</m:t>
                              </m:r>
                            </m:e>
                          </m:acc>
                        </m:e>
                      </m:d>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𝜆</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den>
                          </m:f>
                        </m:e>
                      </m:d>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exp</m:t>
                          </m:r>
                        </m:fName>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𝑟</m:t>
                                  </m:r>
                                </m:num>
                                <m:den>
                                  <m:r>
                                    <a:rPr lang="en-US" i="1">
                                      <a:solidFill>
                                        <a:srgbClr val="000000"/>
                                      </a:solidFill>
                                      <a:latin typeface="Cambria Math" panose="02040503050406030204" pitchFamily="18" charset="0"/>
                                    </a:rPr>
                                    <m:t>𝜆</m:t>
                                  </m:r>
                                </m:den>
                              </m:f>
                            </m:e>
                          </m:d>
                        </m:e>
                      </m:func>
                    </m:oMath>
                  </m:oMathPara>
                </a14:m>
                <a:endParaRPr lang="en-US" dirty="0"/>
              </a:p>
              <a:p>
                <a:endParaRPr lang="en-US" dirty="0"/>
              </a:p>
              <a:p>
                <a:endParaRPr lang="en-US" dirty="0"/>
              </a:p>
            </p:txBody>
          </p:sp>
        </mc:Choice>
        <mc:Fallback xmlns="">
          <p:sp>
            <p:nvSpPr>
              <p:cNvPr id="44834" name="Object 7">
                <a:extLst>
                  <a:ext uri="{FF2B5EF4-FFF2-40B4-BE49-F238E27FC236}">
                    <a16:creationId xmlns:a16="http://schemas.microsoft.com/office/drawing/2014/main" id="{5AE55560-60E9-8B11-2732-86B4A6C03D05}"/>
                  </a:ext>
                </a:extLst>
              </p:cNvPr>
              <p:cNvSpPr txBox="1">
                <a:spLocks noRot="1" noChangeAspect="1" noMove="1" noResize="1" noEditPoints="1" noAdjustHandles="1" noChangeArrowheads="1" noChangeShapeType="1" noTextEdit="1"/>
              </p:cNvSpPr>
              <p:nvPr/>
            </p:nvSpPr>
            <p:spPr bwMode="auto">
              <a:xfrm>
                <a:off x="180441" y="856208"/>
                <a:ext cx="5367655" cy="1439318"/>
              </a:xfrm>
              <a:prstGeom prst="rect">
                <a:avLst/>
              </a:prstGeom>
              <a:blipFill>
                <a:blip r:embed="rId4"/>
                <a:stretch>
                  <a:fillRect l="-1023" t="-2110" r="-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837" name="TextBox 44836">
                <a:extLst>
                  <a:ext uri="{FF2B5EF4-FFF2-40B4-BE49-F238E27FC236}">
                    <a16:creationId xmlns:a16="http://schemas.microsoft.com/office/drawing/2014/main" id="{68E50A5F-14AC-BFF8-6E3B-B33EF10687B8}"/>
                  </a:ext>
                </a:extLst>
              </p:cNvPr>
              <p:cNvSpPr txBox="1"/>
              <p:nvPr/>
            </p:nvSpPr>
            <p:spPr>
              <a:xfrm>
                <a:off x="115453" y="2188132"/>
                <a:ext cx="4060407" cy="369332"/>
              </a:xfrm>
              <a:prstGeom prst="rect">
                <a:avLst/>
              </a:prstGeom>
              <a:noFill/>
            </p:spPr>
            <p:txBody>
              <a:bodyPr wrap="none" rtlCol="0">
                <a:spAutoFit/>
              </a:bodyPr>
              <a:lstStyle/>
              <a:p>
                <a:r>
                  <a:rPr lang="en-US" dirty="0"/>
                  <a:t>(Operator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𝒪</m:t>
                        </m:r>
                      </m:e>
                      <m:sub>
                        <m:r>
                          <a:rPr lang="en-US" b="0" i="1" smtClean="0">
                            <a:latin typeface="Cambria Math" panose="02040503050406030204" pitchFamily="18" charset="0"/>
                          </a:rPr>
                          <m:t>9</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𝒪</m:t>
                        </m:r>
                      </m:e>
                      <m:sub>
                        <m:r>
                          <a:rPr lang="en-US" b="0" i="1" smtClean="0">
                            <a:latin typeface="Cambria Math" panose="02040503050406030204" pitchFamily="18" charset="0"/>
                          </a:rPr>
                          <m:t>10</m:t>
                        </m:r>
                      </m:sub>
                    </m:sSub>
                  </m:oMath>
                </a14:m>
                <a:r>
                  <a:rPr lang="en-US" dirty="0"/>
                  <a:t> from </a:t>
                </a:r>
                <a:r>
                  <a:rPr lang="en-US" dirty="0" err="1"/>
                  <a:t>Dobrescu</a:t>
                </a:r>
                <a:r>
                  <a:rPr lang="en-US" dirty="0"/>
                  <a:t> et al.)</a:t>
                </a:r>
              </a:p>
            </p:txBody>
          </p:sp>
        </mc:Choice>
        <mc:Fallback xmlns="">
          <p:sp>
            <p:nvSpPr>
              <p:cNvPr id="44837" name="TextBox 44836">
                <a:extLst>
                  <a:ext uri="{FF2B5EF4-FFF2-40B4-BE49-F238E27FC236}">
                    <a16:creationId xmlns:a16="http://schemas.microsoft.com/office/drawing/2014/main" id="{68E50A5F-14AC-BFF8-6E3B-B33EF10687B8}"/>
                  </a:ext>
                </a:extLst>
              </p:cNvPr>
              <p:cNvSpPr txBox="1">
                <a:spLocks noRot="1" noChangeAspect="1" noMove="1" noResize="1" noEditPoints="1" noAdjustHandles="1" noChangeArrowheads="1" noChangeShapeType="1" noTextEdit="1"/>
              </p:cNvSpPr>
              <p:nvPr/>
            </p:nvSpPr>
            <p:spPr>
              <a:xfrm>
                <a:off x="115453" y="2188132"/>
                <a:ext cx="4060407" cy="369332"/>
              </a:xfrm>
              <a:prstGeom prst="rect">
                <a:avLst/>
              </a:prstGeom>
              <a:blipFill>
                <a:blip r:embed="rId5"/>
                <a:stretch>
                  <a:fillRect l="-1351" t="-9836" r="-450" b="-24590"/>
                </a:stretch>
              </a:blipFill>
            </p:spPr>
            <p:txBody>
              <a:bodyPr/>
              <a:lstStyle/>
              <a:p>
                <a:r>
                  <a:rPr lang="en-US">
                    <a:noFill/>
                  </a:rPr>
                  <a:t> </a:t>
                </a:r>
              </a:p>
            </p:txBody>
          </p:sp>
        </mc:Fallback>
      </mc:AlternateContent>
      <p:grpSp>
        <p:nvGrpSpPr>
          <p:cNvPr id="44535" name="Group 329">
            <a:extLst>
              <a:ext uri="{FF2B5EF4-FFF2-40B4-BE49-F238E27FC236}">
                <a16:creationId xmlns:a16="http://schemas.microsoft.com/office/drawing/2014/main" id="{C4AAA355-8BD4-4F49-AB69-99BC5C87C979}"/>
              </a:ext>
            </a:extLst>
          </p:cNvPr>
          <p:cNvGrpSpPr>
            <a:grpSpLocks/>
          </p:cNvGrpSpPr>
          <p:nvPr/>
        </p:nvGrpSpPr>
        <p:grpSpPr bwMode="auto">
          <a:xfrm>
            <a:off x="1180025" y="2834616"/>
            <a:ext cx="2814637" cy="1211263"/>
            <a:chOff x="6143636" y="1857364"/>
            <a:chExt cx="2814663" cy="1211268"/>
          </a:xfrm>
        </p:grpSpPr>
        <p:sp>
          <p:nvSpPr>
            <p:cNvPr id="44536" name="Line 5">
              <a:extLst>
                <a:ext uri="{FF2B5EF4-FFF2-40B4-BE49-F238E27FC236}">
                  <a16:creationId xmlns:a16="http://schemas.microsoft.com/office/drawing/2014/main" id="{7A072AC7-A90D-BFBF-C4B6-D9E070089131}"/>
                </a:ext>
              </a:extLst>
            </p:cNvPr>
            <p:cNvSpPr>
              <a:spLocks noChangeShapeType="1"/>
            </p:cNvSpPr>
            <p:nvPr/>
          </p:nvSpPr>
          <p:spPr bwMode="auto">
            <a:xfrm>
              <a:off x="6151534" y="3068632"/>
              <a:ext cx="2806765" cy="0"/>
            </a:xfrm>
            <a:prstGeom prst="line">
              <a:avLst/>
            </a:prstGeom>
            <a:noFill/>
            <a:ln w="57150">
              <a:solidFill>
                <a:srgbClr val="24282B"/>
              </a:solidFill>
              <a:round/>
              <a:headEnd/>
              <a:tailEnd/>
            </a:ln>
          </p:spPr>
          <p:txBody>
            <a:bodyPr/>
            <a:lstStyle/>
            <a:p>
              <a:endParaRPr lang="en-US"/>
            </a:p>
          </p:txBody>
        </p:sp>
        <p:sp>
          <p:nvSpPr>
            <p:cNvPr id="44537" name="Rectangle 8">
              <a:extLst>
                <a:ext uri="{FF2B5EF4-FFF2-40B4-BE49-F238E27FC236}">
                  <a16:creationId xmlns:a16="http://schemas.microsoft.com/office/drawing/2014/main" id="{72BDB195-C044-FB3E-16AC-588743C6FBCC}"/>
                </a:ext>
              </a:extLst>
            </p:cNvPr>
            <p:cNvSpPr>
              <a:spLocks noChangeArrowheads="1"/>
            </p:cNvSpPr>
            <p:nvPr/>
          </p:nvSpPr>
          <p:spPr bwMode="auto">
            <a:xfrm>
              <a:off x="6143636" y="1987540"/>
              <a:ext cx="220664" cy="1042992"/>
            </a:xfrm>
            <a:prstGeom prst="rect">
              <a:avLst/>
            </a:prstGeom>
            <a:gradFill rotWithShape="1">
              <a:gsLst>
                <a:gs pos="0">
                  <a:srgbClr val="00FFFF"/>
                </a:gs>
                <a:gs pos="50000">
                  <a:schemeClr val="bg1"/>
                </a:gs>
                <a:gs pos="100000">
                  <a:srgbClr val="00FFFF"/>
                </a:gs>
              </a:gsLst>
              <a:lin ang="0" scaled="1"/>
            </a:gradFill>
            <a:ln w="3175">
              <a:solidFill>
                <a:schemeClr val="tx1"/>
              </a:solidFill>
              <a:miter lim="800000"/>
              <a:headEnd/>
              <a:tailEnd/>
            </a:ln>
            <a:effectLst/>
          </p:spPr>
          <p:txBody>
            <a:bodyPr wrap="none" anchor="ctr"/>
            <a:lstStyle/>
            <a:p>
              <a:pPr>
                <a:defRPr/>
              </a:pPr>
              <a:endParaRPr lang="en-US"/>
            </a:p>
          </p:txBody>
        </p:sp>
        <p:sp>
          <p:nvSpPr>
            <p:cNvPr id="44538" name="Rectangle 9">
              <a:extLst>
                <a:ext uri="{FF2B5EF4-FFF2-40B4-BE49-F238E27FC236}">
                  <a16:creationId xmlns:a16="http://schemas.microsoft.com/office/drawing/2014/main" id="{B8F2B623-89E1-3B91-8F92-63FE37FA6439}"/>
                </a:ext>
              </a:extLst>
            </p:cNvPr>
            <p:cNvSpPr>
              <a:spLocks noChangeArrowheads="1"/>
            </p:cNvSpPr>
            <p:nvPr/>
          </p:nvSpPr>
          <p:spPr bwMode="auto">
            <a:xfrm>
              <a:off x="8650321" y="1987540"/>
              <a:ext cx="220665" cy="1042992"/>
            </a:xfrm>
            <a:prstGeom prst="rect">
              <a:avLst/>
            </a:prstGeom>
            <a:gradFill rotWithShape="1">
              <a:gsLst>
                <a:gs pos="0">
                  <a:srgbClr val="00FFFF"/>
                </a:gs>
                <a:gs pos="50000">
                  <a:schemeClr val="bg1"/>
                </a:gs>
                <a:gs pos="100000">
                  <a:srgbClr val="00FFFF"/>
                </a:gs>
              </a:gsLst>
              <a:lin ang="0" scaled="1"/>
            </a:gradFill>
            <a:ln w="3175">
              <a:solidFill>
                <a:schemeClr val="tx1"/>
              </a:solidFill>
              <a:miter lim="800000"/>
              <a:headEnd/>
              <a:tailEnd/>
            </a:ln>
            <a:effectLst/>
          </p:spPr>
          <p:txBody>
            <a:bodyPr wrap="none" anchor="ctr"/>
            <a:lstStyle/>
            <a:p>
              <a:pPr>
                <a:defRPr/>
              </a:pPr>
              <a:endParaRPr lang="en-US"/>
            </a:p>
          </p:txBody>
        </p:sp>
        <p:sp>
          <p:nvSpPr>
            <p:cNvPr id="44539" name="Freeform 13">
              <a:extLst>
                <a:ext uri="{FF2B5EF4-FFF2-40B4-BE49-F238E27FC236}">
                  <a16:creationId xmlns:a16="http://schemas.microsoft.com/office/drawing/2014/main" id="{A249FAB1-A417-BDFB-B4EA-345666E69D54}"/>
                </a:ext>
              </a:extLst>
            </p:cNvPr>
            <p:cNvSpPr>
              <a:spLocks/>
            </p:cNvSpPr>
            <p:nvPr/>
          </p:nvSpPr>
          <p:spPr bwMode="auto">
            <a:xfrm>
              <a:off x="6143636" y="1860237"/>
              <a:ext cx="486020" cy="651116"/>
            </a:xfrm>
            <a:custGeom>
              <a:avLst/>
              <a:gdLst>
                <a:gd name="T0" fmla="*/ 0 w 800"/>
                <a:gd name="T1" fmla="*/ 2147483647 h 680"/>
                <a:gd name="T2" fmla="*/ 2147483647 w 800"/>
                <a:gd name="T3" fmla="*/ 2147483647 h 680"/>
                <a:gd name="T4" fmla="*/ 2147483647 w 800"/>
                <a:gd name="T5" fmla="*/ 2147483647 h 680"/>
                <a:gd name="T6" fmla="*/ 2147483647 w 800"/>
                <a:gd name="T7" fmla="*/ 2147483647 h 680"/>
                <a:gd name="T8" fmla="*/ 2147483647 w 800"/>
                <a:gd name="T9" fmla="*/ 2147483647 h 680"/>
                <a:gd name="T10" fmla="*/ 0 60000 65536"/>
                <a:gd name="T11" fmla="*/ 0 60000 65536"/>
                <a:gd name="T12" fmla="*/ 0 60000 65536"/>
                <a:gd name="T13" fmla="*/ 0 60000 65536"/>
                <a:gd name="T14" fmla="*/ 0 60000 65536"/>
                <a:gd name="T15" fmla="*/ 0 w 800"/>
                <a:gd name="T16" fmla="*/ 0 h 680"/>
                <a:gd name="T17" fmla="*/ 800 w 800"/>
                <a:gd name="T18" fmla="*/ 680 h 680"/>
              </a:gdLst>
              <a:ahLst/>
              <a:cxnLst>
                <a:cxn ang="T10">
                  <a:pos x="T0" y="T1"/>
                </a:cxn>
                <a:cxn ang="T11">
                  <a:pos x="T2" y="T3"/>
                </a:cxn>
                <a:cxn ang="T12">
                  <a:pos x="T4" y="T5"/>
                </a:cxn>
                <a:cxn ang="T13">
                  <a:pos x="T6" y="T7"/>
                </a:cxn>
                <a:cxn ang="T14">
                  <a:pos x="T8" y="T9"/>
                </a:cxn>
              </a:cxnLst>
              <a:rect l="T15" t="T16" r="T17" b="T18"/>
              <a:pathLst>
                <a:path w="800" h="680">
                  <a:moveTo>
                    <a:pt x="0" y="42"/>
                  </a:moveTo>
                  <a:cubicBezTo>
                    <a:pt x="43" y="36"/>
                    <a:pt x="166" y="0"/>
                    <a:pt x="256" y="4"/>
                  </a:cubicBezTo>
                  <a:cubicBezTo>
                    <a:pt x="346" y="8"/>
                    <a:pt x="455" y="22"/>
                    <a:pt x="539" y="68"/>
                  </a:cubicBezTo>
                  <a:cubicBezTo>
                    <a:pt x="623" y="114"/>
                    <a:pt x="718" y="176"/>
                    <a:pt x="759" y="278"/>
                  </a:cubicBezTo>
                  <a:cubicBezTo>
                    <a:pt x="800" y="380"/>
                    <a:pt x="781" y="596"/>
                    <a:pt x="786" y="680"/>
                  </a:cubicBezTo>
                </a:path>
              </a:pathLst>
            </a:custGeom>
            <a:noFill/>
            <a:ln w="9525">
              <a:solidFill>
                <a:schemeClr val="tx1"/>
              </a:solidFill>
              <a:round/>
              <a:headEnd/>
              <a:tailEnd type="triangle" w="med" len="med"/>
            </a:ln>
          </p:spPr>
          <p:txBody>
            <a:bodyPr/>
            <a:lstStyle/>
            <a:p>
              <a:endParaRPr lang="en-US"/>
            </a:p>
          </p:txBody>
        </p:sp>
        <p:sp>
          <p:nvSpPr>
            <p:cNvPr id="44540" name="Line 15">
              <a:extLst>
                <a:ext uri="{FF2B5EF4-FFF2-40B4-BE49-F238E27FC236}">
                  <a16:creationId xmlns:a16="http://schemas.microsoft.com/office/drawing/2014/main" id="{F81105A2-B77A-59E9-DD3B-60A6D41D987F}"/>
                </a:ext>
              </a:extLst>
            </p:cNvPr>
            <p:cNvSpPr>
              <a:spLocks noChangeShapeType="1"/>
            </p:cNvSpPr>
            <p:nvPr/>
          </p:nvSpPr>
          <p:spPr bwMode="auto">
            <a:xfrm>
              <a:off x="6859908" y="2248034"/>
              <a:ext cx="1102050" cy="0"/>
            </a:xfrm>
            <a:prstGeom prst="line">
              <a:avLst/>
            </a:prstGeom>
            <a:noFill/>
            <a:ln w="9525">
              <a:solidFill>
                <a:schemeClr val="tx1"/>
              </a:solidFill>
              <a:round/>
              <a:headEnd/>
              <a:tailEnd/>
            </a:ln>
          </p:spPr>
          <p:txBody>
            <a:bodyPr/>
            <a:lstStyle/>
            <a:p>
              <a:endParaRPr lang="en-US"/>
            </a:p>
          </p:txBody>
        </p:sp>
        <p:sp>
          <p:nvSpPr>
            <p:cNvPr id="44541" name="Line 16">
              <a:extLst>
                <a:ext uri="{FF2B5EF4-FFF2-40B4-BE49-F238E27FC236}">
                  <a16:creationId xmlns:a16="http://schemas.microsoft.com/office/drawing/2014/main" id="{95E0C73E-6F22-9508-722B-9A6AC4189D85}"/>
                </a:ext>
              </a:extLst>
            </p:cNvPr>
            <p:cNvSpPr>
              <a:spLocks noChangeShapeType="1"/>
            </p:cNvSpPr>
            <p:nvPr/>
          </p:nvSpPr>
          <p:spPr bwMode="auto">
            <a:xfrm flipV="1">
              <a:off x="7080440" y="2248034"/>
              <a:ext cx="0" cy="434716"/>
            </a:xfrm>
            <a:prstGeom prst="line">
              <a:avLst/>
            </a:prstGeom>
            <a:noFill/>
            <a:ln w="9525">
              <a:solidFill>
                <a:schemeClr val="tx1"/>
              </a:solidFill>
              <a:round/>
              <a:headEnd/>
              <a:tailEnd type="triangle" w="med" len="med"/>
            </a:ln>
          </p:spPr>
          <p:txBody>
            <a:bodyPr/>
            <a:lstStyle/>
            <a:p>
              <a:endParaRPr lang="en-US"/>
            </a:p>
          </p:txBody>
        </p:sp>
        <p:sp>
          <p:nvSpPr>
            <p:cNvPr id="44542" name="Rectangle 17">
              <a:extLst>
                <a:ext uri="{FF2B5EF4-FFF2-40B4-BE49-F238E27FC236}">
                  <a16:creationId xmlns:a16="http://schemas.microsoft.com/office/drawing/2014/main" id="{681FA2F7-D662-E224-0F2B-903EB9DDC164}"/>
                </a:ext>
              </a:extLst>
            </p:cNvPr>
            <p:cNvSpPr>
              <a:spLocks noChangeArrowheads="1"/>
            </p:cNvSpPr>
            <p:nvPr/>
          </p:nvSpPr>
          <p:spPr bwMode="auto">
            <a:xfrm>
              <a:off x="6364300" y="2552692"/>
              <a:ext cx="2287609" cy="477840"/>
            </a:xfrm>
            <a:prstGeom prst="rect">
              <a:avLst/>
            </a:prstGeom>
            <a:gradFill rotWithShape="1">
              <a:gsLst>
                <a:gs pos="0">
                  <a:srgbClr val="00FFFF"/>
                </a:gs>
                <a:gs pos="50000">
                  <a:schemeClr val="bg1"/>
                </a:gs>
                <a:gs pos="100000">
                  <a:srgbClr val="00FFFF"/>
                </a:gs>
              </a:gsLst>
              <a:lin ang="5400000" scaled="1"/>
            </a:gradFill>
            <a:ln w="3175">
              <a:solidFill>
                <a:schemeClr val="tx1"/>
              </a:solidFill>
              <a:miter lim="800000"/>
              <a:headEnd/>
              <a:tailEnd/>
            </a:ln>
            <a:effectLst/>
          </p:spPr>
          <p:txBody>
            <a:bodyPr wrap="none" anchor="ctr"/>
            <a:lstStyle/>
            <a:p>
              <a:pPr>
                <a:defRPr/>
              </a:pPr>
              <a:endParaRPr lang="en-US"/>
            </a:p>
          </p:txBody>
        </p:sp>
        <p:sp>
          <p:nvSpPr>
            <p:cNvPr id="44960" name="Line 19">
              <a:extLst>
                <a:ext uri="{FF2B5EF4-FFF2-40B4-BE49-F238E27FC236}">
                  <a16:creationId xmlns:a16="http://schemas.microsoft.com/office/drawing/2014/main" id="{7ED41D45-79A8-8D93-00CF-136224C44030}"/>
                </a:ext>
              </a:extLst>
            </p:cNvPr>
            <p:cNvSpPr>
              <a:spLocks noChangeShapeType="1"/>
            </p:cNvSpPr>
            <p:nvPr/>
          </p:nvSpPr>
          <p:spPr bwMode="auto">
            <a:xfrm>
              <a:off x="7658803" y="2117810"/>
              <a:ext cx="826841" cy="0"/>
            </a:xfrm>
            <a:prstGeom prst="line">
              <a:avLst/>
            </a:prstGeom>
            <a:noFill/>
            <a:ln w="9525">
              <a:solidFill>
                <a:schemeClr val="tx1"/>
              </a:solidFill>
              <a:round/>
              <a:headEnd/>
              <a:tailEnd/>
            </a:ln>
          </p:spPr>
          <p:txBody>
            <a:bodyPr/>
            <a:lstStyle/>
            <a:p>
              <a:endParaRPr lang="en-US"/>
            </a:p>
          </p:txBody>
        </p:sp>
        <p:sp>
          <p:nvSpPr>
            <p:cNvPr id="44961" name="Freeform 20">
              <a:extLst>
                <a:ext uri="{FF2B5EF4-FFF2-40B4-BE49-F238E27FC236}">
                  <a16:creationId xmlns:a16="http://schemas.microsoft.com/office/drawing/2014/main" id="{777BC175-3238-9840-DA45-8316C86F9505}"/>
                </a:ext>
              </a:extLst>
            </p:cNvPr>
            <p:cNvSpPr>
              <a:spLocks/>
            </p:cNvSpPr>
            <p:nvPr/>
          </p:nvSpPr>
          <p:spPr bwMode="auto">
            <a:xfrm>
              <a:off x="8403021" y="1857364"/>
              <a:ext cx="496348" cy="260446"/>
            </a:xfrm>
            <a:custGeom>
              <a:avLst/>
              <a:gdLst>
                <a:gd name="T0" fmla="*/ 0 w 817"/>
                <a:gd name="T1" fmla="*/ 2147483647 h 272"/>
                <a:gd name="T2" fmla="*/ 2147483647 w 817"/>
                <a:gd name="T3" fmla="*/ 2147483647 h 272"/>
                <a:gd name="T4" fmla="*/ 2147483647 w 817"/>
                <a:gd name="T5" fmla="*/ 2147483647 h 272"/>
                <a:gd name="T6" fmla="*/ 2147483647 w 817"/>
                <a:gd name="T7" fmla="*/ 0 h 272"/>
                <a:gd name="T8" fmla="*/ 0 60000 65536"/>
                <a:gd name="T9" fmla="*/ 0 60000 65536"/>
                <a:gd name="T10" fmla="*/ 0 60000 65536"/>
                <a:gd name="T11" fmla="*/ 0 60000 65536"/>
                <a:gd name="T12" fmla="*/ 0 w 817"/>
                <a:gd name="T13" fmla="*/ 0 h 272"/>
                <a:gd name="T14" fmla="*/ 817 w 817"/>
                <a:gd name="T15" fmla="*/ 272 h 272"/>
              </a:gdLst>
              <a:ahLst/>
              <a:cxnLst>
                <a:cxn ang="T8">
                  <a:pos x="T0" y="T1"/>
                </a:cxn>
                <a:cxn ang="T9">
                  <a:pos x="T2" y="T3"/>
                </a:cxn>
                <a:cxn ang="T10">
                  <a:pos x="T4" y="T5"/>
                </a:cxn>
                <a:cxn ang="T11">
                  <a:pos x="T6" y="T7"/>
                </a:cxn>
              </a:cxnLst>
              <a:rect l="T12" t="T13" r="T14" b="T15"/>
              <a:pathLst>
                <a:path w="817" h="272">
                  <a:moveTo>
                    <a:pt x="0" y="272"/>
                  </a:moveTo>
                  <a:cubicBezTo>
                    <a:pt x="38" y="246"/>
                    <a:pt x="147" y="157"/>
                    <a:pt x="231" y="117"/>
                  </a:cubicBezTo>
                  <a:cubicBezTo>
                    <a:pt x="315" y="77"/>
                    <a:pt x="406" y="53"/>
                    <a:pt x="504" y="34"/>
                  </a:cubicBezTo>
                  <a:cubicBezTo>
                    <a:pt x="602" y="15"/>
                    <a:pt x="752" y="7"/>
                    <a:pt x="817" y="0"/>
                  </a:cubicBezTo>
                </a:path>
              </a:pathLst>
            </a:custGeom>
            <a:noFill/>
            <a:ln w="9525">
              <a:solidFill>
                <a:schemeClr val="tx1"/>
              </a:solidFill>
              <a:round/>
              <a:headEnd/>
              <a:tailEnd type="triangle" w="med" len="med"/>
            </a:ln>
          </p:spPr>
          <p:txBody>
            <a:bodyPr/>
            <a:lstStyle/>
            <a:p>
              <a:endParaRPr lang="en-US"/>
            </a:p>
          </p:txBody>
        </p:sp>
        <p:cxnSp>
          <p:nvCxnSpPr>
            <p:cNvPr id="44962" name="Straight Connector 44961">
              <a:extLst>
                <a:ext uri="{FF2B5EF4-FFF2-40B4-BE49-F238E27FC236}">
                  <a16:creationId xmlns:a16="http://schemas.microsoft.com/office/drawing/2014/main" id="{167B66E6-190F-38D2-D1D2-A24F4419E572}"/>
                </a:ext>
              </a:extLst>
            </p:cNvPr>
            <p:cNvCxnSpPr/>
            <p:nvPr/>
          </p:nvCxnSpPr>
          <p:spPr>
            <a:xfrm rot="5400000" flipH="1" flipV="1">
              <a:off x="7647807" y="2188359"/>
              <a:ext cx="3571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963" name="Straight Connector 44962">
              <a:extLst>
                <a:ext uri="{FF2B5EF4-FFF2-40B4-BE49-F238E27FC236}">
                  <a16:creationId xmlns:a16="http://schemas.microsoft.com/office/drawing/2014/main" id="{A740982D-D4E9-6D9B-D4DF-6BD2922361AE}"/>
                </a:ext>
              </a:extLst>
            </p:cNvPr>
            <p:cNvCxnSpPr/>
            <p:nvPr/>
          </p:nvCxnSpPr>
          <p:spPr>
            <a:xfrm rot="5400000" flipH="1" flipV="1">
              <a:off x="7730357" y="2337585"/>
              <a:ext cx="182563" cy="0"/>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964" name="Straight Connector 44963">
              <a:extLst>
                <a:ext uri="{FF2B5EF4-FFF2-40B4-BE49-F238E27FC236}">
                  <a16:creationId xmlns:a16="http://schemas.microsoft.com/office/drawing/2014/main" id="{7FC9224F-7B43-9654-2486-6DF99831B4B0}"/>
                </a:ext>
              </a:extLst>
            </p:cNvPr>
            <p:cNvCxnSpPr/>
            <p:nvPr/>
          </p:nvCxnSpPr>
          <p:spPr>
            <a:xfrm rot="5400000" flipH="1" flipV="1">
              <a:off x="7726388" y="2027228"/>
              <a:ext cx="184151" cy="0"/>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965" name="TextBox 327">
              <a:extLst>
                <a:ext uri="{FF2B5EF4-FFF2-40B4-BE49-F238E27FC236}">
                  <a16:creationId xmlns:a16="http://schemas.microsoft.com/office/drawing/2014/main" id="{9B019CD7-82F4-D945-6C41-00EAC3E0A57B}"/>
                </a:ext>
              </a:extLst>
            </p:cNvPr>
            <p:cNvSpPr txBox="1">
              <a:spLocks noChangeArrowheads="1"/>
            </p:cNvSpPr>
            <p:nvPr/>
          </p:nvSpPr>
          <p:spPr bwMode="auto">
            <a:xfrm>
              <a:off x="6626054" y="1971834"/>
              <a:ext cx="603050" cy="307777"/>
            </a:xfrm>
            <a:prstGeom prst="rect">
              <a:avLst/>
            </a:prstGeom>
            <a:noFill/>
            <a:ln w="9525">
              <a:noFill/>
              <a:miter lim="800000"/>
              <a:headEnd/>
              <a:tailEnd/>
            </a:ln>
          </p:spPr>
          <p:txBody>
            <a:bodyPr wrap="none">
              <a:spAutoFit/>
            </a:bodyPr>
            <a:lstStyle/>
            <a:p>
              <a:r>
                <a:rPr lang="en-US" sz="1400"/>
                <a:t>initial</a:t>
              </a:r>
            </a:p>
          </p:txBody>
        </p:sp>
        <p:sp>
          <p:nvSpPr>
            <p:cNvPr id="44966" name="TextBox 328">
              <a:extLst>
                <a:ext uri="{FF2B5EF4-FFF2-40B4-BE49-F238E27FC236}">
                  <a16:creationId xmlns:a16="http://schemas.microsoft.com/office/drawing/2014/main" id="{68BAE473-3917-F521-8646-0FBEAC3DA7DC}"/>
                </a:ext>
              </a:extLst>
            </p:cNvPr>
            <p:cNvSpPr txBox="1">
              <a:spLocks noChangeArrowheads="1"/>
            </p:cNvSpPr>
            <p:nvPr/>
          </p:nvSpPr>
          <p:spPr bwMode="auto">
            <a:xfrm>
              <a:off x="7908070" y="1861232"/>
              <a:ext cx="513282" cy="307777"/>
            </a:xfrm>
            <a:prstGeom prst="rect">
              <a:avLst/>
            </a:prstGeom>
            <a:noFill/>
            <a:ln w="9525">
              <a:noFill/>
              <a:miter lim="800000"/>
              <a:headEnd/>
              <a:tailEnd/>
            </a:ln>
          </p:spPr>
          <p:txBody>
            <a:bodyPr wrap="none">
              <a:spAutoFit/>
            </a:bodyPr>
            <a:lstStyle/>
            <a:p>
              <a:r>
                <a:rPr lang="en-US" sz="1400"/>
                <a:t>final</a:t>
              </a:r>
            </a:p>
          </p:txBody>
        </p:sp>
      </p:grpSp>
      <mc:AlternateContent xmlns:mc="http://schemas.openxmlformats.org/markup-compatibility/2006" xmlns:a14="http://schemas.microsoft.com/office/drawing/2010/main">
        <mc:Choice Requires="a14">
          <p:sp>
            <p:nvSpPr>
              <p:cNvPr id="44967" name="Object 511">
                <a:extLst>
                  <a:ext uri="{FF2B5EF4-FFF2-40B4-BE49-F238E27FC236}">
                    <a16:creationId xmlns:a16="http://schemas.microsoft.com/office/drawing/2014/main" id="{BE379EF4-6EF2-0C09-5BC5-49CD52163DE4}"/>
                  </a:ext>
                </a:extLst>
              </p:cNvPr>
              <p:cNvSpPr txBox="1"/>
              <p:nvPr/>
            </p:nvSpPr>
            <p:spPr bwMode="auto">
              <a:xfrm>
                <a:off x="875868" y="4522128"/>
                <a:ext cx="3281359" cy="3841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m:rPr>
                              <m:nor/>
                            </m:rPr>
                            <a:rPr lang="en-US" i="0">
                              <a:solidFill>
                                <a:srgbClr val="000000"/>
                              </a:solidFill>
                              <a:latin typeface="Cambria Math" panose="02040503050406030204" pitchFamily="18" charset="0"/>
                            </a:rPr>
                            <m:t>mirror</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oMath>
                  </m:oMathPara>
                </a14:m>
                <a:endParaRPr lang="en-US" dirty="0"/>
              </a:p>
            </p:txBody>
          </p:sp>
        </mc:Choice>
        <mc:Fallback xmlns="">
          <p:sp>
            <p:nvSpPr>
              <p:cNvPr id="44967" name="Object 511">
                <a:extLst>
                  <a:ext uri="{FF2B5EF4-FFF2-40B4-BE49-F238E27FC236}">
                    <a16:creationId xmlns:a16="http://schemas.microsoft.com/office/drawing/2014/main" id="{BE379EF4-6EF2-0C09-5BC5-49CD52163DE4}"/>
                  </a:ext>
                </a:extLst>
              </p:cNvPr>
              <p:cNvSpPr txBox="1">
                <a:spLocks noRot="1" noChangeAspect="1" noMove="1" noResize="1" noEditPoints="1" noAdjustHandles="1" noChangeArrowheads="1" noChangeShapeType="1" noTextEdit="1"/>
              </p:cNvSpPr>
              <p:nvPr/>
            </p:nvSpPr>
            <p:spPr bwMode="auto">
              <a:xfrm>
                <a:off x="875868" y="4522128"/>
                <a:ext cx="3281359" cy="384175"/>
              </a:xfrm>
              <a:prstGeom prst="rect">
                <a:avLst/>
              </a:prstGeom>
              <a:blipFill>
                <a:blip r:embed="rId6"/>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68" name="Object 518">
                <a:extLst>
                  <a:ext uri="{FF2B5EF4-FFF2-40B4-BE49-F238E27FC236}">
                    <a16:creationId xmlns:a16="http://schemas.microsoft.com/office/drawing/2014/main" id="{88C0806B-A1B5-7A88-C840-2D1078ED49B5}"/>
                  </a:ext>
                </a:extLst>
              </p:cNvPr>
              <p:cNvSpPr txBox="1"/>
              <p:nvPr/>
            </p:nvSpPr>
            <p:spPr bwMode="auto">
              <a:xfrm>
                <a:off x="886145" y="4950979"/>
                <a:ext cx="3049587" cy="69215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Assume</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1">
                              <a:solidFill>
                                <a:srgbClr val="000000"/>
                              </a:solidFill>
                              <a:latin typeface="Cambria Math" panose="02040503050406030204" pitchFamily="18" charset="0"/>
                            </a:rPr>
                            <m:t>Δ</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n</m:t>
                                  </m:r>
                                </m:sub>
                              </m:sSub>
                            </m:e>
                          </m:d>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k</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m:rPr>
                                  <m:sty m:val="p"/>
                                </m:rPr>
                                <a:rPr lang="en-US" i="0">
                                  <a:solidFill>
                                    <a:srgbClr val="000000"/>
                                  </a:solidFill>
                                  <a:latin typeface="Cambria Math" panose="02040503050406030204" pitchFamily="18" charset="0"/>
                                </a:rPr>
                                <m:t>n</m:t>
                              </m:r>
                            </m:sub>
                          </m:sSub>
                        </m:den>
                      </m:f>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−6</m:t>
                          </m:r>
                        </m:sup>
                      </m:sSup>
                    </m:oMath>
                  </m:oMathPara>
                </a14:m>
                <a:endParaRPr lang="en-US" dirty="0"/>
              </a:p>
            </p:txBody>
          </p:sp>
        </mc:Choice>
        <mc:Fallback xmlns="">
          <p:sp>
            <p:nvSpPr>
              <p:cNvPr id="44968" name="Object 518">
                <a:extLst>
                  <a:ext uri="{FF2B5EF4-FFF2-40B4-BE49-F238E27FC236}">
                    <a16:creationId xmlns:a16="http://schemas.microsoft.com/office/drawing/2014/main" id="{88C0806B-A1B5-7A88-C840-2D1078ED49B5}"/>
                  </a:ext>
                </a:extLst>
              </p:cNvPr>
              <p:cNvSpPr txBox="1">
                <a:spLocks noRot="1" noChangeAspect="1" noMove="1" noResize="1" noEditPoints="1" noAdjustHandles="1" noChangeArrowheads="1" noChangeShapeType="1" noTextEdit="1"/>
              </p:cNvSpPr>
              <p:nvPr/>
            </p:nvSpPr>
            <p:spPr bwMode="auto">
              <a:xfrm>
                <a:off x="886145" y="4950979"/>
                <a:ext cx="3049587" cy="6921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69" name="TextBox 44968">
                <a:extLst>
                  <a:ext uri="{FF2B5EF4-FFF2-40B4-BE49-F238E27FC236}">
                    <a16:creationId xmlns:a16="http://schemas.microsoft.com/office/drawing/2014/main" id="{CBF5185E-CCBD-07C6-CA23-644EF4154D4C}"/>
                  </a:ext>
                </a:extLst>
              </p:cNvPr>
              <p:cNvSpPr txBox="1"/>
              <p:nvPr/>
            </p:nvSpPr>
            <p:spPr>
              <a:xfrm>
                <a:off x="33968" y="5839785"/>
                <a:ext cx="8569437"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Limit from GRANIT will be competitive at Yukawa range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5</m:t>
                        </m:r>
                      </m:sub>
                    </m:sSub>
                  </m:oMath>
                </a14:m>
                <a:r>
                  <a:rPr lang="en-US" dirty="0"/>
                  <a:t> of a few micrometers.</a:t>
                </a:r>
              </a:p>
              <a:p>
                <a14:m>
                  <m:oMath xmlns:m="http://schemas.openxmlformats.org/officeDocument/2006/math">
                    <m:r>
                      <a:rPr lang="en-US" i="1">
                        <a:latin typeface="Cambria Math" panose="02040503050406030204" pitchFamily="18" charset="0"/>
                      </a:rPr>
                      <m:t>→</m:t>
                    </m:r>
                  </m:oMath>
                </a14:m>
                <a:r>
                  <a:rPr lang="en-US" dirty="0"/>
                  <a:t> Limit from GRANIT may even be competitive for flow-through mode. Spin-dependence of Stern-Gerlach gives spin-dependent measurement for free.</a:t>
                </a:r>
              </a:p>
            </p:txBody>
          </p:sp>
        </mc:Choice>
        <mc:Fallback xmlns="">
          <p:sp>
            <p:nvSpPr>
              <p:cNvPr id="44969" name="TextBox 44968">
                <a:extLst>
                  <a:ext uri="{FF2B5EF4-FFF2-40B4-BE49-F238E27FC236}">
                    <a16:creationId xmlns:a16="http://schemas.microsoft.com/office/drawing/2014/main" id="{CBF5185E-CCBD-07C6-CA23-644EF4154D4C}"/>
                  </a:ext>
                </a:extLst>
              </p:cNvPr>
              <p:cNvSpPr txBox="1">
                <a:spLocks noRot="1" noChangeAspect="1" noMove="1" noResize="1" noEditPoints="1" noAdjustHandles="1" noChangeArrowheads="1" noChangeShapeType="1" noTextEdit="1"/>
              </p:cNvSpPr>
              <p:nvPr/>
            </p:nvSpPr>
            <p:spPr>
              <a:xfrm>
                <a:off x="33968" y="5839785"/>
                <a:ext cx="8569437" cy="923330"/>
              </a:xfrm>
              <a:prstGeom prst="rect">
                <a:avLst/>
              </a:prstGeom>
              <a:blipFill>
                <a:blip r:embed="rId8"/>
                <a:stretch>
                  <a:fillRect l="-641" t="-3974" b="-9934"/>
                </a:stretch>
              </a:blipFill>
            </p:spPr>
            <p:txBody>
              <a:bodyPr/>
              <a:lstStyle/>
              <a:p>
                <a:r>
                  <a:rPr lang="en-US">
                    <a:noFill/>
                  </a:rPr>
                  <a:t> </a:t>
                </a:r>
              </a:p>
            </p:txBody>
          </p:sp>
        </mc:Fallback>
      </mc:AlternateContent>
      <p:grpSp>
        <p:nvGrpSpPr>
          <p:cNvPr id="44975" name="Group 44974">
            <a:extLst>
              <a:ext uri="{FF2B5EF4-FFF2-40B4-BE49-F238E27FC236}">
                <a16:creationId xmlns:a16="http://schemas.microsoft.com/office/drawing/2014/main" id="{F7D8A30F-1CDA-202C-5C7E-19309E5A532D}"/>
              </a:ext>
            </a:extLst>
          </p:cNvPr>
          <p:cNvGrpSpPr/>
          <p:nvPr/>
        </p:nvGrpSpPr>
        <p:grpSpPr>
          <a:xfrm>
            <a:off x="5098775" y="2549206"/>
            <a:ext cx="3607495" cy="3184447"/>
            <a:chOff x="5317638" y="2634161"/>
            <a:chExt cx="3607495" cy="3184447"/>
          </a:xfrm>
        </p:grpSpPr>
        <mc:AlternateContent xmlns:mc="http://schemas.openxmlformats.org/markup-compatibility/2006" xmlns:a14="http://schemas.microsoft.com/office/drawing/2010/main">
          <mc:Choice Requires="a14">
            <p:sp>
              <p:nvSpPr>
                <p:cNvPr id="44976" name="Rectangle 7">
                  <a:extLst>
                    <a:ext uri="{FF2B5EF4-FFF2-40B4-BE49-F238E27FC236}">
                      <a16:creationId xmlns:a16="http://schemas.microsoft.com/office/drawing/2014/main" id="{87D6E8ED-7867-9CB1-E96F-41F54BB38EC7}"/>
                    </a:ext>
                  </a:extLst>
                </p:cNvPr>
                <p:cNvSpPr>
                  <a:spLocks noChangeArrowheads="1"/>
                </p:cNvSpPr>
                <p:nvPr/>
              </p:nvSpPr>
              <p:spPr bwMode="auto">
                <a:xfrm>
                  <a:off x="6062768" y="5448562"/>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76" name="Rectangle 7">
                  <a:extLst>
                    <a:ext uri="{FF2B5EF4-FFF2-40B4-BE49-F238E27FC236}">
                      <a16:creationId xmlns:a16="http://schemas.microsoft.com/office/drawing/2014/main" id="{87D6E8ED-7867-9CB1-E96F-41F54BB38EC7}"/>
                    </a:ext>
                  </a:extLst>
                </p:cNvPr>
                <p:cNvSpPr>
                  <a:spLocks noRot="1" noChangeAspect="1" noMove="1" noResize="1" noEditPoints="1" noAdjustHandles="1" noChangeArrowheads="1" noChangeShapeType="1" noTextEdit="1"/>
                </p:cNvSpPr>
                <p:nvPr/>
              </p:nvSpPr>
              <p:spPr bwMode="auto">
                <a:xfrm>
                  <a:off x="6062768" y="5448562"/>
                  <a:ext cx="501163" cy="215444"/>
                </a:xfrm>
                <a:prstGeom prst="rect">
                  <a:avLst/>
                </a:prstGeom>
                <a:blipFill>
                  <a:blip r:embed="rId9"/>
                  <a:stretch>
                    <a:fillRect l="-7317" r="-1220"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77" name="Rectangle 34">
                  <a:extLst>
                    <a:ext uri="{FF2B5EF4-FFF2-40B4-BE49-F238E27FC236}">
                      <a16:creationId xmlns:a16="http://schemas.microsoft.com/office/drawing/2014/main" id="{CAD7155F-F616-559C-FC78-8D98F075FC64}"/>
                    </a:ext>
                  </a:extLst>
                </p:cNvPr>
                <p:cNvSpPr>
                  <a:spLocks noChangeArrowheads="1"/>
                </p:cNvSpPr>
                <p:nvPr/>
              </p:nvSpPr>
              <p:spPr bwMode="auto">
                <a:xfrm>
                  <a:off x="6890740" y="5448562"/>
                  <a:ext cx="425822"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smtClean="0">
                                <a:ln>
                                  <a:noFill/>
                                </a:ln>
                                <a:solidFill>
                                  <a:schemeClr val="tx1"/>
                                </a:solidFill>
                                <a:effectLst/>
                                <a:latin typeface="Cambria Math" panose="02040503050406030204" pitchFamily="18" charset="0"/>
                              </a:rPr>
                            </m:ctrlPr>
                          </m:sSupPr>
                          <m:e>
                            <m:r>
                              <a:rPr kumimoji="0" lang="en-US" altLang="en-US" sz="1400" b="0" i="1" u="none" strike="noStrike" cap="none" normalizeH="0" baseline="0" smtClean="0">
                                <a:ln>
                                  <a:noFill/>
                                </a:ln>
                                <a:solidFill>
                                  <a:schemeClr val="tx1"/>
                                </a:solidFill>
                                <a:effectLst/>
                                <a:latin typeface="Cambria Math" panose="02040503050406030204" pitchFamily="18" charset="0"/>
                              </a:rPr>
                              <m:t>10</m:t>
                            </m:r>
                          </m:e>
                          <m:sup>
                            <m:r>
                              <a:rPr kumimoji="0" lang="en-US" altLang="en-US" sz="1400" b="0" i="1" u="none" strike="noStrike" cap="none" normalizeH="0" baseline="0" smtClean="0">
                                <a:ln>
                                  <a:noFill/>
                                </a:ln>
                                <a:solidFill>
                                  <a:schemeClr val="tx1"/>
                                </a:solidFill>
                                <a:effectLst/>
                                <a:latin typeface="Cambria Math" panose="02040503050406030204" pitchFamily="18" charset="0"/>
                              </a:rPr>
                              <m:t>−8</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77" name="Rectangle 34">
                  <a:extLst>
                    <a:ext uri="{FF2B5EF4-FFF2-40B4-BE49-F238E27FC236}">
                      <a16:creationId xmlns:a16="http://schemas.microsoft.com/office/drawing/2014/main" id="{CAD7155F-F616-559C-FC78-8D98F075FC64}"/>
                    </a:ext>
                  </a:extLst>
                </p:cNvPr>
                <p:cNvSpPr>
                  <a:spLocks noRot="1" noChangeAspect="1" noMove="1" noResize="1" noEditPoints="1" noAdjustHandles="1" noChangeArrowheads="1" noChangeShapeType="1" noTextEdit="1"/>
                </p:cNvSpPr>
                <p:nvPr/>
              </p:nvSpPr>
              <p:spPr bwMode="auto">
                <a:xfrm>
                  <a:off x="6890740" y="5448562"/>
                  <a:ext cx="425822" cy="215444"/>
                </a:xfrm>
                <a:prstGeom prst="rect">
                  <a:avLst/>
                </a:prstGeom>
                <a:blipFill>
                  <a:blip r:embed="rId10"/>
                  <a:stretch>
                    <a:fillRect l="-8571" r="-14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78" name="Rectangle 60">
                  <a:extLst>
                    <a:ext uri="{FF2B5EF4-FFF2-40B4-BE49-F238E27FC236}">
                      <a16:creationId xmlns:a16="http://schemas.microsoft.com/office/drawing/2014/main" id="{F2A45756-04D9-A467-B7F1-574B93FF1FFC}"/>
                    </a:ext>
                  </a:extLst>
                </p:cNvPr>
                <p:cNvSpPr>
                  <a:spLocks noChangeArrowheads="1"/>
                </p:cNvSpPr>
                <p:nvPr/>
              </p:nvSpPr>
              <p:spPr bwMode="auto">
                <a:xfrm>
                  <a:off x="7783793" y="5448562"/>
                  <a:ext cx="425822"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−6</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78" name="Rectangle 60">
                  <a:extLst>
                    <a:ext uri="{FF2B5EF4-FFF2-40B4-BE49-F238E27FC236}">
                      <a16:creationId xmlns:a16="http://schemas.microsoft.com/office/drawing/2014/main" id="{F2A45756-04D9-A467-B7F1-574B93FF1FFC}"/>
                    </a:ext>
                  </a:extLst>
                </p:cNvPr>
                <p:cNvSpPr>
                  <a:spLocks noRot="1" noChangeAspect="1" noMove="1" noResize="1" noEditPoints="1" noAdjustHandles="1" noChangeArrowheads="1" noChangeShapeType="1" noTextEdit="1"/>
                </p:cNvSpPr>
                <p:nvPr/>
              </p:nvSpPr>
              <p:spPr bwMode="auto">
                <a:xfrm>
                  <a:off x="7783793" y="5448562"/>
                  <a:ext cx="425822" cy="215444"/>
                </a:xfrm>
                <a:prstGeom prst="rect">
                  <a:avLst/>
                </a:prstGeom>
                <a:blipFill>
                  <a:blip r:embed="rId11"/>
                  <a:stretch>
                    <a:fillRect l="-8571" r="-14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79" name="Rectangle 86">
                  <a:extLst>
                    <a:ext uri="{FF2B5EF4-FFF2-40B4-BE49-F238E27FC236}">
                      <a16:creationId xmlns:a16="http://schemas.microsoft.com/office/drawing/2014/main" id="{7F04C851-2948-A370-7092-6EB9825EF927}"/>
                    </a:ext>
                  </a:extLst>
                </p:cNvPr>
                <p:cNvSpPr>
                  <a:spLocks noChangeArrowheads="1"/>
                </p:cNvSpPr>
                <p:nvPr/>
              </p:nvSpPr>
              <p:spPr bwMode="auto">
                <a:xfrm>
                  <a:off x="8459236" y="5448562"/>
                  <a:ext cx="465897"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400" b="0" i="1" u="none" strike="noStrike" cap="none" normalizeH="0" baseline="0" dirty="0" smtClean="0">
                            <a:ln>
                              <a:noFill/>
                            </a:ln>
                            <a:solidFill>
                              <a:srgbClr val="000000"/>
                            </a:solidFill>
                            <a:effectLst/>
                            <a:latin typeface="Cambria Math" panose="02040503050406030204" pitchFamily="18" charset="0"/>
                          </a:rPr>
                          <m:t> </m:t>
                        </m:r>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−4</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79" name="Rectangle 86">
                  <a:extLst>
                    <a:ext uri="{FF2B5EF4-FFF2-40B4-BE49-F238E27FC236}">
                      <a16:creationId xmlns:a16="http://schemas.microsoft.com/office/drawing/2014/main" id="{7F04C851-2948-A370-7092-6EB9825EF927}"/>
                    </a:ext>
                  </a:extLst>
                </p:cNvPr>
                <p:cNvSpPr>
                  <a:spLocks noRot="1" noChangeAspect="1" noMove="1" noResize="1" noEditPoints="1" noAdjustHandles="1" noChangeArrowheads="1" noChangeShapeType="1" noTextEdit="1"/>
                </p:cNvSpPr>
                <p:nvPr/>
              </p:nvSpPr>
              <p:spPr bwMode="auto">
                <a:xfrm>
                  <a:off x="8459236" y="5448562"/>
                  <a:ext cx="465897" cy="215444"/>
                </a:xfrm>
                <a:prstGeom prst="rect">
                  <a:avLst/>
                </a:prstGeom>
                <a:blipFill>
                  <a:blip r:embed="rId12"/>
                  <a:stretch>
                    <a:fillRect r="-2632"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0" name="Rectangle 90">
                  <a:extLst>
                    <a:ext uri="{FF2B5EF4-FFF2-40B4-BE49-F238E27FC236}">
                      <a16:creationId xmlns:a16="http://schemas.microsoft.com/office/drawing/2014/main" id="{5241544C-8B8E-1823-F5CF-CB8DB6E86A35}"/>
                    </a:ext>
                  </a:extLst>
                </p:cNvPr>
                <p:cNvSpPr>
                  <a:spLocks noChangeArrowheads="1"/>
                </p:cNvSpPr>
                <p:nvPr/>
              </p:nvSpPr>
              <p:spPr bwMode="auto">
                <a:xfrm>
                  <a:off x="7254108" y="5603164"/>
                  <a:ext cx="54431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bPr>
                          <m:e>
                            <m:r>
                              <a:rPr kumimoji="0" lang="en-US" altLang="en-US" sz="1400" b="0" i="1" u="none" strike="noStrike" cap="none" normalizeH="0" baseline="0" dirty="0" smtClean="0">
                                <a:ln>
                                  <a:noFill/>
                                </a:ln>
                                <a:solidFill>
                                  <a:srgbClr val="000000"/>
                                </a:solidFill>
                                <a:effectLst/>
                                <a:latin typeface="Cambria Math" panose="02040503050406030204" pitchFamily="18" charset="0"/>
                              </a:rPr>
                              <m:t>𝜆</m:t>
                            </m:r>
                          </m:e>
                          <m:sub>
                            <m:r>
                              <a:rPr kumimoji="0" lang="en-US" altLang="en-US" sz="1400" b="0" i="1" u="none" strike="noStrike" cap="none" normalizeH="0" baseline="0" dirty="0" smtClean="0">
                                <a:ln>
                                  <a:noFill/>
                                </a:ln>
                                <a:solidFill>
                                  <a:srgbClr val="000000"/>
                                </a:solidFill>
                                <a:effectLst/>
                                <a:latin typeface="Cambria Math" panose="02040503050406030204" pitchFamily="18" charset="0"/>
                              </a:rPr>
                              <m:t>5</m:t>
                            </m:r>
                          </m:sub>
                        </m:sSub>
                        <m:r>
                          <a:rPr kumimoji="0" lang="en-US" altLang="en-US" sz="1400" b="0" i="1" u="none" strike="noStrike" cap="none" normalizeH="0" baseline="0" dirty="0" smtClean="0">
                            <a:ln>
                              <a:noFill/>
                            </a:ln>
                            <a:solidFill>
                              <a:srgbClr val="000000"/>
                            </a:solidFill>
                            <a:effectLst/>
                            <a:latin typeface="Cambria Math" panose="02040503050406030204" pitchFamily="18" charset="0"/>
                          </a:rPr>
                          <m:t> [</m:t>
                        </m:r>
                        <m:r>
                          <a:rPr kumimoji="0" lang="en-US" altLang="en-US" sz="1400" b="0" i="1" u="none" strike="noStrike" cap="none" normalizeH="0" baseline="0" dirty="0" smtClean="0">
                            <a:ln>
                              <a:noFill/>
                            </a:ln>
                            <a:solidFill>
                              <a:srgbClr val="000000"/>
                            </a:solidFill>
                            <a:effectLst/>
                            <a:latin typeface="Cambria Math" panose="02040503050406030204" pitchFamily="18" charset="0"/>
                          </a:rPr>
                          <m:t>𝑚</m:t>
                        </m:r>
                        <m:r>
                          <a:rPr kumimoji="0" lang="en-US" altLang="en-US" sz="1400" b="0" i="1" u="none" strike="noStrike" cap="none" normalizeH="0" baseline="0" dirty="0" smtClean="0">
                            <a:ln>
                              <a:noFill/>
                            </a:ln>
                            <a:solidFill>
                              <a:srgbClr val="000000"/>
                            </a:solidFill>
                            <a:effectLst/>
                            <a:latin typeface="Cambria Math" panose="02040503050406030204" pitchFamily="18" charset="0"/>
                          </a:rPr>
                          <m:t>]</m:t>
                        </m:r>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80" name="Rectangle 90">
                  <a:extLst>
                    <a:ext uri="{FF2B5EF4-FFF2-40B4-BE49-F238E27FC236}">
                      <a16:creationId xmlns:a16="http://schemas.microsoft.com/office/drawing/2014/main" id="{5241544C-8B8E-1823-F5CF-CB8DB6E86A35}"/>
                    </a:ext>
                  </a:extLst>
                </p:cNvPr>
                <p:cNvSpPr>
                  <a:spLocks noRot="1" noChangeAspect="1" noMove="1" noResize="1" noEditPoints="1" noAdjustHandles="1" noChangeArrowheads="1" noChangeShapeType="1" noTextEdit="1"/>
                </p:cNvSpPr>
                <p:nvPr/>
              </p:nvSpPr>
              <p:spPr bwMode="auto">
                <a:xfrm>
                  <a:off x="7254108" y="5603164"/>
                  <a:ext cx="544315" cy="215444"/>
                </a:xfrm>
                <a:prstGeom prst="rect">
                  <a:avLst/>
                </a:prstGeom>
                <a:blipFill>
                  <a:blip r:embed="rId13"/>
                  <a:stretch>
                    <a:fillRect l="-6742" r="-11236"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1" name="Rectangle 96">
                  <a:extLst>
                    <a:ext uri="{FF2B5EF4-FFF2-40B4-BE49-F238E27FC236}">
                      <a16:creationId xmlns:a16="http://schemas.microsoft.com/office/drawing/2014/main" id="{7B160CD8-AD97-E38F-FD1D-E954A642B06E}"/>
                    </a:ext>
                  </a:extLst>
                </p:cNvPr>
                <p:cNvSpPr>
                  <a:spLocks noChangeArrowheads="1"/>
                </p:cNvSpPr>
                <p:nvPr/>
              </p:nvSpPr>
              <p:spPr bwMode="auto">
                <a:xfrm>
                  <a:off x="5591955" y="5358095"/>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−20</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81" name="Rectangle 96">
                  <a:extLst>
                    <a:ext uri="{FF2B5EF4-FFF2-40B4-BE49-F238E27FC236}">
                      <a16:creationId xmlns:a16="http://schemas.microsoft.com/office/drawing/2014/main" id="{7B160CD8-AD97-E38F-FD1D-E954A642B06E}"/>
                    </a:ext>
                  </a:extLst>
                </p:cNvPr>
                <p:cNvSpPr>
                  <a:spLocks noRot="1" noChangeAspect="1" noMove="1" noResize="1" noEditPoints="1" noAdjustHandles="1" noChangeArrowheads="1" noChangeShapeType="1" noTextEdit="1"/>
                </p:cNvSpPr>
                <p:nvPr/>
              </p:nvSpPr>
              <p:spPr bwMode="auto">
                <a:xfrm>
                  <a:off x="5591955" y="5358095"/>
                  <a:ext cx="501163" cy="215444"/>
                </a:xfrm>
                <a:prstGeom prst="rect">
                  <a:avLst/>
                </a:prstGeom>
                <a:blipFill>
                  <a:blip r:embed="rId14"/>
                  <a:stretch>
                    <a:fillRect l="-72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2" name="Rectangle 107">
                  <a:extLst>
                    <a:ext uri="{FF2B5EF4-FFF2-40B4-BE49-F238E27FC236}">
                      <a16:creationId xmlns:a16="http://schemas.microsoft.com/office/drawing/2014/main" id="{25CD0E14-8634-630E-1D9D-1205A72EEF58}"/>
                    </a:ext>
                  </a:extLst>
                </p:cNvPr>
                <p:cNvSpPr>
                  <a:spLocks noChangeArrowheads="1"/>
                </p:cNvSpPr>
                <p:nvPr/>
              </p:nvSpPr>
              <p:spPr bwMode="auto">
                <a:xfrm>
                  <a:off x="5591955" y="4890609"/>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−18</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82" name="Rectangle 107">
                  <a:extLst>
                    <a:ext uri="{FF2B5EF4-FFF2-40B4-BE49-F238E27FC236}">
                      <a16:creationId xmlns:a16="http://schemas.microsoft.com/office/drawing/2014/main" id="{25CD0E14-8634-630E-1D9D-1205A72EEF58}"/>
                    </a:ext>
                  </a:extLst>
                </p:cNvPr>
                <p:cNvSpPr>
                  <a:spLocks noRot="1" noChangeAspect="1" noMove="1" noResize="1" noEditPoints="1" noAdjustHandles="1" noChangeArrowheads="1" noChangeShapeType="1" noTextEdit="1"/>
                </p:cNvSpPr>
                <p:nvPr/>
              </p:nvSpPr>
              <p:spPr bwMode="auto">
                <a:xfrm>
                  <a:off x="5591955" y="4890609"/>
                  <a:ext cx="501163" cy="215444"/>
                </a:xfrm>
                <a:prstGeom prst="rect">
                  <a:avLst/>
                </a:prstGeom>
                <a:blipFill>
                  <a:blip r:embed="rId15"/>
                  <a:stretch>
                    <a:fillRect l="-722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3" name="Rectangle 118">
                  <a:extLst>
                    <a:ext uri="{FF2B5EF4-FFF2-40B4-BE49-F238E27FC236}">
                      <a16:creationId xmlns:a16="http://schemas.microsoft.com/office/drawing/2014/main" id="{ECB9AE10-0FB5-A2CB-3189-68C2830979DB}"/>
                    </a:ext>
                  </a:extLst>
                </p:cNvPr>
                <p:cNvSpPr>
                  <a:spLocks noChangeArrowheads="1"/>
                </p:cNvSpPr>
                <p:nvPr/>
              </p:nvSpPr>
              <p:spPr bwMode="auto">
                <a:xfrm>
                  <a:off x="5591955" y="4421283"/>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p>
                        <m:sSupPr>
                          <m:ctrlPr>
                            <a:rPr kumimoji="0" lang="en-US" altLang="en-US" sz="1400" b="0" i="1" u="none" strike="noStrike" cap="none" normalizeH="0" baseline="0" dirty="0" smtClean="0">
                              <a:ln>
                                <a:noFill/>
                              </a:ln>
                              <a:solidFill>
                                <a:schemeClr val="tx1"/>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m:t>
                          </m:r>
                          <m:r>
                            <a:rPr kumimoji="0" lang="en-US" altLang="en-US" sz="1400" b="0" i="1" u="none" strike="noStrike" cap="none" normalizeH="0" baseline="0" dirty="0" smtClean="0">
                              <a:ln>
                                <a:noFill/>
                              </a:ln>
                              <a:solidFill>
                                <a:schemeClr val="tx1"/>
                              </a:solidFill>
                              <a:effectLst/>
                              <a:latin typeface="Cambria Math" panose="02040503050406030204" pitchFamily="18" charset="0"/>
                            </a:rPr>
                            <m:t>0</m:t>
                          </m:r>
                        </m:e>
                        <m:sup>
                          <m:r>
                            <a:rPr kumimoji="0" lang="en-US" altLang="en-US" sz="1400" b="0" i="1" u="none" strike="noStrike" cap="none" normalizeH="0" baseline="0" dirty="0" smtClean="0">
                              <a:ln>
                                <a:noFill/>
                              </a:ln>
                              <a:solidFill>
                                <a:schemeClr val="tx1"/>
                              </a:solidFill>
                              <a:effectLst/>
                              <a:latin typeface="Cambria Math" panose="02040503050406030204" pitchFamily="18" charset="0"/>
                            </a:rPr>
                            <m:t>−16</m:t>
                          </m:r>
                        </m:sup>
                      </m:sSup>
                    </m:oMath>
                  </a14:m>
                  <a:r>
                    <a:rPr kumimoji="0" lang="en-US" altLang="en-US" sz="1400" b="0" i="0" u="none" strike="noStrike" cap="none" normalizeH="0" baseline="0" dirty="0">
                      <a:ln>
                        <a:noFill/>
                      </a:ln>
                      <a:solidFill>
                        <a:schemeClr val="tx1"/>
                      </a:solidFill>
                      <a:effectLst/>
                    </a:rPr>
                    <a:t> </a:t>
                  </a:r>
                </a:p>
              </p:txBody>
            </p:sp>
          </mc:Choice>
          <mc:Fallback xmlns="">
            <p:sp>
              <p:nvSpPr>
                <p:cNvPr id="44983" name="Rectangle 118">
                  <a:extLst>
                    <a:ext uri="{FF2B5EF4-FFF2-40B4-BE49-F238E27FC236}">
                      <a16:creationId xmlns:a16="http://schemas.microsoft.com/office/drawing/2014/main" id="{ECB9AE10-0FB5-A2CB-3189-68C2830979DB}"/>
                    </a:ext>
                  </a:extLst>
                </p:cNvPr>
                <p:cNvSpPr>
                  <a:spLocks noRot="1" noChangeAspect="1" noMove="1" noResize="1" noEditPoints="1" noAdjustHandles="1" noChangeArrowheads="1" noChangeShapeType="1" noTextEdit="1"/>
                </p:cNvSpPr>
                <p:nvPr/>
              </p:nvSpPr>
              <p:spPr bwMode="auto">
                <a:xfrm>
                  <a:off x="5591955" y="4421283"/>
                  <a:ext cx="501163" cy="215444"/>
                </a:xfrm>
                <a:prstGeom prst="rect">
                  <a:avLst/>
                </a:prstGeom>
                <a:blipFill>
                  <a:blip r:embed="rId16"/>
                  <a:stretch>
                    <a:fillRect l="-12048"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4" name="Rectangle 129">
                  <a:extLst>
                    <a:ext uri="{FF2B5EF4-FFF2-40B4-BE49-F238E27FC236}">
                      <a16:creationId xmlns:a16="http://schemas.microsoft.com/office/drawing/2014/main" id="{AC4B390A-AC3B-17F6-67BE-88E3CC7FDC25}"/>
                    </a:ext>
                  </a:extLst>
                </p:cNvPr>
                <p:cNvSpPr>
                  <a:spLocks noChangeArrowheads="1"/>
                </p:cNvSpPr>
                <p:nvPr/>
              </p:nvSpPr>
              <p:spPr bwMode="auto">
                <a:xfrm>
                  <a:off x="5591955" y="3953797"/>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−14</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84" name="Rectangle 129">
                  <a:extLst>
                    <a:ext uri="{FF2B5EF4-FFF2-40B4-BE49-F238E27FC236}">
                      <a16:creationId xmlns:a16="http://schemas.microsoft.com/office/drawing/2014/main" id="{AC4B390A-AC3B-17F6-67BE-88E3CC7FDC25}"/>
                    </a:ext>
                  </a:extLst>
                </p:cNvPr>
                <p:cNvSpPr>
                  <a:spLocks noRot="1" noChangeAspect="1" noMove="1" noResize="1" noEditPoints="1" noAdjustHandles="1" noChangeArrowheads="1" noChangeShapeType="1" noTextEdit="1"/>
                </p:cNvSpPr>
                <p:nvPr/>
              </p:nvSpPr>
              <p:spPr bwMode="auto">
                <a:xfrm>
                  <a:off x="5591955" y="3953797"/>
                  <a:ext cx="501163" cy="215444"/>
                </a:xfrm>
                <a:prstGeom prst="rect">
                  <a:avLst/>
                </a:prstGeom>
                <a:blipFill>
                  <a:blip r:embed="rId17"/>
                  <a:stretch>
                    <a:fillRect l="-72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5" name="Rectangle 140">
                  <a:extLst>
                    <a:ext uri="{FF2B5EF4-FFF2-40B4-BE49-F238E27FC236}">
                      <a16:creationId xmlns:a16="http://schemas.microsoft.com/office/drawing/2014/main" id="{B010AD6B-E8AD-8966-6903-4A5F566D39AF}"/>
                    </a:ext>
                  </a:extLst>
                </p:cNvPr>
                <p:cNvSpPr>
                  <a:spLocks noChangeArrowheads="1"/>
                </p:cNvSpPr>
                <p:nvPr/>
              </p:nvSpPr>
              <p:spPr bwMode="auto">
                <a:xfrm>
                  <a:off x="5591955" y="3486311"/>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−12</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85" name="Rectangle 140">
                  <a:extLst>
                    <a:ext uri="{FF2B5EF4-FFF2-40B4-BE49-F238E27FC236}">
                      <a16:creationId xmlns:a16="http://schemas.microsoft.com/office/drawing/2014/main" id="{B010AD6B-E8AD-8966-6903-4A5F566D39AF}"/>
                    </a:ext>
                  </a:extLst>
                </p:cNvPr>
                <p:cNvSpPr>
                  <a:spLocks noRot="1" noChangeAspect="1" noMove="1" noResize="1" noEditPoints="1" noAdjustHandles="1" noChangeArrowheads="1" noChangeShapeType="1" noTextEdit="1"/>
                </p:cNvSpPr>
                <p:nvPr/>
              </p:nvSpPr>
              <p:spPr bwMode="auto">
                <a:xfrm>
                  <a:off x="5591955" y="3486311"/>
                  <a:ext cx="501163" cy="215444"/>
                </a:xfrm>
                <a:prstGeom prst="rect">
                  <a:avLst/>
                </a:prstGeom>
                <a:blipFill>
                  <a:blip r:embed="rId18"/>
                  <a:stretch>
                    <a:fillRect l="-72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6" name="Rectangle 151">
                  <a:extLst>
                    <a:ext uri="{FF2B5EF4-FFF2-40B4-BE49-F238E27FC236}">
                      <a16:creationId xmlns:a16="http://schemas.microsoft.com/office/drawing/2014/main" id="{0CD718EF-0CF4-6193-FA51-265B75976103}"/>
                    </a:ext>
                  </a:extLst>
                </p:cNvPr>
                <p:cNvSpPr>
                  <a:spLocks noChangeArrowheads="1"/>
                </p:cNvSpPr>
                <p:nvPr/>
              </p:nvSpPr>
              <p:spPr bwMode="auto">
                <a:xfrm>
                  <a:off x="5591955" y="3018825"/>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smtClean="0">
                                <a:ln>
                                  <a:noFill/>
                                </a:ln>
                                <a:solidFill>
                                  <a:srgbClr val="000000"/>
                                </a:solidFill>
                                <a:effectLst/>
                                <a:latin typeface="Cambria Math" panose="02040503050406030204" pitchFamily="18" charset="0"/>
                              </a:rPr>
                              <m:t>−10</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86" name="Rectangle 151">
                  <a:extLst>
                    <a:ext uri="{FF2B5EF4-FFF2-40B4-BE49-F238E27FC236}">
                      <a16:creationId xmlns:a16="http://schemas.microsoft.com/office/drawing/2014/main" id="{0CD718EF-0CF4-6193-FA51-265B75976103}"/>
                    </a:ext>
                  </a:extLst>
                </p:cNvPr>
                <p:cNvSpPr>
                  <a:spLocks noRot="1" noChangeAspect="1" noMove="1" noResize="1" noEditPoints="1" noAdjustHandles="1" noChangeArrowheads="1" noChangeShapeType="1" noTextEdit="1"/>
                </p:cNvSpPr>
                <p:nvPr/>
              </p:nvSpPr>
              <p:spPr bwMode="auto">
                <a:xfrm>
                  <a:off x="5591955" y="3018825"/>
                  <a:ext cx="501163" cy="215444"/>
                </a:xfrm>
                <a:prstGeom prst="rect">
                  <a:avLst/>
                </a:prstGeom>
                <a:blipFill>
                  <a:blip r:embed="rId9"/>
                  <a:stretch>
                    <a:fillRect l="-722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87" name="Rectangle 166">
                  <a:extLst>
                    <a:ext uri="{FF2B5EF4-FFF2-40B4-BE49-F238E27FC236}">
                      <a16:creationId xmlns:a16="http://schemas.microsoft.com/office/drawing/2014/main" id="{F611D9F5-D3BD-DF86-CD35-EC754DC748B9}"/>
                    </a:ext>
                  </a:extLst>
                </p:cNvPr>
                <p:cNvSpPr>
                  <a:spLocks noChangeArrowheads="1"/>
                </p:cNvSpPr>
                <p:nvPr/>
              </p:nvSpPr>
              <p:spPr bwMode="auto">
                <a:xfrm rot="16200000">
                  <a:off x="5110370" y="3983860"/>
                  <a:ext cx="735394" cy="3208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d>
                          <m:dPr>
                            <m:begChr m:val="|"/>
                            <m:endChr m:val="|"/>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dPr>
                          <m:e>
                            <m:sSubSup>
                              <m:sSub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b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𝑔</m:t>
                                </m:r>
                              </m:e>
                              <m:sub>
                                <m:r>
                                  <a:rPr kumimoji="0" lang="en-US" altLang="en-US" sz="1400" b="0" i="1" u="none" strike="noStrike" cap="none" normalizeH="0" baseline="0" dirty="0" smtClean="0">
                                    <a:ln>
                                      <a:noFill/>
                                    </a:ln>
                                    <a:solidFill>
                                      <a:srgbClr val="000000"/>
                                    </a:solidFill>
                                    <a:effectLst/>
                                    <a:latin typeface="Cambria Math" panose="02040503050406030204" pitchFamily="18" charset="0"/>
                                  </a:rPr>
                                  <m:t>𝑠</m:t>
                                </m:r>
                              </m:sub>
                              <m:sup>
                                <m:r>
                                  <a:rPr kumimoji="0" lang="en-US" altLang="en-US" sz="1400" b="0" i="1" u="none" strike="noStrike" cap="none" normalizeH="0" baseline="0" dirty="0" smtClean="0">
                                    <a:ln>
                                      <a:noFill/>
                                    </a:ln>
                                    <a:solidFill>
                                      <a:srgbClr val="000000"/>
                                    </a:solidFill>
                                    <a:effectLst/>
                                    <a:latin typeface="Cambria Math" panose="02040503050406030204" pitchFamily="18" charset="0"/>
                                  </a:rPr>
                                  <m:t>𝑁</m:t>
                                </m:r>
                              </m:sup>
                            </m:sSubSup>
                            <m:sSubSup>
                              <m:sSub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b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𝑔</m:t>
                                </m:r>
                              </m:e>
                              <m:sub>
                                <m:r>
                                  <a:rPr kumimoji="0" lang="en-US" altLang="en-US" sz="1400" b="0" i="1" u="none" strike="noStrike" cap="none" normalizeH="0" baseline="0" dirty="0" smtClean="0">
                                    <a:ln>
                                      <a:noFill/>
                                    </a:ln>
                                    <a:solidFill>
                                      <a:srgbClr val="000000"/>
                                    </a:solidFill>
                                    <a:effectLst/>
                                    <a:latin typeface="Cambria Math" panose="02040503050406030204" pitchFamily="18" charset="0"/>
                                  </a:rPr>
                                  <m:t>𝑝</m:t>
                                </m:r>
                              </m:sub>
                              <m:sup>
                                <m:r>
                                  <a:rPr kumimoji="0" lang="en-US" altLang="en-US" sz="1400" b="0" i="1" u="none" strike="noStrike" cap="none" normalizeH="0" baseline="0" dirty="0" smtClean="0">
                                    <a:ln>
                                      <a:noFill/>
                                    </a:ln>
                                    <a:solidFill>
                                      <a:srgbClr val="000000"/>
                                    </a:solidFill>
                                    <a:effectLst/>
                                    <a:latin typeface="Cambria Math" panose="02040503050406030204" pitchFamily="18" charset="0"/>
                                  </a:rPr>
                                  <m:t>𝑛</m:t>
                                </m:r>
                                <m:r>
                                  <a:rPr kumimoji="0" lang="en-US" altLang="en-US" sz="1400" b="0" i="1" u="none" strike="noStrike" cap="none" normalizeH="0" baseline="0" dirty="0" smtClean="0">
                                    <a:ln>
                                      <a:noFill/>
                                    </a:ln>
                                    <a:solidFill>
                                      <a:srgbClr val="000000"/>
                                    </a:solidFill>
                                    <a:effectLst/>
                                    <a:latin typeface="Cambria Math" panose="02040503050406030204" pitchFamily="18" charset="0"/>
                                  </a:rPr>
                                  <m:t>/</m:t>
                                </m:r>
                                <m:r>
                                  <a:rPr kumimoji="0" lang="en-US" altLang="en-US" sz="1400" b="0" i="1" u="none" strike="noStrike" cap="none" normalizeH="0" baseline="0" dirty="0" smtClean="0">
                                    <a:ln>
                                      <a:noFill/>
                                    </a:ln>
                                    <a:solidFill>
                                      <a:srgbClr val="000000"/>
                                    </a:solidFill>
                                    <a:effectLst/>
                                    <a:latin typeface="Cambria Math" panose="02040503050406030204" pitchFamily="18" charset="0"/>
                                  </a:rPr>
                                  <m:t>𝑒</m:t>
                                </m:r>
                              </m:sup>
                            </m:sSubSup>
                          </m:e>
                        </m:d>
                      </m:oMath>
                    </m:oMathPara>
                  </a14:m>
                  <a:endParaRPr kumimoji="0" lang="en-US" altLang="en-US" sz="1400" b="0" i="0" u="none" strike="noStrike" cap="none" normalizeH="0" baseline="0" dirty="0">
                    <a:ln>
                      <a:noFill/>
                    </a:ln>
                    <a:solidFill>
                      <a:schemeClr val="tx1"/>
                    </a:solidFill>
                    <a:effectLst/>
                  </a:endParaRPr>
                </a:p>
              </p:txBody>
            </p:sp>
          </mc:Choice>
          <mc:Fallback xmlns="">
            <p:sp>
              <p:nvSpPr>
                <p:cNvPr id="44987" name="Rectangle 166">
                  <a:extLst>
                    <a:ext uri="{FF2B5EF4-FFF2-40B4-BE49-F238E27FC236}">
                      <a16:creationId xmlns:a16="http://schemas.microsoft.com/office/drawing/2014/main" id="{F611D9F5-D3BD-DF86-CD35-EC754DC748B9}"/>
                    </a:ext>
                  </a:extLst>
                </p:cNvPr>
                <p:cNvSpPr>
                  <a:spLocks noRot="1" noChangeAspect="1" noMove="1" noResize="1" noEditPoints="1" noAdjustHandles="1" noChangeArrowheads="1" noChangeShapeType="1" noTextEdit="1"/>
                </p:cNvSpPr>
                <p:nvPr/>
              </p:nvSpPr>
              <p:spPr bwMode="auto">
                <a:xfrm rot="16200000">
                  <a:off x="5110370" y="3983860"/>
                  <a:ext cx="735394" cy="320857"/>
                </a:xfrm>
                <a:prstGeom prst="rect">
                  <a:avLst/>
                </a:prstGeom>
                <a:blipFill>
                  <a:blip r:embed="rId19"/>
                  <a:stretch>
                    <a:fillRect r="-7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4988" name="Freeform 319">
              <a:extLst>
                <a:ext uri="{FF2B5EF4-FFF2-40B4-BE49-F238E27FC236}">
                  <a16:creationId xmlns:a16="http://schemas.microsoft.com/office/drawing/2014/main" id="{B3DED8B7-EE09-F0C8-C3ED-9907330A9FF4}"/>
                </a:ext>
              </a:extLst>
            </p:cNvPr>
            <p:cNvSpPr>
              <a:spLocks/>
            </p:cNvSpPr>
            <p:nvPr/>
          </p:nvSpPr>
          <p:spPr bwMode="auto">
            <a:xfrm>
              <a:off x="7530701" y="3651956"/>
              <a:ext cx="39772" cy="80982"/>
            </a:xfrm>
            <a:custGeom>
              <a:avLst/>
              <a:gdLst>
                <a:gd name="T0" fmla="*/ 0 w 13"/>
                <a:gd name="T1" fmla="*/ 0 h 25"/>
                <a:gd name="T2" fmla="*/ 6 w 13"/>
                <a:gd name="T3" fmla="*/ 13 h 25"/>
                <a:gd name="T4" fmla="*/ 13 w 13"/>
                <a:gd name="T5" fmla="*/ 25 h 25"/>
              </a:gdLst>
              <a:ahLst/>
              <a:cxnLst>
                <a:cxn ang="0">
                  <a:pos x="T0" y="T1"/>
                </a:cxn>
                <a:cxn ang="0">
                  <a:pos x="T2" y="T3"/>
                </a:cxn>
                <a:cxn ang="0">
                  <a:pos x="T4" y="T5"/>
                </a:cxn>
              </a:cxnLst>
              <a:rect l="0" t="0" r="r" b="b"/>
              <a:pathLst>
                <a:path w="13" h="25">
                  <a:moveTo>
                    <a:pt x="0" y="0"/>
                  </a:moveTo>
                  <a:lnTo>
                    <a:pt x="6" y="13"/>
                  </a:lnTo>
                  <a:lnTo>
                    <a:pt x="13" y="25"/>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989" name="Rectangle 331">
              <a:extLst>
                <a:ext uri="{FF2B5EF4-FFF2-40B4-BE49-F238E27FC236}">
                  <a16:creationId xmlns:a16="http://schemas.microsoft.com/office/drawing/2014/main" id="{04D8C096-4B27-DE10-976B-91D20D00D60E}"/>
                </a:ext>
              </a:extLst>
            </p:cNvPr>
            <p:cNvSpPr>
              <a:spLocks noChangeArrowheads="1"/>
            </p:cNvSpPr>
            <p:nvPr/>
          </p:nvSpPr>
          <p:spPr bwMode="auto">
            <a:xfrm>
              <a:off x="6260890" y="4118578"/>
              <a:ext cx="1772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7F00"/>
                  </a:solidFill>
                  <a:effectLst/>
                  <a:latin typeface="Times New Roman" panose="02020603050405020304" pitchFamily="18" charset="0"/>
                </a:rPr>
                <a:t>NV Center / Rong 2018</a:t>
              </a:r>
              <a:endParaRPr kumimoji="0" lang="en-US" altLang="en-US" sz="1400" b="0" i="0" u="none" strike="noStrike" cap="none" normalizeH="0" baseline="0" dirty="0">
                <a:ln>
                  <a:noFill/>
                </a:ln>
                <a:solidFill>
                  <a:schemeClr val="tx1"/>
                </a:solidFill>
                <a:effectLst/>
              </a:endParaRPr>
            </a:p>
          </p:txBody>
        </p:sp>
        <p:sp>
          <p:nvSpPr>
            <p:cNvPr id="44990" name="Rectangle 363">
              <a:extLst>
                <a:ext uri="{FF2B5EF4-FFF2-40B4-BE49-F238E27FC236}">
                  <a16:creationId xmlns:a16="http://schemas.microsoft.com/office/drawing/2014/main" id="{3A734B6B-7490-0F82-3DA5-CD62C8909365}"/>
                </a:ext>
              </a:extLst>
            </p:cNvPr>
            <p:cNvSpPr>
              <a:spLocks noChangeArrowheads="1"/>
            </p:cNvSpPr>
            <p:nvPr/>
          </p:nvSpPr>
          <p:spPr bwMode="auto">
            <a:xfrm>
              <a:off x="6128130" y="5181719"/>
              <a:ext cx="22842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Times New Roman" panose="02020603050405020304" pitchFamily="18" charset="0"/>
                </a:rPr>
                <a:t>Torsion pendulum / </a:t>
              </a:r>
              <a:r>
                <a:rPr kumimoji="0" lang="en-US" altLang="en-US" sz="1400" b="0" i="0" u="none" strike="noStrike" cap="none" normalizeH="0" baseline="0" dirty="0" err="1">
                  <a:ln>
                    <a:noFill/>
                  </a:ln>
                  <a:solidFill>
                    <a:srgbClr val="0000FF"/>
                  </a:solidFill>
                  <a:effectLst/>
                  <a:latin typeface="Times New Roman" panose="02020603050405020304" pitchFamily="18" charset="0"/>
                </a:rPr>
                <a:t>Hoedl</a:t>
              </a:r>
              <a:r>
                <a:rPr kumimoji="0" lang="en-US" altLang="en-US" sz="1400" b="0" i="0" u="none" strike="noStrike" cap="none" normalizeH="0" baseline="0" dirty="0">
                  <a:ln>
                    <a:noFill/>
                  </a:ln>
                  <a:solidFill>
                    <a:srgbClr val="0000FF"/>
                  </a:solidFill>
                  <a:effectLst/>
                  <a:latin typeface="Times New Roman" panose="02020603050405020304" pitchFamily="18" charset="0"/>
                </a:rPr>
                <a:t> 2011</a:t>
              </a:r>
              <a:endParaRPr kumimoji="0" lang="en-US" altLang="en-US" sz="1400" b="0" i="0" u="none" strike="noStrike" cap="none" normalizeH="0" baseline="0" dirty="0">
                <a:ln>
                  <a:noFill/>
                </a:ln>
                <a:solidFill>
                  <a:schemeClr val="tx1"/>
                </a:solidFill>
                <a:effectLst/>
              </a:endParaRPr>
            </a:p>
          </p:txBody>
        </p:sp>
        <p:sp>
          <p:nvSpPr>
            <p:cNvPr id="44991" name="Rectangle 387">
              <a:extLst>
                <a:ext uri="{FF2B5EF4-FFF2-40B4-BE49-F238E27FC236}">
                  <a16:creationId xmlns:a16="http://schemas.microsoft.com/office/drawing/2014/main" id="{F4D59A88-CC72-860F-869A-BD98E5696B6E}"/>
                </a:ext>
              </a:extLst>
            </p:cNvPr>
            <p:cNvSpPr>
              <a:spLocks noChangeArrowheads="1"/>
            </p:cNvSpPr>
            <p:nvPr/>
          </p:nvSpPr>
          <p:spPr bwMode="auto">
            <a:xfrm>
              <a:off x="6118928" y="4908953"/>
              <a:ext cx="12691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Times New Roman" panose="02020603050405020304" pitchFamily="18" charset="0"/>
                </a:rPr>
                <a:t>GRANIT-Storage</a:t>
              </a:r>
              <a:endParaRPr kumimoji="0" lang="en-US" altLang="en-US" sz="1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44992" name="Rectangle 331">
                  <a:extLst>
                    <a:ext uri="{FF2B5EF4-FFF2-40B4-BE49-F238E27FC236}">
                      <a16:creationId xmlns:a16="http://schemas.microsoft.com/office/drawing/2014/main" id="{A922DEF0-6C84-CAEA-C574-903C8E7867CF}"/>
                    </a:ext>
                  </a:extLst>
                </p:cNvPr>
                <p:cNvSpPr>
                  <a:spLocks noChangeArrowheads="1"/>
                </p:cNvSpPr>
                <p:nvPr/>
              </p:nvSpPr>
              <p:spPr bwMode="auto">
                <a:xfrm>
                  <a:off x="6054817" y="4623685"/>
                  <a:ext cx="182261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altLang="en-US" sz="1400" b="0" i="1" u="none" strike="noStrike" cap="none" normalizeH="0" baseline="0" dirty="0" smtClean="0">
                              <a:ln>
                                <a:noFill/>
                              </a:ln>
                              <a:solidFill>
                                <a:srgbClr val="007F00"/>
                              </a:solidFill>
                              <a:effectLst/>
                              <a:latin typeface="Cambria Math" panose="02040503050406030204" pitchFamily="18" charset="0"/>
                            </a:rPr>
                          </m:ctrlPr>
                        </m:sSubPr>
                        <m:e>
                          <m:r>
                            <a:rPr kumimoji="0" lang="en-US" altLang="en-US" sz="1400" b="0" i="1" u="none" strike="noStrike" cap="none" normalizeH="0" baseline="0" dirty="0" smtClean="0">
                              <a:ln>
                                <a:noFill/>
                              </a:ln>
                              <a:solidFill>
                                <a:srgbClr val="007F00"/>
                              </a:solidFill>
                              <a:effectLst/>
                              <a:latin typeface="Cambria Math" panose="02040503050406030204" pitchFamily="18" charset="0"/>
                            </a:rPr>
                            <m:t>𝑇</m:t>
                          </m:r>
                        </m:e>
                        <m:sub>
                          <m:r>
                            <a:rPr kumimoji="0" lang="en-US" altLang="en-US" sz="1400" b="0" i="1" u="none" strike="noStrike" cap="none" normalizeH="0" baseline="0" dirty="0" smtClean="0">
                              <a:ln>
                                <a:noFill/>
                              </a:ln>
                              <a:solidFill>
                                <a:srgbClr val="007F00"/>
                              </a:solidFill>
                              <a:effectLst/>
                              <a:latin typeface="Cambria Math" panose="02040503050406030204" pitchFamily="18" charset="0"/>
                            </a:rPr>
                            <m:t>1</m:t>
                          </m:r>
                        </m:sub>
                      </m:sSub>
                    </m:oMath>
                  </a14:m>
                  <a:r>
                    <a:rPr kumimoji="0" lang="en-US" altLang="en-US" sz="1400" b="0" i="0" u="none" strike="noStrike" cap="none" normalizeH="0" baseline="0" dirty="0">
                      <a:ln>
                        <a:noFill/>
                      </a:ln>
                      <a:solidFill>
                        <a:srgbClr val="007F00"/>
                      </a:solidFill>
                      <a:effectLst/>
                      <a:latin typeface="Times New Roman" panose="02020603050405020304" pitchFamily="18" charset="0"/>
                    </a:rPr>
                    <a:t> Helium / </a:t>
                  </a:r>
                  <a:r>
                    <a:rPr kumimoji="0" lang="en-US" altLang="en-US" sz="1400" b="0" i="0" u="none" strike="noStrike" cap="none" normalizeH="0" baseline="0" dirty="0" err="1">
                      <a:ln>
                        <a:noFill/>
                      </a:ln>
                      <a:solidFill>
                        <a:srgbClr val="007F00"/>
                      </a:solidFill>
                      <a:effectLst/>
                      <a:latin typeface="Times New Roman" panose="02020603050405020304" pitchFamily="18" charset="0"/>
                    </a:rPr>
                    <a:t>Guigue</a:t>
                  </a:r>
                  <a:r>
                    <a:rPr kumimoji="0" lang="en-US" altLang="en-US" sz="1400" b="0" i="0" u="none" strike="noStrike" cap="none" normalizeH="0" baseline="0" dirty="0">
                      <a:ln>
                        <a:noFill/>
                      </a:ln>
                      <a:solidFill>
                        <a:srgbClr val="007F00"/>
                      </a:solidFill>
                      <a:effectLst/>
                      <a:latin typeface="Times New Roman" panose="02020603050405020304" pitchFamily="18" charset="0"/>
                    </a:rPr>
                    <a:t> 2015</a:t>
                  </a:r>
                  <a:endParaRPr kumimoji="0" lang="en-US" altLang="en-US" sz="1400" b="0" i="0" u="none" strike="noStrike" cap="none" normalizeH="0" baseline="0" dirty="0">
                    <a:ln>
                      <a:noFill/>
                    </a:ln>
                    <a:solidFill>
                      <a:schemeClr val="tx1"/>
                    </a:solidFill>
                    <a:effectLst/>
                  </a:endParaRPr>
                </a:p>
              </p:txBody>
            </p:sp>
          </mc:Choice>
          <mc:Fallback xmlns="">
            <p:sp>
              <p:nvSpPr>
                <p:cNvPr id="44992" name="Rectangle 331">
                  <a:extLst>
                    <a:ext uri="{FF2B5EF4-FFF2-40B4-BE49-F238E27FC236}">
                      <a16:creationId xmlns:a16="http://schemas.microsoft.com/office/drawing/2014/main" id="{A922DEF0-6C84-CAEA-C574-903C8E7867CF}"/>
                    </a:ext>
                  </a:extLst>
                </p:cNvPr>
                <p:cNvSpPr>
                  <a:spLocks noRot="1" noChangeAspect="1" noMove="1" noResize="1" noEditPoints="1" noAdjustHandles="1" noChangeArrowheads="1" noChangeShapeType="1" noTextEdit="1"/>
                </p:cNvSpPr>
                <p:nvPr/>
              </p:nvSpPr>
              <p:spPr bwMode="auto">
                <a:xfrm>
                  <a:off x="6054817" y="4623685"/>
                  <a:ext cx="1822615" cy="215444"/>
                </a:xfrm>
                <a:prstGeom prst="rect">
                  <a:avLst/>
                </a:prstGeom>
                <a:blipFill>
                  <a:blip r:embed="rId20"/>
                  <a:stretch>
                    <a:fillRect l="-3344" t="-28571" r="-4348" b="-5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4993" name="Rectangle 363">
              <a:extLst>
                <a:ext uri="{FF2B5EF4-FFF2-40B4-BE49-F238E27FC236}">
                  <a16:creationId xmlns:a16="http://schemas.microsoft.com/office/drawing/2014/main" id="{220A5C93-869A-151C-B3D5-CFA9B77A980B}"/>
                </a:ext>
              </a:extLst>
            </p:cNvPr>
            <p:cNvSpPr>
              <a:spLocks noChangeArrowheads="1"/>
            </p:cNvSpPr>
            <p:nvPr/>
          </p:nvSpPr>
          <p:spPr bwMode="auto">
            <a:xfrm>
              <a:off x="6228797" y="3662904"/>
              <a:ext cx="19484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Times New Roman" panose="02020603050405020304" pitchFamily="18" charset="0"/>
                </a:rPr>
                <a:t>n scattering / Voronin 2009</a:t>
              </a:r>
              <a:endParaRPr kumimoji="0" lang="en-US" altLang="en-US" sz="1400" b="0" i="0" u="none" strike="noStrike" cap="none" normalizeH="0" baseline="0" dirty="0">
                <a:ln>
                  <a:noFill/>
                </a:ln>
                <a:solidFill>
                  <a:schemeClr val="tx1"/>
                </a:solidFill>
                <a:effectLst/>
              </a:endParaRPr>
            </a:p>
          </p:txBody>
        </p:sp>
        <p:cxnSp>
          <p:nvCxnSpPr>
            <p:cNvPr id="44994" name="Straight Arrow Connector 44993">
              <a:extLst>
                <a:ext uri="{FF2B5EF4-FFF2-40B4-BE49-F238E27FC236}">
                  <a16:creationId xmlns:a16="http://schemas.microsoft.com/office/drawing/2014/main" id="{B2A250BB-C211-1C65-A382-6D2E49211FFD}"/>
                </a:ext>
              </a:extLst>
            </p:cNvPr>
            <p:cNvCxnSpPr>
              <a:cxnSpLocks/>
            </p:cNvCxnSpPr>
            <p:nvPr/>
          </p:nvCxnSpPr>
          <p:spPr>
            <a:xfrm flipV="1">
              <a:off x="7460693" y="4975325"/>
              <a:ext cx="477192" cy="86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995" name="Straight Arrow Connector 44994">
              <a:extLst>
                <a:ext uri="{FF2B5EF4-FFF2-40B4-BE49-F238E27FC236}">
                  <a16:creationId xmlns:a16="http://schemas.microsoft.com/office/drawing/2014/main" id="{014496E8-BDE3-218F-0D32-C9D7C49500BE}"/>
                </a:ext>
              </a:extLst>
            </p:cNvPr>
            <p:cNvCxnSpPr>
              <a:cxnSpLocks/>
            </p:cNvCxnSpPr>
            <p:nvPr/>
          </p:nvCxnSpPr>
          <p:spPr>
            <a:xfrm flipH="1" flipV="1">
              <a:off x="6866286" y="3468357"/>
              <a:ext cx="103997" cy="19146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4996" name="Straight Arrow Connector 44995">
              <a:extLst>
                <a:ext uri="{FF2B5EF4-FFF2-40B4-BE49-F238E27FC236}">
                  <a16:creationId xmlns:a16="http://schemas.microsoft.com/office/drawing/2014/main" id="{56F2A7FC-6F62-09D4-FA8F-EF6E14A07D15}"/>
                </a:ext>
              </a:extLst>
            </p:cNvPr>
            <p:cNvCxnSpPr>
              <a:cxnSpLocks/>
            </p:cNvCxnSpPr>
            <p:nvPr/>
          </p:nvCxnSpPr>
          <p:spPr>
            <a:xfrm flipV="1">
              <a:off x="8384538" y="5267235"/>
              <a:ext cx="209757" cy="2763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4997" name="Straight Arrow Connector 44996">
              <a:extLst>
                <a:ext uri="{FF2B5EF4-FFF2-40B4-BE49-F238E27FC236}">
                  <a16:creationId xmlns:a16="http://schemas.microsoft.com/office/drawing/2014/main" id="{F58A3C39-295B-69EB-4F06-CC06D521081C}"/>
                </a:ext>
              </a:extLst>
            </p:cNvPr>
            <p:cNvCxnSpPr>
              <a:cxnSpLocks/>
            </p:cNvCxnSpPr>
            <p:nvPr/>
          </p:nvCxnSpPr>
          <p:spPr>
            <a:xfrm flipV="1">
              <a:off x="7908601" y="4615135"/>
              <a:ext cx="117530" cy="84323"/>
            </a:xfrm>
            <a:prstGeom prst="straightConnector1">
              <a:avLst/>
            </a:prstGeom>
            <a:ln>
              <a:solidFill>
                <a:srgbClr val="007F00"/>
              </a:solidFill>
              <a:tailEnd type="triangle"/>
            </a:ln>
          </p:spPr>
          <p:style>
            <a:lnRef idx="1">
              <a:schemeClr val="accent1"/>
            </a:lnRef>
            <a:fillRef idx="0">
              <a:schemeClr val="accent1"/>
            </a:fillRef>
            <a:effectRef idx="0">
              <a:schemeClr val="accent1"/>
            </a:effectRef>
            <a:fontRef idx="minor">
              <a:schemeClr val="tx1"/>
            </a:fontRef>
          </p:style>
        </p:cxnSp>
        <p:grpSp>
          <p:nvGrpSpPr>
            <p:cNvPr id="44998" name="Group 44997">
              <a:extLst>
                <a:ext uri="{FF2B5EF4-FFF2-40B4-BE49-F238E27FC236}">
                  <a16:creationId xmlns:a16="http://schemas.microsoft.com/office/drawing/2014/main" id="{16C8FC15-DB9E-1A4D-B58E-0B28EF8EEC65}"/>
                </a:ext>
              </a:extLst>
            </p:cNvPr>
            <p:cNvGrpSpPr/>
            <p:nvPr/>
          </p:nvGrpSpPr>
          <p:grpSpPr>
            <a:xfrm>
              <a:off x="6098924" y="2634161"/>
              <a:ext cx="2679159" cy="2804917"/>
              <a:chOff x="2044700" y="1325563"/>
              <a:chExt cx="2352676" cy="2419351"/>
            </a:xfrm>
          </p:grpSpPr>
          <p:sp>
            <p:nvSpPr>
              <p:cNvPr id="45000" name="Freeform 5">
                <a:extLst>
                  <a:ext uri="{FF2B5EF4-FFF2-40B4-BE49-F238E27FC236}">
                    <a16:creationId xmlns:a16="http://schemas.microsoft.com/office/drawing/2014/main" id="{BCCA459F-7DD2-7726-F7D6-C5D17EA057AC}"/>
                  </a:ext>
                </a:extLst>
              </p:cNvPr>
              <p:cNvSpPr>
                <a:spLocks/>
              </p:cNvSpPr>
              <p:nvPr/>
            </p:nvSpPr>
            <p:spPr bwMode="auto">
              <a:xfrm>
                <a:off x="2044700" y="3744913"/>
                <a:ext cx="2352675" cy="0"/>
              </a:xfrm>
              <a:custGeom>
                <a:avLst/>
                <a:gdLst>
                  <a:gd name="T0" fmla="*/ 0 w 846"/>
                  <a:gd name="T1" fmla="*/ 846 w 846"/>
                  <a:gd name="T2" fmla="*/ 0 w 846"/>
                </a:gdLst>
                <a:ahLst/>
                <a:cxnLst>
                  <a:cxn ang="0">
                    <a:pos x="T0" y="0"/>
                  </a:cxn>
                  <a:cxn ang="0">
                    <a:pos x="T1" y="0"/>
                  </a:cxn>
                  <a:cxn ang="0">
                    <a:pos x="T2" y="0"/>
                  </a:cxn>
                </a:cxnLst>
                <a:rect l="0" t="0" r="r" b="b"/>
                <a:pathLst>
                  <a:path w="846">
                    <a:moveTo>
                      <a:pt x="0" y="0"/>
                    </a:moveTo>
                    <a:lnTo>
                      <a:pt x="84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1" name="Line 6">
                <a:extLst>
                  <a:ext uri="{FF2B5EF4-FFF2-40B4-BE49-F238E27FC236}">
                    <a16:creationId xmlns:a16="http://schemas.microsoft.com/office/drawing/2014/main" id="{1E16C4BF-12BD-B863-9FFB-39E09E29AA64}"/>
                  </a:ext>
                </a:extLst>
              </p:cNvPr>
              <p:cNvSpPr>
                <a:spLocks noChangeShapeType="1"/>
              </p:cNvSpPr>
              <p:nvPr/>
            </p:nvSpPr>
            <p:spPr bwMode="auto">
              <a:xfrm flipV="1">
                <a:off x="2044700"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2" name="Line 12">
                <a:extLst>
                  <a:ext uri="{FF2B5EF4-FFF2-40B4-BE49-F238E27FC236}">
                    <a16:creationId xmlns:a16="http://schemas.microsoft.com/office/drawing/2014/main" id="{A725A9B0-412C-CD16-3D28-2E7B0FCB9064}"/>
                  </a:ext>
                </a:extLst>
              </p:cNvPr>
              <p:cNvSpPr>
                <a:spLocks noChangeShapeType="1"/>
              </p:cNvSpPr>
              <p:nvPr/>
            </p:nvSpPr>
            <p:spPr bwMode="auto">
              <a:xfrm flipV="1">
                <a:off x="21605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3" name="Line 13">
                <a:extLst>
                  <a:ext uri="{FF2B5EF4-FFF2-40B4-BE49-F238E27FC236}">
                    <a16:creationId xmlns:a16="http://schemas.microsoft.com/office/drawing/2014/main" id="{2CEB1F57-93B4-EEBD-7136-68DB11405BB9}"/>
                  </a:ext>
                </a:extLst>
              </p:cNvPr>
              <p:cNvSpPr>
                <a:spLocks noChangeShapeType="1"/>
              </p:cNvSpPr>
              <p:nvPr/>
            </p:nvSpPr>
            <p:spPr bwMode="auto">
              <a:xfrm flipV="1">
                <a:off x="22304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4" name="Line 14">
                <a:extLst>
                  <a:ext uri="{FF2B5EF4-FFF2-40B4-BE49-F238E27FC236}">
                    <a16:creationId xmlns:a16="http://schemas.microsoft.com/office/drawing/2014/main" id="{682889DC-FCEC-79FC-7A19-EAC91412A0C6}"/>
                  </a:ext>
                </a:extLst>
              </p:cNvPr>
              <p:cNvSpPr>
                <a:spLocks noChangeShapeType="1"/>
              </p:cNvSpPr>
              <p:nvPr/>
            </p:nvSpPr>
            <p:spPr bwMode="auto">
              <a:xfrm flipV="1">
                <a:off x="22812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5" name="Line 15">
                <a:extLst>
                  <a:ext uri="{FF2B5EF4-FFF2-40B4-BE49-F238E27FC236}">
                    <a16:creationId xmlns:a16="http://schemas.microsoft.com/office/drawing/2014/main" id="{FB19C874-F213-62C1-2D1F-4E2338D25324}"/>
                  </a:ext>
                </a:extLst>
              </p:cNvPr>
              <p:cNvSpPr>
                <a:spLocks noChangeShapeType="1"/>
              </p:cNvSpPr>
              <p:nvPr/>
            </p:nvSpPr>
            <p:spPr bwMode="auto">
              <a:xfrm flipV="1">
                <a:off x="2319338"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6" name="Line 16">
                <a:extLst>
                  <a:ext uri="{FF2B5EF4-FFF2-40B4-BE49-F238E27FC236}">
                    <a16:creationId xmlns:a16="http://schemas.microsoft.com/office/drawing/2014/main" id="{F7D02A1A-5A75-3F5C-86A0-34C38AA5A932}"/>
                  </a:ext>
                </a:extLst>
              </p:cNvPr>
              <p:cNvSpPr>
                <a:spLocks noChangeShapeType="1"/>
              </p:cNvSpPr>
              <p:nvPr/>
            </p:nvSpPr>
            <p:spPr bwMode="auto">
              <a:xfrm flipV="1">
                <a:off x="23495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7" name="Line 17">
                <a:extLst>
                  <a:ext uri="{FF2B5EF4-FFF2-40B4-BE49-F238E27FC236}">
                    <a16:creationId xmlns:a16="http://schemas.microsoft.com/office/drawing/2014/main" id="{7644718A-8075-802B-DF2E-85C5EA5EAF92}"/>
                  </a:ext>
                </a:extLst>
              </p:cNvPr>
              <p:cNvSpPr>
                <a:spLocks noChangeShapeType="1"/>
              </p:cNvSpPr>
              <p:nvPr/>
            </p:nvSpPr>
            <p:spPr bwMode="auto">
              <a:xfrm flipV="1">
                <a:off x="23749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8" name="Line 18">
                <a:extLst>
                  <a:ext uri="{FF2B5EF4-FFF2-40B4-BE49-F238E27FC236}">
                    <a16:creationId xmlns:a16="http://schemas.microsoft.com/office/drawing/2014/main" id="{EDB10715-4775-454F-96C5-BB39D42B8205}"/>
                  </a:ext>
                </a:extLst>
              </p:cNvPr>
              <p:cNvSpPr>
                <a:spLocks noChangeShapeType="1"/>
              </p:cNvSpPr>
              <p:nvPr/>
            </p:nvSpPr>
            <p:spPr bwMode="auto">
              <a:xfrm flipV="1">
                <a:off x="23971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09" name="Line 19">
                <a:extLst>
                  <a:ext uri="{FF2B5EF4-FFF2-40B4-BE49-F238E27FC236}">
                    <a16:creationId xmlns:a16="http://schemas.microsoft.com/office/drawing/2014/main" id="{3C9AFFED-98DD-3F5B-D1AB-84CD85E7152B}"/>
                  </a:ext>
                </a:extLst>
              </p:cNvPr>
              <p:cNvSpPr>
                <a:spLocks noChangeShapeType="1"/>
              </p:cNvSpPr>
              <p:nvPr/>
            </p:nvSpPr>
            <p:spPr bwMode="auto">
              <a:xfrm flipV="1">
                <a:off x="24193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0" name="Line 20">
                <a:extLst>
                  <a:ext uri="{FF2B5EF4-FFF2-40B4-BE49-F238E27FC236}">
                    <a16:creationId xmlns:a16="http://schemas.microsoft.com/office/drawing/2014/main" id="{2B69B6DD-BBF5-76EB-2DAE-C923DAEB996C}"/>
                  </a:ext>
                </a:extLst>
              </p:cNvPr>
              <p:cNvSpPr>
                <a:spLocks noChangeShapeType="1"/>
              </p:cNvSpPr>
              <p:nvPr/>
            </p:nvSpPr>
            <p:spPr bwMode="auto">
              <a:xfrm flipV="1">
                <a:off x="2436813"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1" name="Line 25">
                <a:extLst>
                  <a:ext uri="{FF2B5EF4-FFF2-40B4-BE49-F238E27FC236}">
                    <a16:creationId xmlns:a16="http://schemas.microsoft.com/office/drawing/2014/main" id="{AB93CE22-7C7A-2D55-34D6-7095E61FD356}"/>
                  </a:ext>
                </a:extLst>
              </p:cNvPr>
              <p:cNvSpPr>
                <a:spLocks noChangeShapeType="1"/>
              </p:cNvSpPr>
              <p:nvPr/>
            </p:nvSpPr>
            <p:spPr bwMode="auto">
              <a:xfrm flipV="1">
                <a:off x="25527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2" name="Line 26">
                <a:extLst>
                  <a:ext uri="{FF2B5EF4-FFF2-40B4-BE49-F238E27FC236}">
                    <a16:creationId xmlns:a16="http://schemas.microsoft.com/office/drawing/2014/main" id="{0FCEB6B0-AD34-DC0F-386B-C0830A922EAE}"/>
                  </a:ext>
                </a:extLst>
              </p:cNvPr>
              <p:cNvSpPr>
                <a:spLocks noChangeShapeType="1"/>
              </p:cNvSpPr>
              <p:nvPr/>
            </p:nvSpPr>
            <p:spPr bwMode="auto">
              <a:xfrm flipV="1">
                <a:off x="26225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3" name="Line 27">
                <a:extLst>
                  <a:ext uri="{FF2B5EF4-FFF2-40B4-BE49-F238E27FC236}">
                    <a16:creationId xmlns:a16="http://schemas.microsoft.com/office/drawing/2014/main" id="{659805A4-7CEA-E3DB-F1CE-BDCDFD135C80}"/>
                  </a:ext>
                </a:extLst>
              </p:cNvPr>
              <p:cNvSpPr>
                <a:spLocks noChangeShapeType="1"/>
              </p:cNvSpPr>
              <p:nvPr/>
            </p:nvSpPr>
            <p:spPr bwMode="auto">
              <a:xfrm flipV="1">
                <a:off x="26733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4" name="Line 28">
                <a:extLst>
                  <a:ext uri="{FF2B5EF4-FFF2-40B4-BE49-F238E27FC236}">
                    <a16:creationId xmlns:a16="http://schemas.microsoft.com/office/drawing/2014/main" id="{34287C6D-D42F-2B69-D61E-2B8D0CE10840}"/>
                  </a:ext>
                </a:extLst>
              </p:cNvPr>
              <p:cNvSpPr>
                <a:spLocks noChangeShapeType="1"/>
              </p:cNvSpPr>
              <p:nvPr/>
            </p:nvSpPr>
            <p:spPr bwMode="auto">
              <a:xfrm flipV="1">
                <a:off x="2711450"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5" name="Line 29">
                <a:extLst>
                  <a:ext uri="{FF2B5EF4-FFF2-40B4-BE49-F238E27FC236}">
                    <a16:creationId xmlns:a16="http://schemas.microsoft.com/office/drawing/2014/main" id="{322B612A-0ED4-542D-B61F-82A8D9191F61}"/>
                  </a:ext>
                </a:extLst>
              </p:cNvPr>
              <p:cNvSpPr>
                <a:spLocks noChangeShapeType="1"/>
              </p:cNvSpPr>
              <p:nvPr/>
            </p:nvSpPr>
            <p:spPr bwMode="auto">
              <a:xfrm flipV="1">
                <a:off x="27416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6" name="Line 30">
                <a:extLst>
                  <a:ext uri="{FF2B5EF4-FFF2-40B4-BE49-F238E27FC236}">
                    <a16:creationId xmlns:a16="http://schemas.microsoft.com/office/drawing/2014/main" id="{95F1ED5C-B3F6-A147-A3DA-E30DA460B078}"/>
                  </a:ext>
                </a:extLst>
              </p:cNvPr>
              <p:cNvSpPr>
                <a:spLocks noChangeShapeType="1"/>
              </p:cNvSpPr>
              <p:nvPr/>
            </p:nvSpPr>
            <p:spPr bwMode="auto">
              <a:xfrm flipV="1">
                <a:off x="27670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7" name="Line 31">
                <a:extLst>
                  <a:ext uri="{FF2B5EF4-FFF2-40B4-BE49-F238E27FC236}">
                    <a16:creationId xmlns:a16="http://schemas.microsoft.com/office/drawing/2014/main" id="{39A31EB6-72AF-F7CD-2821-D5FA85BCA141}"/>
                  </a:ext>
                </a:extLst>
              </p:cNvPr>
              <p:cNvSpPr>
                <a:spLocks noChangeShapeType="1"/>
              </p:cNvSpPr>
              <p:nvPr/>
            </p:nvSpPr>
            <p:spPr bwMode="auto">
              <a:xfrm flipV="1">
                <a:off x="27892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8" name="Line 32">
                <a:extLst>
                  <a:ext uri="{FF2B5EF4-FFF2-40B4-BE49-F238E27FC236}">
                    <a16:creationId xmlns:a16="http://schemas.microsoft.com/office/drawing/2014/main" id="{78C54B49-A77B-42D9-9781-61F6F0F321B6}"/>
                  </a:ext>
                </a:extLst>
              </p:cNvPr>
              <p:cNvSpPr>
                <a:spLocks noChangeShapeType="1"/>
              </p:cNvSpPr>
              <p:nvPr/>
            </p:nvSpPr>
            <p:spPr bwMode="auto">
              <a:xfrm flipV="1">
                <a:off x="28114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19" name="Line 33">
                <a:extLst>
                  <a:ext uri="{FF2B5EF4-FFF2-40B4-BE49-F238E27FC236}">
                    <a16:creationId xmlns:a16="http://schemas.microsoft.com/office/drawing/2014/main" id="{D287439C-2AC1-0F62-DB61-79A4E5D65008}"/>
                  </a:ext>
                </a:extLst>
              </p:cNvPr>
              <p:cNvSpPr>
                <a:spLocks noChangeShapeType="1"/>
              </p:cNvSpPr>
              <p:nvPr/>
            </p:nvSpPr>
            <p:spPr bwMode="auto">
              <a:xfrm flipV="1">
                <a:off x="2828925"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0" name="Line 38">
                <a:extLst>
                  <a:ext uri="{FF2B5EF4-FFF2-40B4-BE49-F238E27FC236}">
                    <a16:creationId xmlns:a16="http://schemas.microsoft.com/office/drawing/2014/main" id="{AE4CF0B8-EC77-B43B-EFEB-68BCF274ECED}"/>
                  </a:ext>
                </a:extLst>
              </p:cNvPr>
              <p:cNvSpPr>
                <a:spLocks noChangeShapeType="1"/>
              </p:cNvSpPr>
              <p:nvPr/>
            </p:nvSpPr>
            <p:spPr bwMode="auto">
              <a:xfrm flipV="1">
                <a:off x="29448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1" name="Line 39">
                <a:extLst>
                  <a:ext uri="{FF2B5EF4-FFF2-40B4-BE49-F238E27FC236}">
                    <a16:creationId xmlns:a16="http://schemas.microsoft.com/office/drawing/2014/main" id="{A99F34E6-C3C4-4574-4BF0-3B48CB3EE8CC}"/>
                  </a:ext>
                </a:extLst>
              </p:cNvPr>
              <p:cNvSpPr>
                <a:spLocks noChangeShapeType="1"/>
              </p:cNvSpPr>
              <p:nvPr/>
            </p:nvSpPr>
            <p:spPr bwMode="auto">
              <a:xfrm flipV="1">
                <a:off x="30146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2" name="Line 40">
                <a:extLst>
                  <a:ext uri="{FF2B5EF4-FFF2-40B4-BE49-F238E27FC236}">
                    <a16:creationId xmlns:a16="http://schemas.microsoft.com/office/drawing/2014/main" id="{20DFDE91-88EC-7770-265F-93831939D2CE}"/>
                  </a:ext>
                </a:extLst>
              </p:cNvPr>
              <p:cNvSpPr>
                <a:spLocks noChangeShapeType="1"/>
              </p:cNvSpPr>
              <p:nvPr/>
            </p:nvSpPr>
            <p:spPr bwMode="auto">
              <a:xfrm flipV="1">
                <a:off x="30654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3" name="Line 41">
                <a:extLst>
                  <a:ext uri="{FF2B5EF4-FFF2-40B4-BE49-F238E27FC236}">
                    <a16:creationId xmlns:a16="http://schemas.microsoft.com/office/drawing/2014/main" id="{DF24E852-3799-57CD-9990-1FCB808FD8E5}"/>
                  </a:ext>
                </a:extLst>
              </p:cNvPr>
              <p:cNvSpPr>
                <a:spLocks noChangeShapeType="1"/>
              </p:cNvSpPr>
              <p:nvPr/>
            </p:nvSpPr>
            <p:spPr bwMode="auto">
              <a:xfrm flipV="1">
                <a:off x="3103563"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4" name="Line 42">
                <a:extLst>
                  <a:ext uri="{FF2B5EF4-FFF2-40B4-BE49-F238E27FC236}">
                    <a16:creationId xmlns:a16="http://schemas.microsoft.com/office/drawing/2014/main" id="{63FD28B4-F75A-C796-DDA4-F7043623895E}"/>
                  </a:ext>
                </a:extLst>
              </p:cNvPr>
              <p:cNvSpPr>
                <a:spLocks noChangeShapeType="1"/>
              </p:cNvSpPr>
              <p:nvPr/>
            </p:nvSpPr>
            <p:spPr bwMode="auto">
              <a:xfrm flipV="1">
                <a:off x="31337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5" name="Line 43">
                <a:extLst>
                  <a:ext uri="{FF2B5EF4-FFF2-40B4-BE49-F238E27FC236}">
                    <a16:creationId xmlns:a16="http://schemas.microsoft.com/office/drawing/2014/main" id="{0D7CD966-0426-9C19-B2C2-EA2C791CA1AB}"/>
                  </a:ext>
                </a:extLst>
              </p:cNvPr>
              <p:cNvSpPr>
                <a:spLocks noChangeShapeType="1"/>
              </p:cNvSpPr>
              <p:nvPr/>
            </p:nvSpPr>
            <p:spPr bwMode="auto">
              <a:xfrm flipV="1">
                <a:off x="31591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6" name="Line 44">
                <a:extLst>
                  <a:ext uri="{FF2B5EF4-FFF2-40B4-BE49-F238E27FC236}">
                    <a16:creationId xmlns:a16="http://schemas.microsoft.com/office/drawing/2014/main" id="{DF36CDD6-B525-3AD8-D10C-A9791F1C9147}"/>
                  </a:ext>
                </a:extLst>
              </p:cNvPr>
              <p:cNvSpPr>
                <a:spLocks noChangeShapeType="1"/>
              </p:cNvSpPr>
              <p:nvPr/>
            </p:nvSpPr>
            <p:spPr bwMode="auto">
              <a:xfrm flipV="1">
                <a:off x="31845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7" name="Line 45">
                <a:extLst>
                  <a:ext uri="{FF2B5EF4-FFF2-40B4-BE49-F238E27FC236}">
                    <a16:creationId xmlns:a16="http://schemas.microsoft.com/office/drawing/2014/main" id="{9A5E2A2A-9395-1608-C1CC-8B35B34EDEA2}"/>
                  </a:ext>
                </a:extLst>
              </p:cNvPr>
              <p:cNvSpPr>
                <a:spLocks noChangeShapeType="1"/>
              </p:cNvSpPr>
              <p:nvPr/>
            </p:nvSpPr>
            <p:spPr bwMode="auto">
              <a:xfrm flipV="1">
                <a:off x="32035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8" name="Line 46">
                <a:extLst>
                  <a:ext uri="{FF2B5EF4-FFF2-40B4-BE49-F238E27FC236}">
                    <a16:creationId xmlns:a16="http://schemas.microsoft.com/office/drawing/2014/main" id="{F2FDA127-6D3E-228C-4C18-5E6F82B86E6A}"/>
                  </a:ext>
                </a:extLst>
              </p:cNvPr>
              <p:cNvSpPr>
                <a:spLocks noChangeShapeType="1"/>
              </p:cNvSpPr>
              <p:nvPr/>
            </p:nvSpPr>
            <p:spPr bwMode="auto">
              <a:xfrm flipV="1">
                <a:off x="3221038"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29" name="Line 51">
                <a:extLst>
                  <a:ext uri="{FF2B5EF4-FFF2-40B4-BE49-F238E27FC236}">
                    <a16:creationId xmlns:a16="http://schemas.microsoft.com/office/drawing/2014/main" id="{EF82F2EC-DF20-4807-F299-DC16FA7D565E}"/>
                  </a:ext>
                </a:extLst>
              </p:cNvPr>
              <p:cNvSpPr>
                <a:spLocks noChangeShapeType="1"/>
              </p:cNvSpPr>
              <p:nvPr/>
            </p:nvSpPr>
            <p:spPr bwMode="auto">
              <a:xfrm flipV="1">
                <a:off x="33401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0" name="Line 52">
                <a:extLst>
                  <a:ext uri="{FF2B5EF4-FFF2-40B4-BE49-F238E27FC236}">
                    <a16:creationId xmlns:a16="http://schemas.microsoft.com/office/drawing/2014/main" id="{FE150528-0D69-B992-E9AA-3365F267B847}"/>
                  </a:ext>
                </a:extLst>
              </p:cNvPr>
              <p:cNvSpPr>
                <a:spLocks noChangeShapeType="1"/>
              </p:cNvSpPr>
              <p:nvPr/>
            </p:nvSpPr>
            <p:spPr bwMode="auto">
              <a:xfrm flipV="1">
                <a:off x="34067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1" name="Line 53">
                <a:extLst>
                  <a:ext uri="{FF2B5EF4-FFF2-40B4-BE49-F238E27FC236}">
                    <a16:creationId xmlns:a16="http://schemas.microsoft.com/office/drawing/2014/main" id="{097BB373-2A0E-FB74-BAEC-98B20C224712}"/>
                  </a:ext>
                </a:extLst>
              </p:cNvPr>
              <p:cNvSpPr>
                <a:spLocks noChangeShapeType="1"/>
              </p:cNvSpPr>
              <p:nvPr/>
            </p:nvSpPr>
            <p:spPr bwMode="auto">
              <a:xfrm flipV="1">
                <a:off x="34575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2" name="Line 54">
                <a:extLst>
                  <a:ext uri="{FF2B5EF4-FFF2-40B4-BE49-F238E27FC236}">
                    <a16:creationId xmlns:a16="http://schemas.microsoft.com/office/drawing/2014/main" id="{5C8DE3EE-7989-7249-C4AD-02A6D677DE00}"/>
                  </a:ext>
                </a:extLst>
              </p:cNvPr>
              <p:cNvSpPr>
                <a:spLocks noChangeShapeType="1"/>
              </p:cNvSpPr>
              <p:nvPr/>
            </p:nvSpPr>
            <p:spPr bwMode="auto">
              <a:xfrm flipV="1">
                <a:off x="3495675"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3" name="Line 55">
                <a:extLst>
                  <a:ext uri="{FF2B5EF4-FFF2-40B4-BE49-F238E27FC236}">
                    <a16:creationId xmlns:a16="http://schemas.microsoft.com/office/drawing/2014/main" id="{95BA76D0-8EC9-0687-891F-CC171022E870}"/>
                  </a:ext>
                </a:extLst>
              </p:cNvPr>
              <p:cNvSpPr>
                <a:spLocks noChangeShapeType="1"/>
              </p:cNvSpPr>
              <p:nvPr/>
            </p:nvSpPr>
            <p:spPr bwMode="auto">
              <a:xfrm flipV="1">
                <a:off x="35258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4" name="Line 56">
                <a:extLst>
                  <a:ext uri="{FF2B5EF4-FFF2-40B4-BE49-F238E27FC236}">
                    <a16:creationId xmlns:a16="http://schemas.microsoft.com/office/drawing/2014/main" id="{EE776DCD-DCEA-FC40-E7F2-341CC54079A6}"/>
                  </a:ext>
                </a:extLst>
              </p:cNvPr>
              <p:cNvSpPr>
                <a:spLocks noChangeShapeType="1"/>
              </p:cNvSpPr>
              <p:nvPr/>
            </p:nvSpPr>
            <p:spPr bwMode="auto">
              <a:xfrm flipV="1">
                <a:off x="35512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5" name="Line 57">
                <a:extLst>
                  <a:ext uri="{FF2B5EF4-FFF2-40B4-BE49-F238E27FC236}">
                    <a16:creationId xmlns:a16="http://schemas.microsoft.com/office/drawing/2014/main" id="{0C6E8E06-6891-5EC8-E02C-801EF5A158C2}"/>
                  </a:ext>
                </a:extLst>
              </p:cNvPr>
              <p:cNvSpPr>
                <a:spLocks noChangeShapeType="1"/>
              </p:cNvSpPr>
              <p:nvPr/>
            </p:nvSpPr>
            <p:spPr bwMode="auto">
              <a:xfrm flipV="1">
                <a:off x="35766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6" name="Line 58">
                <a:extLst>
                  <a:ext uri="{FF2B5EF4-FFF2-40B4-BE49-F238E27FC236}">
                    <a16:creationId xmlns:a16="http://schemas.microsoft.com/office/drawing/2014/main" id="{1ECB360C-068E-05AA-CFAC-96A15F4E6BBD}"/>
                  </a:ext>
                </a:extLst>
              </p:cNvPr>
              <p:cNvSpPr>
                <a:spLocks noChangeShapeType="1"/>
              </p:cNvSpPr>
              <p:nvPr/>
            </p:nvSpPr>
            <p:spPr bwMode="auto">
              <a:xfrm flipV="1">
                <a:off x="35956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7" name="Line 59">
                <a:extLst>
                  <a:ext uri="{FF2B5EF4-FFF2-40B4-BE49-F238E27FC236}">
                    <a16:creationId xmlns:a16="http://schemas.microsoft.com/office/drawing/2014/main" id="{02AAC66F-2570-60C7-E422-54E693724051}"/>
                  </a:ext>
                </a:extLst>
              </p:cNvPr>
              <p:cNvSpPr>
                <a:spLocks noChangeShapeType="1"/>
              </p:cNvSpPr>
              <p:nvPr/>
            </p:nvSpPr>
            <p:spPr bwMode="auto">
              <a:xfrm flipV="1">
                <a:off x="3613150"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8" name="Line 64">
                <a:extLst>
                  <a:ext uri="{FF2B5EF4-FFF2-40B4-BE49-F238E27FC236}">
                    <a16:creationId xmlns:a16="http://schemas.microsoft.com/office/drawing/2014/main" id="{25831375-4F0D-2CBF-8A4C-B974FDEB0CAB}"/>
                  </a:ext>
                </a:extLst>
              </p:cNvPr>
              <p:cNvSpPr>
                <a:spLocks noChangeShapeType="1"/>
              </p:cNvSpPr>
              <p:nvPr/>
            </p:nvSpPr>
            <p:spPr bwMode="auto">
              <a:xfrm flipV="1">
                <a:off x="37322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39" name="Line 65">
                <a:extLst>
                  <a:ext uri="{FF2B5EF4-FFF2-40B4-BE49-F238E27FC236}">
                    <a16:creationId xmlns:a16="http://schemas.microsoft.com/office/drawing/2014/main" id="{4850EC4E-5386-B020-8039-781927584BE8}"/>
                  </a:ext>
                </a:extLst>
              </p:cNvPr>
              <p:cNvSpPr>
                <a:spLocks noChangeShapeType="1"/>
              </p:cNvSpPr>
              <p:nvPr/>
            </p:nvSpPr>
            <p:spPr bwMode="auto">
              <a:xfrm flipV="1">
                <a:off x="37988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0" name="Line 66">
                <a:extLst>
                  <a:ext uri="{FF2B5EF4-FFF2-40B4-BE49-F238E27FC236}">
                    <a16:creationId xmlns:a16="http://schemas.microsoft.com/office/drawing/2014/main" id="{609F9577-1C5E-08F5-FC21-38235421361E}"/>
                  </a:ext>
                </a:extLst>
              </p:cNvPr>
              <p:cNvSpPr>
                <a:spLocks noChangeShapeType="1"/>
              </p:cNvSpPr>
              <p:nvPr/>
            </p:nvSpPr>
            <p:spPr bwMode="auto">
              <a:xfrm flipV="1">
                <a:off x="38496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1" name="Line 67">
                <a:extLst>
                  <a:ext uri="{FF2B5EF4-FFF2-40B4-BE49-F238E27FC236}">
                    <a16:creationId xmlns:a16="http://schemas.microsoft.com/office/drawing/2014/main" id="{714642A0-B08D-3100-EFBD-AD7D08066AC7}"/>
                  </a:ext>
                </a:extLst>
              </p:cNvPr>
              <p:cNvSpPr>
                <a:spLocks noChangeShapeType="1"/>
              </p:cNvSpPr>
              <p:nvPr/>
            </p:nvSpPr>
            <p:spPr bwMode="auto">
              <a:xfrm flipV="1">
                <a:off x="3887788"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2" name="Line 68">
                <a:extLst>
                  <a:ext uri="{FF2B5EF4-FFF2-40B4-BE49-F238E27FC236}">
                    <a16:creationId xmlns:a16="http://schemas.microsoft.com/office/drawing/2014/main" id="{AFC86952-54AF-433E-B437-A152DAE070E8}"/>
                  </a:ext>
                </a:extLst>
              </p:cNvPr>
              <p:cNvSpPr>
                <a:spLocks noChangeShapeType="1"/>
              </p:cNvSpPr>
              <p:nvPr/>
            </p:nvSpPr>
            <p:spPr bwMode="auto">
              <a:xfrm flipV="1">
                <a:off x="39179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3" name="Line 69">
                <a:extLst>
                  <a:ext uri="{FF2B5EF4-FFF2-40B4-BE49-F238E27FC236}">
                    <a16:creationId xmlns:a16="http://schemas.microsoft.com/office/drawing/2014/main" id="{44A8476B-5838-2A07-C836-4DCC490C4FC0}"/>
                  </a:ext>
                </a:extLst>
              </p:cNvPr>
              <p:cNvSpPr>
                <a:spLocks noChangeShapeType="1"/>
              </p:cNvSpPr>
              <p:nvPr/>
            </p:nvSpPr>
            <p:spPr bwMode="auto">
              <a:xfrm flipV="1">
                <a:off x="39433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4" name="Line 70">
                <a:extLst>
                  <a:ext uri="{FF2B5EF4-FFF2-40B4-BE49-F238E27FC236}">
                    <a16:creationId xmlns:a16="http://schemas.microsoft.com/office/drawing/2014/main" id="{FAE97332-5A53-03CF-C21E-20B8EA571199}"/>
                  </a:ext>
                </a:extLst>
              </p:cNvPr>
              <p:cNvSpPr>
                <a:spLocks noChangeShapeType="1"/>
              </p:cNvSpPr>
              <p:nvPr/>
            </p:nvSpPr>
            <p:spPr bwMode="auto">
              <a:xfrm flipV="1">
                <a:off x="39687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5" name="Line 71">
                <a:extLst>
                  <a:ext uri="{FF2B5EF4-FFF2-40B4-BE49-F238E27FC236}">
                    <a16:creationId xmlns:a16="http://schemas.microsoft.com/office/drawing/2014/main" id="{15E64F27-2A52-15E7-7120-B55B5A04FC33}"/>
                  </a:ext>
                </a:extLst>
              </p:cNvPr>
              <p:cNvSpPr>
                <a:spLocks noChangeShapeType="1"/>
              </p:cNvSpPr>
              <p:nvPr/>
            </p:nvSpPr>
            <p:spPr bwMode="auto">
              <a:xfrm flipV="1">
                <a:off x="39878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6" name="Line 72">
                <a:extLst>
                  <a:ext uri="{FF2B5EF4-FFF2-40B4-BE49-F238E27FC236}">
                    <a16:creationId xmlns:a16="http://schemas.microsoft.com/office/drawing/2014/main" id="{4F2F97A4-4753-65A1-629B-CC82FD43BB27}"/>
                  </a:ext>
                </a:extLst>
              </p:cNvPr>
              <p:cNvSpPr>
                <a:spLocks noChangeShapeType="1"/>
              </p:cNvSpPr>
              <p:nvPr/>
            </p:nvSpPr>
            <p:spPr bwMode="auto">
              <a:xfrm flipV="1">
                <a:off x="4005263"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7" name="Line 77">
                <a:extLst>
                  <a:ext uri="{FF2B5EF4-FFF2-40B4-BE49-F238E27FC236}">
                    <a16:creationId xmlns:a16="http://schemas.microsoft.com/office/drawing/2014/main" id="{E92EB29E-DAAB-57F7-C013-49ADF326B078}"/>
                  </a:ext>
                </a:extLst>
              </p:cNvPr>
              <p:cNvSpPr>
                <a:spLocks noChangeShapeType="1"/>
              </p:cNvSpPr>
              <p:nvPr/>
            </p:nvSpPr>
            <p:spPr bwMode="auto">
              <a:xfrm flipV="1">
                <a:off x="41243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8" name="Line 78">
                <a:extLst>
                  <a:ext uri="{FF2B5EF4-FFF2-40B4-BE49-F238E27FC236}">
                    <a16:creationId xmlns:a16="http://schemas.microsoft.com/office/drawing/2014/main" id="{75A4A037-F79C-7991-F80C-BF297846349B}"/>
                  </a:ext>
                </a:extLst>
              </p:cNvPr>
              <p:cNvSpPr>
                <a:spLocks noChangeShapeType="1"/>
              </p:cNvSpPr>
              <p:nvPr/>
            </p:nvSpPr>
            <p:spPr bwMode="auto">
              <a:xfrm flipV="1">
                <a:off x="41941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49" name="Line 79">
                <a:extLst>
                  <a:ext uri="{FF2B5EF4-FFF2-40B4-BE49-F238E27FC236}">
                    <a16:creationId xmlns:a16="http://schemas.microsoft.com/office/drawing/2014/main" id="{D45854E1-2AA8-8B87-D12A-D68D0559E07A}"/>
                  </a:ext>
                </a:extLst>
              </p:cNvPr>
              <p:cNvSpPr>
                <a:spLocks noChangeShapeType="1"/>
              </p:cNvSpPr>
              <p:nvPr/>
            </p:nvSpPr>
            <p:spPr bwMode="auto">
              <a:xfrm flipV="1">
                <a:off x="42418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0" name="Line 80">
                <a:extLst>
                  <a:ext uri="{FF2B5EF4-FFF2-40B4-BE49-F238E27FC236}">
                    <a16:creationId xmlns:a16="http://schemas.microsoft.com/office/drawing/2014/main" id="{A0430320-3407-43AC-3A6A-24145EAC1A78}"/>
                  </a:ext>
                </a:extLst>
              </p:cNvPr>
              <p:cNvSpPr>
                <a:spLocks noChangeShapeType="1"/>
              </p:cNvSpPr>
              <p:nvPr/>
            </p:nvSpPr>
            <p:spPr bwMode="auto">
              <a:xfrm flipV="1">
                <a:off x="4279900"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1" name="Line 81">
                <a:extLst>
                  <a:ext uri="{FF2B5EF4-FFF2-40B4-BE49-F238E27FC236}">
                    <a16:creationId xmlns:a16="http://schemas.microsoft.com/office/drawing/2014/main" id="{8267B141-21D5-5159-2BD7-4C4077F284E7}"/>
                  </a:ext>
                </a:extLst>
              </p:cNvPr>
              <p:cNvSpPr>
                <a:spLocks noChangeShapeType="1"/>
              </p:cNvSpPr>
              <p:nvPr/>
            </p:nvSpPr>
            <p:spPr bwMode="auto">
              <a:xfrm flipV="1">
                <a:off x="43100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2" name="Line 82">
                <a:extLst>
                  <a:ext uri="{FF2B5EF4-FFF2-40B4-BE49-F238E27FC236}">
                    <a16:creationId xmlns:a16="http://schemas.microsoft.com/office/drawing/2014/main" id="{676A8493-37B0-E6FC-876F-F70D2779780D}"/>
                  </a:ext>
                </a:extLst>
              </p:cNvPr>
              <p:cNvSpPr>
                <a:spLocks noChangeShapeType="1"/>
              </p:cNvSpPr>
              <p:nvPr/>
            </p:nvSpPr>
            <p:spPr bwMode="auto">
              <a:xfrm flipV="1">
                <a:off x="43386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3" name="Line 83">
                <a:extLst>
                  <a:ext uri="{FF2B5EF4-FFF2-40B4-BE49-F238E27FC236}">
                    <a16:creationId xmlns:a16="http://schemas.microsoft.com/office/drawing/2014/main" id="{E4C250D6-33A4-C088-71B2-97471773F1E9}"/>
                  </a:ext>
                </a:extLst>
              </p:cNvPr>
              <p:cNvSpPr>
                <a:spLocks noChangeShapeType="1"/>
              </p:cNvSpPr>
              <p:nvPr/>
            </p:nvSpPr>
            <p:spPr bwMode="auto">
              <a:xfrm flipV="1">
                <a:off x="43608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4" name="Line 84">
                <a:extLst>
                  <a:ext uri="{FF2B5EF4-FFF2-40B4-BE49-F238E27FC236}">
                    <a16:creationId xmlns:a16="http://schemas.microsoft.com/office/drawing/2014/main" id="{C0201221-536F-DFFF-AA05-684A42A31386}"/>
                  </a:ext>
                </a:extLst>
              </p:cNvPr>
              <p:cNvSpPr>
                <a:spLocks noChangeShapeType="1"/>
              </p:cNvSpPr>
              <p:nvPr/>
            </p:nvSpPr>
            <p:spPr bwMode="auto">
              <a:xfrm flipV="1">
                <a:off x="43799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5" name="Line 85">
                <a:extLst>
                  <a:ext uri="{FF2B5EF4-FFF2-40B4-BE49-F238E27FC236}">
                    <a16:creationId xmlns:a16="http://schemas.microsoft.com/office/drawing/2014/main" id="{EB7C3AF8-CC59-B19B-FB40-13939CB939D2}"/>
                  </a:ext>
                </a:extLst>
              </p:cNvPr>
              <p:cNvSpPr>
                <a:spLocks noChangeShapeType="1"/>
              </p:cNvSpPr>
              <p:nvPr/>
            </p:nvSpPr>
            <p:spPr bwMode="auto">
              <a:xfrm flipV="1">
                <a:off x="4397375"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6" name="Freeform 94">
                <a:extLst>
                  <a:ext uri="{FF2B5EF4-FFF2-40B4-BE49-F238E27FC236}">
                    <a16:creationId xmlns:a16="http://schemas.microsoft.com/office/drawing/2014/main" id="{35BE819F-5DA0-D60A-01CD-B29F4BA2DC95}"/>
                  </a:ext>
                </a:extLst>
              </p:cNvPr>
              <p:cNvSpPr>
                <a:spLocks/>
              </p:cNvSpPr>
              <p:nvPr/>
            </p:nvSpPr>
            <p:spPr bwMode="auto">
              <a:xfrm>
                <a:off x="2044700" y="1325563"/>
                <a:ext cx="0" cy="2419350"/>
              </a:xfrm>
              <a:custGeom>
                <a:avLst/>
                <a:gdLst>
                  <a:gd name="T0" fmla="*/ 870 h 870"/>
                  <a:gd name="T1" fmla="*/ 0 h 870"/>
                  <a:gd name="T2" fmla="*/ 870 h 870"/>
                </a:gdLst>
                <a:ahLst/>
                <a:cxnLst>
                  <a:cxn ang="0">
                    <a:pos x="0" y="T0"/>
                  </a:cxn>
                  <a:cxn ang="0">
                    <a:pos x="0" y="T1"/>
                  </a:cxn>
                  <a:cxn ang="0">
                    <a:pos x="0" y="T2"/>
                  </a:cxn>
                </a:cxnLst>
                <a:rect l="0" t="0" r="r" b="b"/>
                <a:pathLst>
                  <a:path h="870">
                    <a:moveTo>
                      <a:pt x="0" y="870"/>
                    </a:moveTo>
                    <a:lnTo>
                      <a:pt x="0" y="0"/>
                    </a:lnTo>
                    <a:lnTo>
                      <a:pt x="0" y="87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7" name="Line 95">
                <a:extLst>
                  <a:ext uri="{FF2B5EF4-FFF2-40B4-BE49-F238E27FC236}">
                    <a16:creationId xmlns:a16="http://schemas.microsoft.com/office/drawing/2014/main" id="{4AE4D1B0-BE1B-E969-1420-60CD743CE97C}"/>
                  </a:ext>
                </a:extLst>
              </p:cNvPr>
              <p:cNvSpPr>
                <a:spLocks noChangeShapeType="1"/>
              </p:cNvSpPr>
              <p:nvPr/>
            </p:nvSpPr>
            <p:spPr bwMode="auto">
              <a:xfrm>
                <a:off x="2044700" y="37449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8" name="Line 101">
                <a:extLst>
                  <a:ext uri="{FF2B5EF4-FFF2-40B4-BE49-F238E27FC236}">
                    <a16:creationId xmlns:a16="http://schemas.microsoft.com/office/drawing/2014/main" id="{C1FC3FCA-A18C-67A2-DFE4-2A558EF750D6}"/>
                  </a:ext>
                </a:extLst>
              </p:cNvPr>
              <p:cNvSpPr>
                <a:spLocks noChangeShapeType="1"/>
              </p:cNvSpPr>
              <p:nvPr/>
            </p:nvSpPr>
            <p:spPr bwMode="auto">
              <a:xfrm>
                <a:off x="2044700" y="368458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59" name="Line 102">
                <a:extLst>
                  <a:ext uri="{FF2B5EF4-FFF2-40B4-BE49-F238E27FC236}">
                    <a16:creationId xmlns:a16="http://schemas.microsoft.com/office/drawing/2014/main" id="{006EF35D-A073-77BE-CACB-97D2994B96A9}"/>
                  </a:ext>
                </a:extLst>
              </p:cNvPr>
              <p:cNvSpPr>
                <a:spLocks noChangeShapeType="1"/>
              </p:cNvSpPr>
              <p:nvPr/>
            </p:nvSpPr>
            <p:spPr bwMode="auto">
              <a:xfrm>
                <a:off x="2044700" y="36036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0" name="Line 103">
                <a:extLst>
                  <a:ext uri="{FF2B5EF4-FFF2-40B4-BE49-F238E27FC236}">
                    <a16:creationId xmlns:a16="http://schemas.microsoft.com/office/drawing/2014/main" id="{491D864E-3783-083E-DF2E-26B6BB19F69B}"/>
                  </a:ext>
                </a:extLst>
              </p:cNvPr>
              <p:cNvSpPr>
                <a:spLocks noChangeShapeType="1"/>
              </p:cNvSpPr>
              <p:nvPr/>
            </p:nvSpPr>
            <p:spPr bwMode="auto">
              <a:xfrm>
                <a:off x="2044700" y="35417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1" name="Line 104">
                <a:extLst>
                  <a:ext uri="{FF2B5EF4-FFF2-40B4-BE49-F238E27FC236}">
                    <a16:creationId xmlns:a16="http://schemas.microsoft.com/office/drawing/2014/main" id="{66FEA527-9687-8148-60F9-03B0B75B15C0}"/>
                  </a:ext>
                </a:extLst>
              </p:cNvPr>
              <p:cNvSpPr>
                <a:spLocks noChangeShapeType="1"/>
              </p:cNvSpPr>
              <p:nvPr/>
            </p:nvSpPr>
            <p:spPr bwMode="auto">
              <a:xfrm>
                <a:off x="2044700" y="348138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2" name="Line 105">
                <a:extLst>
                  <a:ext uri="{FF2B5EF4-FFF2-40B4-BE49-F238E27FC236}">
                    <a16:creationId xmlns:a16="http://schemas.microsoft.com/office/drawing/2014/main" id="{D8BB654D-103F-52D2-973D-90CC0DDDA6FB}"/>
                  </a:ext>
                </a:extLst>
              </p:cNvPr>
              <p:cNvSpPr>
                <a:spLocks noChangeShapeType="1"/>
              </p:cNvSpPr>
              <p:nvPr/>
            </p:nvSpPr>
            <p:spPr bwMode="auto">
              <a:xfrm>
                <a:off x="2044700" y="34004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3" name="Line 106">
                <a:extLst>
                  <a:ext uri="{FF2B5EF4-FFF2-40B4-BE49-F238E27FC236}">
                    <a16:creationId xmlns:a16="http://schemas.microsoft.com/office/drawing/2014/main" id="{41ACB70E-209E-2616-3A54-3DF44BB9AC3E}"/>
                  </a:ext>
                </a:extLst>
              </p:cNvPr>
              <p:cNvSpPr>
                <a:spLocks noChangeShapeType="1"/>
              </p:cNvSpPr>
              <p:nvPr/>
            </p:nvSpPr>
            <p:spPr bwMode="auto">
              <a:xfrm>
                <a:off x="2044700" y="33416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4" name="Line 112">
                <a:extLst>
                  <a:ext uri="{FF2B5EF4-FFF2-40B4-BE49-F238E27FC236}">
                    <a16:creationId xmlns:a16="http://schemas.microsoft.com/office/drawing/2014/main" id="{C82A8C92-D9F3-03DF-6726-8427478244B1}"/>
                  </a:ext>
                </a:extLst>
              </p:cNvPr>
              <p:cNvSpPr>
                <a:spLocks noChangeShapeType="1"/>
              </p:cNvSpPr>
              <p:nvPr/>
            </p:nvSpPr>
            <p:spPr bwMode="auto">
              <a:xfrm>
                <a:off x="2044700" y="328136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5" name="Line 113">
                <a:extLst>
                  <a:ext uri="{FF2B5EF4-FFF2-40B4-BE49-F238E27FC236}">
                    <a16:creationId xmlns:a16="http://schemas.microsoft.com/office/drawing/2014/main" id="{8CC2C587-8885-B952-A6A0-F49B09828AB3}"/>
                  </a:ext>
                </a:extLst>
              </p:cNvPr>
              <p:cNvSpPr>
                <a:spLocks noChangeShapeType="1"/>
              </p:cNvSpPr>
              <p:nvPr/>
            </p:nvSpPr>
            <p:spPr bwMode="auto">
              <a:xfrm>
                <a:off x="2044700" y="32004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6" name="Line 114">
                <a:extLst>
                  <a:ext uri="{FF2B5EF4-FFF2-40B4-BE49-F238E27FC236}">
                    <a16:creationId xmlns:a16="http://schemas.microsoft.com/office/drawing/2014/main" id="{91509A98-4E32-770C-8A69-5C6CD183552E}"/>
                  </a:ext>
                </a:extLst>
              </p:cNvPr>
              <p:cNvSpPr>
                <a:spLocks noChangeShapeType="1"/>
              </p:cNvSpPr>
              <p:nvPr/>
            </p:nvSpPr>
            <p:spPr bwMode="auto">
              <a:xfrm>
                <a:off x="2044700" y="31384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7" name="Line 115">
                <a:extLst>
                  <a:ext uri="{FF2B5EF4-FFF2-40B4-BE49-F238E27FC236}">
                    <a16:creationId xmlns:a16="http://schemas.microsoft.com/office/drawing/2014/main" id="{FDED65BF-0036-46D7-9216-852C8573B105}"/>
                  </a:ext>
                </a:extLst>
              </p:cNvPr>
              <p:cNvSpPr>
                <a:spLocks noChangeShapeType="1"/>
              </p:cNvSpPr>
              <p:nvPr/>
            </p:nvSpPr>
            <p:spPr bwMode="auto">
              <a:xfrm>
                <a:off x="2044700" y="307816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8" name="Line 116">
                <a:extLst>
                  <a:ext uri="{FF2B5EF4-FFF2-40B4-BE49-F238E27FC236}">
                    <a16:creationId xmlns:a16="http://schemas.microsoft.com/office/drawing/2014/main" id="{4ABC6FAB-E6BB-6131-DC79-F22BFA6C16EF}"/>
                  </a:ext>
                </a:extLst>
              </p:cNvPr>
              <p:cNvSpPr>
                <a:spLocks noChangeShapeType="1"/>
              </p:cNvSpPr>
              <p:nvPr/>
            </p:nvSpPr>
            <p:spPr bwMode="auto">
              <a:xfrm>
                <a:off x="2044700" y="29972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69" name="Line 117">
                <a:extLst>
                  <a:ext uri="{FF2B5EF4-FFF2-40B4-BE49-F238E27FC236}">
                    <a16:creationId xmlns:a16="http://schemas.microsoft.com/office/drawing/2014/main" id="{0E3D48EB-3681-3A57-CD3E-14CF5EE11315}"/>
                  </a:ext>
                </a:extLst>
              </p:cNvPr>
              <p:cNvSpPr>
                <a:spLocks noChangeShapeType="1"/>
              </p:cNvSpPr>
              <p:nvPr/>
            </p:nvSpPr>
            <p:spPr bwMode="auto">
              <a:xfrm>
                <a:off x="2044700" y="293846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0" name="Line 123">
                <a:extLst>
                  <a:ext uri="{FF2B5EF4-FFF2-40B4-BE49-F238E27FC236}">
                    <a16:creationId xmlns:a16="http://schemas.microsoft.com/office/drawing/2014/main" id="{92AE7B3F-5103-76B7-2BAF-F30D779DBB2A}"/>
                  </a:ext>
                </a:extLst>
              </p:cNvPr>
              <p:cNvSpPr>
                <a:spLocks noChangeShapeType="1"/>
              </p:cNvSpPr>
              <p:nvPr/>
            </p:nvSpPr>
            <p:spPr bwMode="auto">
              <a:xfrm>
                <a:off x="2044700" y="287813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1" name="Line 124">
                <a:extLst>
                  <a:ext uri="{FF2B5EF4-FFF2-40B4-BE49-F238E27FC236}">
                    <a16:creationId xmlns:a16="http://schemas.microsoft.com/office/drawing/2014/main" id="{4C00CCC3-FFFF-E41A-62E9-E9FE3FF2DB21}"/>
                  </a:ext>
                </a:extLst>
              </p:cNvPr>
              <p:cNvSpPr>
                <a:spLocks noChangeShapeType="1"/>
              </p:cNvSpPr>
              <p:nvPr/>
            </p:nvSpPr>
            <p:spPr bwMode="auto">
              <a:xfrm>
                <a:off x="2044700" y="27971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2" name="Line 125">
                <a:extLst>
                  <a:ext uri="{FF2B5EF4-FFF2-40B4-BE49-F238E27FC236}">
                    <a16:creationId xmlns:a16="http://schemas.microsoft.com/office/drawing/2014/main" id="{0BE11BC4-4043-0411-26C4-784CEE5C65D4}"/>
                  </a:ext>
                </a:extLst>
              </p:cNvPr>
              <p:cNvSpPr>
                <a:spLocks noChangeShapeType="1"/>
              </p:cNvSpPr>
              <p:nvPr/>
            </p:nvSpPr>
            <p:spPr bwMode="auto">
              <a:xfrm>
                <a:off x="2044700" y="273526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3" name="Line 126">
                <a:extLst>
                  <a:ext uri="{FF2B5EF4-FFF2-40B4-BE49-F238E27FC236}">
                    <a16:creationId xmlns:a16="http://schemas.microsoft.com/office/drawing/2014/main" id="{DF45C36B-0C09-9D20-83BD-3C39C6AD97C6}"/>
                  </a:ext>
                </a:extLst>
              </p:cNvPr>
              <p:cNvSpPr>
                <a:spLocks noChangeShapeType="1"/>
              </p:cNvSpPr>
              <p:nvPr/>
            </p:nvSpPr>
            <p:spPr bwMode="auto">
              <a:xfrm>
                <a:off x="2044700" y="267493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4" name="Line 127">
                <a:extLst>
                  <a:ext uri="{FF2B5EF4-FFF2-40B4-BE49-F238E27FC236}">
                    <a16:creationId xmlns:a16="http://schemas.microsoft.com/office/drawing/2014/main" id="{9538383C-5B2C-08AC-6FB2-B27E1DAB294A}"/>
                  </a:ext>
                </a:extLst>
              </p:cNvPr>
              <p:cNvSpPr>
                <a:spLocks noChangeShapeType="1"/>
              </p:cNvSpPr>
              <p:nvPr/>
            </p:nvSpPr>
            <p:spPr bwMode="auto">
              <a:xfrm>
                <a:off x="2044700" y="25939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5" name="Line 128">
                <a:extLst>
                  <a:ext uri="{FF2B5EF4-FFF2-40B4-BE49-F238E27FC236}">
                    <a16:creationId xmlns:a16="http://schemas.microsoft.com/office/drawing/2014/main" id="{5AEDFBAC-AB3D-9063-0BCC-5D60401056FB}"/>
                  </a:ext>
                </a:extLst>
              </p:cNvPr>
              <p:cNvSpPr>
                <a:spLocks noChangeShapeType="1"/>
              </p:cNvSpPr>
              <p:nvPr/>
            </p:nvSpPr>
            <p:spPr bwMode="auto">
              <a:xfrm>
                <a:off x="2044700" y="253523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6" name="Line 134">
                <a:extLst>
                  <a:ext uri="{FF2B5EF4-FFF2-40B4-BE49-F238E27FC236}">
                    <a16:creationId xmlns:a16="http://schemas.microsoft.com/office/drawing/2014/main" id="{D9BD76C1-268C-EF5B-893B-69E2D61597CF}"/>
                  </a:ext>
                </a:extLst>
              </p:cNvPr>
              <p:cNvSpPr>
                <a:spLocks noChangeShapeType="1"/>
              </p:cNvSpPr>
              <p:nvPr/>
            </p:nvSpPr>
            <p:spPr bwMode="auto">
              <a:xfrm>
                <a:off x="2044700" y="24733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7" name="Line 135">
                <a:extLst>
                  <a:ext uri="{FF2B5EF4-FFF2-40B4-BE49-F238E27FC236}">
                    <a16:creationId xmlns:a16="http://schemas.microsoft.com/office/drawing/2014/main" id="{F552199E-2A90-B3A2-F5A4-F7B662FEB7BF}"/>
                  </a:ext>
                </a:extLst>
              </p:cNvPr>
              <p:cNvSpPr>
                <a:spLocks noChangeShapeType="1"/>
              </p:cNvSpPr>
              <p:nvPr/>
            </p:nvSpPr>
            <p:spPr bwMode="auto">
              <a:xfrm>
                <a:off x="2044700" y="239395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8" name="Line 136">
                <a:extLst>
                  <a:ext uri="{FF2B5EF4-FFF2-40B4-BE49-F238E27FC236}">
                    <a16:creationId xmlns:a16="http://schemas.microsoft.com/office/drawing/2014/main" id="{1DFD6F8B-FD86-FD74-2086-91D14B1CDCEA}"/>
                  </a:ext>
                </a:extLst>
              </p:cNvPr>
              <p:cNvSpPr>
                <a:spLocks noChangeShapeType="1"/>
              </p:cNvSpPr>
              <p:nvPr/>
            </p:nvSpPr>
            <p:spPr bwMode="auto">
              <a:xfrm>
                <a:off x="2044700" y="233203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79" name="Line 137">
                <a:extLst>
                  <a:ext uri="{FF2B5EF4-FFF2-40B4-BE49-F238E27FC236}">
                    <a16:creationId xmlns:a16="http://schemas.microsoft.com/office/drawing/2014/main" id="{2A3F8960-DE5B-7564-47D5-F907D548DBF0}"/>
                  </a:ext>
                </a:extLst>
              </p:cNvPr>
              <p:cNvSpPr>
                <a:spLocks noChangeShapeType="1"/>
              </p:cNvSpPr>
              <p:nvPr/>
            </p:nvSpPr>
            <p:spPr bwMode="auto">
              <a:xfrm>
                <a:off x="2044700" y="227171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0" name="Line 138">
                <a:extLst>
                  <a:ext uri="{FF2B5EF4-FFF2-40B4-BE49-F238E27FC236}">
                    <a16:creationId xmlns:a16="http://schemas.microsoft.com/office/drawing/2014/main" id="{C66A27BA-6E43-3192-D231-A6BA1F942D3D}"/>
                  </a:ext>
                </a:extLst>
              </p:cNvPr>
              <p:cNvSpPr>
                <a:spLocks noChangeShapeType="1"/>
              </p:cNvSpPr>
              <p:nvPr/>
            </p:nvSpPr>
            <p:spPr bwMode="auto">
              <a:xfrm>
                <a:off x="2044700" y="219075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1" name="Line 139">
                <a:extLst>
                  <a:ext uri="{FF2B5EF4-FFF2-40B4-BE49-F238E27FC236}">
                    <a16:creationId xmlns:a16="http://schemas.microsoft.com/office/drawing/2014/main" id="{B6BF7645-8D1A-570B-E216-958B59027DAA}"/>
                  </a:ext>
                </a:extLst>
              </p:cNvPr>
              <p:cNvSpPr>
                <a:spLocks noChangeShapeType="1"/>
              </p:cNvSpPr>
              <p:nvPr/>
            </p:nvSpPr>
            <p:spPr bwMode="auto">
              <a:xfrm>
                <a:off x="2044700" y="21320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2" name="Line 145">
                <a:extLst>
                  <a:ext uri="{FF2B5EF4-FFF2-40B4-BE49-F238E27FC236}">
                    <a16:creationId xmlns:a16="http://schemas.microsoft.com/office/drawing/2014/main" id="{88A59A3C-1DA2-8AA9-1158-5B78FF947CC3}"/>
                  </a:ext>
                </a:extLst>
              </p:cNvPr>
              <p:cNvSpPr>
                <a:spLocks noChangeShapeType="1"/>
              </p:cNvSpPr>
              <p:nvPr/>
            </p:nvSpPr>
            <p:spPr bwMode="auto">
              <a:xfrm>
                <a:off x="2044700" y="20701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3" name="Line 146">
                <a:extLst>
                  <a:ext uri="{FF2B5EF4-FFF2-40B4-BE49-F238E27FC236}">
                    <a16:creationId xmlns:a16="http://schemas.microsoft.com/office/drawing/2014/main" id="{B705DBE2-7B3E-0D13-28D0-1A3F5892B46A}"/>
                  </a:ext>
                </a:extLst>
              </p:cNvPr>
              <p:cNvSpPr>
                <a:spLocks noChangeShapeType="1"/>
              </p:cNvSpPr>
              <p:nvPr/>
            </p:nvSpPr>
            <p:spPr bwMode="auto">
              <a:xfrm>
                <a:off x="2044700" y="19907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4" name="Line 147">
                <a:extLst>
                  <a:ext uri="{FF2B5EF4-FFF2-40B4-BE49-F238E27FC236}">
                    <a16:creationId xmlns:a16="http://schemas.microsoft.com/office/drawing/2014/main" id="{9C385B6E-76DF-FAC8-007E-2EA0117A86B8}"/>
                  </a:ext>
                </a:extLst>
              </p:cNvPr>
              <p:cNvSpPr>
                <a:spLocks noChangeShapeType="1"/>
              </p:cNvSpPr>
              <p:nvPr/>
            </p:nvSpPr>
            <p:spPr bwMode="auto">
              <a:xfrm>
                <a:off x="2044700" y="19288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5" name="Line 148">
                <a:extLst>
                  <a:ext uri="{FF2B5EF4-FFF2-40B4-BE49-F238E27FC236}">
                    <a16:creationId xmlns:a16="http://schemas.microsoft.com/office/drawing/2014/main" id="{46C6964F-CF89-EE7E-35AA-85C3AE73528D}"/>
                  </a:ext>
                </a:extLst>
              </p:cNvPr>
              <p:cNvSpPr>
                <a:spLocks noChangeShapeType="1"/>
              </p:cNvSpPr>
              <p:nvPr/>
            </p:nvSpPr>
            <p:spPr bwMode="auto">
              <a:xfrm>
                <a:off x="2044700" y="18669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6" name="Line 149">
                <a:extLst>
                  <a:ext uri="{FF2B5EF4-FFF2-40B4-BE49-F238E27FC236}">
                    <a16:creationId xmlns:a16="http://schemas.microsoft.com/office/drawing/2014/main" id="{E9FF0F99-87AF-88FB-7163-ECF2CD56598A}"/>
                  </a:ext>
                </a:extLst>
              </p:cNvPr>
              <p:cNvSpPr>
                <a:spLocks noChangeShapeType="1"/>
              </p:cNvSpPr>
              <p:nvPr/>
            </p:nvSpPr>
            <p:spPr bwMode="auto">
              <a:xfrm>
                <a:off x="2044700" y="17875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7" name="Line 150">
                <a:extLst>
                  <a:ext uri="{FF2B5EF4-FFF2-40B4-BE49-F238E27FC236}">
                    <a16:creationId xmlns:a16="http://schemas.microsoft.com/office/drawing/2014/main" id="{2CD90BF7-A5CB-ABFC-2995-A0B43550CAA7}"/>
                  </a:ext>
                </a:extLst>
              </p:cNvPr>
              <p:cNvSpPr>
                <a:spLocks noChangeShapeType="1"/>
              </p:cNvSpPr>
              <p:nvPr/>
            </p:nvSpPr>
            <p:spPr bwMode="auto">
              <a:xfrm>
                <a:off x="2044700" y="17287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8" name="Line 156">
                <a:extLst>
                  <a:ext uri="{FF2B5EF4-FFF2-40B4-BE49-F238E27FC236}">
                    <a16:creationId xmlns:a16="http://schemas.microsoft.com/office/drawing/2014/main" id="{F9030D57-CC2A-0662-226B-B045E6B949C8}"/>
                  </a:ext>
                </a:extLst>
              </p:cNvPr>
              <p:cNvSpPr>
                <a:spLocks noChangeShapeType="1"/>
              </p:cNvSpPr>
              <p:nvPr/>
            </p:nvSpPr>
            <p:spPr bwMode="auto">
              <a:xfrm>
                <a:off x="2044700" y="16668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89" name="Line 157">
                <a:extLst>
                  <a:ext uri="{FF2B5EF4-FFF2-40B4-BE49-F238E27FC236}">
                    <a16:creationId xmlns:a16="http://schemas.microsoft.com/office/drawing/2014/main" id="{6EA5C6CC-3A66-AC6E-D41D-5BDE5BAE02BB}"/>
                  </a:ext>
                </a:extLst>
              </p:cNvPr>
              <p:cNvSpPr>
                <a:spLocks noChangeShapeType="1"/>
              </p:cNvSpPr>
              <p:nvPr/>
            </p:nvSpPr>
            <p:spPr bwMode="auto">
              <a:xfrm>
                <a:off x="2044700" y="158591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0" name="Line 158">
                <a:extLst>
                  <a:ext uri="{FF2B5EF4-FFF2-40B4-BE49-F238E27FC236}">
                    <a16:creationId xmlns:a16="http://schemas.microsoft.com/office/drawing/2014/main" id="{DB4B1F2E-CABA-9464-DDE4-9B3CCA5AFD2A}"/>
                  </a:ext>
                </a:extLst>
              </p:cNvPr>
              <p:cNvSpPr>
                <a:spLocks noChangeShapeType="1"/>
              </p:cNvSpPr>
              <p:nvPr/>
            </p:nvSpPr>
            <p:spPr bwMode="auto">
              <a:xfrm>
                <a:off x="2044700" y="15255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1" name="Line 159">
                <a:extLst>
                  <a:ext uri="{FF2B5EF4-FFF2-40B4-BE49-F238E27FC236}">
                    <a16:creationId xmlns:a16="http://schemas.microsoft.com/office/drawing/2014/main" id="{73B75EF3-4CC9-E35C-8AE5-98F034582F1B}"/>
                  </a:ext>
                </a:extLst>
              </p:cNvPr>
              <p:cNvSpPr>
                <a:spLocks noChangeShapeType="1"/>
              </p:cNvSpPr>
              <p:nvPr/>
            </p:nvSpPr>
            <p:spPr bwMode="auto">
              <a:xfrm>
                <a:off x="2044700" y="14636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2" name="Line 160">
                <a:extLst>
                  <a:ext uri="{FF2B5EF4-FFF2-40B4-BE49-F238E27FC236}">
                    <a16:creationId xmlns:a16="http://schemas.microsoft.com/office/drawing/2014/main" id="{B54C5CE0-1168-52F2-19DB-AF617E680E09}"/>
                  </a:ext>
                </a:extLst>
              </p:cNvPr>
              <p:cNvSpPr>
                <a:spLocks noChangeShapeType="1"/>
              </p:cNvSpPr>
              <p:nvPr/>
            </p:nvSpPr>
            <p:spPr bwMode="auto">
              <a:xfrm>
                <a:off x="2044700" y="138588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3" name="Line 161">
                <a:extLst>
                  <a:ext uri="{FF2B5EF4-FFF2-40B4-BE49-F238E27FC236}">
                    <a16:creationId xmlns:a16="http://schemas.microsoft.com/office/drawing/2014/main" id="{FE5F9A88-D9F0-6EBB-1A4C-CEE8791729F7}"/>
                  </a:ext>
                </a:extLst>
              </p:cNvPr>
              <p:cNvSpPr>
                <a:spLocks noChangeShapeType="1"/>
              </p:cNvSpPr>
              <p:nvPr/>
            </p:nvSpPr>
            <p:spPr bwMode="auto">
              <a:xfrm>
                <a:off x="2044700" y="132556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4" name="Freeform 172">
                <a:extLst>
                  <a:ext uri="{FF2B5EF4-FFF2-40B4-BE49-F238E27FC236}">
                    <a16:creationId xmlns:a16="http://schemas.microsoft.com/office/drawing/2014/main" id="{CD0D9FC3-0515-E74E-3A66-0CB8CD26C428}"/>
                  </a:ext>
                </a:extLst>
              </p:cNvPr>
              <p:cNvSpPr>
                <a:spLocks/>
              </p:cNvSpPr>
              <p:nvPr/>
            </p:nvSpPr>
            <p:spPr bwMode="auto">
              <a:xfrm>
                <a:off x="2044700" y="1325563"/>
                <a:ext cx="2352675" cy="0"/>
              </a:xfrm>
              <a:custGeom>
                <a:avLst/>
                <a:gdLst>
                  <a:gd name="T0" fmla="*/ 0 w 846"/>
                  <a:gd name="T1" fmla="*/ 846 w 846"/>
                  <a:gd name="T2" fmla="*/ 0 w 846"/>
                </a:gdLst>
                <a:ahLst/>
                <a:cxnLst>
                  <a:cxn ang="0">
                    <a:pos x="T0" y="0"/>
                  </a:cxn>
                  <a:cxn ang="0">
                    <a:pos x="T1" y="0"/>
                  </a:cxn>
                  <a:cxn ang="0">
                    <a:pos x="T2" y="0"/>
                  </a:cxn>
                </a:cxnLst>
                <a:rect l="0" t="0" r="r" b="b"/>
                <a:pathLst>
                  <a:path w="846">
                    <a:moveTo>
                      <a:pt x="0" y="0"/>
                    </a:moveTo>
                    <a:lnTo>
                      <a:pt x="84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5" name="Line 173">
                <a:extLst>
                  <a:ext uri="{FF2B5EF4-FFF2-40B4-BE49-F238E27FC236}">
                    <a16:creationId xmlns:a16="http://schemas.microsoft.com/office/drawing/2014/main" id="{3A796441-36C5-72D2-7522-5986DE9E1BCD}"/>
                  </a:ext>
                </a:extLst>
              </p:cNvPr>
              <p:cNvSpPr>
                <a:spLocks noChangeShapeType="1"/>
              </p:cNvSpPr>
              <p:nvPr/>
            </p:nvSpPr>
            <p:spPr bwMode="auto">
              <a:xfrm>
                <a:off x="2044700"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6" name="Line 174">
                <a:extLst>
                  <a:ext uri="{FF2B5EF4-FFF2-40B4-BE49-F238E27FC236}">
                    <a16:creationId xmlns:a16="http://schemas.microsoft.com/office/drawing/2014/main" id="{7EAC7A2C-278C-221F-7F45-9B0A8EAFCB7E}"/>
                  </a:ext>
                </a:extLst>
              </p:cNvPr>
              <p:cNvSpPr>
                <a:spLocks noChangeShapeType="1"/>
              </p:cNvSpPr>
              <p:nvPr/>
            </p:nvSpPr>
            <p:spPr bwMode="auto">
              <a:xfrm>
                <a:off x="21605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7" name="Line 175">
                <a:extLst>
                  <a:ext uri="{FF2B5EF4-FFF2-40B4-BE49-F238E27FC236}">
                    <a16:creationId xmlns:a16="http://schemas.microsoft.com/office/drawing/2014/main" id="{55C8975D-0F9F-E5DC-4A8C-BF04D20C3EA7}"/>
                  </a:ext>
                </a:extLst>
              </p:cNvPr>
              <p:cNvSpPr>
                <a:spLocks noChangeShapeType="1"/>
              </p:cNvSpPr>
              <p:nvPr/>
            </p:nvSpPr>
            <p:spPr bwMode="auto">
              <a:xfrm>
                <a:off x="22304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8" name="Line 176">
                <a:extLst>
                  <a:ext uri="{FF2B5EF4-FFF2-40B4-BE49-F238E27FC236}">
                    <a16:creationId xmlns:a16="http://schemas.microsoft.com/office/drawing/2014/main" id="{F6E55187-C004-65B0-978E-94B2E792DB30}"/>
                  </a:ext>
                </a:extLst>
              </p:cNvPr>
              <p:cNvSpPr>
                <a:spLocks noChangeShapeType="1"/>
              </p:cNvSpPr>
              <p:nvPr/>
            </p:nvSpPr>
            <p:spPr bwMode="auto">
              <a:xfrm>
                <a:off x="22812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099" name="Line 177">
                <a:extLst>
                  <a:ext uri="{FF2B5EF4-FFF2-40B4-BE49-F238E27FC236}">
                    <a16:creationId xmlns:a16="http://schemas.microsoft.com/office/drawing/2014/main" id="{BB74E7C6-38D8-8AF4-11F0-16332CD8DF8F}"/>
                  </a:ext>
                </a:extLst>
              </p:cNvPr>
              <p:cNvSpPr>
                <a:spLocks noChangeShapeType="1"/>
              </p:cNvSpPr>
              <p:nvPr/>
            </p:nvSpPr>
            <p:spPr bwMode="auto">
              <a:xfrm>
                <a:off x="2319338"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0" name="Line 178">
                <a:extLst>
                  <a:ext uri="{FF2B5EF4-FFF2-40B4-BE49-F238E27FC236}">
                    <a16:creationId xmlns:a16="http://schemas.microsoft.com/office/drawing/2014/main" id="{9CF47EEC-C18F-6A53-43B4-0705647CB7AB}"/>
                  </a:ext>
                </a:extLst>
              </p:cNvPr>
              <p:cNvSpPr>
                <a:spLocks noChangeShapeType="1"/>
              </p:cNvSpPr>
              <p:nvPr/>
            </p:nvSpPr>
            <p:spPr bwMode="auto">
              <a:xfrm>
                <a:off x="23495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1" name="Line 179">
                <a:extLst>
                  <a:ext uri="{FF2B5EF4-FFF2-40B4-BE49-F238E27FC236}">
                    <a16:creationId xmlns:a16="http://schemas.microsoft.com/office/drawing/2014/main" id="{BCF8A154-3970-7349-8BE7-D68C382F1E8B}"/>
                  </a:ext>
                </a:extLst>
              </p:cNvPr>
              <p:cNvSpPr>
                <a:spLocks noChangeShapeType="1"/>
              </p:cNvSpPr>
              <p:nvPr/>
            </p:nvSpPr>
            <p:spPr bwMode="auto">
              <a:xfrm>
                <a:off x="23749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2" name="Line 180">
                <a:extLst>
                  <a:ext uri="{FF2B5EF4-FFF2-40B4-BE49-F238E27FC236}">
                    <a16:creationId xmlns:a16="http://schemas.microsoft.com/office/drawing/2014/main" id="{B1FE7E2A-E600-A85D-937F-4A5383B0E52D}"/>
                  </a:ext>
                </a:extLst>
              </p:cNvPr>
              <p:cNvSpPr>
                <a:spLocks noChangeShapeType="1"/>
              </p:cNvSpPr>
              <p:nvPr/>
            </p:nvSpPr>
            <p:spPr bwMode="auto">
              <a:xfrm>
                <a:off x="23971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3" name="Line 181">
                <a:extLst>
                  <a:ext uri="{FF2B5EF4-FFF2-40B4-BE49-F238E27FC236}">
                    <a16:creationId xmlns:a16="http://schemas.microsoft.com/office/drawing/2014/main" id="{03A6F8E3-1AD8-667C-AB5D-2D271FFFDD80}"/>
                  </a:ext>
                </a:extLst>
              </p:cNvPr>
              <p:cNvSpPr>
                <a:spLocks noChangeShapeType="1"/>
              </p:cNvSpPr>
              <p:nvPr/>
            </p:nvSpPr>
            <p:spPr bwMode="auto">
              <a:xfrm>
                <a:off x="24193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4" name="Line 182">
                <a:extLst>
                  <a:ext uri="{FF2B5EF4-FFF2-40B4-BE49-F238E27FC236}">
                    <a16:creationId xmlns:a16="http://schemas.microsoft.com/office/drawing/2014/main" id="{39C21B00-6C00-1F75-B4D0-1229EA13F0E9}"/>
                  </a:ext>
                </a:extLst>
              </p:cNvPr>
              <p:cNvSpPr>
                <a:spLocks noChangeShapeType="1"/>
              </p:cNvSpPr>
              <p:nvPr/>
            </p:nvSpPr>
            <p:spPr bwMode="auto">
              <a:xfrm>
                <a:off x="2436813"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5" name="Line 183">
                <a:extLst>
                  <a:ext uri="{FF2B5EF4-FFF2-40B4-BE49-F238E27FC236}">
                    <a16:creationId xmlns:a16="http://schemas.microsoft.com/office/drawing/2014/main" id="{8DABA317-01E1-29C0-C9B3-02016A266454}"/>
                  </a:ext>
                </a:extLst>
              </p:cNvPr>
              <p:cNvSpPr>
                <a:spLocks noChangeShapeType="1"/>
              </p:cNvSpPr>
              <p:nvPr/>
            </p:nvSpPr>
            <p:spPr bwMode="auto">
              <a:xfrm>
                <a:off x="25527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6" name="Line 184">
                <a:extLst>
                  <a:ext uri="{FF2B5EF4-FFF2-40B4-BE49-F238E27FC236}">
                    <a16:creationId xmlns:a16="http://schemas.microsoft.com/office/drawing/2014/main" id="{F4309579-DED1-2EE3-48A4-470A4D510BA9}"/>
                  </a:ext>
                </a:extLst>
              </p:cNvPr>
              <p:cNvSpPr>
                <a:spLocks noChangeShapeType="1"/>
              </p:cNvSpPr>
              <p:nvPr/>
            </p:nvSpPr>
            <p:spPr bwMode="auto">
              <a:xfrm>
                <a:off x="26225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7" name="Line 185">
                <a:extLst>
                  <a:ext uri="{FF2B5EF4-FFF2-40B4-BE49-F238E27FC236}">
                    <a16:creationId xmlns:a16="http://schemas.microsoft.com/office/drawing/2014/main" id="{869DC2F9-E05F-1C70-7953-ED8FBC485160}"/>
                  </a:ext>
                </a:extLst>
              </p:cNvPr>
              <p:cNvSpPr>
                <a:spLocks noChangeShapeType="1"/>
              </p:cNvSpPr>
              <p:nvPr/>
            </p:nvSpPr>
            <p:spPr bwMode="auto">
              <a:xfrm>
                <a:off x="26733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8" name="Line 186">
                <a:extLst>
                  <a:ext uri="{FF2B5EF4-FFF2-40B4-BE49-F238E27FC236}">
                    <a16:creationId xmlns:a16="http://schemas.microsoft.com/office/drawing/2014/main" id="{7BCC5752-9ED2-1C32-4DBC-A81140C9B091}"/>
                  </a:ext>
                </a:extLst>
              </p:cNvPr>
              <p:cNvSpPr>
                <a:spLocks noChangeShapeType="1"/>
              </p:cNvSpPr>
              <p:nvPr/>
            </p:nvSpPr>
            <p:spPr bwMode="auto">
              <a:xfrm>
                <a:off x="2711450"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09" name="Line 187">
                <a:extLst>
                  <a:ext uri="{FF2B5EF4-FFF2-40B4-BE49-F238E27FC236}">
                    <a16:creationId xmlns:a16="http://schemas.microsoft.com/office/drawing/2014/main" id="{D22F2F34-B5E7-0B52-9374-39384B99CF96}"/>
                  </a:ext>
                </a:extLst>
              </p:cNvPr>
              <p:cNvSpPr>
                <a:spLocks noChangeShapeType="1"/>
              </p:cNvSpPr>
              <p:nvPr/>
            </p:nvSpPr>
            <p:spPr bwMode="auto">
              <a:xfrm>
                <a:off x="27416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0" name="Line 188">
                <a:extLst>
                  <a:ext uri="{FF2B5EF4-FFF2-40B4-BE49-F238E27FC236}">
                    <a16:creationId xmlns:a16="http://schemas.microsoft.com/office/drawing/2014/main" id="{B3D4679A-754B-7CF7-75F6-07BABE906028}"/>
                  </a:ext>
                </a:extLst>
              </p:cNvPr>
              <p:cNvSpPr>
                <a:spLocks noChangeShapeType="1"/>
              </p:cNvSpPr>
              <p:nvPr/>
            </p:nvSpPr>
            <p:spPr bwMode="auto">
              <a:xfrm>
                <a:off x="27670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1" name="Line 189">
                <a:extLst>
                  <a:ext uri="{FF2B5EF4-FFF2-40B4-BE49-F238E27FC236}">
                    <a16:creationId xmlns:a16="http://schemas.microsoft.com/office/drawing/2014/main" id="{EC2C7E00-72DC-1D25-1847-9EA68C2944F6}"/>
                  </a:ext>
                </a:extLst>
              </p:cNvPr>
              <p:cNvSpPr>
                <a:spLocks noChangeShapeType="1"/>
              </p:cNvSpPr>
              <p:nvPr/>
            </p:nvSpPr>
            <p:spPr bwMode="auto">
              <a:xfrm>
                <a:off x="27892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2" name="Line 190">
                <a:extLst>
                  <a:ext uri="{FF2B5EF4-FFF2-40B4-BE49-F238E27FC236}">
                    <a16:creationId xmlns:a16="http://schemas.microsoft.com/office/drawing/2014/main" id="{8F7715B5-DF5E-1DE0-B270-2834895B4622}"/>
                  </a:ext>
                </a:extLst>
              </p:cNvPr>
              <p:cNvSpPr>
                <a:spLocks noChangeShapeType="1"/>
              </p:cNvSpPr>
              <p:nvPr/>
            </p:nvSpPr>
            <p:spPr bwMode="auto">
              <a:xfrm>
                <a:off x="28114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3" name="Line 191">
                <a:extLst>
                  <a:ext uri="{FF2B5EF4-FFF2-40B4-BE49-F238E27FC236}">
                    <a16:creationId xmlns:a16="http://schemas.microsoft.com/office/drawing/2014/main" id="{A48042AF-BB11-D6A9-51D0-0816EEEC32B1}"/>
                  </a:ext>
                </a:extLst>
              </p:cNvPr>
              <p:cNvSpPr>
                <a:spLocks noChangeShapeType="1"/>
              </p:cNvSpPr>
              <p:nvPr/>
            </p:nvSpPr>
            <p:spPr bwMode="auto">
              <a:xfrm>
                <a:off x="2828925"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4" name="Line 192">
                <a:extLst>
                  <a:ext uri="{FF2B5EF4-FFF2-40B4-BE49-F238E27FC236}">
                    <a16:creationId xmlns:a16="http://schemas.microsoft.com/office/drawing/2014/main" id="{7C4D0A09-1490-A670-0523-6CA6F6F818CB}"/>
                  </a:ext>
                </a:extLst>
              </p:cNvPr>
              <p:cNvSpPr>
                <a:spLocks noChangeShapeType="1"/>
              </p:cNvSpPr>
              <p:nvPr/>
            </p:nvSpPr>
            <p:spPr bwMode="auto">
              <a:xfrm>
                <a:off x="29448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5" name="Line 193">
                <a:extLst>
                  <a:ext uri="{FF2B5EF4-FFF2-40B4-BE49-F238E27FC236}">
                    <a16:creationId xmlns:a16="http://schemas.microsoft.com/office/drawing/2014/main" id="{0017757C-11A6-1483-59D7-7F2FB3B86658}"/>
                  </a:ext>
                </a:extLst>
              </p:cNvPr>
              <p:cNvSpPr>
                <a:spLocks noChangeShapeType="1"/>
              </p:cNvSpPr>
              <p:nvPr/>
            </p:nvSpPr>
            <p:spPr bwMode="auto">
              <a:xfrm>
                <a:off x="30146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6" name="Line 194">
                <a:extLst>
                  <a:ext uri="{FF2B5EF4-FFF2-40B4-BE49-F238E27FC236}">
                    <a16:creationId xmlns:a16="http://schemas.microsoft.com/office/drawing/2014/main" id="{292D49C0-A0ED-80CE-22CA-C3667AF8DF3D}"/>
                  </a:ext>
                </a:extLst>
              </p:cNvPr>
              <p:cNvSpPr>
                <a:spLocks noChangeShapeType="1"/>
              </p:cNvSpPr>
              <p:nvPr/>
            </p:nvSpPr>
            <p:spPr bwMode="auto">
              <a:xfrm>
                <a:off x="30654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7" name="Line 195">
                <a:extLst>
                  <a:ext uri="{FF2B5EF4-FFF2-40B4-BE49-F238E27FC236}">
                    <a16:creationId xmlns:a16="http://schemas.microsoft.com/office/drawing/2014/main" id="{531DE56C-CEBA-A146-CA93-81072AE632B5}"/>
                  </a:ext>
                </a:extLst>
              </p:cNvPr>
              <p:cNvSpPr>
                <a:spLocks noChangeShapeType="1"/>
              </p:cNvSpPr>
              <p:nvPr/>
            </p:nvSpPr>
            <p:spPr bwMode="auto">
              <a:xfrm>
                <a:off x="3103563"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8" name="Line 196">
                <a:extLst>
                  <a:ext uri="{FF2B5EF4-FFF2-40B4-BE49-F238E27FC236}">
                    <a16:creationId xmlns:a16="http://schemas.microsoft.com/office/drawing/2014/main" id="{91AEC73C-50BA-79BF-30C6-96E2DA749559}"/>
                  </a:ext>
                </a:extLst>
              </p:cNvPr>
              <p:cNvSpPr>
                <a:spLocks noChangeShapeType="1"/>
              </p:cNvSpPr>
              <p:nvPr/>
            </p:nvSpPr>
            <p:spPr bwMode="auto">
              <a:xfrm>
                <a:off x="31337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19" name="Line 197">
                <a:extLst>
                  <a:ext uri="{FF2B5EF4-FFF2-40B4-BE49-F238E27FC236}">
                    <a16:creationId xmlns:a16="http://schemas.microsoft.com/office/drawing/2014/main" id="{BD59ECEF-DC2D-7E17-852E-9887DAD65ED8}"/>
                  </a:ext>
                </a:extLst>
              </p:cNvPr>
              <p:cNvSpPr>
                <a:spLocks noChangeShapeType="1"/>
              </p:cNvSpPr>
              <p:nvPr/>
            </p:nvSpPr>
            <p:spPr bwMode="auto">
              <a:xfrm>
                <a:off x="31591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0" name="Line 198">
                <a:extLst>
                  <a:ext uri="{FF2B5EF4-FFF2-40B4-BE49-F238E27FC236}">
                    <a16:creationId xmlns:a16="http://schemas.microsoft.com/office/drawing/2014/main" id="{6DE9D63A-B9A9-440B-7E27-1510F6874123}"/>
                  </a:ext>
                </a:extLst>
              </p:cNvPr>
              <p:cNvSpPr>
                <a:spLocks noChangeShapeType="1"/>
              </p:cNvSpPr>
              <p:nvPr/>
            </p:nvSpPr>
            <p:spPr bwMode="auto">
              <a:xfrm>
                <a:off x="31845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1" name="Line 199">
                <a:extLst>
                  <a:ext uri="{FF2B5EF4-FFF2-40B4-BE49-F238E27FC236}">
                    <a16:creationId xmlns:a16="http://schemas.microsoft.com/office/drawing/2014/main" id="{30165423-973B-F149-3E0E-2EB861B57F3A}"/>
                  </a:ext>
                </a:extLst>
              </p:cNvPr>
              <p:cNvSpPr>
                <a:spLocks noChangeShapeType="1"/>
              </p:cNvSpPr>
              <p:nvPr/>
            </p:nvSpPr>
            <p:spPr bwMode="auto">
              <a:xfrm>
                <a:off x="32035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2" name="Line 200">
                <a:extLst>
                  <a:ext uri="{FF2B5EF4-FFF2-40B4-BE49-F238E27FC236}">
                    <a16:creationId xmlns:a16="http://schemas.microsoft.com/office/drawing/2014/main" id="{1DBE626F-76F6-8A22-F346-A8113B6CE677}"/>
                  </a:ext>
                </a:extLst>
              </p:cNvPr>
              <p:cNvSpPr>
                <a:spLocks noChangeShapeType="1"/>
              </p:cNvSpPr>
              <p:nvPr/>
            </p:nvSpPr>
            <p:spPr bwMode="auto">
              <a:xfrm>
                <a:off x="3221038"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3" name="Line 201">
                <a:extLst>
                  <a:ext uri="{FF2B5EF4-FFF2-40B4-BE49-F238E27FC236}">
                    <a16:creationId xmlns:a16="http://schemas.microsoft.com/office/drawing/2014/main" id="{46A1069C-D8ED-6CFD-AEA5-64E9D4FEA4B0}"/>
                  </a:ext>
                </a:extLst>
              </p:cNvPr>
              <p:cNvSpPr>
                <a:spLocks noChangeShapeType="1"/>
              </p:cNvSpPr>
              <p:nvPr/>
            </p:nvSpPr>
            <p:spPr bwMode="auto">
              <a:xfrm>
                <a:off x="33401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4" name="Line 202">
                <a:extLst>
                  <a:ext uri="{FF2B5EF4-FFF2-40B4-BE49-F238E27FC236}">
                    <a16:creationId xmlns:a16="http://schemas.microsoft.com/office/drawing/2014/main" id="{EF93D477-DBEF-4564-D067-7044D99AAB81}"/>
                  </a:ext>
                </a:extLst>
              </p:cNvPr>
              <p:cNvSpPr>
                <a:spLocks noChangeShapeType="1"/>
              </p:cNvSpPr>
              <p:nvPr/>
            </p:nvSpPr>
            <p:spPr bwMode="auto">
              <a:xfrm>
                <a:off x="34067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5" name="Line 203">
                <a:extLst>
                  <a:ext uri="{FF2B5EF4-FFF2-40B4-BE49-F238E27FC236}">
                    <a16:creationId xmlns:a16="http://schemas.microsoft.com/office/drawing/2014/main" id="{D3FCE294-6B8A-283C-5996-427C05698AF5}"/>
                  </a:ext>
                </a:extLst>
              </p:cNvPr>
              <p:cNvSpPr>
                <a:spLocks noChangeShapeType="1"/>
              </p:cNvSpPr>
              <p:nvPr/>
            </p:nvSpPr>
            <p:spPr bwMode="auto">
              <a:xfrm>
                <a:off x="34575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6" name="Line 204">
                <a:extLst>
                  <a:ext uri="{FF2B5EF4-FFF2-40B4-BE49-F238E27FC236}">
                    <a16:creationId xmlns:a16="http://schemas.microsoft.com/office/drawing/2014/main" id="{4246779E-927A-ADE0-492E-38817F81BA39}"/>
                  </a:ext>
                </a:extLst>
              </p:cNvPr>
              <p:cNvSpPr>
                <a:spLocks noChangeShapeType="1"/>
              </p:cNvSpPr>
              <p:nvPr/>
            </p:nvSpPr>
            <p:spPr bwMode="auto">
              <a:xfrm>
                <a:off x="3495675"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7" name="Line 206">
                <a:extLst>
                  <a:ext uri="{FF2B5EF4-FFF2-40B4-BE49-F238E27FC236}">
                    <a16:creationId xmlns:a16="http://schemas.microsoft.com/office/drawing/2014/main" id="{FF68CC30-1E7A-FF20-6AB0-DB0E5F4FD426}"/>
                  </a:ext>
                </a:extLst>
              </p:cNvPr>
              <p:cNvSpPr>
                <a:spLocks noChangeShapeType="1"/>
              </p:cNvSpPr>
              <p:nvPr/>
            </p:nvSpPr>
            <p:spPr bwMode="auto">
              <a:xfrm>
                <a:off x="35258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8" name="Line 207">
                <a:extLst>
                  <a:ext uri="{FF2B5EF4-FFF2-40B4-BE49-F238E27FC236}">
                    <a16:creationId xmlns:a16="http://schemas.microsoft.com/office/drawing/2014/main" id="{44139504-B4EC-F3BB-83E1-26114C320418}"/>
                  </a:ext>
                </a:extLst>
              </p:cNvPr>
              <p:cNvSpPr>
                <a:spLocks noChangeShapeType="1"/>
              </p:cNvSpPr>
              <p:nvPr/>
            </p:nvSpPr>
            <p:spPr bwMode="auto">
              <a:xfrm>
                <a:off x="35512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29" name="Line 208">
                <a:extLst>
                  <a:ext uri="{FF2B5EF4-FFF2-40B4-BE49-F238E27FC236}">
                    <a16:creationId xmlns:a16="http://schemas.microsoft.com/office/drawing/2014/main" id="{2D1B72D5-5266-6E61-41BF-506EA9A45CD2}"/>
                  </a:ext>
                </a:extLst>
              </p:cNvPr>
              <p:cNvSpPr>
                <a:spLocks noChangeShapeType="1"/>
              </p:cNvSpPr>
              <p:nvPr/>
            </p:nvSpPr>
            <p:spPr bwMode="auto">
              <a:xfrm>
                <a:off x="35766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0" name="Line 209">
                <a:extLst>
                  <a:ext uri="{FF2B5EF4-FFF2-40B4-BE49-F238E27FC236}">
                    <a16:creationId xmlns:a16="http://schemas.microsoft.com/office/drawing/2014/main" id="{2EC4F65C-1A76-8CB7-1F4C-5F6057B81EF9}"/>
                  </a:ext>
                </a:extLst>
              </p:cNvPr>
              <p:cNvSpPr>
                <a:spLocks noChangeShapeType="1"/>
              </p:cNvSpPr>
              <p:nvPr/>
            </p:nvSpPr>
            <p:spPr bwMode="auto">
              <a:xfrm>
                <a:off x="35956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1" name="Line 210">
                <a:extLst>
                  <a:ext uri="{FF2B5EF4-FFF2-40B4-BE49-F238E27FC236}">
                    <a16:creationId xmlns:a16="http://schemas.microsoft.com/office/drawing/2014/main" id="{9BBDE601-1D8C-AE61-3379-940AFFAA0AA4}"/>
                  </a:ext>
                </a:extLst>
              </p:cNvPr>
              <p:cNvSpPr>
                <a:spLocks noChangeShapeType="1"/>
              </p:cNvSpPr>
              <p:nvPr/>
            </p:nvSpPr>
            <p:spPr bwMode="auto">
              <a:xfrm>
                <a:off x="3613150"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2" name="Line 211">
                <a:extLst>
                  <a:ext uri="{FF2B5EF4-FFF2-40B4-BE49-F238E27FC236}">
                    <a16:creationId xmlns:a16="http://schemas.microsoft.com/office/drawing/2014/main" id="{9CC0C927-1900-C186-65BC-C386751EE4C8}"/>
                  </a:ext>
                </a:extLst>
              </p:cNvPr>
              <p:cNvSpPr>
                <a:spLocks noChangeShapeType="1"/>
              </p:cNvSpPr>
              <p:nvPr/>
            </p:nvSpPr>
            <p:spPr bwMode="auto">
              <a:xfrm>
                <a:off x="37322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3" name="Line 212">
                <a:extLst>
                  <a:ext uri="{FF2B5EF4-FFF2-40B4-BE49-F238E27FC236}">
                    <a16:creationId xmlns:a16="http://schemas.microsoft.com/office/drawing/2014/main" id="{9B60FB47-00FC-A194-D011-3953CDC7A778}"/>
                  </a:ext>
                </a:extLst>
              </p:cNvPr>
              <p:cNvSpPr>
                <a:spLocks noChangeShapeType="1"/>
              </p:cNvSpPr>
              <p:nvPr/>
            </p:nvSpPr>
            <p:spPr bwMode="auto">
              <a:xfrm>
                <a:off x="37988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4" name="Line 213">
                <a:extLst>
                  <a:ext uri="{FF2B5EF4-FFF2-40B4-BE49-F238E27FC236}">
                    <a16:creationId xmlns:a16="http://schemas.microsoft.com/office/drawing/2014/main" id="{AF4EFE69-0CF4-D923-19FF-67D5D4B8B180}"/>
                  </a:ext>
                </a:extLst>
              </p:cNvPr>
              <p:cNvSpPr>
                <a:spLocks noChangeShapeType="1"/>
              </p:cNvSpPr>
              <p:nvPr/>
            </p:nvSpPr>
            <p:spPr bwMode="auto">
              <a:xfrm>
                <a:off x="38496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5" name="Line 214">
                <a:extLst>
                  <a:ext uri="{FF2B5EF4-FFF2-40B4-BE49-F238E27FC236}">
                    <a16:creationId xmlns:a16="http://schemas.microsoft.com/office/drawing/2014/main" id="{2978B521-A507-97BB-282C-96E45F6037C8}"/>
                  </a:ext>
                </a:extLst>
              </p:cNvPr>
              <p:cNvSpPr>
                <a:spLocks noChangeShapeType="1"/>
              </p:cNvSpPr>
              <p:nvPr/>
            </p:nvSpPr>
            <p:spPr bwMode="auto">
              <a:xfrm>
                <a:off x="3887788"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6" name="Line 215">
                <a:extLst>
                  <a:ext uri="{FF2B5EF4-FFF2-40B4-BE49-F238E27FC236}">
                    <a16:creationId xmlns:a16="http://schemas.microsoft.com/office/drawing/2014/main" id="{B6BDDEA2-D5D1-5575-E305-37342713382A}"/>
                  </a:ext>
                </a:extLst>
              </p:cNvPr>
              <p:cNvSpPr>
                <a:spLocks noChangeShapeType="1"/>
              </p:cNvSpPr>
              <p:nvPr/>
            </p:nvSpPr>
            <p:spPr bwMode="auto">
              <a:xfrm>
                <a:off x="39179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7" name="Line 216">
                <a:extLst>
                  <a:ext uri="{FF2B5EF4-FFF2-40B4-BE49-F238E27FC236}">
                    <a16:creationId xmlns:a16="http://schemas.microsoft.com/office/drawing/2014/main" id="{4F9D910B-9984-DE74-4768-A6A18405F6F9}"/>
                  </a:ext>
                </a:extLst>
              </p:cNvPr>
              <p:cNvSpPr>
                <a:spLocks noChangeShapeType="1"/>
              </p:cNvSpPr>
              <p:nvPr/>
            </p:nvSpPr>
            <p:spPr bwMode="auto">
              <a:xfrm>
                <a:off x="39433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8" name="Line 217">
                <a:extLst>
                  <a:ext uri="{FF2B5EF4-FFF2-40B4-BE49-F238E27FC236}">
                    <a16:creationId xmlns:a16="http://schemas.microsoft.com/office/drawing/2014/main" id="{A516CFED-6E58-52BC-A7BA-6563FCA977A5}"/>
                  </a:ext>
                </a:extLst>
              </p:cNvPr>
              <p:cNvSpPr>
                <a:spLocks noChangeShapeType="1"/>
              </p:cNvSpPr>
              <p:nvPr/>
            </p:nvSpPr>
            <p:spPr bwMode="auto">
              <a:xfrm>
                <a:off x="39687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39" name="Line 218">
                <a:extLst>
                  <a:ext uri="{FF2B5EF4-FFF2-40B4-BE49-F238E27FC236}">
                    <a16:creationId xmlns:a16="http://schemas.microsoft.com/office/drawing/2014/main" id="{6577310E-4580-1CE3-7CD4-B19D853FE916}"/>
                  </a:ext>
                </a:extLst>
              </p:cNvPr>
              <p:cNvSpPr>
                <a:spLocks noChangeShapeType="1"/>
              </p:cNvSpPr>
              <p:nvPr/>
            </p:nvSpPr>
            <p:spPr bwMode="auto">
              <a:xfrm>
                <a:off x="39878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0" name="Line 219">
                <a:extLst>
                  <a:ext uri="{FF2B5EF4-FFF2-40B4-BE49-F238E27FC236}">
                    <a16:creationId xmlns:a16="http://schemas.microsoft.com/office/drawing/2014/main" id="{0C5D5E2E-38C1-181F-0C1B-B7B7A2B17F68}"/>
                  </a:ext>
                </a:extLst>
              </p:cNvPr>
              <p:cNvSpPr>
                <a:spLocks noChangeShapeType="1"/>
              </p:cNvSpPr>
              <p:nvPr/>
            </p:nvSpPr>
            <p:spPr bwMode="auto">
              <a:xfrm>
                <a:off x="4005263"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1" name="Line 220">
                <a:extLst>
                  <a:ext uri="{FF2B5EF4-FFF2-40B4-BE49-F238E27FC236}">
                    <a16:creationId xmlns:a16="http://schemas.microsoft.com/office/drawing/2014/main" id="{0E1F32C5-CA9A-2292-116D-0D842FD3490D}"/>
                  </a:ext>
                </a:extLst>
              </p:cNvPr>
              <p:cNvSpPr>
                <a:spLocks noChangeShapeType="1"/>
              </p:cNvSpPr>
              <p:nvPr/>
            </p:nvSpPr>
            <p:spPr bwMode="auto">
              <a:xfrm>
                <a:off x="41243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2" name="Line 221">
                <a:extLst>
                  <a:ext uri="{FF2B5EF4-FFF2-40B4-BE49-F238E27FC236}">
                    <a16:creationId xmlns:a16="http://schemas.microsoft.com/office/drawing/2014/main" id="{D77F9BAE-9569-4B39-5397-60A09CF10ED4}"/>
                  </a:ext>
                </a:extLst>
              </p:cNvPr>
              <p:cNvSpPr>
                <a:spLocks noChangeShapeType="1"/>
              </p:cNvSpPr>
              <p:nvPr/>
            </p:nvSpPr>
            <p:spPr bwMode="auto">
              <a:xfrm>
                <a:off x="41941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3" name="Line 222">
                <a:extLst>
                  <a:ext uri="{FF2B5EF4-FFF2-40B4-BE49-F238E27FC236}">
                    <a16:creationId xmlns:a16="http://schemas.microsoft.com/office/drawing/2014/main" id="{AD132BD0-7A29-6A93-F42D-635DD26C7313}"/>
                  </a:ext>
                </a:extLst>
              </p:cNvPr>
              <p:cNvSpPr>
                <a:spLocks noChangeShapeType="1"/>
              </p:cNvSpPr>
              <p:nvPr/>
            </p:nvSpPr>
            <p:spPr bwMode="auto">
              <a:xfrm>
                <a:off x="42418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4" name="Line 223">
                <a:extLst>
                  <a:ext uri="{FF2B5EF4-FFF2-40B4-BE49-F238E27FC236}">
                    <a16:creationId xmlns:a16="http://schemas.microsoft.com/office/drawing/2014/main" id="{10B9B9A8-D1D9-770B-A19C-D21DD44EDBB9}"/>
                  </a:ext>
                </a:extLst>
              </p:cNvPr>
              <p:cNvSpPr>
                <a:spLocks noChangeShapeType="1"/>
              </p:cNvSpPr>
              <p:nvPr/>
            </p:nvSpPr>
            <p:spPr bwMode="auto">
              <a:xfrm>
                <a:off x="4279900"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5" name="Line 224">
                <a:extLst>
                  <a:ext uri="{FF2B5EF4-FFF2-40B4-BE49-F238E27FC236}">
                    <a16:creationId xmlns:a16="http://schemas.microsoft.com/office/drawing/2014/main" id="{A2551E84-3419-C607-DFD0-BAB48054DD67}"/>
                  </a:ext>
                </a:extLst>
              </p:cNvPr>
              <p:cNvSpPr>
                <a:spLocks noChangeShapeType="1"/>
              </p:cNvSpPr>
              <p:nvPr/>
            </p:nvSpPr>
            <p:spPr bwMode="auto">
              <a:xfrm>
                <a:off x="43100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6" name="Line 225">
                <a:extLst>
                  <a:ext uri="{FF2B5EF4-FFF2-40B4-BE49-F238E27FC236}">
                    <a16:creationId xmlns:a16="http://schemas.microsoft.com/office/drawing/2014/main" id="{E27C5D30-3472-5601-E26F-32C08EC612CC}"/>
                  </a:ext>
                </a:extLst>
              </p:cNvPr>
              <p:cNvSpPr>
                <a:spLocks noChangeShapeType="1"/>
              </p:cNvSpPr>
              <p:nvPr/>
            </p:nvSpPr>
            <p:spPr bwMode="auto">
              <a:xfrm>
                <a:off x="43386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7" name="Line 226">
                <a:extLst>
                  <a:ext uri="{FF2B5EF4-FFF2-40B4-BE49-F238E27FC236}">
                    <a16:creationId xmlns:a16="http://schemas.microsoft.com/office/drawing/2014/main" id="{9B68C2A4-6D7A-314D-5677-64D3F2591E22}"/>
                  </a:ext>
                </a:extLst>
              </p:cNvPr>
              <p:cNvSpPr>
                <a:spLocks noChangeShapeType="1"/>
              </p:cNvSpPr>
              <p:nvPr/>
            </p:nvSpPr>
            <p:spPr bwMode="auto">
              <a:xfrm>
                <a:off x="43608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8" name="Line 227">
                <a:extLst>
                  <a:ext uri="{FF2B5EF4-FFF2-40B4-BE49-F238E27FC236}">
                    <a16:creationId xmlns:a16="http://schemas.microsoft.com/office/drawing/2014/main" id="{A1569ECE-90B8-99F6-D7AE-52FB3D90D309}"/>
                  </a:ext>
                </a:extLst>
              </p:cNvPr>
              <p:cNvSpPr>
                <a:spLocks noChangeShapeType="1"/>
              </p:cNvSpPr>
              <p:nvPr/>
            </p:nvSpPr>
            <p:spPr bwMode="auto">
              <a:xfrm>
                <a:off x="43799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49" name="Line 228">
                <a:extLst>
                  <a:ext uri="{FF2B5EF4-FFF2-40B4-BE49-F238E27FC236}">
                    <a16:creationId xmlns:a16="http://schemas.microsoft.com/office/drawing/2014/main" id="{CF241C98-4E0D-1203-03CB-E46A3EA783E2}"/>
                  </a:ext>
                </a:extLst>
              </p:cNvPr>
              <p:cNvSpPr>
                <a:spLocks noChangeShapeType="1"/>
              </p:cNvSpPr>
              <p:nvPr/>
            </p:nvSpPr>
            <p:spPr bwMode="auto">
              <a:xfrm>
                <a:off x="4397375"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0" name="Freeform 229">
                <a:extLst>
                  <a:ext uri="{FF2B5EF4-FFF2-40B4-BE49-F238E27FC236}">
                    <a16:creationId xmlns:a16="http://schemas.microsoft.com/office/drawing/2014/main" id="{AAAA6EBE-8900-F3C9-DA27-B7C5CB806C8C}"/>
                  </a:ext>
                </a:extLst>
              </p:cNvPr>
              <p:cNvSpPr>
                <a:spLocks/>
              </p:cNvSpPr>
              <p:nvPr/>
            </p:nvSpPr>
            <p:spPr bwMode="auto">
              <a:xfrm>
                <a:off x="4397375" y="1325563"/>
                <a:ext cx="0" cy="2419350"/>
              </a:xfrm>
              <a:custGeom>
                <a:avLst/>
                <a:gdLst>
                  <a:gd name="T0" fmla="*/ 870 h 870"/>
                  <a:gd name="T1" fmla="*/ 0 h 870"/>
                  <a:gd name="T2" fmla="*/ 870 h 870"/>
                </a:gdLst>
                <a:ahLst/>
                <a:cxnLst>
                  <a:cxn ang="0">
                    <a:pos x="0" y="T0"/>
                  </a:cxn>
                  <a:cxn ang="0">
                    <a:pos x="0" y="T1"/>
                  </a:cxn>
                  <a:cxn ang="0">
                    <a:pos x="0" y="T2"/>
                  </a:cxn>
                </a:cxnLst>
                <a:rect l="0" t="0" r="r" b="b"/>
                <a:pathLst>
                  <a:path h="870">
                    <a:moveTo>
                      <a:pt x="0" y="870"/>
                    </a:moveTo>
                    <a:lnTo>
                      <a:pt x="0" y="0"/>
                    </a:lnTo>
                    <a:lnTo>
                      <a:pt x="0" y="87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1" name="Line 230">
                <a:extLst>
                  <a:ext uri="{FF2B5EF4-FFF2-40B4-BE49-F238E27FC236}">
                    <a16:creationId xmlns:a16="http://schemas.microsoft.com/office/drawing/2014/main" id="{7B1DF9AF-E949-2246-4EBA-482BD4FA8D78}"/>
                  </a:ext>
                </a:extLst>
              </p:cNvPr>
              <p:cNvSpPr>
                <a:spLocks noChangeShapeType="1"/>
              </p:cNvSpPr>
              <p:nvPr/>
            </p:nvSpPr>
            <p:spPr bwMode="auto">
              <a:xfrm flipH="1">
                <a:off x="4330700" y="37449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2" name="Line 231">
                <a:extLst>
                  <a:ext uri="{FF2B5EF4-FFF2-40B4-BE49-F238E27FC236}">
                    <a16:creationId xmlns:a16="http://schemas.microsoft.com/office/drawing/2014/main" id="{7E22962E-1EEB-31DF-DFB9-87F0430C0E8B}"/>
                  </a:ext>
                </a:extLst>
              </p:cNvPr>
              <p:cNvSpPr>
                <a:spLocks noChangeShapeType="1"/>
              </p:cNvSpPr>
              <p:nvPr/>
            </p:nvSpPr>
            <p:spPr bwMode="auto">
              <a:xfrm flipH="1">
                <a:off x="4364038" y="368458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3" name="Line 232">
                <a:extLst>
                  <a:ext uri="{FF2B5EF4-FFF2-40B4-BE49-F238E27FC236}">
                    <a16:creationId xmlns:a16="http://schemas.microsoft.com/office/drawing/2014/main" id="{2AF1BE92-1A7C-636A-27C0-C981BC114663}"/>
                  </a:ext>
                </a:extLst>
              </p:cNvPr>
              <p:cNvSpPr>
                <a:spLocks noChangeShapeType="1"/>
              </p:cNvSpPr>
              <p:nvPr/>
            </p:nvSpPr>
            <p:spPr bwMode="auto">
              <a:xfrm flipH="1">
                <a:off x="4364038" y="36036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4" name="Line 233">
                <a:extLst>
                  <a:ext uri="{FF2B5EF4-FFF2-40B4-BE49-F238E27FC236}">
                    <a16:creationId xmlns:a16="http://schemas.microsoft.com/office/drawing/2014/main" id="{0F409F7B-BF58-B6DC-E8C2-8852B083A464}"/>
                  </a:ext>
                </a:extLst>
              </p:cNvPr>
              <p:cNvSpPr>
                <a:spLocks noChangeShapeType="1"/>
              </p:cNvSpPr>
              <p:nvPr/>
            </p:nvSpPr>
            <p:spPr bwMode="auto">
              <a:xfrm flipH="1">
                <a:off x="4330700" y="35417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5" name="Line 234">
                <a:extLst>
                  <a:ext uri="{FF2B5EF4-FFF2-40B4-BE49-F238E27FC236}">
                    <a16:creationId xmlns:a16="http://schemas.microsoft.com/office/drawing/2014/main" id="{06B5311E-3E81-D19D-E077-B02C5186F971}"/>
                  </a:ext>
                </a:extLst>
              </p:cNvPr>
              <p:cNvSpPr>
                <a:spLocks noChangeShapeType="1"/>
              </p:cNvSpPr>
              <p:nvPr/>
            </p:nvSpPr>
            <p:spPr bwMode="auto">
              <a:xfrm flipH="1">
                <a:off x="4364038" y="348138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6" name="Line 235">
                <a:extLst>
                  <a:ext uri="{FF2B5EF4-FFF2-40B4-BE49-F238E27FC236}">
                    <a16:creationId xmlns:a16="http://schemas.microsoft.com/office/drawing/2014/main" id="{63BA6499-8E86-86AC-991E-FCDB8958E87C}"/>
                  </a:ext>
                </a:extLst>
              </p:cNvPr>
              <p:cNvSpPr>
                <a:spLocks noChangeShapeType="1"/>
              </p:cNvSpPr>
              <p:nvPr/>
            </p:nvSpPr>
            <p:spPr bwMode="auto">
              <a:xfrm flipH="1">
                <a:off x="4364038" y="34004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7" name="Line 236">
                <a:extLst>
                  <a:ext uri="{FF2B5EF4-FFF2-40B4-BE49-F238E27FC236}">
                    <a16:creationId xmlns:a16="http://schemas.microsoft.com/office/drawing/2014/main" id="{7BDC845C-F413-D26E-B613-E92B944528CB}"/>
                  </a:ext>
                </a:extLst>
              </p:cNvPr>
              <p:cNvSpPr>
                <a:spLocks noChangeShapeType="1"/>
              </p:cNvSpPr>
              <p:nvPr/>
            </p:nvSpPr>
            <p:spPr bwMode="auto">
              <a:xfrm flipH="1">
                <a:off x="4330700" y="33416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8" name="Line 237">
                <a:extLst>
                  <a:ext uri="{FF2B5EF4-FFF2-40B4-BE49-F238E27FC236}">
                    <a16:creationId xmlns:a16="http://schemas.microsoft.com/office/drawing/2014/main" id="{7A18AD5F-37CF-0FB3-2FDC-DB49380D04BA}"/>
                  </a:ext>
                </a:extLst>
              </p:cNvPr>
              <p:cNvSpPr>
                <a:spLocks noChangeShapeType="1"/>
              </p:cNvSpPr>
              <p:nvPr/>
            </p:nvSpPr>
            <p:spPr bwMode="auto">
              <a:xfrm flipH="1">
                <a:off x="4364038" y="328136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59" name="Line 238">
                <a:extLst>
                  <a:ext uri="{FF2B5EF4-FFF2-40B4-BE49-F238E27FC236}">
                    <a16:creationId xmlns:a16="http://schemas.microsoft.com/office/drawing/2014/main" id="{D0736C0B-3F34-193D-0025-7A6751C6EE6A}"/>
                  </a:ext>
                </a:extLst>
              </p:cNvPr>
              <p:cNvSpPr>
                <a:spLocks noChangeShapeType="1"/>
              </p:cNvSpPr>
              <p:nvPr/>
            </p:nvSpPr>
            <p:spPr bwMode="auto">
              <a:xfrm flipH="1">
                <a:off x="4364038" y="32004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0" name="Line 239">
                <a:extLst>
                  <a:ext uri="{FF2B5EF4-FFF2-40B4-BE49-F238E27FC236}">
                    <a16:creationId xmlns:a16="http://schemas.microsoft.com/office/drawing/2014/main" id="{1948887E-2612-ADD4-C810-24E8DD05B25D}"/>
                  </a:ext>
                </a:extLst>
              </p:cNvPr>
              <p:cNvSpPr>
                <a:spLocks noChangeShapeType="1"/>
              </p:cNvSpPr>
              <p:nvPr/>
            </p:nvSpPr>
            <p:spPr bwMode="auto">
              <a:xfrm flipH="1">
                <a:off x="4330700" y="31384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1" name="Line 240">
                <a:extLst>
                  <a:ext uri="{FF2B5EF4-FFF2-40B4-BE49-F238E27FC236}">
                    <a16:creationId xmlns:a16="http://schemas.microsoft.com/office/drawing/2014/main" id="{AA5BD85C-91F3-ADAF-E28D-335DEA94BEDB}"/>
                  </a:ext>
                </a:extLst>
              </p:cNvPr>
              <p:cNvSpPr>
                <a:spLocks noChangeShapeType="1"/>
              </p:cNvSpPr>
              <p:nvPr/>
            </p:nvSpPr>
            <p:spPr bwMode="auto">
              <a:xfrm flipH="1">
                <a:off x="4364038" y="307816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2" name="Line 241">
                <a:extLst>
                  <a:ext uri="{FF2B5EF4-FFF2-40B4-BE49-F238E27FC236}">
                    <a16:creationId xmlns:a16="http://schemas.microsoft.com/office/drawing/2014/main" id="{A736DC44-47A0-7566-13CF-933B15AC2A56}"/>
                  </a:ext>
                </a:extLst>
              </p:cNvPr>
              <p:cNvSpPr>
                <a:spLocks noChangeShapeType="1"/>
              </p:cNvSpPr>
              <p:nvPr/>
            </p:nvSpPr>
            <p:spPr bwMode="auto">
              <a:xfrm flipH="1">
                <a:off x="4364038" y="29972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3" name="Line 242">
                <a:extLst>
                  <a:ext uri="{FF2B5EF4-FFF2-40B4-BE49-F238E27FC236}">
                    <a16:creationId xmlns:a16="http://schemas.microsoft.com/office/drawing/2014/main" id="{3228B811-69E8-1D3E-558E-B65376090AD6}"/>
                  </a:ext>
                </a:extLst>
              </p:cNvPr>
              <p:cNvSpPr>
                <a:spLocks noChangeShapeType="1"/>
              </p:cNvSpPr>
              <p:nvPr/>
            </p:nvSpPr>
            <p:spPr bwMode="auto">
              <a:xfrm flipH="1">
                <a:off x="4330700" y="293846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4" name="Line 243">
                <a:extLst>
                  <a:ext uri="{FF2B5EF4-FFF2-40B4-BE49-F238E27FC236}">
                    <a16:creationId xmlns:a16="http://schemas.microsoft.com/office/drawing/2014/main" id="{B05E228B-7CAE-AEF8-15CF-F44AA7EC5E33}"/>
                  </a:ext>
                </a:extLst>
              </p:cNvPr>
              <p:cNvSpPr>
                <a:spLocks noChangeShapeType="1"/>
              </p:cNvSpPr>
              <p:nvPr/>
            </p:nvSpPr>
            <p:spPr bwMode="auto">
              <a:xfrm flipH="1">
                <a:off x="4364038" y="287813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5" name="Line 244">
                <a:extLst>
                  <a:ext uri="{FF2B5EF4-FFF2-40B4-BE49-F238E27FC236}">
                    <a16:creationId xmlns:a16="http://schemas.microsoft.com/office/drawing/2014/main" id="{565A1A11-37F3-619B-CF8F-AFF741C810C0}"/>
                  </a:ext>
                </a:extLst>
              </p:cNvPr>
              <p:cNvSpPr>
                <a:spLocks noChangeShapeType="1"/>
              </p:cNvSpPr>
              <p:nvPr/>
            </p:nvSpPr>
            <p:spPr bwMode="auto">
              <a:xfrm flipH="1">
                <a:off x="4364038" y="27971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6" name="Line 245">
                <a:extLst>
                  <a:ext uri="{FF2B5EF4-FFF2-40B4-BE49-F238E27FC236}">
                    <a16:creationId xmlns:a16="http://schemas.microsoft.com/office/drawing/2014/main" id="{BBE1742D-DE2A-4886-4B94-4B59D3878661}"/>
                  </a:ext>
                </a:extLst>
              </p:cNvPr>
              <p:cNvSpPr>
                <a:spLocks noChangeShapeType="1"/>
              </p:cNvSpPr>
              <p:nvPr/>
            </p:nvSpPr>
            <p:spPr bwMode="auto">
              <a:xfrm flipH="1">
                <a:off x="4330700" y="273526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7" name="Line 246">
                <a:extLst>
                  <a:ext uri="{FF2B5EF4-FFF2-40B4-BE49-F238E27FC236}">
                    <a16:creationId xmlns:a16="http://schemas.microsoft.com/office/drawing/2014/main" id="{AF796B09-162C-A159-00C5-625D1CF662E9}"/>
                  </a:ext>
                </a:extLst>
              </p:cNvPr>
              <p:cNvSpPr>
                <a:spLocks noChangeShapeType="1"/>
              </p:cNvSpPr>
              <p:nvPr/>
            </p:nvSpPr>
            <p:spPr bwMode="auto">
              <a:xfrm flipH="1">
                <a:off x="4364038" y="267493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8" name="Line 247">
                <a:extLst>
                  <a:ext uri="{FF2B5EF4-FFF2-40B4-BE49-F238E27FC236}">
                    <a16:creationId xmlns:a16="http://schemas.microsoft.com/office/drawing/2014/main" id="{274A489D-F691-3DBC-74EA-F4CFC806ACC6}"/>
                  </a:ext>
                </a:extLst>
              </p:cNvPr>
              <p:cNvSpPr>
                <a:spLocks noChangeShapeType="1"/>
              </p:cNvSpPr>
              <p:nvPr/>
            </p:nvSpPr>
            <p:spPr bwMode="auto">
              <a:xfrm flipH="1">
                <a:off x="4364038" y="25939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69" name="Line 248">
                <a:extLst>
                  <a:ext uri="{FF2B5EF4-FFF2-40B4-BE49-F238E27FC236}">
                    <a16:creationId xmlns:a16="http://schemas.microsoft.com/office/drawing/2014/main" id="{99D8F205-7B1E-C458-F3F6-C759497BC50A}"/>
                  </a:ext>
                </a:extLst>
              </p:cNvPr>
              <p:cNvSpPr>
                <a:spLocks noChangeShapeType="1"/>
              </p:cNvSpPr>
              <p:nvPr/>
            </p:nvSpPr>
            <p:spPr bwMode="auto">
              <a:xfrm flipH="1">
                <a:off x="4330700" y="253523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0" name="Line 249">
                <a:extLst>
                  <a:ext uri="{FF2B5EF4-FFF2-40B4-BE49-F238E27FC236}">
                    <a16:creationId xmlns:a16="http://schemas.microsoft.com/office/drawing/2014/main" id="{B75A8C9A-FD8F-62BB-7C53-26DA0E0EB913}"/>
                  </a:ext>
                </a:extLst>
              </p:cNvPr>
              <p:cNvSpPr>
                <a:spLocks noChangeShapeType="1"/>
              </p:cNvSpPr>
              <p:nvPr/>
            </p:nvSpPr>
            <p:spPr bwMode="auto">
              <a:xfrm flipH="1">
                <a:off x="4364038" y="24733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1" name="Line 250">
                <a:extLst>
                  <a:ext uri="{FF2B5EF4-FFF2-40B4-BE49-F238E27FC236}">
                    <a16:creationId xmlns:a16="http://schemas.microsoft.com/office/drawing/2014/main" id="{56AA1CE6-5E3C-29C1-7EEE-64F964F82610}"/>
                  </a:ext>
                </a:extLst>
              </p:cNvPr>
              <p:cNvSpPr>
                <a:spLocks noChangeShapeType="1"/>
              </p:cNvSpPr>
              <p:nvPr/>
            </p:nvSpPr>
            <p:spPr bwMode="auto">
              <a:xfrm flipH="1">
                <a:off x="4364038" y="239395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2" name="Line 251">
                <a:extLst>
                  <a:ext uri="{FF2B5EF4-FFF2-40B4-BE49-F238E27FC236}">
                    <a16:creationId xmlns:a16="http://schemas.microsoft.com/office/drawing/2014/main" id="{267811FA-C782-EFB0-49B2-5BD7C11B4DB9}"/>
                  </a:ext>
                </a:extLst>
              </p:cNvPr>
              <p:cNvSpPr>
                <a:spLocks noChangeShapeType="1"/>
              </p:cNvSpPr>
              <p:nvPr/>
            </p:nvSpPr>
            <p:spPr bwMode="auto">
              <a:xfrm flipH="1">
                <a:off x="4330700" y="233203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3" name="Line 252">
                <a:extLst>
                  <a:ext uri="{FF2B5EF4-FFF2-40B4-BE49-F238E27FC236}">
                    <a16:creationId xmlns:a16="http://schemas.microsoft.com/office/drawing/2014/main" id="{D3E272AD-36D5-BBCA-B78B-DCFD4FD8F612}"/>
                  </a:ext>
                </a:extLst>
              </p:cNvPr>
              <p:cNvSpPr>
                <a:spLocks noChangeShapeType="1"/>
              </p:cNvSpPr>
              <p:nvPr/>
            </p:nvSpPr>
            <p:spPr bwMode="auto">
              <a:xfrm flipH="1">
                <a:off x="4364038" y="227171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4" name="Line 253">
                <a:extLst>
                  <a:ext uri="{FF2B5EF4-FFF2-40B4-BE49-F238E27FC236}">
                    <a16:creationId xmlns:a16="http://schemas.microsoft.com/office/drawing/2014/main" id="{F962FABF-1EBF-69CE-2D36-A811C3C5F06C}"/>
                  </a:ext>
                </a:extLst>
              </p:cNvPr>
              <p:cNvSpPr>
                <a:spLocks noChangeShapeType="1"/>
              </p:cNvSpPr>
              <p:nvPr/>
            </p:nvSpPr>
            <p:spPr bwMode="auto">
              <a:xfrm flipH="1">
                <a:off x="4364038" y="219075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5" name="Line 254">
                <a:extLst>
                  <a:ext uri="{FF2B5EF4-FFF2-40B4-BE49-F238E27FC236}">
                    <a16:creationId xmlns:a16="http://schemas.microsoft.com/office/drawing/2014/main" id="{2D79A18B-AB76-7AF1-60EE-79A16A417785}"/>
                  </a:ext>
                </a:extLst>
              </p:cNvPr>
              <p:cNvSpPr>
                <a:spLocks noChangeShapeType="1"/>
              </p:cNvSpPr>
              <p:nvPr/>
            </p:nvSpPr>
            <p:spPr bwMode="auto">
              <a:xfrm flipH="1">
                <a:off x="4330700" y="21320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6" name="Line 255">
                <a:extLst>
                  <a:ext uri="{FF2B5EF4-FFF2-40B4-BE49-F238E27FC236}">
                    <a16:creationId xmlns:a16="http://schemas.microsoft.com/office/drawing/2014/main" id="{D971A5B3-4397-BC57-2026-8227E946FDDF}"/>
                  </a:ext>
                </a:extLst>
              </p:cNvPr>
              <p:cNvSpPr>
                <a:spLocks noChangeShapeType="1"/>
              </p:cNvSpPr>
              <p:nvPr/>
            </p:nvSpPr>
            <p:spPr bwMode="auto">
              <a:xfrm flipH="1">
                <a:off x="4364038" y="20701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7" name="Line 256">
                <a:extLst>
                  <a:ext uri="{FF2B5EF4-FFF2-40B4-BE49-F238E27FC236}">
                    <a16:creationId xmlns:a16="http://schemas.microsoft.com/office/drawing/2014/main" id="{7CFDDB10-8D49-8D41-1BE9-5F9FB353C810}"/>
                  </a:ext>
                </a:extLst>
              </p:cNvPr>
              <p:cNvSpPr>
                <a:spLocks noChangeShapeType="1"/>
              </p:cNvSpPr>
              <p:nvPr/>
            </p:nvSpPr>
            <p:spPr bwMode="auto">
              <a:xfrm flipH="1">
                <a:off x="4364038" y="19907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8" name="Line 257">
                <a:extLst>
                  <a:ext uri="{FF2B5EF4-FFF2-40B4-BE49-F238E27FC236}">
                    <a16:creationId xmlns:a16="http://schemas.microsoft.com/office/drawing/2014/main" id="{8F3D229A-CBF7-5435-B024-3922CC878F20}"/>
                  </a:ext>
                </a:extLst>
              </p:cNvPr>
              <p:cNvSpPr>
                <a:spLocks noChangeShapeType="1"/>
              </p:cNvSpPr>
              <p:nvPr/>
            </p:nvSpPr>
            <p:spPr bwMode="auto">
              <a:xfrm flipH="1">
                <a:off x="4330700" y="19288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79" name="Line 258">
                <a:extLst>
                  <a:ext uri="{FF2B5EF4-FFF2-40B4-BE49-F238E27FC236}">
                    <a16:creationId xmlns:a16="http://schemas.microsoft.com/office/drawing/2014/main" id="{A84DA4FC-3AA6-CE33-03D4-C348D902E95E}"/>
                  </a:ext>
                </a:extLst>
              </p:cNvPr>
              <p:cNvSpPr>
                <a:spLocks noChangeShapeType="1"/>
              </p:cNvSpPr>
              <p:nvPr/>
            </p:nvSpPr>
            <p:spPr bwMode="auto">
              <a:xfrm flipH="1">
                <a:off x="4364038" y="18669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0" name="Line 259">
                <a:extLst>
                  <a:ext uri="{FF2B5EF4-FFF2-40B4-BE49-F238E27FC236}">
                    <a16:creationId xmlns:a16="http://schemas.microsoft.com/office/drawing/2014/main" id="{BD0AED68-AF90-74C3-7A05-522D27244243}"/>
                  </a:ext>
                </a:extLst>
              </p:cNvPr>
              <p:cNvSpPr>
                <a:spLocks noChangeShapeType="1"/>
              </p:cNvSpPr>
              <p:nvPr/>
            </p:nvSpPr>
            <p:spPr bwMode="auto">
              <a:xfrm flipH="1">
                <a:off x="4364038" y="17875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1" name="Line 260">
                <a:extLst>
                  <a:ext uri="{FF2B5EF4-FFF2-40B4-BE49-F238E27FC236}">
                    <a16:creationId xmlns:a16="http://schemas.microsoft.com/office/drawing/2014/main" id="{A141EAA7-B451-8FFE-F8D2-AF78DA98AB7A}"/>
                  </a:ext>
                </a:extLst>
              </p:cNvPr>
              <p:cNvSpPr>
                <a:spLocks noChangeShapeType="1"/>
              </p:cNvSpPr>
              <p:nvPr/>
            </p:nvSpPr>
            <p:spPr bwMode="auto">
              <a:xfrm flipH="1">
                <a:off x="4330700" y="17287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2" name="Line 261">
                <a:extLst>
                  <a:ext uri="{FF2B5EF4-FFF2-40B4-BE49-F238E27FC236}">
                    <a16:creationId xmlns:a16="http://schemas.microsoft.com/office/drawing/2014/main" id="{A27B8CF0-AD2D-14DE-9F9D-D1CCBF2259C9}"/>
                  </a:ext>
                </a:extLst>
              </p:cNvPr>
              <p:cNvSpPr>
                <a:spLocks noChangeShapeType="1"/>
              </p:cNvSpPr>
              <p:nvPr/>
            </p:nvSpPr>
            <p:spPr bwMode="auto">
              <a:xfrm flipH="1">
                <a:off x="4364038" y="16668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3" name="Line 262">
                <a:extLst>
                  <a:ext uri="{FF2B5EF4-FFF2-40B4-BE49-F238E27FC236}">
                    <a16:creationId xmlns:a16="http://schemas.microsoft.com/office/drawing/2014/main" id="{88D23393-6A28-F4E9-74D7-56DA2D173566}"/>
                  </a:ext>
                </a:extLst>
              </p:cNvPr>
              <p:cNvSpPr>
                <a:spLocks noChangeShapeType="1"/>
              </p:cNvSpPr>
              <p:nvPr/>
            </p:nvSpPr>
            <p:spPr bwMode="auto">
              <a:xfrm flipH="1">
                <a:off x="4364038" y="158591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4" name="Line 263">
                <a:extLst>
                  <a:ext uri="{FF2B5EF4-FFF2-40B4-BE49-F238E27FC236}">
                    <a16:creationId xmlns:a16="http://schemas.microsoft.com/office/drawing/2014/main" id="{C918E293-1832-05D0-CF44-24D87D6F981D}"/>
                  </a:ext>
                </a:extLst>
              </p:cNvPr>
              <p:cNvSpPr>
                <a:spLocks noChangeShapeType="1"/>
              </p:cNvSpPr>
              <p:nvPr/>
            </p:nvSpPr>
            <p:spPr bwMode="auto">
              <a:xfrm flipH="1">
                <a:off x="4330700" y="15255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5" name="Line 264">
                <a:extLst>
                  <a:ext uri="{FF2B5EF4-FFF2-40B4-BE49-F238E27FC236}">
                    <a16:creationId xmlns:a16="http://schemas.microsoft.com/office/drawing/2014/main" id="{4A76EA48-B784-8FB7-29F0-E534D715810B}"/>
                  </a:ext>
                </a:extLst>
              </p:cNvPr>
              <p:cNvSpPr>
                <a:spLocks noChangeShapeType="1"/>
              </p:cNvSpPr>
              <p:nvPr/>
            </p:nvSpPr>
            <p:spPr bwMode="auto">
              <a:xfrm flipH="1">
                <a:off x="4364038" y="14636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6" name="Line 265">
                <a:extLst>
                  <a:ext uri="{FF2B5EF4-FFF2-40B4-BE49-F238E27FC236}">
                    <a16:creationId xmlns:a16="http://schemas.microsoft.com/office/drawing/2014/main" id="{486B2B58-9EFD-4E65-46B1-ADEAC979A04D}"/>
                  </a:ext>
                </a:extLst>
              </p:cNvPr>
              <p:cNvSpPr>
                <a:spLocks noChangeShapeType="1"/>
              </p:cNvSpPr>
              <p:nvPr/>
            </p:nvSpPr>
            <p:spPr bwMode="auto">
              <a:xfrm flipH="1">
                <a:off x="4364038" y="138588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7" name="Line 266">
                <a:extLst>
                  <a:ext uri="{FF2B5EF4-FFF2-40B4-BE49-F238E27FC236}">
                    <a16:creationId xmlns:a16="http://schemas.microsoft.com/office/drawing/2014/main" id="{873D0BB0-0D21-1F55-EBD3-67A9DFB920EA}"/>
                  </a:ext>
                </a:extLst>
              </p:cNvPr>
              <p:cNvSpPr>
                <a:spLocks noChangeShapeType="1"/>
              </p:cNvSpPr>
              <p:nvPr/>
            </p:nvSpPr>
            <p:spPr bwMode="auto">
              <a:xfrm flipH="1">
                <a:off x="4330700" y="132556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8" name="Freeform 267">
                <a:extLst>
                  <a:ext uri="{FF2B5EF4-FFF2-40B4-BE49-F238E27FC236}">
                    <a16:creationId xmlns:a16="http://schemas.microsoft.com/office/drawing/2014/main" id="{D056AFCD-7718-AF7B-7C5B-5DC9A19C61DE}"/>
                  </a:ext>
                </a:extLst>
              </p:cNvPr>
              <p:cNvSpPr>
                <a:spLocks/>
              </p:cNvSpPr>
              <p:nvPr/>
            </p:nvSpPr>
            <p:spPr bwMode="auto">
              <a:xfrm>
                <a:off x="2044700" y="1998663"/>
                <a:ext cx="1558925" cy="11113"/>
              </a:xfrm>
              <a:custGeom>
                <a:avLst/>
                <a:gdLst>
                  <a:gd name="T0" fmla="*/ 8 w 561"/>
                  <a:gd name="T1" fmla="*/ 1 h 4"/>
                  <a:gd name="T2" fmla="*/ 21 w 561"/>
                  <a:gd name="T3" fmla="*/ 2 h 4"/>
                  <a:gd name="T4" fmla="*/ 34 w 561"/>
                  <a:gd name="T5" fmla="*/ 3 h 4"/>
                  <a:gd name="T6" fmla="*/ 47 w 561"/>
                  <a:gd name="T7" fmla="*/ 3 h 4"/>
                  <a:gd name="T8" fmla="*/ 59 w 561"/>
                  <a:gd name="T9" fmla="*/ 4 h 4"/>
                  <a:gd name="T10" fmla="*/ 72 w 561"/>
                  <a:gd name="T11" fmla="*/ 4 h 4"/>
                  <a:gd name="T12" fmla="*/ 85 w 561"/>
                  <a:gd name="T13" fmla="*/ 4 h 4"/>
                  <a:gd name="T14" fmla="*/ 98 w 561"/>
                  <a:gd name="T15" fmla="*/ 4 h 4"/>
                  <a:gd name="T16" fmla="*/ 110 w 561"/>
                  <a:gd name="T17" fmla="*/ 4 h 4"/>
                  <a:gd name="T18" fmla="*/ 123 w 561"/>
                  <a:gd name="T19" fmla="*/ 4 h 4"/>
                  <a:gd name="T20" fmla="*/ 136 w 561"/>
                  <a:gd name="T21" fmla="*/ 4 h 4"/>
                  <a:gd name="T22" fmla="*/ 149 w 561"/>
                  <a:gd name="T23" fmla="*/ 4 h 4"/>
                  <a:gd name="T24" fmla="*/ 161 w 561"/>
                  <a:gd name="T25" fmla="*/ 4 h 4"/>
                  <a:gd name="T26" fmla="*/ 174 w 561"/>
                  <a:gd name="T27" fmla="*/ 4 h 4"/>
                  <a:gd name="T28" fmla="*/ 187 w 561"/>
                  <a:gd name="T29" fmla="*/ 4 h 4"/>
                  <a:gd name="T30" fmla="*/ 200 w 561"/>
                  <a:gd name="T31" fmla="*/ 4 h 4"/>
                  <a:gd name="T32" fmla="*/ 213 w 561"/>
                  <a:gd name="T33" fmla="*/ 4 h 4"/>
                  <a:gd name="T34" fmla="*/ 225 w 561"/>
                  <a:gd name="T35" fmla="*/ 4 h 4"/>
                  <a:gd name="T36" fmla="*/ 238 w 561"/>
                  <a:gd name="T37" fmla="*/ 4 h 4"/>
                  <a:gd name="T38" fmla="*/ 251 w 561"/>
                  <a:gd name="T39" fmla="*/ 4 h 4"/>
                  <a:gd name="T40" fmla="*/ 264 w 561"/>
                  <a:gd name="T41" fmla="*/ 4 h 4"/>
                  <a:gd name="T42" fmla="*/ 276 w 561"/>
                  <a:gd name="T43" fmla="*/ 4 h 4"/>
                  <a:gd name="T44" fmla="*/ 289 w 561"/>
                  <a:gd name="T45" fmla="*/ 4 h 4"/>
                  <a:gd name="T46" fmla="*/ 302 w 561"/>
                  <a:gd name="T47" fmla="*/ 4 h 4"/>
                  <a:gd name="T48" fmla="*/ 315 w 561"/>
                  <a:gd name="T49" fmla="*/ 4 h 4"/>
                  <a:gd name="T50" fmla="*/ 327 w 561"/>
                  <a:gd name="T51" fmla="*/ 4 h 4"/>
                  <a:gd name="T52" fmla="*/ 340 w 561"/>
                  <a:gd name="T53" fmla="*/ 4 h 4"/>
                  <a:gd name="T54" fmla="*/ 353 w 561"/>
                  <a:gd name="T55" fmla="*/ 4 h 4"/>
                  <a:gd name="T56" fmla="*/ 366 w 561"/>
                  <a:gd name="T57" fmla="*/ 4 h 4"/>
                  <a:gd name="T58" fmla="*/ 378 w 561"/>
                  <a:gd name="T59" fmla="*/ 4 h 4"/>
                  <a:gd name="T60" fmla="*/ 391 w 561"/>
                  <a:gd name="T61" fmla="*/ 4 h 4"/>
                  <a:gd name="T62" fmla="*/ 404 w 561"/>
                  <a:gd name="T63" fmla="*/ 4 h 4"/>
                  <a:gd name="T64" fmla="*/ 417 w 561"/>
                  <a:gd name="T65" fmla="*/ 4 h 4"/>
                  <a:gd name="T66" fmla="*/ 430 w 561"/>
                  <a:gd name="T67" fmla="*/ 4 h 4"/>
                  <a:gd name="T68" fmla="*/ 442 w 561"/>
                  <a:gd name="T69" fmla="*/ 4 h 4"/>
                  <a:gd name="T70" fmla="*/ 455 w 561"/>
                  <a:gd name="T71" fmla="*/ 4 h 4"/>
                  <a:gd name="T72" fmla="*/ 468 w 561"/>
                  <a:gd name="T73" fmla="*/ 4 h 4"/>
                  <a:gd name="T74" fmla="*/ 481 w 561"/>
                  <a:gd name="T75" fmla="*/ 4 h 4"/>
                  <a:gd name="T76" fmla="*/ 493 w 561"/>
                  <a:gd name="T77" fmla="*/ 4 h 4"/>
                  <a:gd name="T78" fmla="*/ 506 w 561"/>
                  <a:gd name="T79" fmla="*/ 4 h 4"/>
                  <a:gd name="T80" fmla="*/ 519 w 561"/>
                  <a:gd name="T81" fmla="*/ 4 h 4"/>
                  <a:gd name="T82" fmla="*/ 532 w 561"/>
                  <a:gd name="T83" fmla="*/ 4 h 4"/>
                  <a:gd name="T84" fmla="*/ 544 w 561"/>
                  <a:gd name="T85" fmla="*/ 4 h 4"/>
                  <a:gd name="T86" fmla="*/ 557 w 561"/>
                  <a:gd name="T8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1" h="4">
                    <a:moveTo>
                      <a:pt x="0" y="0"/>
                    </a:moveTo>
                    <a:lnTo>
                      <a:pt x="4" y="0"/>
                    </a:lnTo>
                    <a:lnTo>
                      <a:pt x="8" y="1"/>
                    </a:lnTo>
                    <a:lnTo>
                      <a:pt x="13" y="1"/>
                    </a:lnTo>
                    <a:lnTo>
                      <a:pt x="17" y="2"/>
                    </a:lnTo>
                    <a:lnTo>
                      <a:pt x="21" y="2"/>
                    </a:lnTo>
                    <a:lnTo>
                      <a:pt x="25" y="2"/>
                    </a:lnTo>
                    <a:lnTo>
                      <a:pt x="30" y="3"/>
                    </a:lnTo>
                    <a:lnTo>
                      <a:pt x="34" y="3"/>
                    </a:lnTo>
                    <a:lnTo>
                      <a:pt x="38" y="3"/>
                    </a:lnTo>
                    <a:lnTo>
                      <a:pt x="42" y="3"/>
                    </a:lnTo>
                    <a:lnTo>
                      <a:pt x="47" y="3"/>
                    </a:lnTo>
                    <a:lnTo>
                      <a:pt x="51" y="4"/>
                    </a:lnTo>
                    <a:lnTo>
                      <a:pt x="55" y="4"/>
                    </a:lnTo>
                    <a:lnTo>
                      <a:pt x="59" y="4"/>
                    </a:lnTo>
                    <a:lnTo>
                      <a:pt x="64" y="4"/>
                    </a:lnTo>
                    <a:lnTo>
                      <a:pt x="68" y="4"/>
                    </a:lnTo>
                    <a:lnTo>
                      <a:pt x="72" y="4"/>
                    </a:lnTo>
                    <a:lnTo>
                      <a:pt x="76" y="4"/>
                    </a:lnTo>
                    <a:lnTo>
                      <a:pt x="81" y="4"/>
                    </a:lnTo>
                    <a:lnTo>
                      <a:pt x="85" y="4"/>
                    </a:lnTo>
                    <a:lnTo>
                      <a:pt x="89" y="4"/>
                    </a:lnTo>
                    <a:lnTo>
                      <a:pt x="93" y="4"/>
                    </a:lnTo>
                    <a:lnTo>
                      <a:pt x="98" y="4"/>
                    </a:lnTo>
                    <a:lnTo>
                      <a:pt x="102" y="4"/>
                    </a:lnTo>
                    <a:lnTo>
                      <a:pt x="106" y="4"/>
                    </a:lnTo>
                    <a:lnTo>
                      <a:pt x="110" y="4"/>
                    </a:lnTo>
                    <a:lnTo>
                      <a:pt x="115" y="4"/>
                    </a:lnTo>
                    <a:lnTo>
                      <a:pt x="119" y="4"/>
                    </a:lnTo>
                    <a:lnTo>
                      <a:pt x="123" y="4"/>
                    </a:lnTo>
                    <a:lnTo>
                      <a:pt x="127" y="4"/>
                    </a:lnTo>
                    <a:lnTo>
                      <a:pt x="132" y="4"/>
                    </a:lnTo>
                    <a:lnTo>
                      <a:pt x="136" y="4"/>
                    </a:lnTo>
                    <a:lnTo>
                      <a:pt x="140" y="4"/>
                    </a:lnTo>
                    <a:lnTo>
                      <a:pt x="144" y="4"/>
                    </a:lnTo>
                    <a:lnTo>
                      <a:pt x="149" y="4"/>
                    </a:lnTo>
                    <a:lnTo>
                      <a:pt x="153" y="4"/>
                    </a:lnTo>
                    <a:lnTo>
                      <a:pt x="157" y="4"/>
                    </a:lnTo>
                    <a:lnTo>
                      <a:pt x="161" y="4"/>
                    </a:lnTo>
                    <a:lnTo>
                      <a:pt x="166" y="4"/>
                    </a:lnTo>
                    <a:lnTo>
                      <a:pt x="170" y="4"/>
                    </a:lnTo>
                    <a:lnTo>
                      <a:pt x="174" y="4"/>
                    </a:lnTo>
                    <a:lnTo>
                      <a:pt x="178" y="4"/>
                    </a:lnTo>
                    <a:lnTo>
                      <a:pt x="183" y="4"/>
                    </a:lnTo>
                    <a:lnTo>
                      <a:pt x="187" y="4"/>
                    </a:lnTo>
                    <a:lnTo>
                      <a:pt x="191" y="4"/>
                    </a:lnTo>
                    <a:lnTo>
                      <a:pt x="196" y="4"/>
                    </a:lnTo>
                    <a:lnTo>
                      <a:pt x="200" y="4"/>
                    </a:lnTo>
                    <a:lnTo>
                      <a:pt x="204" y="4"/>
                    </a:lnTo>
                    <a:lnTo>
                      <a:pt x="208" y="4"/>
                    </a:lnTo>
                    <a:lnTo>
                      <a:pt x="213" y="4"/>
                    </a:lnTo>
                    <a:lnTo>
                      <a:pt x="217" y="4"/>
                    </a:lnTo>
                    <a:lnTo>
                      <a:pt x="221" y="4"/>
                    </a:lnTo>
                    <a:lnTo>
                      <a:pt x="225" y="4"/>
                    </a:lnTo>
                    <a:lnTo>
                      <a:pt x="230" y="4"/>
                    </a:lnTo>
                    <a:lnTo>
                      <a:pt x="234" y="4"/>
                    </a:lnTo>
                    <a:lnTo>
                      <a:pt x="238" y="4"/>
                    </a:lnTo>
                    <a:lnTo>
                      <a:pt x="242" y="4"/>
                    </a:lnTo>
                    <a:lnTo>
                      <a:pt x="247" y="4"/>
                    </a:lnTo>
                    <a:lnTo>
                      <a:pt x="251" y="4"/>
                    </a:lnTo>
                    <a:lnTo>
                      <a:pt x="255" y="4"/>
                    </a:lnTo>
                    <a:lnTo>
                      <a:pt x="259" y="4"/>
                    </a:lnTo>
                    <a:lnTo>
                      <a:pt x="264" y="4"/>
                    </a:lnTo>
                    <a:lnTo>
                      <a:pt x="268" y="4"/>
                    </a:lnTo>
                    <a:lnTo>
                      <a:pt x="272" y="4"/>
                    </a:lnTo>
                    <a:lnTo>
                      <a:pt x="276" y="4"/>
                    </a:lnTo>
                    <a:lnTo>
                      <a:pt x="281" y="4"/>
                    </a:lnTo>
                    <a:lnTo>
                      <a:pt x="285" y="4"/>
                    </a:lnTo>
                    <a:lnTo>
                      <a:pt x="289" y="4"/>
                    </a:lnTo>
                    <a:lnTo>
                      <a:pt x="293" y="4"/>
                    </a:lnTo>
                    <a:lnTo>
                      <a:pt x="298" y="4"/>
                    </a:lnTo>
                    <a:lnTo>
                      <a:pt x="302" y="4"/>
                    </a:lnTo>
                    <a:lnTo>
                      <a:pt x="306" y="4"/>
                    </a:lnTo>
                    <a:lnTo>
                      <a:pt x="310" y="4"/>
                    </a:lnTo>
                    <a:lnTo>
                      <a:pt x="315" y="4"/>
                    </a:lnTo>
                    <a:lnTo>
                      <a:pt x="319" y="4"/>
                    </a:lnTo>
                    <a:lnTo>
                      <a:pt x="323" y="4"/>
                    </a:lnTo>
                    <a:lnTo>
                      <a:pt x="327" y="4"/>
                    </a:lnTo>
                    <a:lnTo>
                      <a:pt x="332" y="4"/>
                    </a:lnTo>
                    <a:lnTo>
                      <a:pt x="336" y="4"/>
                    </a:lnTo>
                    <a:lnTo>
                      <a:pt x="340" y="4"/>
                    </a:lnTo>
                    <a:lnTo>
                      <a:pt x="344" y="4"/>
                    </a:lnTo>
                    <a:lnTo>
                      <a:pt x="349" y="4"/>
                    </a:lnTo>
                    <a:lnTo>
                      <a:pt x="353" y="4"/>
                    </a:lnTo>
                    <a:lnTo>
                      <a:pt x="357" y="4"/>
                    </a:lnTo>
                    <a:lnTo>
                      <a:pt x="361" y="4"/>
                    </a:lnTo>
                    <a:lnTo>
                      <a:pt x="366" y="4"/>
                    </a:lnTo>
                    <a:lnTo>
                      <a:pt x="370" y="4"/>
                    </a:lnTo>
                    <a:lnTo>
                      <a:pt x="374" y="4"/>
                    </a:lnTo>
                    <a:lnTo>
                      <a:pt x="378" y="4"/>
                    </a:lnTo>
                    <a:lnTo>
                      <a:pt x="383" y="4"/>
                    </a:lnTo>
                    <a:lnTo>
                      <a:pt x="387" y="4"/>
                    </a:lnTo>
                    <a:lnTo>
                      <a:pt x="391" y="4"/>
                    </a:lnTo>
                    <a:lnTo>
                      <a:pt x="395" y="4"/>
                    </a:lnTo>
                    <a:lnTo>
                      <a:pt x="400" y="4"/>
                    </a:lnTo>
                    <a:lnTo>
                      <a:pt x="404" y="4"/>
                    </a:lnTo>
                    <a:lnTo>
                      <a:pt x="408" y="4"/>
                    </a:lnTo>
                    <a:lnTo>
                      <a:pt x="412" y="4"/>
                    </a:lnTo>
                    <a:lnTo>
                      <a:pt x="417" y="4"/>
                    </a:lnTo>
                    <a:lnTo>
                      <a:pt x="421" y="4"/>
                    </a:lnTo>
                    <a:lnTo>
                      <a:pt x="425" y="4"/>
                    </a:lnTo>
                    <a:lnTo>
                      <a:pt x="430" y="4"/>
                    </a:lnTo>
                    <a:lnTo>
                      <a:pt x="434" y="4"/>
                    </a:lnTo>
                    <a:lnTo>
                      <a:pt x="438" y="4"/>
                    </a:lnTo>
                    <a:lnTo>
                      <a:pt x="442" y="4"/>
                    </a:lnTo>
                    <a:lnTo>
                      <a:pt x="447" y="4"/>
                    </a:lnTo>
                    <a:lnTo>
                      <a:pt x="451" y="4"/>
                    </a:lnTo>
                    <a:lnTo>
                      <a:pt x="455" y="4"/>
                    </a:lnTo>
                    <a:lnTo>
                      <a:pt x="459" y="4"/>
                    </a:lnTo>
                    <a:lnTo>
                      <a:pt x="464" y="4"/>
                    </a:lnTo>
                    <a:lnTo>
                      <a:pt x="468" y="4"/>
                    </a:lnTo>
                    <a:lnTo>
                      <a:pt x="472" y="4"/>
                    </a:lnTo>
                    <a:lnTo>
                      <a:pt x="476" y="4"/>
                    </a:lnTo>
                    <a:lnTo>
                      <a:pt x="481" y="4"/>
                    </a:lnTo>
                    <a:lnTo>
                      <a:pt x="485" y="4"/>
                    </a:lnTo>
                    <a:lnTo>
                      <a:pt x="489" y="4"/>
                    </a:lnTo>
                    <a:lnTo>
                      <a:pt x="493" y="4"/>
                    </a:lnTo>
                    <a:lnTo>
                      <a:pt x="498" y="4"/>
                    </a:lnTo>
                    <a:lnTo>
                      <a:pt x="502" y="4"/>
                    </a:lnTo>
                    <a:lnTo>
                      <a:pt x="506" y="4"/>
                    </a:lnTo>
                    <a:lnTo>
                      <a:pt x="510" y="4"/>
                    </a:lnTo>
                    <a:lnTo>
                      <a:pt x="515" y="4"/>
                    </a:lnTo>
                    <a:lnTo>
                      <a:pt x="519" y="4"/>
                    </a:lnTo>
                    <a:lnTo>
                      <a:pt x="523" y="4"/>
                    </a:lnTo>
                    <a:lnTo>
                      <a:pt x="527" y="4"/>
                    </a:lnTo>
                    <a:lnTo>
                      <a:pt x="532" y="4"/>
                    </a:lnTo>
                    <a:lnTo>
                      <a:pt x="536" y="4"/>
                    </a:lnTo>
                    <a:lnTo>
                      <a:pt x="540" y="4"/>
                    </a:lnTo>
                    <a:lnTo>
                      <a:pt x="544" y="4"/>
                    </a:lnTo>
                    <a:lnTo>
                      <a:pt x="549" y="4"/>
                    </a:lnTo>
                    <a:lnTo>
                      <a:pt x="553" y="4"/>
                    </a:lnTo>
                    <a:lnTo>
                      <a:pt x="557" y="4"/>
                    </a:lnTo>
                    <a:lnTo>
                      <a:pt x="561" y="4"/>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89" name="Freeform 292">
                <a:extLst>
                  <a:ext uri="{FF2B5EF4-FFF2-40B4-BE49-F238E27FC236}">
                    <a16:creationId xmlns:a16="http://schemas.microsoft.com/office/drawing/2014/main" id="{C0611D23-49F6-97D8-C6F4-DE826C0E569F}"/>
                  </a:ext>
                </a:extLst>
              </p:cNvPr>
              <p:cNvSpPr>
                <a:spLocks/>
              </p:cNvSpPr>
              <p:nvPr/>
            </p:nvSpPr>
            <p:spPr bwMode="auto">
              <a:xfrm>
                <a:off x="3613150" y="2852738"/>
                <a:ext cx="784225" cy="806450"/>
              </a:xfrm>
              <a:custGeom>
                <a:avLst/>
                <a:gdLst>
                  <a:gd name="T0" fmla="*/ 0 w 282"/>
                  <a:gd name="T1" fmla="*/ 0 h 290"/>
                  <a:gd name="T2" fmla="*/ 32 w 282"/>
                  <a:gd name="T3" fmla="*/ 33 h 290"/>
                  <a:gd name="T4" fmla="*/ 63 w 282"/>
                  <a:gd name="T5" fmla="*/ 65 h 290"/>
                  <a:gd name="T6" fmla="*/ 94 w 282"/>
                  <a:gd name="T7" fmla="*/ 97 h 290"/>
                  <a:gd name="T8" fmla="*/ 126 w 282"/>
                  <a:gd name="T9" fmla="*/ 129 h 290"/>
                  <a:gd name="T10" fmla="*/ 157 w 282"/>
                  <a:gd name="T11" fmla="*/ 161 h 290"/>
                  <a:gd name="T12" fmla="*/ 188 w 282"/>
                  <a:gd name="T13" fmla="*/ 194 h 290"/>
                  <a:gd name="T14" fmla="*/ 220 w 282"/>
                  <a:gd name="T15" fmla="*/ 226 h 290"/>
                  <a:gd name="T16" fmla="*/ 251 w 282"/>
                  <a:gd name="T17" fmla="*/ 258 h 290"/>
                  <a:gd name="T18" fmla="*/ 282 w 282"/>
                  <a:gd name="T19"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90">
                    <a:moveTo>
                      <a:pt x="0" y="0"/>
                    </a:moveTo>
                    <a:lnTo>
                      <a:pt x="32" y="33"/>
                    </a:lnTo>
                    <a:lnTo>
                      <a:pt x="63" y="65"/>
                    </a:lnTo>
                    <a:lnTo>
                      <a:pt x="94" y="97"/>
                    </a:lnTo>
                    <a:lnTo>
                      <a:pt x="126" y="129"/>
                    </a:lnTo>
                    <a:lnTo>
                      <a:pt x="157" y="161"/>
                    </a:lnTo>
                    <a:lnTo>
                      <a:pt x="188" y="194"/>
                    </a:lnTo>
                    <a:lnTo>
                      <a:pt x="220" y="226"/>
                    </a:lnTo>
                    <a:lnTo>
                      <a:pt x="251" y="258"/>
                    </a:lnTo>
                    <a:lnTo>
                      <a:pt x="282" y="290"/>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0" name="Freeform 312">
                <a:extLst>
                  <a:ext uri="{FF2B5EF4-FFF2-40B4-BE49-F238E27FC236}">
                    <a16:creationId xmlns:a16="http://schemas.microsoft.com/office/drawing/2014/main" id="{DBE16D59-228E-0DA0-F20B-A7129680072F}"/>
                  </a:ext>
                </a:extLst>
              </p:cNvPr>
              <p:cNvSpPr>
                <a:spLocks/>
              </p:cNvSpPr>
              <p:nvPr/>
            </p:nvSpPr>
            <p:spPr bwMode="auto">
              <a:xfrm>
                <a:off x="3092450" y="1325563"/>
                <a:ext cx="11113" cy="74613"/>
              </a:xfrm>
              <a:custGeom>
                <a:avLst/>
                <a:gdLst>
                  <a:gd name="T0" fmla="*/ 0 w 4"/>
                  <a:gd name="T1" fmla="*/ 0 h 27"/>
                  <a:gd name="T2" fmla="*/ 4 w 4"/>
                  <a:gd name="T3" fmla="*/ 27 h 27"/>
                  <a:gd name="T4" fmla="*/ 4 w 4"/>
                  <a:gd name="T5" fmla="*/ 27 h 27"/>
                </a:gdLst>
                <a:ahLst/>
                <a:cxnLst>
                  <a:cxn ang="0">
                    <a:pos x="T0" y="T1"/>
                  </a:cxn>
                  <a:cxn ang="0">
                    <a:pos x="T2" y="T3"/>
                  </a:cxn>
                  <a:cxn ang="0">
                    <a:pos x="T4" y="T5"/>
                  </a:cxn>
                </a:cxnLst>
                <a:rect l="0" t="0" r="r" b="b"/>
                <a:pathLst>
                  <a:path w="4" h="27">
                    <a:moveTo>
                      <a:pt x="0" y="0"/>
                    </a:moveTo>
                    <a:lnTo>
                      <a:pt x="4" y="27"/>
                    </a:lnTo>
                    <a:lnTo>
                      <a:pt x="4"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1" name="Freeform 313">
                <a:extLst>
                  <a:ext uri="{FF2B5EF4-FFF2-40B4-BE49-F238E27FC236}">
                    <a16:creationId xmlns:a16="http://schemas.microsoft.com/office/drawing/2014/main" id="{6601064A-E8C2-68A2-6395-E4FD783513DA}"/>
                  </a:ext>
                </a:extLst>
              </p:cNvPr>
              <p:cNvSpPr>
                <a:spLocks/>
              </p:cNvSpPr>
              <p:nvPr/>
            </p:nvSpPr>
            <p:spPr bwMode="auto">
              <a:xfrm>
                <a:off x="3111500" y="1452563"/>
                <a:ext cx="11113" cy="76200"/>
              </a:xfrm>
              <a:custGeom>
                <a:avLst/>
                <a:gdLst>
                  <a:gd name="T0" fmla="*/ 0 w 4"/>
                  <a:gd name="T1" fmla="*/ 0 h 27"/>
                  <a:gd name="T2" fmla="*/ 4 w 4"/>
                  <a:gd name="T3" fmla="*/ 27 h 27"/>
                  <a:gd name="T4" fmla="*/ 4 w 4"/>
                  <a:gd name="T5" fmla="*/ 27 h 27"/>
                </a:gdLst>
                <a:ahLst/>
                <a:cxnLst>
                  <a:cxn ang="0">
                    <a:pos x="T0" y="T1"/>
                  </a:cxn>
                  <a:cxn ang="0">
                    <a:pos x="T2" y="T3"/>
                  </a:cxn>
                  <a:cxn ang="0">
                    <a:pos x="T4" y="T5"/>
                  </a:cxn>
                </a:cxnLst>
                <a:rect l="0" t="0" r="r" b="b"/>
                <a:pathLst>
                  <a:path w="4" h="27">
                    <a:moveTo>
                      <a:pt x="0" y="0"/>
                    </a:moveTo>
                    <a:lnTo>
                      <a:pt x="4" y="27"/>
                    </a:lnTo>
                    <a:lnTo>
                      <a:pt x="4"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2" name="Freeform 314">
                <a:extLst>
                  <a:ext uri="{FF2B5EF4-FFF2-40B4-BE49-F238E27FC236}">
                    <a16:creationId xmlns:a16="http://schemas.microsoft.com/office/drawing/2014/main" id="{B6905ACC-408C-35B1-93E5-2FC1308C0329}"/>
                  </a:ext>
                </a:extLst>
              </p:cNvPr>
              <p:cNvSpPr>
                <a:spLocks/>
              </p:cNvSpPr>
              <p:nvPr/>
            </p:nvSpPr>
            <p:spPr bwMode="auto">
              <a:xfrm>
                <a:off x="3132138" y="1581151"/>
                <a:ext cx="12700" cy="74613"/>
              </a:xfrm>
              <a:custGeom>
                <a:avLst/>
                <a:gdLst>
                  <a:gd name="T0" fmla="*/ 0 w 5"/>
                  <a:gd name="T1" fmla="*/ 0 h 27"/>
                  <a:gd name="T2" fmla="*/ 4 w 5"/>
                  <a:gd name="T3" fmla="*/ 21 h 27"/>
                  <a:gd name="T4" fmla="*/ 5 w 5"/>
                  <a:gd name="T5" fmla="*/ 27 h 27"/>
                </a:gdLst>
                <a:ahLst/>
                <a:cxnLst>
                  <a:cxn ang="0">
                    <a:pos x="T0" y="T1"/>
                  </a:cxn>
                  <a:cxn ang="0">
                    <a:pos x="T2" y="T3"/>
                  </a:cxn>
                  <a:cxn ang="0">
                    <a:pos x="T4" y="T5"/>
                  </a:cxn>
                </a:cxnLst>
                <a:rect l="0" t="0" r="r" b="b"/>
                <a:pathLst>
                  <a:path w="5" h="27">
                    <a:moveTo>
                      <a:pt x="0" y="0"/>
                    </a:moveTo>
                    <a:lnTo>
                      <a:pt x="4" y="21"/>
                    </a:lnTo>
                    <a:lnTo>
                      <a:pt x="5"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3" name="Freeform 315">
                <a:extLst>
                  <a:ext uri="{FF2B5EF4-FFF2-40B4-BE49-F238E27FC236}">
                    <a16:creationId xmlns:a16="http://schemas.microsoft.com/office/drawing/2014/main" id="{633FD45A-64D5-BA04-8845-0BA21F80ACD3}"/>
                  </a:ext>
                </a:extLst>
              </p:cNvPr>
              <p:cNvSpPr>
                <a:spLocks/>
              </p:cNvSpPr>
              <p:nvPr/>
            </p:nvSpPr>
            <p:spPr bwMode="auto">
              <a:xfrm>
                <a:off x="3155950" y="1709738"/>
                <a:ext cx="14288" cy="74613"/>
              </a:xfrm>
              <a:custGeom>
                <a:avLst/>
                <a:gdLst>
                  <a:gd name="T0" fmla="*/ 0 w 5"/>
                  <a:gd name="T1" fmla="*/ 0 h 27"/>
                  <a:gd name="T2" fmla="*/ 2 w 5"/>
                  <a:gd name="T3" fmla="*/ 12 h 27"/>
                  <a:gd name="T4" fmla="*/ 5 w 5"/>
                  <a:gd name="T5" fmla="*/ 27 h 27"/>
                </a:gdLst>
                <a:ahLst/>
                <a:cxnLst>
                  <a:cxn ang="0">
                    <a:pos x="T0" y="T1"/>
                  </a:cxn>
                  <a:cxn ang="0">
                    <a:pos x="T2" y="T3"/>
                  </a:cxn>
                  <a:cxn ang="0">
                    <a:pos x="T4" y="T5"/>
                  </a:cxn>
                </a:cxnLst>
                <a:rect l="0" t="0" r="r" b="b"/>
                <a:pathLst>
                  <a:path w="5" h="27">
                    <a:moveTo>
                      <a:pt x="0" y="0"/>
                    </a:moveTo>
                    <a:lnTo>
                      <a:pt x="2" y="12"/>
                    </a:lnTo>
                    <a:lnTo>
                      <a:pt x="5"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4" name="Line 316">
                <a:extLst>
                  <a:ext uri="{FF2B5EF4-FFF2-40B4-BE49-F238E27FC236}">
                    <a16:creationId xmlns:a16="http://schemas.microsoft.com/office/drawing/2014/main" id="{E8CBEF36-E8C8-311F-3ED8-E1A07679386E}"/>
                  </a:ext>
                </a:extLst>
              </p:cNvPr>
              <p:cNvSpPr>
                <a:spLocks noChangeShapeType="1"/>
              </p:cNvSpPr>
              <p:nvPr/>
            </p:nvSpPr>
            <p:spPr bwMode="auto">
              <a:xfrm>
                <a:off x="3181350" y="1833563"/>
                <a:ext cx="19050" cy="76200"/>
              </a:xfrm>
              <a:prstGeom prst="line">
                <a:avLst/>
              </a:prstGeom>
              <a:noFill/>
              <a:ln w="3175">
                <a:solidFill>
                  <a:srgbClr val="007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5" name="Freeform 317">
                <a:extLst>
                  <a:ext uri="{FF2B5EF4-FFF2-40B4-BE49-F238E27FC236}">
                    <a16:creationId xmlns:a16="http://schemas.microsoft.com/office/drawing/2014/main" id="{D1877256-BFE9-27E4-D342-1DD436C01F17}"/>
                  </a:ext>
                </a:extLst>
              </p:cNvPr>
              <p:cNvSpPr>
                <a:spLocks/>
              </p:cNvSpPr>
              <p:nvPr/>
            </p:nvSpPr>
            <p:spPr bwMode="auto">
              <a:xfrm>
                <a:off x="3214688" y="1958976"/>
                <a:ext cx="22225" cy="76200"/>
              </a:xfrm>
              <a:custGeom>
                <a:avLst/>
                <a:gdLst>
                  <a:gd name="T0" fmla="*/ 0 w 8"/>
                  <a:gd name="T1" fmla="*/ 0 h 27"/>
                  <a:gd name="T2" fmla="*/ 2 w 8"/>
                  <a:gd name="T3" fmla="*/ 9 h 27"/>
                  <a:gd name="T4" fmla="*/ 8 w 8"/>
                  <a:gd name="T5" fmla="*/ 27 h 27"/>
                </a:gdLst>
                <a:ahLst/>
                <a:cxnLst>
                  <a:cxn ang="0">
                    <a:pos x="T0" y="T1"/>
                  </a:cxn>
                  <a:cxn ang="0">
                    <a:pos x="T2" y="T3"/>
                  </a:cxn>
                  <a:cxn ang="0">
                    <a:pos x="T4" y="T5"/>
                  </a:cxn>
                </a:cxnLst>
                <a:rect l="0" t="0" r="r" b="b"/>
                <a:pathLst>
                  <a:path w="8" h="27">
                    <a:moveTo>
                      <a:pt x="0" y="0"/>
                    </a:moveTo>
                    <a:lnTo>
                      <a:pt x="2" y="9"/>
                    </a:lnTo>
                    <a:lnTo>
                      <a:pt x="8"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6" name="Freeform 318">
                <a:extLst>
                  <a:ext uri="{FF2B5EF4-FFF2-40B4-BE49-F238E27FC236}">
                    <a16:creationId xmlns:a16="http://schemas.microsoft.com/office/drawing/2014/main" id="{04EE72A0-DF55-F251-8678-1552FB5ECA09}"/>
                  </a:ext>
                </a:extLst>
              </p:cNvPr>
              <p:cNvSpPr>
                <a:spLocks/>
              </p:cNvSpPr>
              <p:nvPr/>
            </p:nvSpPr>
            <p:spPr bwMode="auto">
              <a:xfrm>
                <a:off x="3254375" y="2084388"/>
                <a:ext cx="26988" cy="73025"/>
              </a:xfrm>
              <a:custGeom>
                <a:avLst/>
                <a:gdLst>
                  <a:gd name="T0" fmla="*/ 0 w 10"/>
                  <a:gd name="T1" fmla="*/ 0 h 26"/>
                  <a:gd name="T2" fmla="*/ 2 w 10"/>
                  <a:gd name="T3" fmla="*/ 7 h 26"/>
                  <a:gd name="T4" fmla="*/ 9 w 10"/>
                  <a:gd name="T5" fmla="*/ 25 h 26"/>
                  <a:gd name="T6" fmla="*/ 10 w 10"/>
                  <a:gd name="T7" fmla="*/ 26 h 26"/>
                </a:gdLst>
                <a:ahLst/>
                <a:cxnLst>
                  <a:cxn ang="0">
                    <a:pos x="T0" y="T1"/>
                  </a:cxn>
                  <a:cxn ang="0">
                    <a:pos x="T2" y="T3"/>
                  </a:cxn>
                  <a:cxn ang="0">
                    <a:pos x="T4" y="T5"/>
                  </a:cxn>
                  <a:cxn ang="0">
                    <a:pos x="T6" y="T7"/>
                  </a:cxn>
                </a:cxnLst>
                <a:rect l="0" t="0" r="r" b="b"/>
                <a:pathLst>
                  <a:path w="10" h="26">
                    <a:moveTo>
                      <a:pt x="0" y="0"/>
                    </a:moveTo>
                    <a:lnTo>
                      <a:pt x="2" y="7"/>
                    </a:lnTo>
                    <a:lnTo>
                      <a:pt x="9" y="25"/>
                    </a:lnTo>
                    <a:lnTo>
                      <a:pt x="10" y="26"/>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7" name="Freeform 320">
                <a:extLst>
                  <a:ext uri="{FF2B5EF4-FFF2-40B4-BE49-F238E27FC236}">
                    <a16:creationId xmlns:a16="http://schemas.microsoft.com/office/drawing/2014/main" id="{2B4A52C9-7A6D-FC0C-3151-FF3A8C6C2643}"/>
                  </a:ext>
                </a:extLst>
              </p:cNvPr>
              <p:cNvSpPr>
                <a:spLocks/>
              </p:cNvSpPr>
              <p:nvPr/>
            </p:nvSpPr>
            <p:spPr bwMode="auto">
              <a:xfrm>
                <a:off x="3365500" y="2317751"/>
                <a:ext cx="47625" cy="61913"/>
              </a:xfrm>
              <a:custGeom>
                <a:avLst/>
                <a:gdLst>
                  <a:gd name="T0" fmla="*/ 0 w 17"/>
                  <a:gd name="T1" fmla="*/ 0 h 22"/>
                  <a:gd name="T2" fmla="*/ 5 w 17"/>
                  <a:gd name="T3" fmla="*/ 7 h 22"/>
                  <a:gd name="T4" fmla="*/ 12 w 17"/>
                  <a:gd name="T5" fmla="*/ 16 h 22"/>
                  <a:gd name="T6" fmla="*/ 17 w 17"/>
                  <a:gd name="T7" fmla="*/ 22 h 22"/>
                </a:gdLst>
                <a:ahLst/>
                <a:cxnLst>
                  <a:cxn ang="0">
                    <a:pos x="T0" y="T1"/>
                  </a:cxn>
                  <a:cxn ang="0">
                    <a:pos x="T2" y="T3"/>
                  </a:cxn>
                  <a:cxn ang="0">
                    <a:pos x="T4" y="T5"/>
                  </a:cxn>
                  <a:cxn ang="0">
                    <a:pos x="T6" y="T7"/>
                  </a:cxn>
                </a:cxnLst>
                <a:rect l="0" t="0" r="r" b="b"/>
                <a:pathLst>
                  <a:path w="17" h="22">
                    <a:moveTo>
                      <a:pt x="0" y="0"/>
                    </a:moveTo>
                    <a:lnTo>
                      <a:pt x="5" y="7"/>
                    </a:lnTo>
                    <a:lnTo>
                      <a:pt x="12" y="16"/>
                    </a:lnTo>
                    <a:lnTo>
                      <a:pt x="17" y="2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8" name="Freeform 321">
                <a:extLst>
                  <a:ext uri="{FF2B5EF4-FFF2-40B4-BE49-F238E27FC236}">
                    <a16:creationId xmlns:a16="http://schemas.microsoft.com/office/drawing/2014/main" id="{4EC31AC5-3A89-A0AB-4665-C433BAF184D9}"/>
                  </a:ext>
                </a:extLst>
              </p:cNvPr>
              <p:cNvSpPr>
                <a:spLocks/>
              </p:cNvSpPr>
              <p:nvPr/>
            </p:nvSpPr>
            <p:spPr bwMode="auto">
              <a:xfrm>
                <a:off x="3448050" y="2416176"/>
                <a:ext cx="61913" cy="46038"/>
              </a:xfrm>
              <a:custGeom>
                <a:avLst/>
                <a:gdLst>
                  <a:gd name="T0" fmla="*/ 0 w 22"/>
                  <a:gd name="T1" fmla="*/ 0 h 17"/>
                  <a:gd name="T2" fmla="*/ 3 w 22"/>
                  <a:gd name="T3" fmla="*/ 3 h 17"/>
                  <a:gd name="T4" fmla="*/ 10 w 22"/>
                  <a:gd name="T5" fmla="*/ 9 h 17"/>
                  <a:gd name="T6" fmla="*/ 17 w 22"/>
                  <a:gd name="T7" fmla="*/ 14 h 17"/>
                  <a:gd name="T8" fmla="*/ 22 w 22"/>
                  <a:gd name="T9" fmla="*/ 17 h 17"/>
                </a:gdLst>
                <a:ahLst/>
                <a:cxnLst>
                  <a:cxn ang="0">
                    <a:pos x="T0" y="T1"/>
                  </a:cxn>
                  <a:cxn ang="0">
                    <a:pos x="T2" y="T3"/>
                  </a:cxn>
                  <a:cxn ang="0">
                    <a:pos x="T4" y="T5"/>
                  </a:cxn>
                  <a:cxn ang="0">
                    <a:pos x="T6" y="T7"/>
                  </a:cxn>
                  <a:cxn ang="0">
                    <a:pos x="T8" y="T9"/>
                  </a:cxn>
                </a:cxnLst>
                <a:rect l="0" t="0" r="r" b="b"/>
                <a:pathLst>
                  <a:path w="22" h="17">
                    <a:moveTo>
                      <a:pt x="0" y="0"/>
                    </a:moveTo>
                    <a:lnTo>
                      <a:pt x="3" y="3"/>
                    </a:lnTo>
                    <a:lnTo>
                      <a:pt x="10" y="9"/>
                    </a:lnTo>
                    <a:lnTo>
                      <a:pt x="17" y="14"/>
                    </a:lnTo>
                    <a:lnTo>
                      <a:pt x="22" y="1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199" name="Freeform 322">
                <a:extLst>
                  <a:ext uri="{FF2B5EF4-FFF2-40B4-BE49-F238E27FC236}">
                    <a16:creationId xmlns:a16="http://schemas.microsoft.com/office/drawing/2014/main" id="{697B300C-8E6C-CCDF-FB42-ECCEC1D3169A}"/>
                  </a:ext>
                </a:extLst>
              </p:cNvPr>
              <p:cNvSpPr>
                <a:spLocks/>
              </p:cNvSpPr>
              <p:nvPr/>
            </p:nvSpPr>
            <p:spPr bwMode="auto">
              <a:xfrm>
                <a:off x="3554413" y="2487613"/>
                <a:ext cx="71438" cy="31750"/>
              </a:xfrm>
              <a:custGeom>
                <a:avLst/>
                <a:gdLst>
                  <a:gd name="T0" fmla="*/ 0 w 26"/>
                  <a:gd name="T1" fmla="*/ 0 h 11"/>
                  <a:gd name="T2" fmla="*/ 7 w 26"/>
                  <a:gd name="T3" fmla="*/ 3 h 11"/>
                  <a:gd name="T4" fmla="*/ 14 w 26"/>
                  <a:gd name="T5" fmla="*/ 6 h 11"/>
                  <a:gd name="T6" fmla="*/ 21 w 26"/>
                  <a:gd name="T7" fmla="*/ 9 h 11"/>
                  <a:gd name="T8" fmla="*/ 26 w 26"/>
                  <a:gd name="T9" fmla="*/ 11 h 11"/>
                </a:gdLst>
                <a:ahLst/>
                <a:cxnLst>
                  <a:cxn ang="0">
                    <a:pos x="T0" y="T1"/>
                  </a:cxn>
                  <a:cxn ang="0">
                    <a:pos x="T2" y="T3"/>
                  </a:cxn>
                  <a:cxn ang="0">
                    <a:pos x="T4" y="T5"/>
                  </a:cxn>
                  <a:cxn ang="0">
                    <a:pos x="T6" y="T7"/>
                  </a:cxn>
                  <a:cxn ang="0">
                    <a:pos x="T8" y="T9"/>
                  </a:cxn>
                </a:cxnLst>
                <a:rect l="0" t="0" r="r" b="b"/>
                <a:pathLst>
                  <a:path w="26" h="11">
                    <a:moveTo>
                      <a:pt x="0" y="0"/>
                    </a:moveTo>
                    <a:lnTo>
                      <a:pt x="7" y="3"/>
                    </a:lnTo>
                    <a:lnTo>
                      <a:pt x="14" y="6"/>
                    </a:lnTo>
                    <a:lnTo>
                      <a:pt x="21" y="9"/>
                    </a:lnTo>
                    <a:lnTo>
                      <a:pt x="26" y="11"/>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0" name="Freeform 323">
                <a:extLst>
                  <a:ext uri="{FF2B5EF4-FFF2-40B4-BE49-F238E27FC236}">
                    <a16:creationId xmlns:a16="http://schemas.microsoft.com/office/drawing/2014/main" id="{9BAB475A-1F87-1207-E528-52E083E875DE}"/>
                  </a:ext>
                </a:extLst>
              </p:cNvPr>
              <p:cNvSpPr>
                <a:spLocks/>
              </p:cNvSpPr>
              <p:nvPr/>
            </p:nvSpPr>
            <p:spPr bwMode="auto">
              <a:xfrm>
                <a:off x="3676650" y="2532063"/>
                <a:ext cx="74613" cy="14288"/>
              </a:xfrm>
              <a:custGeom>
                <a:avLst/>
                <a:gdLst>
                  <a:gd name="T0" fmla="*/ 0 w 27"/>
                  <a:gd name="T1" fmla="*/ 0 h 5"/>
                  <a:gd name="T2" fmla="*/ 5 w 27"/>
                  <a:gd name="T3" fmla="*/ 1 h 5"/>
                  <a:gd name="T4" fmla="*/ 12 w 27"/>
                  <a:gd name="T5" fmla="*/ 2 h 5"/>
                  <a:gd name="T6" fmla="*/ 20 w 27"/>
                  <a:gd name="T7" fmla="*/ 4 h 5"/>
                  <a:gd name="T8" fmla="*/ 27 w 27"/>
                  <a:gd name="T9" fmla="*/ 5 h 5"/>
                  <a:gd name="T10" fmla="*/ 27 w 27"/>
                  <a:gd name="T11" fmla="*/ 5 h 5"/>
                </a:gdLst>
                <a:ahLst/>
                <a:cxnLst>
                  <a:cxn ang="0">
                    <a:pos x="T0" y="T1"/>
                  </a:cxn>
                  <a:cxn ang="0">
                    <a:pos x="T2" y="T3"/>
                  </a:cxn>
                  <a:cxn ang="0">
                    <a:pos x="T4" y="T5"/>
                  </a:cxn>
                  <a:cxn ang="0">
                    <a:pos x="T6" y="T7"/>
                  </a:cxn>
                  <a:cxn ang="0">
                    <a:pos x="T8" y="T9"/>
                  </a:cxn>
                  <a:cxn ang="0">
                    <a:pos x="T10" y="T11"/>
                  </a:cxn>
                </a:cxnLst>
                <a:rect l="0" t="0" r="r" b="b"/>
                <a:pathLst>
                  <a:path w="27" h="5">
                    <a:moveTo>
                      <a:pt x="0" y="0"/>
                    </a:moveTo>
                    <a:lnTo>
                      <a:pt x="5" y="1"/>
                    </a:lnTo>
                    <a:lnTo>
                      <a:pt x="12" y="2"/>
                    </a:lnTo>
                    <a:lnTo>
                      <a:pt x="20" y="4"/>
                    </a:lnTo>
                    <a:lnTo>
                      <a:pt x="27" y="5"/>
                    </a:lnTo>
                    <a:lnTo>
                      <a:pt x="27" y="5"/>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1" name="Freeform 324">
                <a:extLst>
                  <a:ext uri="{FF2B5EF4-FFF2-40B4-BE49-F238E27FC236}">
                    <a16:creationId xmlns:a16="http://schemas.microsoft.com/office/drawing/2014/main" id="{AB7C3EA8-49BC-AAA7-23B8-3F126C8F85C8}"/>
                  </a:ext>
                </a:extLst>
              </p:cNvPr>
              <p:cNvSpPr>
                <a:spLocks/>
              </p:cNvSpPr>
              <p:nvPr/>
            </p:nvSpPr>
            <p:spPr bwMode="auto">
              <a:xfrm>
                <a:off x="3805238" y="2554288"/>
                <a:ext cx="77788" cy="6350"/>
              </a:xfrm>
              <a:custGeom>
                <a:avLst/>
                <a:gdLst>
                  <a:gd name="T0" fmla="*/ 0 w 28"/>
                  <a:gd name="T1" fmla="*/ 0 h 2"/>
                  <a:gd name="T2" fmla="*/ 2 w 28"/>
                  <a:gd name="T3" fmla="*/ 0 h 2"/>
                  <a:gd name="T4" fmla="*/ 9 w 28"/>
                  <a:gd name="T5" fmla="*/ 1 h 2"/>
                  <a:gd name="T6" fmla="*/ 16 w 28"/>
                  <a:gd name="T7" fmla="*/ 1 h 2"/>
                  <a:gd name="T8" fmla="*/ 23 w 28"/>
                  <a:gd name="T9" fmla="*/ 2 h 2"/>
                  <a:gd name="T10" fmla="*/ 28 w 28"/>
                  <a:gd name="T11" fmla="*/ 2 h 2"/>
                </a:gdLst>
                <a:ahLst/>
                <a:cxnLst>
                  <a:cxn ang="0">
                    <a:pos x="T0" y="T1"/>
                  </a:cxn>
                  <a:cxn ang="0">
                    <a:pos x="T2" y="T3"/>
                  </a:cxn>
                  <a:cxn ang="0">
                    <a:pos x="T4" y="T5"/>
                  </a:cxn>
                  <a:cxn ang="0">
                    <a:pos x="T6" y="T7"/>
                  </a:cxn>
                  <a:cxn ang="0">
                    <a:pos x="T8" y="T9"/>
                  </a:cxn>
                  <a:cxn ang="0">
                    <a:pos x="T10" y="T11"/>
                  </a:cxn>
                </a:cxnLst>
                <a:rect l="0" t="0" r="r" b="b"/>
                <a:pathLst>
                  <a:path w="28" h="2">
                    <a:moveTo>
                      <a:pt x="0" y="0"/>
                    </a:moveTo>
                    <a:lnTo>
                      <a:pt x="2" y="0"/>
                    </a:lnTo>
                    <a:lnTo>
                      <a:pt x="9" y="1"/>
                    </a:lnTo>
                    <a:lnTo>
                      <a:pt x="16" y="1"/>
                    </a:lnTo>
                    <a:lnTo>
                      <a:pt x="23" y="2"/>
                    </a:lnTo>
                    <a:lnTo>
                      <a:pt x="28" y="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2" name="Freeform 325">
                <a:extLst>
                  <a:ext uri="{FF2B5EF4-FFF2-40B4-BE49-F238E27FC236}">
                    <a16:creationId xmlns:a16="http://schemas.microsoft.com/office/drawing/2014/main" id="{DEAF8ED1-36C6-3F20-F872-065587454496}"/>
                  </a:ext>
                </a:extLst>
              </p:cNvPr>
              <p:cNvSpPr>
                <a:spLocks/>
              </p:cNvSpPr>
              <p:nvPr/>
            </p:nvSpPr>
            <p:spPr bwMode="auto">
              <a:xfrm>
                <a:off x="3932238" y="2565401"/>
                <a:ext cx="77788" cy="3175"/>
              </a:xfrm>
              <a:custGeom>
                <a:avLst/>
                <a:gdLst>
                  <a:gd name="T0" fmla="*/ 0 w 28"/>
                  <a:gd name="T1" fmla="*/ 0 h 1"/>
                  <a:gd name="T2" fmla="*/ 5 w 28"/>
                  <a:gd name="T3" fmla="*/ 0 h 1"/>
                  <a:gd name="T4" fmla="*/ 12 w 28"/>
                  <a:gd name="T5" fmla="*/ 0 h 1"/>
                  <a:gd name="T6" fmla="*/ 19 w 28"/>
                  <a:gd name="T7" fmla="*/ 1 h 1"/>
                  <a:gd name="T8" fmla="*/ 26 w 28"/>
                  <a:gd name="T9" fmla="*/ 1 h 1"/>
                  <a:gd name="T10" fmla="*/ 28 w 28"/>
                  <a:gd name="T11" fmla="*/ 1 h 1"/>
                </a:gdLst>
                <a:ahLst/>
                <a:cxnLst>
                  <a:cxn ang="0">
                    <a:pos x="T0" y="T1"/>
                  </a:cxn>
                  <a:cxn ang="0">
                    <a:pos x="T2" y="T3"/>
                  </a:cxn>
                  <a:cxn ang="0">
                    <a:pos x="T4" y="T5"/>
                  </a:cxn>
                  <a:cxn ang="0">
                    <a:pos x="T6" y="T7"/>
                  </a:cxn>
                  <a:cxn ang="0">
                    <a:pos x="T8" y="T9"/>
                  </a:cxn>
                  <a:cxn ang="0">
                    <a:pos x="T10" y="T11"/>
                  </a:cxn>
                </a:cxnLst>
                <a:rect l="0" t="0" r="r" b="b"/>
                <a:pathLst>
                  <a:path w="28" h="1">
                    <a:moveTo>
                      <a:pt x="0" y="0"/>
                    </a:moveTo>
                    <a:lnTo>
                      <a:pt x="5" y="0"/>
                    </a:lnTo>
                    <a:lnTo>
                      <a:pt x="12" y="0"/>
                    </a:lnTo>
                    <a:lnTo>
                      <a:pt x="19" y="1"/>
                    </a:lnTo>
                    <a:lnTo>
                      <a:pt x="26" y="1"/>
                    </a:lnTo>
                    <a:lnTo>
                      <a:pt x="28" y="1"/>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3" name="Freeform 326">
                <a:extLst>
                  <a:ext uri="{FF2B5EF4-FFF2-40B4-BE49-F238E27FC236}">
                    <a16:creationId xmlns:a16="http://schemas.microsoft.com/office/drawing/2014/main" id="{DFA30DB6-7D47-9356-BBFA-5E2E0ED22910}"/>
                  </a:ext>
                </a:extLst>
              </p:cNvPr>
              <p:cNvSpPr>
                <a:spLocks/>
              </p:cNvSpPr>
              <p:nvPr/>
            </p:nvSpPr>
            <p:spPr bwMode="auto">
              <a:xfrm>
                <a:off x="4064000" y="2571751"/>
                <a:ext cx="77788" cy="4763"/>
              </a:xfrm>
              <a:custGeom>
                <a:avLst/>
                <a:gdLst>
                  <a:gd name="T0" fmla="*/ 0 w 28"/>
                  <a:gd name="T1" fmla="*/ 0 h 2"/>
                  <a:gd name="T2" fmla="*/ 0 w 28"/>
                  <a:gd name="T3" fmla="*/ 0 h 2"/>
                  <a:gd name="T4" fmla="*/ 8 w 28"/>
                  <a:gd name="T5" fmla="*/ 1 h 2"/>
                  <a:gd name="T6" fmla="*/ 15 w 28"/>
                  <a:gd name="T7" fmla="*/ 1 h 2"/>
                  <a:gd name="T8" fmla="*/ 22 w 28"/>
                  <a:gd name="T9" fmla="*/ 1 h 2"/>
                  <a:gd name="T10" fmla="*/ 28 w 28"/>
                  <a:gd name="T11" fmla="*/ 2 h 2"/>
                </a:gdLst>
                <a:ahLst/>
                <a:cxnLst>
                  <a:cxn ang="0">
                    <a:pos x="T0" y="T1"/>
                  </a:cxn>
                  <a:cxn ang="0">
                    <a:pos x="T2" y="T3"/>
                  </a:cxn>
                  <a:cxn ang="0">
                    <a:pos x="T4" y="T5"/>
                  </a:cxn>
                  <a:cxn ang="0">
                    <a:pos x="T6" y="T7"/>
                  </a:cxn>
                  <a:cxn ang="0">
                    <a:pos x="T8" y="T9"/>
                  </a:cxn>
                  <a:cxn ang="0">
                    <a:pos x="T10" y="T11"/>
                  </a:cxn>
                </a:cxnLst>
                <a:rect l="0" t="0" r="r" b="b"/>
                <a:pathLst>
                  <a:path w="28" h="2">
                    <a:moveTo>
                      <a:pt x="0" y="0"/>
                    </a:moveTo>
                    <a:lnTo>
                      <a:pt x="0" y="0"/>
                    </a:lnTo>
                    <a:lnTo>
                      <a:pt x="8" y="1"/>
                    </a:lnTo>
                    <a:lnTo>
                      <a:pt x="15" y="1"/>
                    </a:lnTo>
                    <a:lnTo>
                      <a:pt x="22" y="1"/>
                    </a:lnTo>
                    <a:lnTo>
                      <a:pt x="28" y="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4" name="Freeform 327">
                <a:extLst>
                  <a:ext uri="{FF2B5EF4-FFF2-40B4-BE49-F238E27FC236}">
                    <a16:creationId xmlns:a16="http://schemas.microsoft.com/office/drawing/2014/main" id="{09A50058-4281-6EFC-8A08-40C32CF1BBB2}"/>
                  </a:ext>
                </a:extLst>
              </p:cNvPr>
              <p:cNvSpPr>
                <a:spLocks/>
              </p:cNvSpPr>
              <p:nvPr/>
            </p:nvSpPr>
            <p:spPr bwMode="auto">
              <a:xfrm>
                <a:off x="4191000" y="2579688"/>
                <a:ext cx="77788" cy="6350"/>
              </a:xfrm>
              <a:custGeom>
                <a:avLst/>
                <a:gdLst>
                  <a:gd name="T0" fmla="*/ 0 w 28"/>
                  <a:gd name="T1" fmla="*/ 0 h 2"/>
                  <a:gd name="T2" fmla="*/ 4 w 28"/>
                  <a:gd name="T3" fmla="*/ 0 h 2"/>
                  <a:gd name="T4" fmla="*/ 11 w 28"/>
                  <a:gd name="T5" fmla="*/ 0 h 2"/>
                  <a:gd name="T6" fmla="*/ 18 w 28"/>
                  <a:gd name="T7" fmla="*/ 1 h 2"/>
                  <a:gd name="T8" fmla="*/ 25 w 28"/>
                  <a:gd name="T9" fmla="*/ 1 h 2"/>
                  <a:gd name="T10" fmla="*/ 28 w 28"/>
                  <a:gd name="T11" fmla="*/ 2 h 2"/>
                </a:gdLst>
                <a:ahLst/>
                <a:cxnLst>
                  <a:cxn ang="0">
                    <a:pos x="T0" y="T1"/>
                  </a:cxn>
                  <a:cxn ang="0">
                    <a:pos x="T2" y="T3"/>
                  </a:cxn>
                  <a:cxn ang="0">
                    <a:pos x="T4" y="T5"/>
                  </a:cxn>
                  <a:cxn ang="0">
                    <a:pos x="T6" y="T7"/>
                  </a:cxn>
                  <a:cxn ang="0">
                    <a:pos x="T8" y="T9"/>
                  </a:cxn>
                  <a:cxn ang="0">
                    <a:pos x="T10" y="T11"/>
                  </a:cxn>
                </a:cxnLst>
                <a:rect l="0" t="0" r="r" b="b"/>
                <a:pathLst>
                  <a:path w="28" h="2">
                    <a:moveTo>
                      <a:pt x="0" y="0"/>
                    </a:moveTo>
                    <a:lnTo>
                      <a:pt x="4" y="0"/>
                    </a:lnTo>
                    <a:lnTo>
                      <a:pt x="11" y="0"/>
                    </a:lnTo>
                    <a:lnTo>
                      <a:pt x="18" y="1"/>
                    </a:lnTo>
                    <a:lnTo>
                      <a:pt x="25" y="1"/>
                    </a:lnTo>
                    <a:lnTo>
                      <a:pt x="28" y="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5" name="Line 348">
                <a:extLst>
                  <a:ext uri="{FF2B5EF4-FFF2-40B4-BE49-F238E27FC236}">
                    <a16:creationId xmlns:a16="http://schemas.microsoft.com/office/drawing/2014/main" id="{F2596D73-9924-BC42-F49B-BC068D1E4010}"/>
                  </a:ext>
                </a:extLst>
              </p:cNvPr>
              <p:cNvSpPr>
                <a:spLocks noChangeShapeType="1"/>
              </p:cNvSpPr>
              <p:nvPr/>
            </p:nvSpPr>
            <p:spPr bwMode="auto">
              <a:xfrm flipH="1" flipV="1">
                <a:off x="4254500" y="3667126"/>
                <a:ext cx="11113"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6" name="Freeform 349">
                <a:extLst>
                  <a:ext uri="{FF2B5EF4-FFF2-40B4-BE49-F238E27FC236}">
                    <a16:creationId xmlns:a16="http://schemas.microsoft.com/office/drawing/2014/main" id="{E0E01066-DE09-8405-CF7D-CE4AB3C3B8BC}"/>
                  </a:ext>
                </a:extLst>
              </p:cNvPr>
              <p:cNvSpPr>
                <a:spLocks/>
              </p:cNvSpPr>
              <p:nvPr/>
            </p:nvSpPr>
            <p:spPr bwMode="auto">
              <a:xfrm>
                <a:off x="4238625" y="3540126"/>
                <a:ext cx="11113" cy="74613"/>
              </a:xfrm>
              <a:custGeom>
                <a:avLst/>
                <a:gdLst>
                  <a:gd name="T0" fmla="*/ 4 w 4"/>
                  <a:gd name="T1" fmla="*/ 27 h 27"/>
                  <a:gd name="T2" fmla="*/ 1 w 4"/>
                  <a:gd name="T3" fmla="*/ 9 h 27"/>
                  <a:gd name="T4" fmla="*/ 0 w 4"/>
                  <a:gd name="T5" fmla="*/ 0 h 27"/>
                </a:gdLst>
                <a:ahLst/>
                <a:cxnLst>
                  <a:cxn ang="0">
                    <a:pos x="T0" y="T1"/>
                  </a:cxn>
                  <a:cxn ang="0">
                    <a:pos x="T2" y="T3"/>
                  </a:cxn>
                  <a:cxn ang="0">
                    <a:pos x="T4" y="T5"/>
                  </a:cxn>
                </a:cxnLst>
                <a:rect l="0" t="0" r="r" b="b"/>
                <a:pathLst>
                  <a:path w="4" h="27">
                    <a:moveTo>
                      <a:pt x="4" y="27"/>
                    </a:moveTo>
                    <a:lnTo>
                      <a:pt x="1" y="9"/>
                    </a:lnTo>
                    <a:lnTo>
                      <a:pt x="0"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7" name="Line 350">
                <a:extLst>
                  <a:ext uri="{FF2B5EF4-FFF2-40B4-BE49-F238E27FC236}">
                    <a16:creationId xmlns:a16="http://schemas.microsoft.com/office/drawing/2014/main" id="{F941E9E9-B0E7-8213-5781-E818E29DD9CB}"/>
                  </a:ext>
                </a:extLst>
              </p:cNvPr>
              <p:cNvSpPr>
                <a:spLocks noChangeShapeType="1"/>
              </p:cNvSpPr>
              <p:nvPr/>
            </p:nvSpPr>
            <p:spPr bwMode="auto">
              <a:xfrm flipH="1" flipV="1">
                <a:off x="4224338" y="3408363"/>
                <a:ext cx="7938"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8" name="Line 351">
                <a:extLst>
                  <a:ext uri="{FF2B5EF4-FFF2-40B4-BE49-F238E27FC236}">
                    <a16:creationId xmlns:a16="http://schemas.microsoft.com/office/drawing/2014/main" id="{506692F6-DBFC-7F64-B6A3-E59079D381CF}"/>
                  </a:ext>
                </a:extLst>
              </p:cNvPr>
              <p:cNvSpPr>
                <a:spLocks noChangeShapeType="1"/>
              </p:cNvSpPr>
              <p:nvPr/>
            </p:nvSpPr>
            <p:spPr bwMode="auto">
              <a:xfrm flipH="1" flipV="1">
                <a:off x="4210050" y="3281363"/>
                <a:ext cx="9525"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09" name="Line 352">
                <a:extLst>
                  <a:ext uri="{FF2B5EF4-FFF2-40B4-BE49-F238E27FC236}">
                    <a16:creationId xmlns:a16="http://schemas.microsoft.com/office/drawing/2014/main" id="{2399277C-CC64-8778-3A5F-1BE82E5ADF65}"/>
                  </a:ext>
                </a:extLst>
              </p:cNvPr>
              <p:cNvSpPr>
                <a:spLocks noChangeShapeType="1"/>
              </p:cNvSpPr>
              <p:nvPr/>
            </p:nvSpPr>
            <p:spPr bwMode="auto">
              <a:xfrm flipH="1" flipV="1">
                <a:off x="4197350" y="3152776"/>
                <a:ext cx="7938"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10" name="Line 353">
                <a:extLst>
                  <a:ext uri="{FF2B5EF4-FFF2-40B4-BE49-F238E27FC236}">
                    <a16:creationId xmlns:a16="http://schemas.microsoft.com/office/drawing/2014/main" id="{BA34251E-C47B-4BF2-6858-08F43B7F0D76}"/>
                  </a:ext>
                </a:extLst>
              </p:cNvPr>
              <p:cNvSpPr>
                <a:spLocks noChangeShapeType="1"/>
              </p:cNvSpPr>
              <p:nvPr/>
            </p:nvSpPr>
            <p:spPr bwMode="auto">
              <a:xfrm flipH="1" flipV="1">
                <a:off x="4186238" y="3022601"/>
                <a:ext cx="4763"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11" name="Line 354">
                <a:extLst>
                  <a:ext uri="{FF2B5EF4-FFF2-40B4-BE49-F238E27FC236}">
                    <a16:creationId xmlns:a16="http://schemas.microsoft.com/office/drawing/2014/main" id="{C4C1726B-EDAB-28AD-AA12-26AFE166E75F}"/>
                  </a:ext>
                </a:extLst>
              </p:cNvPr>
              <p:cNvSpPr>
                <a:spLocks noChangeShapeType="1"/>
              </p:cNvSpPr>
              <p:nvPr/>
            </p:nvSpPr>
            <p:spPr bwMode="auto">
              <a:xfrm flipH="1" flipV="1">
                <a:off x="4176713" y="2894013"/>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12" name="Line 355">
                <a:extLst>
                  <a:ext uri="{FF2B5EF4-FFF2-40B4-BE49-F238E27FC236}">
                    <a16:creationId xmlns:a16="http://schemas.microsoft.com/office/drawing/2014/main" id="{F5671A04-DE31-3FDF-9B97-5AC920126965}"/>
                  </a:ext>
                </a:extLst>
              </p:cNvPr>
              <p:cNvSpPr>
                <a:spLocks noChangeShapeType="1"/>
              </p:cNvSpPr>
              <p:nvPr/>
            </p:nvSpPr>
            <p:spPr bwMode="auto">
              <a:xfrm flipH="1" flipV="1">
                <a:off x="4165600" y="2763838"/>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13" name="Line 356">
                <a:extLst>
                  <a:ext uri="{FF2B5EF4-FFF2-40B4-BE49-F238E27FC236}">
                    <a16:creationId xmlns:a16="http://schemas.microsoft.com/office/drawing/2014/main" id="{71210ED5-6F80-D45A-FBA1-02C44A7AA8E5}"/>
                  </a:ext>
                </a:extLst>
              </p:cNvPr>
              <p:cNvSpPr>
                <a:spLocks noChangeShapeType="1"/>
              </p:cNvSpPr>
              <p:nvPr/>
            </p:nvSpPr>
            <p:spPr bwMode="auto">
              <a:xfrm flipH="1" flipV="1">
                <a:off x="4154488" y="2635251"/>
                <a:ext cx="9525"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14" name="Line 357">
                <a:extLst>
                  <a:ext uri="{FF2B5EF4-FFF2-40B4-BE49-F238E27FC236}">
                    <a16:creationId xmlns:a16="http://schemas.microsoft.com/office/drawing/2014/main" id="{39E1FF12-41C0-1454-525F-40D8B88D265B}"/>
                  </a:ext>
                </a:extLst>
              </p:cNvPr>
              <p:cNvSpPr>
                <a:spLocks noChangeShapeType="1"/>
              </p:cNvSpPr>
              <p:nvPr/>
            </p:nvSpPr>
            <p:spPr bwMode="auto">
              <a:xfrm flipH="1" flipV="1">
                <a:off x="4146550" y="2505076"/>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15" name="Line 358">
                <a:extLst>
                  <a:ext uri="{FF2B5EF4-FFF2-40B4-BE49-F238E27FC236}">
                    <a16:creationId xmlns:a16="http://schemas.microsoft.com/office/drawing/2014/main" id="{DDCB8892-C7A1-F00B-1985-CFD8821E5D79}"/>
                  </a:ext>
                </a:extLst>
              </p:cNvPr>
              <p:cNvSpPr>
                <a:spLocks noChangeShapeType="1"/>
              </p:cNvSpPr>
              <p:nvPr/>
            </p:nvSpPr>
            <p:spPr bwMode="auto">
              <a:xfrm flipH="1" flipV="1">
                <a:off x="4135438" y="2376488"/>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216" name="Line 359">
                <a:extLst>
                  <a:ext uri="{FF2B5EF4-FFF2-40B4-BE49-F238E27FC236}">
                    <a16:creationId xmlns:a16="http://schemas.microsoft.com/office/drawing/2014/main" id="{6B51E86A-52B0-205C-1E62-DA5EE412F8B7}"/>
                  </a:ext>
                </a:extLst>
              </p:cNvPr>
              <p:cNvSpPr>
                <a:spLocks noChangeShapeType="1"/>
              </p:cNvSpPr>
              <p:nvPr/>
            </p:nvSpPr>
            <p:spPr bwMode="auto">
              <a:xfrm flipH="1" flipV="1">
                <a:off x="4127500" y="2246313"/>
                <a:ext cx="4763"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cxnSp>
            <p:nvCxnSpPr>
              <p:cNvPr id="45218" name="Straight Arrow Connector 45217">
                <a:extLst>
                  <a:ext uri="{FF2B5EF4-FFF2-40B4-BE49-F238E27FC236}">
                    <a16:creationId xmlns:a16="http://schemas.microsoft.com/office/drawing/2014/main" id="{15F9FF57-7EAC-16A1-75FD-F88E6D8850D3}"/>
                  </a:ext>
                </a:extLst>
              </p:cNvPr>
              <p:cNvCxnSpPr>
                <a:cxnSpLocks/>
              </p:cNvCxnSpPr>
              <p:nvPr/>
            </p:nvCxnSpPr>
            <p:spPr>
              <a:xfrm flipV="1">
                <a:off x="3206596" y="2460072"/>
                <a:ext cx="206416" cy="141840"/>
              </a:xfrm>
              <a:prstGeom prst="straightConnector1">
                <a:avLst/>
              </a:prstGeom>
              <a:ln>
                <a:solidFill>
                  <a:srgbClr val="007F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5648" name="Freeform 411">
            <a:extLst>
              <a:ext uri="{FF2B5EF4-FFF2-40B4-BE49-F238E27FC236}">
                <a16:creationId xmlns:a16="http://schemas.microsoft.com/office/drawing/2014/main" id="{D23310D5-97F9-9341-83F6-4A38DD677CC1}"/>
              </a:ext>
            </a:extLst>
          </p:cNvPr>
          <p:cNvSpPr>
            <a:spLocks/>
          </p:cNvSpPr>
          <p:nvPr/>
        </p:nvSpPr>
        <p:spPr bwMode="auto">
          <a:xfrm>
            <a:off x="7661696" y="4485559"/>
            <a:ext cx="892175" cy="863600"/>
          </a:xfrm>
          <a:custGeom>
            <a:avLst/>
            <a:gdLst>
              <a:gd name="T0" fmla="*/ 0 w 941"/>
              <a:gd name="T1" fmla="*/ 0 h 894"/>
              <a:gd name="T2" fmla="*/ 142 w 941"/>
              <a:gd name="T3" fmla="*/ 334 h 894"/>
              <a:gd name="T4" fmla="*/ 283 w 941"/>
              <a:gd name="T5" fmla="*/ 577 h 894"/>
              <a:gd name="T6" fmla="*/ 425 w 941"/>
              <a:gd name="T7" fmla="*/ 729 h 894"/>
              <a:gd name="T8" fmla="*/ 566 w 941"/>
              <a:gd name="T9" fmla="*/ 816 h 894"/>
              <a:gd name="T10" fmla="*/ 708 w 941"/>
              <a:gd name="T11" fmla="*/ 862 h 894"/>
              <a:gd name="T12" fmla="*/ 849 w 941"/>
              <a:gd name="T13" fmla="*/ 886 h 894"/>
              <a:gd name="T14" fmla="*/ 941 w 941"/>
              <a:gd name="T15" fmla="*/ 894 h 8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894">
                <a:moveTo>
                  <a:pt x="0" y="0"/>
                </a:moveTo>
                <a:lnTo>
                  <a:pt x="142" y="334"/>
                </a:lnTo>
                <a:lnTo>
                  <a:pt x="283" y="577"/>
                </a:lnTo>
                <a:lnTo>
                  <a:pt x="425" y="729"/>
                </a:lnTo>
                <a:lnTo>
                  <a:pt x="566" y="816"/>
                </a:lnTo>
                <a:lnTo>
                  <a:pt x="708" y="862"/>
                </a:lnTo>
                <a:lnTo>
                  <a:pt x="849" y="886"/>
                </a:lnTo>
                <a:lnTo>
                  <a:pt x="941" y="894"/>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9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9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6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67" grpId="0"/>
      <p:bldP spid="44968" grpId="0"/>
      <p:bldP spid="44969" grpId="0"/>
      <p:bldP spid="456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8FF47-D856-4FF6-8477-85107AF1D8E2}"/>
              </a:ext>
            </a:extLst>
          </p:cNvPr>
          <p:cNvPicPr>
            <a:picLocks noChangeAspect="1" noChangeArrowheads="1"/>
          </p:cNvPicPr>
          <p:nvPr/>
        </p:nvPicPr>
        <p:blipFill>
          <a:blip r:embed="rId2" cstate="print"/>
          <a:srcRect/>
          <a:stretch>
            <a:fillRect/>
          </a:stretch>
        </p:blipFill>
        <p:spPr bwMode="auto">
          <a:xfrm>
            <a:off x="107504" y="1447792"/>
            <a:ext cx="8747910" cy="4882434"/>
          </a:xfrm>
          <a:prstGeom prst="rect">
            <a:avLst/>
          </a:prstGeom>
          <a:noFill/>
          <a:ln w="9525">
            <a:noFill/>
            <a:miter lim="800000"/>
            <a:headEnd/>
            <a:tailEnd/>
          </a:ln>
        </p:spPr>
      </p:pic>
      <p:sp>
        <p:nvSpPr>
          <p:cNvPr id="8" name="Rectangle 4">
            <a:extLst>
              <a:ext uri="{FF2B5EF4-FFF2-40B4-BE49-F238E27FC236}">
                <a16:creationId xmlns:a16="http://schemas.microsoft.com/office/drawing/2014/main" id="{62A7CF15-2B62-4121-93DB-2D1723FBBDFD}"/>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dirty="0" err="1">
                <a:latin typeface="+mj-lt"/>
                <a:cs typeface="Times New Roman" pitchFamily="18" charset="0"/>
              </a:rPr>
              <a:t>QBounce</a:t>
            </a:r>
            <a:r>
              <a:rPr lang="en-US" sz="2800" dirty="0">
                <a:latin typeface="+mj-lt"/>
                <a:cs typeface="Times New Roman" pitchFamily="18" charset="0"/>
              </a:rPr>
              <a:t> setup to detect vibration-induced resonance transitions in flow-through mode</a:t>
            </a:r>
          </a:p>
        </p:txBody>
      </p:sp>
      <p:sp>
        <p:nvSpPr>
          <p:cNvPr id="6" name="Rechteck 6">
            <a:extLst>
              <a:ext uri="{FF2B5EF4-FFF2-40B4-BE49-F238E27FC236}">
                <a16:creationId xmlns:a16="http://schemas.microsoft.com/office/drawing/2014/main" id="{BBABDE56-F4D6-49E3-92C1-AA2D39525E40}"/>
              </a:ext>
            </a:extLst>
          </p:cNvPr>
          <p:cNvSpPr/>
          <p:nvPr/>
        </p:nvSpPr>
        <p:spPr>
          <a:xfrm>
            <a:off x="6626919" y="6207115"/>
            <a:ext cx="2228495" cy="246221"/>
          </a:xfrm>
          <a:prstGeom prst="rect">
            <a:avLst/>
          </a:prstGeom>
        </p:spPr>
        <p:txBody>
          <a:bodyPr wrap="none">
            <a:spAutoFit/>
          </a:bodyPr>
          <a:lstStyle>
            <a:defPPr>
              <a:defRPr lang="en-GB"/>
            </a:defPPr>
            <a:lvl1pPr algn="l" rtl="0" fontAlgn="base">
              <a:spcBef>
                <a:spcPct val="0"/>
              </a:spcBef>
              <a:spcAft>
                <a:spcPct val="0"/>
              </a:spcAft>
              <a:defRPr sz="1200" kern="1200" baseline="-25000">
                <a:solidFill>
                  <a:schemeClr val="tx1"/>
                </a:solidFill>
                <a:latin typeface="Arial Rounded MT Bold" pitchFamily="34" charset="0"/>
                <a:ea typeface="+mn-ea"/>
                <a:cs typeface="+mn-cs"/>
              </a:defRPr>
            </a:lvl1pPr>
            <a:lvl2pPr marL="457200" algn="l" rtl="0" fontAlgn="base">
              <a:spcBef>
                <a:spcPct val="0"/>
              </a:spcBef>
              <a:spcAft>
                <a:spcPct val="0"/>
              </a:spcAft>
              <a:defRPr sz="1200" kern="1200" baseline="-25000">
                <a:solidFill>
                  <a:schemeClr val="tx1"/>
                </a:solidFill>
                <a:latin typeface="Arial Rounded MT Bold" pitchFamily="34" charset="0"/>
                <a:ea typeface="+mn-ea"/>
                <a:cs typeface="+mn-cs"/>
              </a:defRPr>
            </a:lvl2pPr>
            <a:lvl3pPr marL="914400" algn="l" rtl="0" fontAlgn="base">
              <a:spcBef>
                <a:spcPct val="0"/>
              </a:spcBef>
              <a:spcAft>
                <a:spcPct val="0"/>
              </a:spcAft>
              <a:defRPr sz="1200" kern="1200" baseline="-25000">
                <a:solidFill>
                  <a:schemeClr val="tx1"/>
                </a:solidFill>
                <a:latin typeface="Arial Rounded MT Bold" pitchFamily="34" charset="0"/>
                <a:ea typeface="+mn-ea"/>
                <a:cs typeface="+mn-cs"/>
              </a:defRPr>
            </a:lvl3pPr>
            <a:lvl4pPr marL="1371600" algn="l" rtl="0" fontAlgn="base">
              <a:spcBef>
                <a:spcPct val="0"/>
              </a:spcBef>
              <a:spcAft>
                <a:spcPct val="0"/>
              </a:spcAft>
              <a:defRPr sz="1200" kern="1200" baseline="-25000">
                <a:solidFill>
                  <a:schemeClr val="tx1"/>
                </a:solidFill>
                <a:latin typeface="Arial Rounded MT Bold" pitchFamily="34" charset="0"/>
                <a:ea typeface="+mn-ea"/>
                <a:cs typeface="+mn-cs"/>
              </a:defRPr>
            </a:lvl4pPr>
            <a:lvl5pPr marL="1828800" algn="l" rtl="0" fontAlgn="base">
              <a:spcBef>
                <a:spcPct val="0"/>
              </a:spcBef>
              <a:spcAft>
                <a:spcPct val="0"/>
              </a:spcAft>
              <a:defRPr sz="1200" kern="1200" baseline="-25000">
                <a:solidFill>
                  <a:schemeClr val="tx1"/>
                </a:solidFill>
                <a:latin typeface="Arial Rounded MT Bold" pitchFamily="34" charset="0"/>
                <a:ea typeface="+mn-ea"/>
                <a:cs typeface="+mn-cs"/>
              </a:defRPr>
            </a:lvl5pPr>
            <a:lvl6pPr marL="2286000" algn="l" defTabSz="914400" rtl="0" eaLnBrk="1" latinLnBrk="0" hangingPunct="1">
              <a:defRPr sz="1200" kern="1200" baseline="-25000">
                <a:solidFill>
                  <a:schemeClr val="tx1"/>
                </a:solidFill>
                <a:latin typeface="Arial Rounded MT Bold" pitchFamily="34" charset="0"/>
                <a:ea typeface="+mn-ea"/>
                <a:cs typeface="+mn-cs"/>
              </a:defRPr>
            </a:lvl6pPr>
            <a:lvl7pPr marL="2743200" algn="l" defTabSz="914400" rtl="0" eaLnBrk="1" latinLnBrk="0" hangingPunct="1">
              <a:defRPr sz="1200" kern="1200" baseline="-25000">
                <a:solidFill>
                  <a:schemeClr val="tx1"/>
                </a:solidFill>
                <a:latin typeface="Arial Rounded MT Bold" pitchFamily="34" charset="0"/>
                <a:ea typeface="+mn-ea"/>
                <a:cs typeface="+mn-cs"/>
              </a:defRPr>
            </a:lvl7pPr>
            <a:lvl8pPr marL="3200400" algn="l" defTabSz="914400" rtl="0" eaLnBrk="1" latinLnBrk="0" hangingPunct="1">
              <a:defRPr sz="1200" kern="1200" baseline="-25000">
                <a:solidFill>
                  <a:schemeClr val="tx1"/>
                </a:solidFill>
                <a:latin typeface="Arial Rounded MT Bold" pitchFamily="34" charset="0"/>
                <a:ea typeface="+mn-ea"/>
                <a:cs typeface="+mn-cs"/>
              </a:defRPr>
            </a:lvl8pPr>
            <a:lvl9pPr marL="3657600" algn="l" defTabSz="914400" rtl="0" eaLnBrk="1" latinLnBrk="0" hangingPunct="1">
              <a:defRPr sz="1200" kern="1200" baseline="-25000">
                <a:solidFill>
                  <a:schemeClr val="tx1"/>
                </a:solidFill>
                <a:latin typeface="Arial Rounded MT Bold" pitchFamily="34" charset="0"/>
                <a:ea typeface="+mn-ea"/>
                <a:cs typeface="+mn-cs"/>
              </a:defRPr>
            </a:lvl9pPr>
          </a:lstStyle>
          <a:p>
            <a:r>
              <a:rPr lang="en-US" sz="1000" baseline="0" dirty="0">
                <a:solidFill>
                  <a:srgbClr val="231F20"/>
                </a:solidFill>
                <a:latin typeface="Times New Roman" pitchFamily="18" charset="0"/>
                <a:cs typeface="Times New Roman" pitchFamily="18" charset="0"/>
              </a:rPr>
              <a:t>H. Abele et al., PRD 81, 065019 (2010)</a:t>
            </a:r>
            <a:endParaRPr lang="en-US" sz="1000" baseline="0" dirty="0">
              <a:solidFill>
                <a:srgbClr val="000000"/>
              </a:solidFill>
              <a:latin typeface="Times New Roman" pitchFamily="18" charset="0"/>
              <a:cs typeface="Times New Roman" pitchFamily="18" charset="0"/>
            </a:endParaRPr>
          </a:p>
        </p:txBody>
      </p:sp>
      <p:pic>
        <p:nvPicPr>
          <p:cNvPr id="9" name="Inhaltsplatzhalter 3">
            <a:extLst>
              <a:ext uri="{FF2B5EF4-FFF2-40B4-BE49-F238E27FC236}">
                <a16:creationId xmlns:a16="http://schemas.microsoft.com/office/drawing/2014/main" id="{0C0197CE-201B-4A2E-BBF6-3FF7FEC12735}"/>
              </a:ext>
            </a:extLst>
          </p:cNvPr>
          <p:cNvPicPr>
            <a:picLocks noChangeAspect="1"/>
          </p:cNvPicPr>
          <p:nvPr/>
        </p:nvPicPr>
        <p:blipFill>
          <a:blip r:embed="rId3"/>
          <a:stretch>
            <a:fillRect/>
          </a:stretch>
        </p:blipFill>
        <p:spPr>
          <a:xfrm>
            <a:off x="107504" y="1008130"/>
            <a:ext cx="8949984" cy="5805420"/>
          </a:xfrm>
          <a:prstGeom prst="rect">
            <a:avLst/>
          </a:prstGeom>
        </p:spPr>
      </p:pic>
      <p:sp>
        <p:nvSpPr>
          <p:cNvPr id="2" name="Slide Number Placeholder 1">
            <a:extLst>
              <a:ext uri="{FF2B5EF4-FFF2-40B4-BE49-F238E27FC236}">
                <a16:creationId xmlns:a16="http://schemas.microsoft.com/office/drawing/2014/main" id="{EB7406B6-067E-45AC-9820-E0C68D2CB669}"/>
              </a:ext>
            </a:extLst>
          </p:cNvPr>
          <p:cNvSpPr>
            <a:spLocks noGrp="1"/>
          </p:cNvSpPr>
          <p:nvPr>
            <p:ph type="sldNum" sz="quarter" idx="12"/>
          </p:nvPr>
        </p:nvSpPr>
        <p:spPr/>
        <p:txBody>
          <a:bodyPr/>
          <a:lstStyle/>
          <a:p>
            <a:fld id="{DC35721B-1285-4A23-B52A-94C7DA7362F0}" type="slidenum">
              <a:rPr lang="en-US" smtClean="0"/>
              <a:t>17</a:t>
            </a:fld>
            <a:endParaRPr lang="en-US" dirty="0"/>
          </a:p>
        </p:txBody>
      </p:sp>
    </p:spTree>
    <p:extLst>
      <p:ext uri="{BB962C8B-B14F-4D97-AF65-F5344CB8AC3E}">
        <p14:creationId xmlns:p14="http://schemas.microsoft.com/office/powerpoint/2010/main" val="427310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E0AFE7-005C-422E-8904-D2B5B9C4E030}"/>
              </a:ext>
            </a:extLst>
          </p:cNvPr>
          <p:cNvSpPr>
            <a:spLocks noGrp="1"/>
          </p:cNvSpPr>
          <p:nvPr>
            <p:ph type="sldNum" sz="quarter" idx="12"/>
          </p:nvPr>
        </p:nvSpPr>
        <p:spPr/>
        <p:txBody>
          <a:bodyPr/>
          <a:lstStyle/>
          <a:p>
            <a:fld id="{DC35721B-1285-4A23-B52A-94C7DA7362F0}" type="slidenum">
              <a:rPr lang="en-US" smtClean="0"/>
              <a:t>18</a:t>
            </a:fld>
            <a:endParaRPr lang="en-US"/>
          </a:p>
        </p:txBody>
      </p:sp>
      <p:sp>
        <p:nvSpPr>
          <p:cNvPr id="4" name="Rectangle 4">
            <a:extLst>
              <a:ext uri="{FF2B5EF4-FFF2-40B4-BE49-F238E27FC236}">
                <a16:creationId xmlns:a16="http://schemas.microsoft.com/office/drawing/2014/main" id="{05CEE5BD-E4D6-4462-BEC8-4EBE6C0CD7D1}"/>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dirty="0">
                <a:latin typeface="+mj-lt"/>
                <a:cs typeface="Times New Roman" pitchFamily="18" charset="0"/>
              </a:rPr>
              <a:t>2018 Data from </a:t>
            </a:r>
            <a:r>
              <a:rPr lang="en-US" sz="2800" dirty="0" err="1">
                <a:latin typeface="+mj-lt"/>
                <a:cs typeface="Times New Roman" pitchFamily="18" charset="0"/>
              </a:rPr>
              <a:t>QBounce</a:t>
            </a:r>
            <a:endParaRPr lang="en-US" sz="2800" dirty="0">
              <a:latin typeface="+mj-lt"/>
              <a:cs typeface="Times New Roman" pitchFamily="18" charset="0"/>
            </a:endParaRPr>
          </a:p>
        </p:txBody>
      </p:sp>
      <p:pic>
        <p:nvPicPr>
          <p:cNvPr id="5" name="Picture 6">
            <a:extLst>
              <a:ext uri="{FF2B5EF4-FFF2-40B4-BE49-F238E27FC236}">
                <a16:creationId xmlns:a16="http://schemas.microsoft.com/office/drawing/2014/main" id="{DA52C064-582E-4940-A8C7-AAE4AF646B48}"/>
              </a:ext>
            </a:extLst>
          </p:cNvPr>
          <p:cNvPicPr>
            <a:picLocks noChangeAspect="1"/>
          </p:cNvPicPr>
          <p:nvPr/>
        </p:nvPicPr>
        <p:blipFill>
          <a:blip r:embed="rId2"/>
          <a:stretch>
            <a:fillRect/>
          </a:stretch>
        </p:blipFill>
        <p:spPr>
          <a:xfrm>
            <a:off x="135210" y="1062539"/>
            <a:ext cx="4907689" cy="4395285"/>
          </a:xfrm>
          <a:prstGeom prst="rect">
            <a:avLst/>
          </a:prstGeom>
        </p:spPr>
      </p:pic>
      <p:grpSp>
        <p:nvGrpSpPr>
          <p:cNvPr id="775" name="Group 774">
            <a:extLst>
              <a:ext uri="{FF2B5EF4-FFF2-40B4-BE49-F238E27FC236}">
                <a16:creationId xmlns:a16="http://schemas.microsoft.com/office/drawing/2014/main" id="{28B9E09B-A21B-DA97-8497-154C5F395D41}"/>
              </a:ext>
            </a:extLst>
          </p:cNvPr>
          <p:cNvGrpSpPr/>
          <p:nvPr/>
        </p:nvGrpSpPr>
        <p:grpSpPr>
          <a:xfrm>
            <a:off x="3198426" y="1587363"/>
            <a:ext cx="5897319" cy="4448891"/>
            <a:chOff x="3276807" y="1587363"/>
            <a:chExt cx="5897319" cy="4448891"/>
          </a:xfrm>
        </p:grpSpPr>
        <p:sp>
          <p:nvSpPr>
            <p:cNvPr id="776" name="Rectangle 775">
              <a:extLst>
                <a:ext uri="{FF2B5EF4-FFF2-40B4-BE49-F238E27FC236}">
                  <a16:creationId xmlns:a16="http://schemas.microsoft.com/office/drawing/2014/main" id="{6171447F-6E89-4590-BC45-D39FFCEFC460}"/>
                </a:ext>
              </a:extLst>
            </p:cNvPr>
            <p:cNvSpPr/>
            <p:nvPr/>
          </p:nvSpPr>
          <p:spPr>
            <a:xfrm>
              <a:off x="3283125" y="1587363"/>
              <a:ext cx="5891001" cy="44488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7" name="Group 776">
              <a:extLst>
                <a:ext uri="{FF2B5EF4-FFF2-40B4-BE49-F238E27FC236}">
                  <a16:creationId xmlns:a16="http://schemas.microsoft.com/office/drawing/2014/main" id="{0FC0BFC8-68A4-F7D9-ADFA-0089FBFABE1D}"/>
                </a:ext>
              </a:extLst>
            </p:cNvPr>
            <p:cNvGrpSpPr/>
            <p:nvPr/>
          </p:nvGrpSpPr>
          <p:grpSpPr>
            <a:xfrm>
              <a:off x="3276807" y="1791720"/>
              <a:ext cx="5546345" cy="3478917"/>
              <a:chOff x="1004765" y="746775"/>
              <a:chExt cx="5546345" cy="3478917"/>
            </a:xfrm>
          </p:grpSpPr>
          <p:sp>
            <p:nvSpPr>
              <p:cNvPr id="785" name="object 10"/>
              <p:cNvSpPr/>
              <p:nvPr/>
            </p:nvSpPr>
            <p:spPr>
              <a:xfrm>
                <a:off x="6273825" y="1322793"/>
                <a:ext cx="85356" cy="1034643"/>
              </a:xfrm>
              <a:prstGeom prst="rect">
                <a:avLst/>
              </a:prstGeom>
              <a:blipFill>
                <a:blip r:embed="rId3" cstate="print"/>
                <a:stretch>
                  <a:fillRect/>
                </a:stretch>
              </a:blipFill>
            </p:spPr>
            <p:txBody>
              <a:bodyPr wrap="square" lIns="0" tIns="0" rIns="0" bIns="0" rtlCol="0"/>
              <a:lstStyle/>
              <a:p>
                <a:endParaRPr/>
              </a:p>
            </p:txBody>
          </p:sp>
          <p:sp>
            <p:nvSpPr>
              <p:cNvPr id="786" name="object 11"/>
              <p:cNvSpPr/>
              <p:nvPr/>
            </p:nvSpPr>
            <p:spPr>
              <a:xfrm>
                <a:off x="1770887" y="2770721"/>
                <a:ext cx="0" cy="1179830"/>
              </a:xfrm>
              <a:custGeom>
                <a:avLst/>
                <a:gdLst/>
                <a:ahLst/>
                <a:cxnLst/>
                <a:rect l="l" t="t" r="r" b="b"/>
                <a:pathLst>
                  <a:path h="1179829">
                    <a:moveTo>
                      <a:pt x="0" y="0"/>
                    </a:moveTo>
                    <a:lnTo>
                      <a:pt x="0" y="1179410"/>
                    </a:lnTo>
                  </a:path>
                </a:pathLst>
              </a:custGeom>
              <a:ln w="3175">
                <a:solidFill>
                  <a:srgbClr val="7F7F7F"/>
                </a:solidFill>
              </a:ln>
            </p:spPr>
            <p:txBody>
              <a:bodyPr wrap="square" lIns="0" tIns="0" rIns="0" bIns="0" rtlCol="0"/>
              <a:lstStyle/>
              <a:p>
                <a:endParaRPr/>
              </a:p>
            </p:txBody>
          </p:sp>
          <p:sp>
            <p:nvSpPr>
              <p:cNvPr id="787" name="object 12"/>
              <p:cNvSpPr/>
              <p:nvPr/>
            </p:nvSpPr>
            <p:spPr>
              <a:xfrm>
                <a:off x="2053050" y="2770721"/>
                <a:ext cx="0" cy="1179830"/>
              </a:xfrm>
              <a:custGeom>
                <a:avLst/>
                <a:gdLst/>
                <a:ahLst/>
                <a:cxnLst/>
                <a:rect l="l" t="t" r="r" b="b"/>
                <a:pathLst>
                  <a:path h="1179829">
                    <a:moveTo>
                      <a:pt x="0" y="0"/>
                    </a:moveTo>
                    <a:lnTo>
                      <a:pt x="0" y="1179410"/>
                    </a:lnTo>
                  </a:path>
                </a:pathLst>
              </a:custGeom>
              <a:ln w="3175">
                <a:solidFill>
                  <a:srgbClr val="7F7F7F"/>
                </a:solidFill>
              </a:ln>
            </p:spPr>
            <p:txBody>
              <a:bodyPr wrap="square" lIns="0" tIns="0" rIns="0" bIns="0" rtlCol="0"/>
              <a:lstStyle/>
              <a:p>
                <a:endParaRPr/>
              </a:p>
            </p:txBody>
          </p:sp>
          <p:sp>
            <p:nvSpPr>
              <p:cNvPr id="788" name="object 13"/>
              <p:cNvSpPr/>
              <p:nvPr/>
            </p:nvSpPr>
            <p:spPr>
              <a:xfrm>
                <a:off x="2335225" y="2770721"/>
                <a:ext cx="0" cy="1179830"/>
              </a:xfrm>
              <a:custGeom>
                <a:avLst/>
                <a:gdLst/>
                <a:ahLst/>
                <a:cxnLst/>
                <a:rect l="l" t="t" r="r" b="b"/>
                <a:pathLst>
                  <a:path h="1179829">
                    <a:moveTo>
                      <a:pt x="0" y="0"/>
                    </a:moveTo>
                    <a:lnTo>
                      <a:pt x="0" y="1179410"/>
                    </a:lnTo>
                  </a:path>
                </a:pathLst>
              </a:custGeom>
              <a:ln w="3175">
                <a:solidFill>
                  <a:srgbClr val="7F7F7F"/>
                </a:solidFill>
              </a:ln>
            </p:spPr>
            <p:txBody>
              <a:bodyPr wrap="square" lIns="0" tIns="0" rIns="0" bIns="0" rtlCol="0"/>
              <a:lstStyle/>
              <a:p>
                <a:endParaRPr/>
              </a:p>
            </p:txBody>
          </p:sp>
          <p:sp>
            <p:nvSpPr>
              <p:cNvPr id="789" name="object 14"/>
              <p:cNvSpPr/>
              <p:nvPr/>
            </p:nvSpPr>
            <p:spPr>
              <a:xfrm>
                <a:off x="2617374" y="2770721"/>
                <a:ext cx="0" cy="1179830"/>
              </a:xfrm>
              <a:custGeom>
                <a:avLst/>
                <a:gdLst/>
                <a:ahLst/>
                <a:cxnLst/>
                <a:rect l="l" t="t" r="r" b="b"/>
                <a:pathLst>
                  <a:path h="1179829">
                    <a:moveTo>
                      <a:pt x="0" y="0"/>
                    </a:moveTo>
                    <a:lnTo>
                      <a:pt x="0" y="1179410"/>
                    </a:lnTo>
                  </a:path>
                </a:pathLst>
              </a:custGeom>
              <a:ln w="3175">
                <a:solidFill>
                  <a:srgbClr val="7F7F7F"/>
                </a:solidFill>
              </a:ln>
            </p:spPr>
            <p:txBody>
              <a:bodyPr wrap="square" lIns="0" tIns="0" rIns="0" bIns="0" rtlCol="0"/>
              <a:lstStyle/>
              <a:p>
                <a:endParaRPr/>
              </a:p>
            </p:txBody>
          </p:sp>
          <p:sp>
            <p:nvSpPr>
              <p:cNvPr id="790" name="object 15"/>
              <p:cNvSpPr/>
              <p:nvPr/>
            </p:nvSpPr>
            <p:spPr>
              <a:xfrm>
                <a:off x="2899543" y="2770721"/>
                <a:ext cx="0" cy="1179830"/>
              </a:xfrm>
              <a:custGeom>
                <a:avLst/>
                <a:gdLst/>
                <a:ahLst/>
                <a:cxnLst/>
                <a:rect l="l" t="t" r="r" b="b"/>
                <a:pathLst>
                  <a:path h="1179829">
                    <a:moveTo>
                      <a:pt x="0" y="0"/>
                    </a:moveTo>
                    <a:lnTo>
                      <a:pt x="0" y="1179410"/>
                    </a:lnTo>
                  </a:path>
                </a:pathLst>
              </a:custGeom>
              <a:ln w="3175">
                <a:solidFill>
                  <a:srgbClr val="7F7F7F"/>
                </a:solidFill>
              </a:ln>
            </p:spPr>
            <p:txBody>
              <a:bodyPr wrap="square" lIns="0" tIns="0" rIns="0" bIns="0" rtlCol="0"/>
              <a:lstStyle/>
              <a:p>
                <a:endParaRPr/>
              </a:p>
            </p:txBody>
          </p:sp>
          <p:sp>
            <p:nvSpPr>
              <p:cNvPr id="791" name="object 16"/>
              <p:cNvSpPr/>
              <p:nvPr/>
            </p:nvSpPr>
            <p:spPr>
              <a:xfrm>
                <a:off x="3181692" y="2770721"/>
                <a:ext cx="0" cy="1179830"/>
              </a:xfrm>
              <a:custGeom>
                <a:avLst/>
                <a:gdLst/>
                <a:ahLst/>
                <a:cxnLst/>
                <a:rect l="l" t="t" r="r" b="b"/>
                <a:pathLst>
                  <a:path h="1179829">
                    <a:moveTo>
                      <a:pt x="0" y="0"/>
                    </a:moveTo>
                    <a:lnTo>
                      <a:pt x="0" y="1179410"/>
                    </a:lnTo>
                  </a:path>
                </a:pathLst>
              </a:custGeom>
              <a:ln w="3175">
                <a:solidFill>
                  <a:srgbClr val="7F7F7F"/>
                </a:solidFill>
              </a:ln>
            </p:spPr>
            <p:txBody>
              <a:bodyPr wrap="square" lIns="0" tIns="0" rIns="0" bIns="0" rtlCol="0"/>
              <a:lstStyle/>
              <a:p>
                <a:endParaRPr/>
              </a:p>
            </p:txBody>
          </p:sp>
          <p:sp>
            <p:nvSpPr>
              <p:cNvPr id="792" name="object 17"/>
              <p:cNvSpPr/>
              <p:nvPr/>
            </p:nvSpPr>
            <p:spPr>
              <a:xfrm>
                <a:off x="3463855" y="2770721"/>
                <a:ext cx="0" cy="1179830"/>
              </a:xfrm>
              <a:custGeom>
                <a:avLst/>
                <a:gdLst/>
                <a:ahLst/>
                <a:cxnLst/>
                <a:rect l="l" t="t" r="r" b="b"/>
                <a:pathLst>
                  <a:path h="1179829">
                    <a:moveTo>
                      <a:pt x="0" y="0"/>
                    </a:moveTo>
                    <a:lnTo>
                      <a:pt x="0" y="1179410"/>
                    </a:lnTo>
                  </a:path>
                </a:pathLst>
              </a:custGeom>
              <a:ln w="3175">
                <a:solidFill>
                  <a:srgbClr val="7F7F7F"/>
                </a:solidFill>
              </a:ln>
            </p:spPr>
            <p:txBody>
              <a:bodyPr wrap="square" lIns="0" tIns="0" rIns="0" bIns="0" rtlCol="0"/>
              <a:lstStyle/>
              <a:p>
                <a:endParaRPr/>
              </a:p>
            </p:txBody>
          </p:sp>
          <p:sp>
            <p:nvSpPr>
              <p:cNvPr id="793" name="object 18"/>
              <p:cNvSpPr/>
              <p:nvPr/>
            </p:nvSpPr>
            <p:spPr>
              <a:xfrm>
                <a:off x="1488734" y="2939208"/>
                <a:ext cx="2145030" cy="0"/>
              </a:xfrm>
              <a:custGeom>
                <a:avLst/>
                <a:gdLst/>
                <a:ahLst/>
                <a:cxnLst/>
                <a:rect l="l" t="t" r="r" b="b"/>
                <a:pathLst>
                  <a:path w="2145029">
                    <a:moveTo>
                      <a:pt x="0" y="0"/>
                    </a:moveTo>
                    <a:lnTo>
                      <a:pt x="2144407" y="0"/>
                    </a:lnTo>
                  </a:path>
                </a:pathLst>
              </a:custGeom>
              <a:ln w="3175">
                <a:solidFill>
                  <a:srgbClr val="7F7F7F"/>
                </a:solidFill>
              </a:ln>
            </p:spPr>
            <p:txBody>
              <a:bodyPr wrap="square" lIns="0" tIns="0" rIns="0" bIns="0" rtlCol="0"/>
              <a:lstStyle/>
              <a:p>
                <a:endParaRPr/>
              </a:p>
            </p:txBody>
          </p:sp>
          <p:sp>
            <p:nvSpPr>
              <p:cNvPr id="794" name="object 19"/>
              <p:cNvSpPr/>
              <p:nvPr/>
            </p:nvSpPr>
            <p:spPr>
              <a:xfrm>
                <a:off x="1487300" y="3100109"/>
                <a:ext cx="2146452" cy="682410"/>
              </a:xfrm>
              <a:prstGeom prst="rect">
                <a:avLst/>
              </a:prstGeom>
              <a:blipFill>
                <a:blip r:embed="rId4" cstate="print"/>
                <a:stretch>
                  <a:fillRect/>
                </a:stretch>
              </a:blipFill>
            </p:spPr>
            <p:txBody>
              <a:bodyPr wrap="square" lIns="0" tIns="0" rIns="0" bIns="0" rtlCol="0"/>
              <a:lstStyle/>
              <a:p>
                <a:endParaRPr/>
              </a:p>
            </p:txBody>
          </p:sp>
          <p:sp>
            <p:nvSpPr>
              <p:cNvPr id="795" name="object 20"/>
              <p:cNvSpPr/>
              <p:nvPr/>
            </p:nvSpPr>
            <p:spPr>
              <a:xfrm>
                <a:off x="1487308" y="3145385"/>
                <a:ext cx="2146935" cy="0"/>
              </a:xfrm>
              <a:custGeom>
                <a:avLst/>
                <a:gdLst/>
                <a:ahLst/>
                <a:cxnLst/>
                <a:rect l="l" t="t" r="r" b="b"/>
                <a:pathLst>
                  <a:path w="2146935">
                    <a:moveTo>
                      <a:pt x="0" y="0"/>
                    </a:moveTo>
                    <a:lnTo>
                      <a:pt x="2146452" y="0"/>
                    </a:lnTo>
                  </a:path>
                </a:pathLst>
              </a:custGeom>
              <a:ln w="4292">
                <a:solidFill>
                  <a:srgbClr val="000000"/>
                </a:solidFill>
              </a:ln>
            </p:spPr>
            <p:txBody>
              <a:bodyPr wrap="square" lIns="0" tIns="0" rIns="0" bIns="0" rtlCol="0"/>
              <a:lstStyle/>
              <a:p>
                <a:endParaRPr/>
              </a:p>
            </p:txBody>
          </p:sp>
          <p:sp>
            <p:nvSpPr>
              <p:cNvPr id="796" name="object 21"/>
              <p:cNvSpPr/>
              <p:nvPr/>
            </p:nvSpPr>
            <p:spPr>
              <a:xfrm>
                <a:off x="3325360" y="3147526"/>
                <a:ext cx="307975" cy="36830"/>
              </a:xfrm>
              <a:custGeom>
                <a:avLst/>
                <a:gdLst/>
                <a:ahLst/>
                <a:cxnLst/>
                <a:rect l="l" t="t" r="r" b="b"/>
                <a:pathLst>
                  <a:path w="307975" h="36830">
                    <a:moveTo>
                      <a:pt x="307365" y="0"/>
                    </a:moveTo>
                    <a:lnTo>
                      <a:pt x="178536" y="0"/>
                    </a:lnTo>
                    <a:lnTo>
                      <a:pt x="177482" y="622"/>
                    </a:lnTo>
                    <a:lnTo>
                      <a:pt x="172046" y="3568"/>
                    </a:lnTo>
                    <a:lnTo>
                      <a:pt x="155714" y="10553"/>
                    </a:lnTo>
                    <a:lnTo>
                      <a:pt x="155067" y="10782"/>
                    </a:lnTo>
                    <a:lnTo>
                      <a:pt x="143141" y="13449"/>
                    </a:lnTo>
                    <a:lnTo>
                      <a:pt x="142430" y="13563"/>
                    </a:lnTo>
                    <a:lnTo>
                      <a:pt x="140868" y="13728"/>
                    </a:lnTo>
                    <a:lnTo>
                      <a:pt x="139344" y="13843"/>
                    </a:lnTo>
                    <a:lnTo>
                      <a:pt x="139344" y="36347"/>
                    </a:lnTo>
                    <a:lnTo>
                      <a:pt x="307365" y="36347"/>
                    </a:lnTo>
                    <a:lnTo>
                      <a:pt x="307365" y="0"/>
                    </a:lnTo>
                    <a:close/>
                  </a:path>
                  <a:path w="307975" h="36830">
                    <a:moveTo>
                      <a:pt x="95097" y="0"/>
                    </a:moveTo>
                    <a:lnTo>
                      <a:pt x="14173" y="0"/>
                    </a:lnTo>
                    <a:lnTo>
                      <a:pt x="12001" y="4648"/>
                    </a:lnTo>
                    <a:lnTo>
                      <a:pt x="9512" y="10401"/>
                    </a:lnTo>
                    <a:lnTo>
                      <a:pt x="3987" y="24739"/>
                    </a:lnTo>
                    <a:lnTo>
                      <a:pt x="1231" y="32664"/>
                    </a:lnTo>
                    <a:lnTo>
                      <a:pt x="0" y="36347"/>
                    </a:lnTo>
                    <a:lnTo>
                      <a:pt x="137629" y="36347"/>
                    </a:lnTo>
                    <a:lnTo>
                      <a:pt x="137629" y="13970"/>
                    </a:lnTo>
                    <a:lnTo>
                      <a:pt x="134670" y="13970"/>
                    </a:lnTo>
                    <a:lnTo>
                      <a:pt x="133210" y="13944"/>
                    </a:lnTo>
                    <a:lnTo>
                      <a:pt x="131495" y="13830"/>
                    </a:lnTo>
                    <a:lnTo>
                      <a:pt x="129374" y="13652"/>
                    </a:lnTo>
                    <a:lnTo>
                      <a:pt x="114084" y="9956"/>
                    </a:lnTo>
                    <a:lnTo>
                      <a:pt x="113258" y="9677"/>
                    </a:lnTo>
                    <a:lnTo>
                      <a:pt x="95656" y="393"/>
                    </a:lnTo>
                    <a:lnTo>
                      <a:pt x="95097" y="0"/>
                    </a:lnTo>
                    <a:close/>
                  </a:path>
                  <a:path w="307975" h="36830">
                    <a:moveTo>
                      <a:pt x="137629" y="13931"/>
                    </a:moveTo>
                    <a:lnTo>
                      <a:pt x="136956" y="13957"/>
                    </a:lnTo>
                    <a:lnTo>
                      <a:pt x="134670" y="13970"/>
                    </a:lnTo>
                    <a:lnTo>
                      <a:pt x="137629" y="13970"/>
                    </a:lnTo>
                    <a:close/>
                  </a:path>
                  <a:path w="307975" h="36830">
                    <a:moveTo>
                      <a:pt x="122326" y="12458"/>
                    </a:moveTo>
                    <a:close/>
                  </a:path>
                </a:pathLst>
              </a:custGeom>
              <a:solidFill>
                <a:srgbClr val="CCCCCC"/>
              </a:solidFill>
            </p:spPr>
            <p:txBody>
              <a:bodyPr wrap="square" lIns="0" tIns="0" rIns="0" bIns="0" rtlCol="0"/>
              <a:lstStyle/>
              <a:p>
                <a:endParaRPr/>
              </a:p>
            </p:txBody>
          </p:sp>
          <p:sp>
            <p:nvSpPr>
              <p:cNvPr id="797" name="object 22"/>
              <p:cNvSpPr/>
              <p:nvPr/>
            </p:nvSpPr>
            <p:spPr>
              <a:xfrm>
                <a:off x="3462989" y="3161373"/>
                <a:ext cx="1905" cy="22860"/>
              </a:xfrm>
              <a:custGeom>
                <a:avLst/>
                <a:gdLst/>
                <a:ahLst/>
                <a:cxnLst/>
                <a:rect l="l" t="t" r="r" b="b"/>
                <a:pathLst>
                  <a:path w="1904" h="22860">
                    <a:moveTo>
                      <a:pt x="1714" y="0"/>
                    </a:moveTo>
                    <a:lnTo>
                      <a:pt x="152" y="88"/>
                    </a:lnTo>
                    <a:lnTo>
                      <a:pt x="0" y="88"/>
                    </a:lnTo>
                    <a:lnTo>
                      <a:pt x="0" y="22504"/>
                    </a:lnTo>
                    <a:lnTo>
                      <a:pt x="1714" y="22504"/>
                    </a:lnTo>
                    <a:lnTo>
                      <a:pt x="1714" y="0"/>
                    </a:lnTo>
                    <a:close/>
                  </a:path>
                </a:pathLst>
              </a:custGeom>
              <a:solidFill>
                <a:srgbClr val="808080"/>
              </a:solidFill>
            </p:spPr>
            <p:txBody>
              <a:bodyPr wrap="square" lIns="0" tIns="0" rIns="0" bIns="0" rtlCol="0"/>
              <a:lstStyle/>
              <a:p>
                <a:endParaRPr/>
              </a:p>
            </p:txBody>
          </p:sp>
          <p:sp>
            <p:nvSpPr>
              <p:cNvPr id="798" name="object 23"/>
              <p:cNvSpPr/>
              <p:nvPr/>
            </p:nvSpPr>
            <p:spPr>
              <a:xfrm>
                <a:off x="3035140" y="3147526"/>
                <a:ext cx="285750" cy="36830"/>
              </a:xfrm>
              <a:custGeom>
                <a:avLst/>
                <a:gdLst/>
                <a:ahLst/>
                <a:cxnLst/>
                <a:rect l="l" t="t" r="r" b="b"/>
                <a:pathLst>
                  <a:path w="285750" h="36830">
                    <a:moveTo>
                      <a:pt x="285470" y="0"/>
                    </a:moveTo>
                    <a:lnTo>
                      <a:pt x="147421" y="0"/>
                    </a:lnTo>
                    <a:lnTo>
                      <a:pt x="147421" y="36347"/>
                    </a:lnTo>
                    <a:lnTo>
                      <a:pt x="272148" y="36347"/>
                    </a:lnTo>
                    <a:lnTo>
                      <a:pt x="273723" y="31432"/>
                    </a:lnTo>
                    <a:lnTo>
                      <a:pt x="275183" y="27063"/>
                    </a:lnTo>
                    <a:lnTo>
                      <a:pt x="278053" y="18808"/>
                    </a:lnTo>
                    <a:lnTo>
                      <a:pt x="283768" y="3962"/>
                    </a:lnTo>
                    <a:lnTo>
                      <a:pt x="285470" y="0"/>
                    </a:lnTo>
                    <a:close/>
                  </a:path>
                  <a:path w="285750" h="36830">
                    <a:moveTo>
                      <a:pt x="145694" y="7238"/>
                    </a:moveTo>
                    <a:lnTo>
                      <a:pt x="3174" y="7238"/>
                    </a:lnTo>
                    <a:lnTo>
                      <a:pt x="3911" y="9004"/>
                    </a:lnTo>
                    <a:lnTo>
                      <a:pt x="5397" y="12674"/>
                    </a:lnTo>
                    <a:lnTo>
                      <a:pt x="8318" y="20345"/>
                    </a:lnTo>
                    <a:lnTo>
                      <a:pt x="13855" y="36347"/>
                    </a:lnTo>
                    <a:lnTo>
                      <a:pt x="145694" y="36347"/>
                    </a:lnTo>
                    <a:lnTo>
                      <a:pt x="145694" y="7238"/>
                    </a:lnTo>
                    <a:close/>
                  </a:path>
                  <a:path w="285750" h="36830">
                    <a:moveTo>
                      <a:pt x="145694" y="0"/>
                    </a:moveTo>
                    <a:lnTo>
                      <a:pt x="0" y="0"/>
                    </a:lnTo>
                    <a:lnTo>
                      <a:pt x="2425" y="5435"/>
                    </a:lnTo>
                    <a:lnTo>
                      <a:pt x="3187" y="7277"/>
                    </a:lnTo>
                    <a:lnTo>
                      <a:pt x="145694" y="7238"/>
                    </a:lnTo>
                    <a:lnTo>
                      <a:pt x="145694" y="0"/>
                    </a:lnTo>
                    <a:close/>
                  </a:path>
                </a:pathLst>
              </a:custGeom>
              <a:solidFill>
                <a:srgbClr val="CCCCCC"/>
              </a:solidFill>
            </p:spPr>
            <p:txBody>
              <a:bodyPr wrap="square" lIns="0" tIns="0" rIns="0" bIns="0" rtlCol="0"/>
              <a:lstStyle/>
              <a:p>
                <a:endParaRPr/>
              </a:p>
            </p:txBody>
          </p:sp>
          <p:sp>
            <p:nvSpPr>
              <p:cNvPr id="799" name="object 24"/>
              <p:cNvSpPr/>
              <p:nvPr/>
            </p:nvSpPr>
            <p:spPr>
              <a:xfrm>
                <a:off x="3181692" y="3147530"/>
                <a:ext cx="0" cy="37465"/>
              </a:xfrm>
              <a:custGeom>
                <a:avLst/>
                <a:gdLst/>
                <a:ahLst/>
                <a:cxnLst/>
                <a:rect l="l" t="t" r="r" b="b"/>
                <a:pathLst>
                  <a:path h="37464">
                    <a:moveTo>
                      <a:pt x="0" y="37198"/>
                    </a:moveTo>
                    <a:lnTo>
                      <a:pt x="0" y="0"/>
                    </a:lnTo>
                    <a:lnTo>
                      <a:pt x="0" y="37198"/>
                    </a:lnTo>
                    <a:close/>
                  </a:path>
                </a:pathLst>
              </a:custGeom>
              <a:solidFill>
                <a:srgbClr val="808080"/>
              </a:solidFill>
            </p:spPr>
            <p:txBody>
              <a:bodyPr wrap="square" lIns="0" tIns="0" rIns="0" bIns="0" rtlCol="0"/>
              <a:lstStyle/>
              <a:p>
                <a:endParaRPr/>
              </a:p>
            </p:txBody>
          </p:sp>
          <p:sp>
            <p:nvSpPr>
              <p:cNvPr id="726" name="object 25"/>
              <p:cNvSpPr/>
              <p:nvPr/>
            </p:nvSpPr>
            <p:spPr>
              <a:xfrm>
                <a:off x="2263284" y="3147526"/>
                <a:ext cx="767715" cy="36830"/>
              </a:xfrm>
              <a:custGeom>
                <a:avLst/>
                <a:gdLst/>
                <a:ahLst/>
                <a:cxnLst/>
                <a:rect l="l" t="t" r="r" b="b"/>
                <a:pathLst>
                  <a:path w="767714" h="36830">
                    <a:moveTo>
                      <a:pt x="752779" y="0"/>
                    </a:moveTo>
                    <a:lnTo>
                      <a:pt x="671321" y="0"/>
                    </a:lnTo>
                    <a:lnTo>
                      <a:pt x="666940" y="2730"/>
                    </a:lnTo>
                    <a:lnTo>
                      <a:pt x="664133" y="4356"/>
                    </a:lnTo>
                    <a:lnTo>
                      <a:pt x="637108" y="14198"/>
                    </a:lnTo>
                    <a:lnTo>
                      <a:pt x="637108" y="36347"/>
                    </a:lnTo>
                    <a:lnTo>
                      <a:pt x="767511" y="36347"/>
                    </a:lnTo>
                    <a:lnTo>
                      <a:pt x="764006" y="26225"/>
                    </a:lnTo>
                    <a:lnTo>
                      <a:pt x="753021" y="444"/>
                    </a:lnTo>
                    <a:lnTo>
                      <a:pt x="752779" y="0"/>
                    </a:lnTo>
                    <a:close/>
                  </a:path>
                  <a:path w="767714" h="36830">
                    <a:moveTo>
                      <a:pt x="759157" y="13855"/>
                    </a:moveTo>
                    <a:close/>
                  </a:path>
                  <a:path w="767714" h="36830">
                    <a:moveTo>
                      <a:pt x="754342" y="3149"/>
                    </a:moveTo>
                    <a:close/>
                  </a:path>
                  <a:path w="767714" h="36830">
                    <a:moveTo>
                      <a:pt x="580085" y="0"/>
                    </a:moveTo>
                    <a:lnTo>
                      <a:pt x="354952" y="0"/>
                    </a:lnTo>
                    <a:lnTo>
                      <a:pt x="354952" y="36347"/>
                    </a:lnTo>
                    <a:lnTo>
                      <a:pt x="635393" y="36347"/>
                    </a:lnTo>
                    <a:lnTo>
                      <a:pt x="635393" y="14935"/>
                    </a:lnTo>
                    <a:lnTo>
                      <a:pt x="625779" y="14922"/>
                    </a:lnTo>
                    <a:lnTo>
                      <a:pt x="623468" y="14820"/>
                    </a:lnTo>
                    <a:lnTo>
                      <a:pt x="622566" y="14731"/>
                    </a:lnTo>
                    <a:lnTo>
                      <a:pt x="621322" y="14643"/>
                    </a:lnTo>
                    <a:lnTo>
                      <a:pt x="619010" y="14389"/>
                    </a:lnTo>
                    <a:lnTo>
                      <a:pt x="617524" y="14173"/>
                    </a:lnTo>
                    <a:lnTo>
                      <a:pt x="615861" y="13893"/>
                    </a:lnTo>
                    <a:lnTo>
                      <a:pt x="615238" y="13792"/>
                    </a:lnTo>
                    <a:lnTo>
                      <a:pt x="613752" y="13500"/>
                    </a:lnTo>
                    <a:lnTo>
                      <a:pt x="612355" y="13182"/>
                    </a:lnTo>
                    <a:lnTo>
                      <a:pt x="611454" y="13004"/>
                    </a:lnTo>
                    <a:lnTo>
                      <a:pt x="609460" y="12471"/>
                    </a:lnTo>
                    <a:lnTo>
                      <a:pt x="608520" y="12242"/>
                    </a:lnTo>
                    <a:lnTo>
                      <a:pt x="607720" y="11988"/>
                    </a:lnTo>
                    <a:lnTo>
                      <a:pt x="606399" y="11620"/>
                    </a:lnTo>
                    <a:lnTo>
                      <a:pt x="603376" y="10629"/>
                    </a:lnTo>
                    <a:lnTo>
                      <a:pt x="601941" y="10121"/>
                    </a:lnTo>
                    <a:lnTo>
                      <a:pt x="599135" y="9067"/>
                    </a:lnTo>
                    <a:lnTo>
                      <a:pt x="597763" y="8521"/>
                    </a:lnTo>
                    <a:lnTo>
                      <a:pt x="596188" y="7886"/>
                    </a:lnTo>
                    <a:lnTo>
                      <a:pt x="592010" y="6045"/>
                    </a:lnTo>
                    <a:lnTo>
                      <a:pt x="585088" y="2628"/>
                    </a:lnTo>
                    <a:lnTo>
                      <a:pt x="582294" y="1206"/>
                    </a:lnTo>
                    <a:lnTo>
                      <a:pt x="580085" y="0"/>
                    </a:lnTo>
                    <a:close/>
                  </a:path>
                  <a:path w="767714" h="36830">
                    <a:moveTo>
                      <a:pt x="635393" y="14731"/>
                    </a:moveTo>
                    <a:lnTo>
                      <a:pt x="632472" y="14744"/>
                    </a:lnTo>
                    <a:lnTo>
                      <a:pt x="630986" y="14846"/>
                    </a:lnTo>
                    <a:lnTo>
                      <a:pt x="629513" y="14909"/>
                    </a:lnTo>
                    <a:lnTo>
                      <a:pt x="626592" y="14935"/>
                    </a:lnTo>
                    <a:lnTo>
                      <a:pt x="635393" y="14935"/>
                    </a:lnTo>
                    <a:lnTo>
                      <a:pt x="635393" y="14731"/>
                    </a:lnTo>
                    <a:close/>
                  </a:path>
                  <a:path w="767714" h="36830">
                    <a:moveTo>
                      <a:pt x="635393" y="14439"/>
                    </a:moveTo>
                    <a:lnTo>
                      <a:pt x="634936" y="14503"/>
                    </a:lnTo>
                    <a:lnTo>
                      <a:pt x="632576" y="14734"/>
                    </a:lnTo>
                    <a:lnTo>
                      <a:pt x="635393" y="14731"/>
                    </a:lnTo>
                    <a:lnTo>
                      <a:pt x="635393" y="14439"/>
                    </a:lnTo>
                    <a:close/>
                  </a:path>
                  <a:path w="767714" h="36830">
                    <a:moveTo>
                      <a:pt x="615878" y="13893"/>
                    </a:moveTo>
                    <a:lnTo>
                      <a:pt x="616038" y="13919"/>
                    </a:lnTo>
                    <a:lnTo>
                      <a:pt x="615878" y="13893"/>
                    </a:lnTo>
                    <a:close/>
                  </a:path>
                  <a:path w="767714" h="36830">
                    <a:moveTo>
                      <a:pt x="593432" y="6667"/>
                    </a:moveTo>
                    <a:close/>
                  </a:path>
                  <a:path w="767714" h="36830">
                    <a:moveTo>
                      <a:pt x="110921" y="0"/>
                    </a:moveTo>
                    <a:lnTo>
                      <a:pt x="72796" y="0"/>
                    </a:lnTo>
                    <a:lnTo>
                      <a:pt x="72796" y="36347"/>
                    </a:lnTo>
                    <a:lnTo>
                      <a:pt x="353237" y="36347"/>
                    </a:lnTo>
                    <a:lnTo>
                      <a:pt x="353237" y="11671"/>
                    </a:lnTo>
                    <a:lnTo>
                      <a:pt x="151930" y="11671"/>
                    </a:lnTo>
                    <a:lnTo>
                      <a:pt x="149821" y="11633"/>
                    </a:lnTo>
                    <a:lnTo>
                      <a:pt x="145872" y="11366"/>
                    </a:lnTo>
                    <a:lnTo>
                      <a:pt x="145249" y="11277"/>
                    </a:lnTo>
                    <a:lnTo>
                      <a:pt x="144564" y="11226"/>
                    </a:lnTo>
                    <a:lnTo>
                      <a:pt x="114160" y="1676"/>
                    </a:lnTo>
                    <a:lnTo>
                      <a:pt x="110921" y="0"/>
                    </a:lnTo>
                    <a:close/>
                  </a:path>
                  <a:path w="767714" h="36830">
                    <a:moveTo>
                      <a:pt x="353237" y="6616"/>
                    </a:moveTo>
                    <a:lnTo>
                      <a:pt x="181089" y="6616"/>
                    </a:lnTo>
                    <a:lnTo>
                      <a:pt x="180218" y="6908"/>
                    </a:lnTo>
                    <a:lnTo>
                      <a:pt x="176072" y="8204"/>
                    </a:lnTo>
                    <a:lnTo>
                      <a:pt x="151930" y="11671"/>
                    </a:lnTo>
                    <a:lnTo>
                      <a:pt x="353237" y="11671"/>
                    </a:lnTo>
                    <a:lnTo>
                      <a:pt x="353237" y="6616"/>
                    </a:lnTo>
                    <a:close/>
                  </a:path>
                  <a:path w="767714" h="36830">
                    <a:moveTo>
                      <a:pt x="353237" y="0"/>
                    </a:moveTo>
                    <a:lnTo>
                      <a:pt x="197383" y="0"/>
                    </a:lnTo>
                    <a:lnTo>
                      <a:pt x="192265" y="2298"/>
                    </a:lnTo>
                    <a:lnTo>
                      <a:pt x="186029" y="4838"/>
                    </a:lnTo>
                    <a:lnTo>
                      <a:pt x="183172" y="5905"/>
                    </a:lnTo>
                    <a:lnTo>
                      <a:pt x="181000" y="6642"/>
                    </a:lnTo>
                    <a:lnTo>
                      <a:pt x="353237" y="6616"/>
                    </a:lnTo>
                    <a:lnTo>
                      <a:pt x="353237" y="0"/>
                    </a:lnTo>
                    <a:close/>
                  </a:path>
                  <a:path w="767714" h="36830">
                    <a:moveTo>
                      <a:pt x="71069" y="0"/>
                    </a:moveTo>
                    <a:lnTo>
                      <a:pt x="17894" y="0"/>
                    </a:lnTo>
                    <a:lnTo>
                      <a:pt x="14579" y="5549"/>
                    </a:lnTo>
                    <a:lnTo>
                      <a:pt x="0" y="36347"/>
                    </a:lnTo>
                    <a:lnTo>
                      <a:pt x="71069" y="36347"/>
                    </a:lnTo>
                    <a:lnTo>
                      <a:pt x="71069" y="0"/>
                    </a:lnTo>
                    <a:close/>
                  </a:path>
                </a:pathLst>
              </a:custGeom>
              <a:solidFill>
                <a:srgbClr val="CCCCCC"/>
              </a:solidFill>
            </p:spPr>
            <p:txBody>
              <a:bodyPr wrap="square" lIns="0" tIns="0" rIns="0" bIns="0" rtlCol="0"/>
              <a:lstStyle/>
              <a:p>
                <a:endParaRPr/>
              </a:p>
            </p:txBody>
          </p:sp>
          <p:sp>
            <p:nvSpPr>
              <p:cNvPr id="727" name="object 26"/>
              <p:cNvSpPr/>
              <p:nvPr/>
            </p:nvSpPr>
            <p:spPr>
              <a:xfrm>
                <a:off x="2335225" y="3147530"/>
                <a:ext cx="0" cy="37465"/>
              </a:xfrm>
              <a:custGeom>
                <a:avLst/>
                <a:gdLst/>
                <a:ahLst/>
                <a:cxnLst/>
                <a:rect l="l" t="t" r="r" b="b"/>
                <a:pathLst>
                  <a:path h="37464">
                    <a:moveTo>
                      <a:pt x="0" y="37198"/>
                    </a:moveTo>
                    <a:lnTo>
                      <a:pt x="0" y="0"/>
                    </a:lnTo>
                    <a:lnTo>
                      <a:pt x="0" y="37198"/>
                    </a:lnTo>
                    <a:close/>
                  </a:path>
                </a:pathLst>
              </a:custGeom>
              <a:solidFill>
                <a:srgbClr val="808080"/>
              </a:solidFill>
            </p:spPr>
            <p:txBody>
              <a:bodyPr wrap="square" lIns="0" tIns="0" rIns="0" bIns="0" rtlCol="0"/>
              <a:lstStyle/>
              <a:p>
                <a:endParaRPr/>
              </a:p>
            </p:txBody>
          </p:sp>
          <p:sp>
            <p:nvSpPr>
              <p:cNvPr id="728" name="object 27"/>
              <p:cNvSpPr/>
              <p:nvPr/>
            </p:nvSpPr>
            <p:spPr>
              <a:xfrm>
                <a:off x="2617374" y="3147530"/>
                <a:ext cx="0" cy="37465"/>
              </a:xfrm>
              <a:custGeom>
                <a:avLst/>
                <a:gdLst/>
                <a:ahLst/>
                <a:cxnLst/>
                <a:rect l="l" t="t" r="r" b="b"/>
                <a:pathLst>
                  <a:path h="37464">
                    <a:moveTo>
                      <a:pt x="0" y="37198"/>
                    </a:moveTo>
                    <a:lnTo>
                      <a:pt x="0" y="0"/>
                    </a:lnTo>
                    <a:lnTo>
                      <a:pt x="0" y="37198"/>
                    </a:lnTo>
                    <a:close/>
                  </a:path>
                </a:pathLst>
              </a:custGeom>
              <a:solidFill>
                <a:srgbClr val="808080"/>
              </a:solidFill>
            </p:spPr>
            <p:txBody>
              <a:bodyPr wrap="square" lIns="0" tIns="0" rIns="0" bIns="0" rtlCol="0"/>
              <a:lstStyle/>
              <a:p>
                <a:endParaRPr/>
              </a:p>
            </p:txBody>
          </p:sp>
          <p:sp>
            <p:nvSpPr>
              <p:cNvPr id="729" name="object 28"/>
              <p:cNvSpPr/>
              <p:nvPr/>
            </p:nvSpPr>
            <p:spPr>
              <a:xfrm>
                <a:off x="2898675" y="3161723"/>
                <a:ext cx="1905" cy="22225"/>
              </a:xfrm>
              <a:custGeom>
                <a:avLst/>
                <a:gdLst/>
                <a:ahLst/>
                <a:cxnLst/>
                <a:rect l="l" t="t" r="r" b="b"/>
                <a:pathLst>
                  <a:path w="1905" h="22225">
                    <a:moveTo>
                      <a:pt x="1714" y="0"/>
                    </a:moveTo>
                    <a:lnTo>
                      <a:pt x="0" y="241"/>
                    </a:lnTo>
                    <a:lnTo>
                      <a:pt x="0" y="22148"/>
                    </a:lnTo>
                    <a:lnTo>
                      <a:pt x="1714" y="22148"/>
                    </a:lnTo>
                    <a:lnTo>
                      <a:pt x="1714" y="0"/>
                    </a:lnTo>
                    <a:close/>
                  </a:path>
                </a:pathLst>
              </a:custGeom>
              <a:solidFill>
                <a:srgbClr val="808080"/>
              </a:solidFill>
            </p:spPr>
            <p:txBody>
              <a:bodyPr wrap="square" lIns="0" tIns="0" rIns="0" bIns="0" rtlCol="0"/>
              <a:lstStyle/>
              <a:p>
                <a:endParaRPr/>
              </a:p>
            </p:txBody>
          </p:sp>
          <p:sp>
            <p:nvSpPr>
              <p:cNvPr id="730" name="object 29"/>
              <p:cNvSpPr/>
              <p:nvPr/>
            </p:nvSpPr>
            <p:spPr>
              <a:xfrm>
                <a:off x="2011668" y="3147526"/>
                <a:ext cx="250190" cy="36830"/>
              </a:xfrm>
              <a:custGeom>
                <a:avLst/>
                <a:gdLst/>
                <a:ahLst/>
                <a:cxnLst/>
                <a:rect l="l" t="t" r="r" b="b"/>
                <a:pathLst>
                  <a:path w="250189" h="36830">
                    <a:moveTo>
                      <a:pt x="249643" y="0"/>
                    </a:moveTo>
                    <a:lnTo>
                      <a:pt x="42252" y="0"/>
                    </a:lnTo>
                    <a:lnTo>
                      <a:pt x="42252" y="36347"/>
                    </a:lnTo>
                    <a:lnTo>
                      <a:pt x="233070" y="36347"/>
                    </a:lnTo>
                    <a:lnTo>
                      <a:pt x="233692" y="34721"/>
                    </a:lnTo>
                    <a:lnTo>
                      <a:pt x="236613" y="27622"/>
                    </a:lnTo>
                    <a:lnTo>
                      <a:pt x="248259" y="2552"/>
                    </a:lnTo>
                    <a:lnTo>
                      <a:pt x="249643" y="0"/>
                    </a:lnTo>
                    <a:close/>
                  </a:path>
                  <a:path w="250189" h="36830">
                    <a:moveTo>
                      <a:pt x="40525" y="0"/>
                    </a:moveTo>
                    <a:lnTo>
                      <a:pt x="0" y="0"/>
                    </a:lnTo>
                    <a:lnTo>
                      <a:pt x="1765" y="3530"/>
                    </a:lnTo>
                    <a:lnTo>
                      <a:pt x="7061" y="15049"/>
                    </a:lnTo>
                    <a:lnTo>
                      <a:pt x="7823" y="16789"/>
                    </a:lnTo>
                    <a:lnTo>
                      <a:pt x="9994" y="21920"/>
                    </a:lnTo>
                    <a:lnTo>
                      <a:pt x="12865" y="28994"/>
                    </a:lnTo>
                    <a:lnTo>
                      <a:pt x="15659" y="36347"/>
                    </a:lnTo>
                    <a:lnTo>
                      <a:pt x="40525" y="36347"/>
                    </a:lnTo>
                    <a:lnTo>
                      <a:pt x="40525" y="0"/>
                    </a:lnTo>
                    <a:close/>
                  </a:path>
                </a:pathLst>
              </a:custGeom>
              <a:solidFill>
                <a:srgbClr val="CCCCCC"/>
              </a:solidFill>
            </p:spPr>
            <p:txBody>
              <a:bodyPr wrap="square" lIns="0" tIns="0" rIns="0" bIns="0" rtlCol="0"/>
              <a:lstStyle/>
              <a:p>
                <a:endParaRPr/>
              </a:p>
            </p:txBody>
          </p:sp>
          <p:sp>
            <p:nvSpPr>
              <p:cNvPr id="731" name="object 30"/>
              <p:cNvSpPr/>
              <p:nvPr/>
            </p:nvSpPr>
            <p:spPr>
              <a:xfrm>
                <a:off x="2053050" y="3147530"/>
                <a:ext cx="0" cy="37465"/>
              </a:xfrm>
              <a:custGeom>
                <a:avLst/>
                <a:gdLst/>
                <a:ahLst/>
                <a:cxnLst/>
                <a:rect l="l" t="t" r="r" b="b"/>
                <a:pathLst>
                  <a:path h="37464">
                    <a:moveTo>
                      <a:pt x="0" y="37198"/>
                    </a:moveTo>
                    <a:lnTo>
                      <a:pt x="0" y="0"/>
                    </a:lnTo>
                    <a:lnTo>
                      <a:pt x="0" y="37198"/>
                    </a:lnTo>
                    <a:close/>
                  </a:path>
                </a:pathLst>
              </a:custGeom>
              <a:solidFill>
                <a:srgbClr val="808080"/>
              </a:solidFill>
            </p:spPr>
            <p:txBody>
              <a:bodyPr wrap="square" lIns="0" tIns="0" rIns="0" bIns="0" rtlCol="0"/>
              <a:lstStyle/>
              <a:p>
                <a:endParaRPr/>
              </a:p>
            </p:txBody>
          </p:sp>
          <p:sp>
            <p:nvSpPr>
              <p:cNvPr id="732" name="object 31"/>
              <p:cNvSpPr/>
              <p:nvPr/>
            </p:nvSpPr>
            <p:spPr>
              <a:xfrm>
                <a:off x="1489168" y="3147526"/>
                <a:ext cx="520065" cy="36830"/>
              </a:xfrm>
              <a:custGeom>
                <a:avLst/>
                <a:gdLst/>
                <a:ahLst/>
                <a:cxnLst/>
                <a:rect l="l" t="t" r="r" b="b"/>
                <a:pathLst>
                  <a:path w="520064" h="36830">
                    <a:moveTo>
                      <a:pt x="332193" y="0"/>
                    </a:moveTo>
                    <a:lnTo>
                      <a:pt x="282574" y="0"/>
                    </a:lnTo>
                    <a:lnTo>
                      <a:pt x="282574" y="36347"/>
                    </a:lnTo>
                    <a:lnTo>
                      <a:pt x="519760" y="36347"/>
                    </a:lnTo>
                    <a:lnTo>
                      <a:pt x="519366" y="35305"/>
                    </a:lnTo>
                    <a:lnTo>
                      <a:pt x="516585" y="28473"/>
                    </a:lnTo>
                    <a:lnTo>
                      <a:pt x="515213" y="25222"/>
                    </a:lnTo>
                    <a:lnTo>
                      <a:pt x="513867" y="22098"/>
                    </a:lnTo>
                    <a:lnTo>
                      <a:pt x="508855" y="11188"/>
                    </a:lnTo>
                    <a:lnTo>
                      <a:pt x="370751" y="11188"/>
                    </a:lnTo>
                    <a:lnTo>
                      <a:pt x="367830" y="11061"/>
                    </a:lnTo>
                    <a:lnTo>
                      <a:pt x="365518" y="10845"/>
                    </a:lnTo>
                    <a:lnTo>
                      <a:pt x="363385" y="10591"/>
                    </a:lnTo>
                    <a:lnTo>
                      <a:pt x="362546" y="10464"/>
                    </a:lnTo>
                    <a:lnTo>
                      <a:pt x="360324" y="10109"/>
                    </a:lnTo>
                    <a:lnTo>
                      <a:pt x="346773" y="6375"/>
                    </a:lnTo>
                    <a:lnTo>
                      <a:pt x="344233" y="5422"/>
                    </a:lnTo>
                    <a:lnTo>
                      <a:pt x="342633" y="4800"/>
                    </a:lnTo>
                    <a:lnTo>
                      <a:pt x="341896" y="4483"/>
                    </a:lnTo>
                    <a:lnTo>
                      <a:pt x="341134" y="4190"/>
                    </a:lnTo>
                    <a:lnTo>
                      <a:pt x="336638" y="2184"/>
                    </a:lnTo>
                    <a:lnTo>
                      <a:pt x="335064" y="1435"/>
                    </a:lnTo>
                    <a:lnTo>
                      <a:pt x="332193" y="0"/>
                    </a:lnTo>
                    <a:close/>
                  </a:path>
                  <a:path w="520064" h="36830">
                    <a:moveTo>
                      <a:pt x="514540" y="23622"/>
                    </a:moveTo>
                    <a:close/>
                  </a:path>
                  <a:path w="520064" h="36830">
                    <a:moveTo>
                      <a:pt x="508691" y="10845"/>
                    </a:moveTo>
                    <a:lnTo>
                      <a:pt x="379082" y="10848"/>
                    </a:lnTo>
                    <a:lnTo>
                      <a:pt x="376986" y="11048"/>
                    </a:lnTo>
                    <a:lnTo>
                      <a:pt x="373938" y="11188"/>
                    </a:lnTo>
                    <a:lnTo>
                      <a:pt x="508855" y="11188"/>
                    </a:lnTo>
                    <a:lnTo>
                      <a:pt x="508691" y="10845"/>
                    </a:lnTo>
                    <a:close/>
                  </a:path>
                  <a:path w="520064" h="36830">
                    <a:moveTo>
                      <a:pt x="507959" y="9385"/>
                    </a:moveTo>
                    <a:lnTo>
                      <a:pt x="387578" y="9385"/>
                    </a:lnTo>
                    <a:lnTo>
                      <a:pt x="386765" y="9575"/>
                    </a:lnTo>
                    <a:lnTo>
                      <a:pt x="383832" y="10172"/>
                    </a:lnTo>
                    <a:lnTo>
                      <a:pt x="380796" y="10655"/>
                    </a:lnTo>
                    <a:lnTo>
                      <a:pt x="379078" y="10848"/>
                    </a:lnTo>
                    <a:lnTo>
                      <a:pt x="508691" y="10845"/>
                    </a:lnTo>
                    <a:lnTo>
                      <a:pt x="507959" y="9385"/>
                    </a:lnTo>
                    <a:close/>
                  </a:path>
                  <a:path w="520064" h="36830">
                    <a:moveTo>
                      <a:pt x="503046" y="0"/>
                    </a:moveTo>
                    <a:lnTo>
                      <a:pt x="410552" y="0"/>
                    </a:lnTo>
                    <a:lnTo>
                      <a:pt x="407390" y="1727"/>
                    </a:lnTo>
                    <a:lnTo>
                      <a:pt x="404367" y="3251"/>
                    </a:lnTo>
                    <a:lnTo>
                      <a:pt x="387451" y="9410"/>
                    </a:lnTo>
                    <a:lnTo>
                      <a:pt x="387578" y="9385"/>
                    </a:lnTo>
                    <a:lnTo>
                      <a:pt x="507959" y="9385"/>
                    </a:lnTo>
                    <a:lnTo>
                      <a:pt x="506234" y="5943"/>
                    </a:lnTo>
                    <a:lnTo>
                      <a:pt x="505015" y="3594"/>
                    </a:lnTo>
                    <a:lnTo>
                      <a:pt x="504380" y="2438"/>
                    </a:lnTo>
                    <a:lnTo>
                      <a:pt x="503783" y="1295"/>
                    </a:lnTo>
                    <a:lnTo>
                      <a:pt x="503046" y="0"/>
                    </a:lnTo>
                    <a:close/>
                  </a:path>
                  <a:path w="520064" h="36830">
                    <a:moveTo>
                      <a:pt x="353759" y="8597"/>
                    </a:moveTo>
                    <a:close/>
                  </a:path>
                  <a:path w="520064" h="36830">
                    <a:moveTo>
                      <a:pt x="346796" y="6375"/>
                    </a:moveTo>
                    <a:lnTo>
                      <a:pt x="347103" y="6489"/>
                    </a:lnTo>
                    <a:lnTo>
                      <a:pt x="346796" y="6375"/>
                    </a:lnTo>
                    <a:close/>
                  </a:path>
                  <a:path w="520064" h="36830">
                    <a:moveTo>
                      <a:pt x="280860" y="0"/>
                    </a:moveTo>
                    <a:lnTo>
                      <a:pt x="0" y="0"/>
                    </a:lnTo>
                    <a:lnTo>
                      <a:pt x="0" y="36347"/>
                    </a:lnTo>
                    <a:lnTo>
                      <a:pt x="280860" y="36347"/>
                    </a:lnTo>
                    <a:lnTo>
                      <a:pt x="280860" y="0"/>
                    </a:lnTo>
                    <a:close/>
                  </a:path>
                </a:pathLst>
              </a:custGeom>
              <a:solidFill>
                <a:srgbClr val="CCCCCC"/>
              </a:solidFill>
            </p:spPr>
            <p:txBody>
              <a:bodyPr wrap="square" lIns="0" tIns="0" rIns="0" bIns="0" rtlCol="0"/>
              <a:lstStyle/>
              <a:p>
                <a:endParaRPr/>
              </a:p>
            </p:txBody>
          </p:sp>
          <p:sp>
            <p:nvSpPr>
              <p:cNvPr id="733" name="object 32"/>
              <p:cNvSpPr/>
              <p:nvPr/>
            </p:nvSpPr>
            <p:spPr>
              <a:xfrm>
                <a:off x="1770887" y="3147530"/>
                <a:ext cx="0" cy="37465"/>
              </a:xfrm>
              <a:custGeom>
                <a:avLst/>
                <a:gdLst/>
                <a:ahLst/>
                <a:cxnLst/>
                <a:rect l="l" t="t" r="r" b="b"/>
                <a:pathLst>
                  <a:path h="37464">
                    <a:moveTo>
                      <a:pt x="0" y="37198"/>
                    </a:moveTo>
                    <a:lnTo>
                      <a:pt x="0" y="0"/>
                    </a:lnTo>
                    <a:lnTo>
                      <a:pt x="0" y="37198"/>
                    </a:lnTo>
                    <a:close/>
                  </a:path>
                </a:pathLst>
              </a:custGeom>
              <a:solidFill>
                <a:srgbClr val="808080"/>
              </a:solidFill>
            </p:spPr>
            <p:txBody>
              <a:bodyPr wrap="square" lIns="0" tIns="0" rIns="0" bIns="0" rtlCol="0"/>
              <a:lstStyle/>
              <a:p>
                <a:endParaRPr/>
              </a:p>
            </p:txBody>
          </p:sp>
          <p:sp>
            <p:nvSpPr>
              <p:cNvPr id="734" name="object 33"/>
              <p:cNvSpPr/>
              <p:nvPr/>
            </p:nvSpPr>
            <p:spPr>
              <a:xfrm>
                <a:off x="1821362" y="3147526"/>
                <a:ext cx="1682750" cy="36830"/>
              </a:xfrm>
              <a:custGeom>
                <a:avLst/>
                <a:gdLst/>
                <a:ahLst/>
                <a:cxnLst/>
                <a:rect l="l" t="t" r="r" b="b"/>
                <a:pathLst>
                  <a:path w="1682750" h="36830">
                    <a:moveTo>
                      <a:pt x="1518170" y="0"/>
                    </a:moveTo>
                    <a:lnTo>
                      <a:pt x="1499247" y="0"/>
                    </a:lnTo>
                    <a:lnTo>
                      <a:pt x="1497609" y="3822"/>
                    </a:lnTo>
                    <a:lnTo>
                      <a:pt x="1491830" y="18808"/>
                    </a:lnTo>
                    <a:lnTo>
                      <a:pt x="1488973" y="27038"/>
                    </a:lnTo>
                    <a:lnTo>
                      <a:pt x="1487525" y="31368"/>
                    </a:lnTo>
                    <a:lnTo>
                      <a:pt x="1485925" y="36347"/>
                    </a:lnTo>
                    <a:lnTo>
                      <a:pt x="1503997" y="36347"/>
                    </a:lnTo>
                    <a:lnTo>
                      <a:pt x="1505229" y="32664"/>
                    </a:lnTo>
                    <a:lnTo>
                      <a:pt x="1507985" y="24739"/>
                    </a:lnTo>
                    <a:lnTo>
                      <a:pt x="1513509" y="10401"/>
                    </a:lnTo>
                    <a:lnTo>
                      <a:pt x="1514106" y="8978"/>
                    </a:lnTo>
                    <a:lnTo>
                      <a:pt x="1515999" y="4648"/>
                    </a:lnTo>
                    <a:lnTo>
                      <a:pt x="1518170" y="0"/>
                    </a:lnTo>
                    <a:close/>
                  </a:path>
                  <a:path w="1682750" h="36830">
                    <a:moveTo>
                      <a:pt x="1213777" y="0"/>
                    </a:moveTo>
                    <a:lnTo>
                      <a:pt x="1194701" y="0"/>
                    </a:lnTo>
                    <a:lnTo>
                      <a:pt x="1194943" y="444"/>
                    </a:lnTo>
                    <a:lnTo>
                      <a:pt x="1196276" y="3174"/>
                    </a:lnTo>
                    <a:lnTo>
                      <a:pt x="1197635" y="6045"/>
                    </a:lnTo>
                    <a:lnTo>
                      <a:pt x="1200416" y="12280"/>
                    </a:lnTo>
                    <a:lnTo>
                      <a:pt x="1201089" y="13881"/>
                    </a:lnTo>
                    <a:lnTo>
                      <a:pt x="1201788" y="15557"/>
                    </a:lnTo>
                    <a:lnTo>
                      <a:pt x="1203159" y="18961"/>
                    </a:lnTo>
                    <a:lnTo>
                      <a:pt x="1205928" y="26225"/>
                    </a:lnTo>
                    <a:lnTo>
                      <a:pt x="1209433" y="36347"/>
                    </a:lnTo>
                    <a:lnTo>
                      <a:pt x="1227632" y="36347"/>
                    </a:lnTo>
                    <a:lnTo>
                      <a:pt x="1222095" y="20345"/>
                    </a:lnTo>
                    <a:lnTo>
                      <a:pt x="1219200" y="12750"/>
                    </a:lnTo>
                    <a:lnTo>
                      <a:pt x="1217714" y="9055"/>
                    </a:lnTo>
                    <a:lnTo>
                      <a:pt x="1216240" y="5524"/>
                    </a:lnTo>
                    <a:lnTo>
                      <a:pt x="1213777" y="0"/>
                    </a:lnTo>
                    <a:close/>
                  </a:path>
                  <a:path w="1682750" h="36830">
                    <a:moveTo>
                      <a:pt x="1201077" y="13855"/>
                    </a:moveTo>
                    <a:close/>
                  </a:path>
                  <a:path w="1682750" h="36830">
                    <a:moveTo>
                      <a:pt x="1216952" y="7238"/>
                    </a:moveTo>
                    <a:close/>
                  </a:path>
                  <a:path w="1682750" h="36830">
                    <a:moveTo>
                      <a:pt x="1196263" y="3149"/>
                    </a:moveTo>
                    <a:close/>
                  </a:path>
                  <a:path w="1682750" h="36830">
                    <a:moveTo>
                      <a:pt x="459816" y="0"/>
                    </a:moveTo>
                    <a:lnTo>
                      <a:pt x="439940" y="0"/>
                    </a:lnTo>
                    <a:lnTo>
                      <a:pt x="438619" y="2463"/>
                    </a:lnTo>
                    <a:lnTo>
                      <a:pt x="423379" y="36347"/>
                    </a:lnTo>
                    <a:lnTo>
                      <a:pt x="441921" y="36347"/>
                    </a:lnTo>
                    <a:lnTo>
                      <a:pt x="442760" y="34328"/>
                    </a:lnTo>
                    <a:lnTo>
                      <a:pt x="445671" y="27584"/>
                    </a:lnTo>
                    <a:lnTo>
                      <a:pt x="456584" y="5410"/>
                    </a:lnTo>
                    <a:lnTo>
                      <a:pt x="459816" y="0"/>
                    </a:lnTo>
                    <a:close/>
                  </a:path>
                  <a:path w="1682750" h="36830">
                    <a:moveTo>
                      <a:pt x="200988" y="23622"/>
                    </a:moveTo>
                    <a:lnTo>
                      <a:pt x="182346" y="23622"/>
                    </a:lnTo>
                    <a:lnTo>
                      <a:pt x="183032" y="25222"/>
                    </a:lnTo>
                    <a:lnTo>
                      <a:pt x="184391" y="28473"/>
                    </a:lnTo>
                    <a:lnTo>
                      <a:pt x="187172" y="35305"/>
                    </a:lnTo>
                    <a:lnTo>
                      <a:pt x="187566" y="36347"/>
                    </a:lnTo>
                    <a:lnTo>
                      <a:pt x="205968" y="36347"/>
                    </a:lnTo>
                    <a:lnTo>
                      <a:pt x="203174" y="28994"/>
                    </a:lnTo>
                    <a:lnTo>
                      <a:pt x="200988" y="23622"/>
                    </a:lnTo>
                    <a:close/>
                  </a:path>
                  <a:path w="1682750" h="36830">
                    <a:moveTo>
                      <a:pt x="190309" y="0"/>
                    </a:moveTo>
                    <a:lnTo>
                      <a:pt x="170853" y="0"/>
                    </a:lnTo>
                    <a:lnTo>
                      <a:pt x="171589" y="1295"/>
                    </a:lnTo>
                    <a:lnTo>
                      <a:pt x="172861" y="3670"/>
                    </a:lnTo>
                    <a:lnTo>
                      <a:pt x="174040" y="5943"/>
                    </a:lnTo>
                    <a:lnTo>
                      <a:pt x="176568" y="10985"/>
                    </a:lnTo>
                    <a:lnTo>
                      <a:pt x="181673" y="22098"/>
                    </a:lnTo>
                    <a:lnTo>
                      <a:pt x="182359" y="23660"/>
                    </a:lnTo>
                    <a:lnTo>
                      <a:pt x="200988" y="23622"/>
                    </a:lnTo>
                    <a:lnTo>
                      <a:pt x="198869" y="18503"/>
                    </a:lnTo>
                    <a:lnTo>
                      <a:pt x="197396" y="15125"/>
                    </a:lnTo>
                    <a:lnTo>
                      <a:pt x="192100" y="3594"/>
                    </a:lnTo>
                    <a:lnTo>
                      <a:pt x="190309" y="0"/>
                    </a:lnTo>
                    <a:close/>
                  </a:path>
                  <a:path w="1682750" h="36830">
                    <a:moveTo>
                      <a:pt x="1101682" y="6667"/>
                    </a:moveTo>
                    <a:lnTo>
                      <a:pt x="1035354" y="6667"/>
                    </a:lnTo>
                    <a:lnTo>
                      <a:pt x="1038034" y="7848"/>
                    </a:lnTo>
                    <a:lnTo>
                      <a:pt x="1039710" y="8521"/>
                    </a:lnTo>
                    <a:lnTo>
                      <a:pt x="1040980" y="9029"/>
                    </a:lnTo>
                    <a:lnTo>
                      <a:pt x="1045222" y="10604"/>
                    </a:lnTo>
                    <a:lnTo>
                      <a:pt x="1047508" y="11366"/>
                    </a:lnTo>
                    <a:lnTo>
                      <a:pt x="1049642" y="11988"/>
                    </a:lnTo>
                    <a:lnTo>
                      <a:pt x="1050442" y="12242"/>
                    </a:lnTo>
                    <a:lnTo>
                      <a:pt x="1051407" y="12471"/>
                    </a:lnTo>
                    <a:lnTo>
                      <a:pt x="1052537" y="12763"/>
                    </a:lnTo>
                    <a:lnTo>
                      <a:pt x="1053376" y="13004"/>
                    </a:lnTo>
                    <a:lnTo>
                      <a:pt x="1054277" y="13182"/>
                    </a:lnTo>
                    <a:lnTo>
                      <a:pt x="1055522" y="13461"/>
                    </a:lnTo>
                    <a:lnTo>
                      <a:pt x="1057033" y="13766"/>
                    </a:lnTo>
                    <a:lnTo>
                      <a:pt x="1057960" y="13919"/>
                    </a:lnTo>
                    <a:lnTo>
                      <a:pt x="1060767" y="14363"/>
                    </a:lnTo>
                    <a:lnTo>
                      <a:pt x="1063078" y="14630"/>
                    </a:lnTo>
                    <a:lnTo>
                      <a:pt x="1064666" y="14744"/>
                    </a:lnTo>
                    <a:lnTo>
                      <a:pt x="1065250" y="14808"/>
                    </a:lnTo>
                    <a:lnTo>
                      <a:pt x="1066203" y="14858"/>
                    </a:lnTo>
                    <a:lnTo>
                      <a:pt x="1070063" y="14935"/>
                    </a:lnTo>
                    <a:lnTo>
                      <a:pt x="1071600" y="14909"/>
                    </a:lnTo>
                    <a:lnTo>
                      <a:pt x="1098956" y="8013"/>
                    </a:lnTo>
                    <a:lnTo>
                      <a:pt x="1101682" y="6667"/>
                    </a:lnTo>
                    <a:close/>
                  </a:path>
                  <a:path w="1682750" h="36830">
                    <a:moveTo>
                      <a:pt x="1057783" y="13893"/>
                    </a:moveTo>
                    <a:lnTo>
                      <a:pt x="1057944" y="13919"/>
                    </a:lnTo>
                    <a:lnTo>
                      <a:pt x="1057783" y="13893"/>
                    </a:lnTo>
                    <a:close/>
                  </a:path>
                  <a:path w="1682750" h="36830">
                    <a:moveTo>
                      <a:pt x="1113243" y="0"/>
                    </a:moveTo>
                    <a:lnTo>
                      <a:pt x="1022007" y="0"/>
                    </a:lnTo>
                    <a:lnTo>
                      <a:pt x="1024140" y="1168"/>
                    </a:lnTo>
                    <a:lnTo>
                      <a:pt x="1026960" y="2616"/>
                    </a:lnTo>
                    <a:lnTo>
                      <a:pt x="1032357" y="5295"/>
                    </a:lnTo>
                    <a:lnTo>
                      <a:pt x="1033818" y="5994"/>
                    </a:lnTo>
                    <a:lnTo>
                      <a:pt x="1035405" y="6692"/>
                    </a:lnTo>
                    <a:lnTo>
                      <a:pt x="1101682" y="6667"/>
                    </a:lnTo>
                    <a:lnTo>
                      <a:pt x="1103071" y="5981"/>
                    </a:lnTo>
                    <a:lnTo>
                      <a:pt x="1104633" y="5156"/>
                    </a:lnTo>
                    <a:lnTo>
                      <a:pt x="1108748" y="2806"/>
                    </a:lnTo>
                    <a:lnTo>
                      <a:pt x="1113243" y="0"/>
                    </a:lnTo>
                    <a:close/>
                  </a:path>
                  <a:path w="1682750" h="36830">
                    <a:moveTo>
                      <a:pt x="1652905" y="12458"/>
                    </a:moveTo>
                    <a:lnTo>
                      <a:pt x="1626323" y="12458"/>
                    </a:lnTo>
                    <a:lnTo>
                      <a:pt x="1626946" y="12611"/>
                    </a:lnTo>
                    <a:lnTo>
                      <a:pt x="1629181" y="13068"/>
                    </a:lnTo>
                    <a:lnTo>
                      <a:pt x="1632343" y="13538"/>
                    </a:lnTo>
                    <a:lnTo>
                      <a:pt x="1633296" y="13639"/>
                    </a:lnTo>
                    <a:lnTo>
                      <a:pt x="1635594" y="13830"/>
                    </a:lnTo>
                    <a:lnTo>
                      <a:pt x="1637055" y="13931"/>
                    </a:lnTo>
                    <a:lnTo>
                      <a:pt x="1640243" y="13970"/>
                    </a:lnTo>
                    <a:lnTo>
                      <a:pt x="1641030" y="13957"/>
                    </a:lnTo>
                    <a:lnTo>
                      <a:pt x="1643392" y="13843"/>
                    </a:lnTo>
                    <a:lnTo>
                      <a:pt x="1646174" y="13588"/>
                    </a:lnTo>
                    <a:lnTo>
                      <a:pt x="1647139" y="13449"/>
                    </a:lnTo>
                    <a:lnTo>
                      <a:pt x="1647634" y="13398"/>
                    </a:lnTo>
                    <a:lnTo>
                      <a:pt x="1648599" y="13258"/>
                    </a:lnTo>
                    <a:lnTo>
                      <a:pt x="1652905" y="12458"/>
                    </a:lnTo>
                    <a:close/>
                  </a:path>
                  <a:path w="1682750" h="36830">
                    <a:moveTo>
                      <a:pt x="1682534" y="0"/>
                    </a:moveTo>
                    <a:lnTo>
                      <a:pt x="1599095" y="0"/>
                    </a:lnTo>
                    <a:lnTo>
                      <a:pt x="1599653" y="393"/>
                    </a:lnTo>
                    <a:lnTo>
                      <a:pt x="1618081" y="9956"/>
                    </a:lnTo>
                    <a:lnTo>
                      <a:pt x="1620139" y="10706"/>
                    </a:lnTo>
                    <a:lnTo>
                      <a:pt x="1622564" y="11493"/>
                    </a:lnTo>
                    <a:lnTo>
                      <a:pt x="1625434" y="12255"/>
                    </a:lnTo>
                    <a:lnTo>
                      <a:pt x="1626349" y="12471"/>
                    </a:lnTo>
                    <a:lnTo>
                      <a:pt x="1652905" y="12458"/>
                    </a:lnTo>
                    <a:lnTo>
                      <a:pt x="1656118" y="11658"/>
                    </a:lnTo>
                    <a:lnTo>
                      <a:pt x="1658861" y="10845"/>
                    </a:lnTo>
                    <a:lnTo>
                      <a:pt x="1659712" y="10553"/>
                    </a:lnTo>
                    <a:lnTo>
                      <a:pt x="1660385" y="10363"/>
                    </a:lnTo>
                    <a:lnTo>
                      <a:pt x="1681480" y="622"/>
                    </a:lnTo>
                    <a:lnTo>
                      <a:pt x="1682534" y="0"/>
                    </a:lnTo>
                    <a:close/>
                  </a:path>
                  <a:path w="1682750" h="36830">
                    <a:moveTo>
                      <a:pt x="639305" y="0"/>
                    </a:moveTo>
                    <a:lnTo>
                      <a:pt x="552843" y="0"/>
                    </a:lnTo>
                    <a:lnTo>
                      <a:pt x="555917" y="1587"/>
                    </a:lnTo>
                    <a:lnTo>
                      <a:pt x="587171" y="11277"/>
                    </a:lnTo>
                    <a:lnTo>
                      <a:pt x="587794" y="11366"/>
                    </a:lnTo>
                    <a:lnTo>
                      <a:pt x="591502" y="11620"/>
                    </a:lnTo>
                    <a:lnTo>
                      <a:pt x="595350" y="11671"/>
                    </a:lnTo>
                    <a:lnTo>
                      <a:pt x="598309" y="11595"/>
                    </a:lnTo>
                    <a:lnTo>
                      <a:pt x="601421" y="11391"/>
                    </a:lnTo>
                    <a:lnTo>
                      <a:pt x="602068" y="11302"/>
                    </a:lnTo>
                    <a:lnTo>
                      <a:pt x="604850" y="10998"/>
                    </a:lnTo>
                    <a:lnTo>
                      <a:pt x="607872" y="10528"/>
                    </a:lnTo>
                    <a:lnTo>
                      <a:pt x="608596" y="10388"/>
                    </a:lnTo>
                    <a:lnTo>
                      <a:pt x="609180" y="10299"/>
                    </a:lnTo>
                    <a:lnTo>
                      <a:pt x="612114" y="9702"/>
                    </a:lnTo>
                    <a:lnTo>
                      <a:pt x="616432" y="8636"/>
                    </a:lnTo>
                    <a:lnTo>
                      <a:pt x="617804" y="8255"/>
                    </a:lnTo>
                    <a:lnTo>
                      <a:pt x="622930" y="6642"/>
                    </a:lnTo>
                    <a:lnTo>
                      <a:pt x="624967" y="5956"/>
                    </a:lnTo>
                    <a:lnTo>
                      <a:pt x="627824" y="4889"/>
                    </a:lnTo>
                    <a:lnTo>
                      <a:pt x="634022" y="2374"/>
                    </a:lnTo>
                    <a:lnTo>
                      <a:pt x="639305" y="0"/>
                    </a:lnTo>
                    <a:close/>
                  </a:path>
                  <a:path w="1682750" h="36830">
                    <a:moveTo>
                      <a:pt x="78359" y="0"/>
                    </a:moveTo>
                    <a:lnTo>
                      <a:pt x="0" y="0"/>
                    </a:lnTo>
                    <a:lnTo>
                      <a:pt x="2819" y="1409"/>
                    </a:lnTo>
                    <a:lnTo>
                      <a:pt x="4356" y="2146"/>
                    </a:lnTo>
                    <a:lnTo>
                      <a:pt x="8801" y="4127"/>
                    </a:lnTo>
                    <a:lnTo>
                      <a:pt x="9702" y="4483"/>
                    </a:lnTo>
                    <a:lnTo>
                      <a:pt x="10397" y="4787"/>
                    </a:lnTo>
                    <a:lnTo>
                      <a:pt x="11963" y="5397"/>
                    </a:lnTo>
                    <a:lnTo>
                      <a:pt x="14909" y="6489"/>
                    </a:lnTo>
                    <a:lnTo>
                      <a:pt x="15582" y="6743"/>
                    </a:lnTo>
                    <a:lnTo>
                      <a:pt x="17767" y="7480"/>
                    </a:lnTo>
                    <a:lnTo>
                      <a:pt x="19329" y="7950"/>
                    </a:lnTo>
                    <a:lnTo>
                      <a:pt x="20662" y="8356"/>
                    </a:lnTo>
                    <a:lnTo>
                      <a:pt x="21615" y="8610"/>
                    </a:lnTo>
                    <a:lnTo>
                      <a:pt x="24206" y="9283"/>
                    </a:lnTo>
                    <a:lnTo>
                      <a:pt x="27965" y="10071"/>
                    </a:lnTo>
                    <a:lnTo>
                      <a:pt x="30403" y="10464"/>
                    </a:lnTo>
                    <a:lnTo>
                      <a:pt x="31038" y="10566"/>
                    </a:lnTo>
                    <a:lnTo>
                      <a:pt x="35318" y="11036"/>
                    </a:lnTo>
                    <a:lnTo>
                      <a:pt x="38633" y="11188"/>
                    </a:lnTo>
                    <a:lnTo>
                      <a:pt x="41744" y="11188"/>
                    </a:lnTo>
                    <a:lnTo>
                      <a:pt x="55278" y="9410"/>
                    </a:lnTo>
                    <a:lnTo>
                      <a:pt x="57327" y="8902"/>
                    </a:lnTo>
                    <a:lnTo>
                      <a:pt x="75133" y="1752"/>
                    </a:lnTo>
                    <a:lnTo>
                      <a:pt x="78359" y="0"/>
                    </a:lnTo>
                    <a:close/>
                  </a:path>
                  <a:path w="1682750" h="36830">
                    <a:moveTo>
                      <a:pt x="21551" y="8597"/>
                    </a:moveTo>
                    <a:close/>
                  </a:path>
                  <a:path w="1682750" h="36830">
                    <a:moveTo>
                      <a:pt x="19275" y="7936"/>
                    </a:moveTo>
                    <a:close/>
                  </a:path>
                  <a:path w="1682750" h="36830">
                    <a:moveTo>
                      <a:pt x="14579" y="6375"/>
                    </a:moveTo>
                    <a:lnTo>
                      <a:pt x="14891" y="6489"/>
                    </a:lnTo>
                    <a:lnTo>
                      <a:pt x="14579" y="6375"/>
                    </a:lnTo>
                    <a:close/>
                  </a:path>
                </a:pathLst>
              </a:custGeom>
              <a:solidFill>
                <a:srgbClr val="333333"/>
              </a:solidFill>
            </p:spPr>
            <p:txBody>
              <a:bodyPr wrap="square" lIns="0" tIns="0" rIns="0" bIns="0" rtlCol="0"/>
              <a:lstStyle/>
              <a:p>
                <a:endParaRPr/>
              </a:p>
            </p:txBody>
          </p:sp>
          <p:sp>
            <p:nvSpPr>
              <p:cNvPr id="735" name="object 34"/>
              <p:cNvSpPr/>
              <p:nvPr/>
            </p:nvSpPr>
            <p:spPr>
              <a:xfrm>
                <a:off x="3396061" y="3108562"/>
                <a:ext cx="236854" cy="34925"/>
              </a:xfrm>
              <a:custGeom>
                <a:avLst/>
                <a:gdLst/>
                <a:ahLst/>
                <a:cxnLst/>
                <a:rect l="l" t="t" r="r" b="b"/>
                <a:pathLst>
                  <a:path w="236854" h="34925">
                    <a:moveTo>
                      <a:pt x="141668" y="0"/>
                    </a:moveTo>
                    <a:lnTo>
                      <a:pt x="68643" y="0"/>
                    </a:lnTo>
                    <a:lnTo>
                      <a:pt x="68643" y="34671"/>
                    </a:lnTo>
                    <a:lnTo>
                      <a:pt x="74231" y="34671"/>
                    </a:lnTo>
                    <a:lnTo>
                      <a:pt x="74561" y="34607"/>
                    </a:lnTo>
                    <a:lnTo>
                      <a:pt x="75120" y="34455"/>
                    </a:lnTo>
                    <a:lnTo>
                      <a:pt x="75806" y="34302"/>
                    </a:lnTo>
                    <a:lnTo>
                      <a:pt x="76822" y="34036"/>
                    </a:lnTo>
                    <a:lnTo>
                      <a:pt x="79082" y="33375"/>
                    </a:lnTo>
                    <a:lnTo>
                      <a:pt x="79730" y="33147"/>
                    </a:lnTo>
                    <a:lnTo>
                      <a:pt x="80378" y="32956"/>
                    </a:lnTo>
                    <a:lnTo>
                      <a:pt x="124055" y="9194"/>
                    </a:lnTo>
                    <a:lnTo>
                      <a:pt x="126606" y="7734"/>
                    </a:lnTo>
                    <a:lnTo>
                      <a:pt x="132410" y="4508"/>
                    </a:lnTo>
                    <a:lnTo>
                      <a:pt x="133934" y="3708"/>
                    </a:lnTo>
                    <a:lnTo>
                      <a:pt x="138430" y="1473"/>
                    </a:lnTo>
                    <a:lnTo>
                      <a:pt x="141668" y="0"/>
                    </a:lnTo>
                    <a:close/>
                  </a:path>
                  <a:path w="236854" h="34925">
                    <a:moveTo>
                      <a:pt x="200586" y="9804"/>
                    </a:moveTo>
                    <a:lnTo>
                      <a:pt x="165658" y="9804"/>
                    </a:lnTo>
                    <a:lnTo>
                      <a:pt x="163690" y="10274"/>
                    </a:lnTo>
                    <a:lnTo>
                      <a:pt x="115163" y="34671"/>
                    </a:lnTo>
                    <a:lnTo>
                      <a:pt x="236664" y="34671"/>
                    </a:lnTo>
                    <a:lnTo>
                      <a:pt x="236664" y="18796"/>
                    </a:lnTo>
                    <a:lnTo>
                      <a:pt x="234175" y="18224"/>
                    </a:lnTo>
                    <a:lnTo>
                      <a:pt x="233426" y="18008"/>
                    </a:lnTo>
                    <a:lnTo>
                      <a:pt x="230428" y="17246"/>
                    </a:lnTo>
                    <a:lnTo>
                      <a:pt x="229597" y="17005"/>
                    </a:lnTo>
                    <a:lnTo>
                      <a:pt x="214401" y="12941"/>
                    </a:lnTo>
                    <a:lnTo>
                      <a:pt x="212826" y="12573"/>
                    </a:lnTo>
                    <a:lnTo>
                      <a:pt x="212140" y="12382"/>
                    </a:lnTo>
                    <a:lnTo>
                      <a:pt x="205765" y="10871"/>
                    </a:lnTo>
                    <a:lnTo>
                      <a:pt x="201587" y="9982"/>
                    </a:lnTo>
                    <a:lnTo>
                      <a:pt x="200586" y="9804"/>
                    </a:lnTo>
                    <a:close/>
                  </a:path>
                  <a:path w="236854" h="34925">
                    <a:moveTo>
                      <a:pt x="182143" y="7912"/>
                    </a:moveTo>
                    <a:lnTo>
                      <a:pt x="165531" y="9829"/>
                    </a:lnTo>
                    <a:lnTo>
                      <a:pt x="200586" y="9804"/>
                    </a:lnTo>
                    <a:lnTo>
                      <a:pt x="200164" y="9715"/>
                    </a:lnTo>
                    <a:lnTo>
                      <a:pt x="197396" y="9232"/>
                    </a:lnTo>
                    <a:lnTo>
                      <a:pt x="196011" y="9017"/>
                    </a:lnTo>
                    <a:lnTo>
                      <a:pt x="183896" y="7924"/>
                    </a:lnTo>
                    <a:lnTo>
                      <a:pt x="182143" y="7912"/>
                    </a:lnTo>
                    <a:close/>
                  </a:path>
                  <a:path w="236854" h="34925">
                    <a:moveTo>
                      <a:pt x="66929" y="0"/>
                    </a:moveTo>
                    <a:lnTo>
                      <a:pt x="0" y="0"/>
                    </a:lnTo>
                    <a:lnTo>
                      <a:pt x="1777" y="1142"/>
                    </a:lnTo>
                    <a:lnTo>
                      <a:pt x="6286" y="4254"/>
                    </a:lnTo>
                    <a:lnTo>
                      <a:pt x="12141" y="8547"/>
                    </a:lnTo>
                    <a:lnTo>
                      <a:pt x="23520" y="17259"/>
                    </a:lnTo>
                    <a:lnTo>
                      <a:pt x="26111" y="19189"/>
                    </a:lnTo>
                    <a:lnTo>
                      <a:pt x="46989" y="31838"/>
                    </a:lnTo>
                    <a:lnTo>
                      <a:pt x="48653" y="32550"/>
                    </a:lnTo>
                    <a:lnTo>
                      <a:pt x="51080" y="33413"/>
                    </a:lnTo>
                    <a:lnTo>
                      <a:pt x="52641" y="33921"/>
                    </a:lnTo>
                    <a:lnTo>
                      <a:pt x="55511" y="34671"/>
                    </a:lnTo>
                    <a:lnTo>
                      <a:pt x="66929" y="34671"/>
                    </a:lnTo>
                    <a:lnTo>
                      <a:pt x="66929" y="0"/>
                    </a:lnTo>
                    <a:close/>
                  </a:path>
                  <a:path w="236854" h="34925">
                    <a:moveTo>
                      <a:pt x="46951" y="31826"/>
                    </a:moveTo>
                    <a:close/>
                  </a:path>
                </a:pathLst>
              </a:custGeom>
              <a:solidFill>
                <a:srgbClr val="CCCCCC"/>
              </a:solidFill>
            </p:spPr>
            <p:txBody>
              <a:bodyPr wrap="square" lIns="0" tIns="0" rIns="0" bIns="0" rtlCol="0"/>
              <a:lstStyle/>
              <a:p>
                <a:endParaRPr/>
              </a:p>
            </p:txBody>
          </p:sp>
          <p:sp>
            <p:nvSpPr>
              <p:cNvPr id="800" name="object 35"/>
              <p:cNvSpPr/>
              <p:nvPr/>
            </p:nvSpPr>
            <p:spPr>
              <a:xfrm>
                <a:off x="3463855" y="3106026"/>
                <a:ext cx="0" cy="37465"/>
              </a:xfrm>
              <a:custGeom>
                <a:avLst/>
                <a:gdLst/>
                <a:ahLst/>
                <a:cxnLst/>
                <a:rect l="l" t="t" r="r" b="b"/>
                <a:pathLst>
                  <a:path h="37464">
                    <a:moveTo>
                      <a:pt x="0" y="37210"/>
                    </a:moveTo>
                    <a:lnTo>
                      <a:pt x="0" y="0"/>
                    </a:lnTo>
                    <a:lnTo>
                      <a:pt x="0" y="37210"/>
                    </a:lnTo>
                    <a:close/>
                  </a:path>
                </a:pathLst>
              </a:custGeom>
              <a:solidFill>
                <a:srgbClr val="808080"/>
              </a:solidFill>
            </p:spPr>
            <p:txBody>
              <a:bodyPr wrap="square" lIns="0" tIns="0" rIns="0" bIns="0" rtlCol="0"/>
              <a:lstStyle/>
              <a:p>
                <a:endParaRPr/>
              </a:p>
            </p:txBody>
          </p:sp>
          <p:sp>
            <p:nvSpPr>
              <p:cNvPr id="801" name="object 36"/>
              <p:cNvSpPr/>
              <p:nvPr/>
            </p:nvSpPr>
            <p:spPr>
              <a:xfrm>
                <a:off x="3393281" y="3107713"/>
                <a:ext cx="148590" cy="0"/>
              </a:xfrm>
              <a:custGeom>
                <a:avLst/>
                <a:gdLst/>
                <a:ahLst/>
                <a:cxnLst/>
                <a:rect l="l" t="t" r="r" b="b"/>
                <a:pathLst>
                  <a:path w="148589">
                    <a:moveTo>
                      <a:pt x="0" y="0"/>
                    </a:moveTo>
                    <a:lnTo>
                      <a:pt x="148285" y="0"/>
                    </a:lnTo>
                  </a:path>
                </a:pathLst>
              </a:custGeom>
              <a:ln w="3175">
                <a:solidFill>
                  <a:srgbClr val="808080"/>
                </a:solidFill>
              </a:ln>
            </p:spPr>
            <p:txBody>
              <a:bodyPr wrap="square" lIns="0" tIns="0" rIns="0" bIns="0" rtlCol="0"/>
              <a:lstStyle/>
              <a:p>
                <a:endParaRPr/>
              </a:p>
            </p:txBody>
          </p:sp>
          <p:sp>
            <p:nvSpPr>
              <p:cNvPr id="802" name="object 37"/>
              <p:cNvSpPr/>
              <p:nvPr/>
            </p:nvSpPr>
            <p:spPr>
              <a:xfrm>
                <a:off x="3007874" y="3108562"/>
                <a:ext cx="406400" cy="34925"/>
              </a:xfrm>
              <a:custGeom>
                <a:avLst/>
                <a:gdLst/>
                <a:ahLst/>
                <a:cxnLst/>
                <a:rect l="l" t="t" r="r" b="b"/>
                <a:pathLst>
                  <a:path w="406400" h="34925">
                    <a:moveTo>
                      <a:pt x="337997" y="0"/>
                    </a:moveTo>
                    <a:lnTo>
                      <a:pt x="174688" y="0"/>
                    </a:lnTo>
                    <a:lnTo>
                      <a:pt x="174688" y="34671"/>
                    </a:lnTo>
                    <a:lnTo>
                      <a:pt x="314680" y="34671"/>
                    </a:lnTo>
                    <a:lnTo>
                      <a:pt x="316509" y="30759"/>
                    </a:lnTo>
                    <a:lnTo>
                      <a:pt x="317233" y="29273"/>
                    </a:lnTo>
                    <a:lnTo>
                      <a:pt x="319316" y="25209"/>
                    </a:lnTo>
                    <a:lnTo>
                      <a:pt x="322059" y="20256"/>
                    </a:lnTo>
                    <a:lnTo>
                      <a:pt x="322783" y="19024"/>
                    </a:lnTo>
                    <a:lnTo>
                      <a:pt x="323507" y="17830"/>
                    </a:lnTo>
                    <a:lnTo>
                      <a:pt x="336842" y="1015"/>
                    </a:lnTo>
                    <a:lnTo>
                      <a:pt x="337997" y="0"/>
                    </a:lnTo>
                    <a:close/>
                  </a:path>
                  <a:path w="406400" h="34925">
                    <a:moveTo>
                      <a:pt x="361111" y="7874"/>
                    </a:moveTo>
                    <a:lnTo>
                      <a:pt x="333794" y="34671"/>
                    </a:lnTo>
                    <a:lnTo>
                      <a:pt x="406349" y="34671"/>
                    </a:lnTo>
                    <a:lnTo>
                      <a:pt x="404126" y="33070"/>
                    </a:lnTo>
                    <a:lnTo>
                      <a:pt x="401408" y="31038"/>
                    </a:lnTo>
                    <a:lnTo>
                      <a:pt x="369282" y="9512"/>
                    </a:lnTo>
                    <a:lnTo>
                      <a:pt x="362077" y="7886"/>
                    </a:lnTo>
                    <a:lnTo>
                      <a:pt x="361111" y="7874"/>
                    </a:lnTo>
                    <a:close/>
                  </a:path>
                  <a:path w="406400" h="34925">
                    <a:moveTo>
                      <a:pt x="381774" y="16382"/>
                    </a:moveTo>
                    <a:close/>
                  </a:path>
                  <a:path w="406400" h="34925">
                    <a:moveTo>
                      <a:pt x="375348" y="12382"/>
                    </a:moveTo>
                    <a:close/>
                  </a:path>
                  <a:path w="406400" h="34925">
                    <a:moveTo>
                      <a:pt x="172961" y="21996"/>
                    </a:moveTo>
                    <a:lnTo>
                      <a:pt x="18491" y="21996"/>
                    </a:lnTo>
                    <a:lnTo>
                      <a:pt x="19240" y="23253"/>
                    </a:lnTo>
                    <a:lnTo>
                      <a:pt x="20789" y="25971"/>
                    </a:lnTo>
                    <a:lnTo>
                      <a:pt x="23736" y="31572"/>
                    </a:lnTo>
                    <a:lnTo>
                      <a:pt x="24523" y="33134"/>
                    </a:lnTo>
                    <a:lnTo>
                      <a:pt x="25260" y="34671"/>
                    </a:lnTo>
                    <a:lnTo>
                      <a:pt x="172961" y="34671"/>
                    </a:lnTo>
                    <a:lnTo>
                      <a:pt x="172961" y="21996"/>
                    </a:lnTo>
                    <a:close/>
                  </a:path>
                  <a:path w="406400" h="34925">
                    <a:moveTo>
                      <a:pt x="172961" y="0"/>
                    </a:moveTo>
                    <a:lnTo>
                      <a:pt x="0" y="0"/>
                    </a:lnTo>
                    <a:lnTo>
                      <a:pt x="1308" y="1015"/>
                    </a:lnTo>
                    <a:lnTo>
                      <a:pt x="2946" y="2400"/>
                    </a:lnTo>
                    <a:lnTo>
                      <a:pt x="5905" y="5181"/>
                    </a:lnTo>
                    <a:lnTo>
                      <a:pt x="6045" y="5346"/>
                    </a:lnTo>
                    <a:lnTo>
                      <a:pt x="7531" y="6883"/>
                    </a:lnTo>
                    <a:lnTo>
                      <a:pt x="18503" y="22021"/>
                    </a:lnTo>
                    <a:lnTo>
                      <a:pt x="172961" y="21996"/>
                    </a:lnTo>
                    <a:lnTo>
                      <a:pt x="172961" y="0"/>
                    </a:lnTo>
                    <a:close/>
                  </a:path>
                </a:pathLst>
              </a:custGeom>
              <a:solidFill>
                <a:srgbClr val="CCCCCC"/>
              </a:solidFill>
            </p:spPr>
            <p:txBody>
              <a:bodyPr wrap="square" lIns="0" tIns="0" rIns="0" bIns="0" rtlCol="0"/>
              <a:lstStyle/>
              <a:p>
                <a:endParaRPr/>
              </a:p>
            </p:txBody>
          </p:sp>
          <p:sp>
            <p:nvSpPr>
              <p:cNvPr id="803" name="object 38"/>
              <p:cNvSpPr/>
              <p:nvPr/>
            </p:nvSpPr>
            <p:spPr>
              <a:xfrm>
                <a:off x="3181692" y="3106026"/>
                <a:ext cx="0" cy="37465"/>
              </a:xfrm>
              <a:custGeom>
                <a:avLst/>
                <a:gdLst/>
                <a:ahLst/>
                <a:cxnLst/>
                <a:rect l="l" t="t" r="r" b="b"/>
                <a:pathLst>
                  <a:path h="37464">
                    <a:moveTo>
                      <a:pt x="0" y="37210"/>
                    </a:moveTo>
                    <a:lnTo>
                      <a:pt x="0" y="0"/>
                    </a:lnTo>
                    <a:lnTo>
                      <a:pt x="0" y="37210"/>
                    </a:lnTo>
                    <a:close/>
                  </a:path>
                </a:pathLst>
              </a:custGeom>
              <a:solidFill>
                <a:srgbClr val="808080"/>
              </a:solidFill>
            </p:spPr>
            <p:txBody>
              <a:bodyPr wrap="square" lIns="0" tIns="0" rIns="0" bIns="0" rtlCol="0"/>
              <a:lstStyle/>
              <a:p>
                <a:endParaRPr/>
              </a:p>
            </p:txBody>
          </p:sp>
          <p:sp>
            <p:nvSpPr>
              <p:cNvPr id="804" name="object 39"/>
              <p:cNvSpPr/>
              <p:nvPr/>
            </p:nvSpPr>
            <p:spPr>
              <a:xfrm>
                <a:off x="3005438" y="3107713"/>
                <a:ext cx="342900" cy="0"/>
              </a:xfrm>
              <a:custGeom>
                <a:avLst/>
                <a:gdLst/>
                <a:ahLst/>
                <a:cxnLst/>
                <a:rect l="l" t="t" r="r" b="b"/>
                <a:pathLst>
                  <a:path w="342900">
                    <a:moveTo>
                      <a:pt x="0" y="0"/>
                    </a:moveTo>
                    <a:lnTo>
                      <a:pt x="342493" y="0"/>
                    </a:lnTo>
                  </a:path>
                </a:pathLst>
              </a:custGeom>
              <a:ln w="3175">
                <a:solidFill>
                  <a:srgbClr val="808080"/>
                </a:solidFill>
              </a:ln>
            </p:spPr>
            <p:txBody>
              <a:bodyPr wrap="square" lIns="0" tIns="0" rIns="0" bIns="0" rtlCol="0"/>
              <a:lstStyle/>
              <a:p>
                <a:endParaRPr/>
              </a:p>
            </p:txBody>
          </p:sp>
          <p:sp>
            <p:nvSpPr>
              <p:cNvPr id="805" name="object 40"/>
              <p:cNvSpPr/>
              <p:nvPr/>
            </p:nvSpPr>
            <p:spPr>
              <a:xfrm>
                <a:off x="2805423" y="3108562"/>
                <a:ext cx="208915" cy="34925"/>
              </a:xfrm>
              <a:custGeom>
                <a:avLst/>
                <a:gdLst/>
                <a:ahLst/>
                <a:cxnLst/>
                <a:rect l="l" t="t" r="r" b="b"/>
                <a:pathLst>
                  <a:path w="208914" h="34925">
                    <a:moveTo>
                      <a:pt x="155727" y="0"/>
                    </a:moveTo>
                    <a:lnTo>
                      <a:pt x="94970" y="0"/>
                    </a:lnTo>
                    <a:lnTo>
                      <a:pt x="94970" y="34671"/>
                    </a:lnTo>
                    <a:lnTo>
                      <a:pt x="98983" y="34671"/>
                    </a:lnTo>
                    <a:lnTo>
                      <a:pt x="99593" y="34493"/>
                    </a:lnTo>
                    <a:lnTo>
                      <a:pt x="137533" y="12103"/>
                    </a:lnTo>
                    <a:lnTo>
                      <a:pt x="144653" y="7035"/>
                    </a:lnTo>
                    <a:lnTo>
                      <a:pt x="149047" y="4076"/>
                    </a:lnTo>
                    <a:lnTo>
                      <a:pt x="150558" y="3086"/>
                    </a:lnTo>
                    <a:lnTo>
                      <a:pt x="152158" y="2095"/>
                    </a:lnTo>
                    <a:lnTo>
                      <a:pt x="155727" y="0"/>
                    </a:lnTo>
                    <a:close/>
                  </a:path>
                  <a:path w="208914" h="34925">
                    <a:moveTo>
                      <a:pt x="204509" y="28143"/>
                    </a:moveTo>
                    <a:lnTo>
                      <a:pt x="144741" y="28143"/>
                    </a:lnTo>
                    <a:lnTo>
                      <a:pt x="143357" y="29146"/>
                    </a:lnTo>
                    <a:lnTo>
                      <a:pt x="142608" y="29718"/>
                    </a:lnTo>
                    <a:lnTo>
                      <a:pt x="135636" y="34671"/>
                    </a:lnTo>
                    <a:lnTo>
                      <a:pt x="208381" y="34671"/>
                    </a:lnTo>
                    <a:lnTo>
                      <a:pt x="206518" y="31394"/>
                    </a:lnTo>
                    <a:lnTo>
                      <a:pt x="205453" y="29603"/>
                    </a:lnTo>
                    <a:lnTo>
                      <a:pt x="204509" y="28143"/>
                    </a:lnTo>
                    <a:close/>
                  </a:path>
                  <a:path w="208914" h="34925">
                    <a:moveTo>
                      <a:pt x="181000" y="9550"/>
                    </a:moveTo>
                    <a:lnTo>
                      <a:pt x="180162" y="9550"/>
                    </a:lnTo>
                    <a:lnTo>
                      <a:pt x="179132" y="9613"/>
                    </a:lnTo>
                    <a:lnTo>
                      <a:pt x="177406" y="9804"/>
                    </a:lnTo>
                    <a:lnTo>
                      <a:pt x="176923" y="9918"/>
                    </a:lnTo>
                    <a:lnTo>
                      <a:pt x="175835" y="10109"/>
                    </a:lnTo>
                    <a:lnTo>
                      <a:pt x="144665" y="28194"/>
                    </a:lnTo>
                    <a:lnTo>
                      <a:pt x="204509" y="28143"/>
                    </a:lnTo>
                    <a:lnTo>
                      <a:pt x="181825" y="9613"/>
                    </a:lnTo>
                    <a:lnTo>
                      <a:pt x="181000" y="9550"/>
                    </a:lnTo>
                    <a:close/>
                  </a:path>
                  <a:path w="208914" h="34925">
                    <a:moveTo>
                      <a:pt x="196749" y="17932"/>
                    </a:moveTo>
                    <a:close/>
                  </a:path>
                  <a:path w="208914" h="34925">
                    <a:moveTo>
                      <a:pt x="185407" y="10261"/>
                    </a:moveTo>
                    <a:close/>
                  </a:path>
                  <a:path w="208914" h="34925">
                    <a:moveTo>
                      <a:pt x="93256" y="24282"/>
                    </a:moveTo>
                    <a:lnTo>
                      <a:pt x="46951" y="24282"/>
                    </a:lnTo>
                    <a:lnTo>
                      <a:pt x="48196" y="24955"/>
                    </a:lnTo>
                    <a:lnTo>
                      <a:pt x="50685" y="26238"/>
                    </a:lnTo>
                    <a:lnTo>
                      <a:pt x="55892" y="28829"/>
                    </a:lnTo>
                    <a:lnTo>
                      <a:pt x="57035" y="29375"/>
                    </a:lnTo>
                    <a:lnTo>
                      <a:pt x="58305" y="29921"/>
                    </a:lnTo>
                    <a:lnTo>
                      <a:pt x="70510" y="34467"/>
                    </a:lnTo>
                    <a:lnTo>
                      <a:pt x="71170" y="34671"/>
                    </a:lnTo>
                    <a:lnTo>
                      <a:pt x="93256" y="34671"/>
                    </a:lnTo>
                    <a:lnTo>
                      <a:pt x="93256" y="24282"/>
                    </a:lnTo>
                    <a:close/>
                  </a:path>
                  <a:path w="208914" h="34925">
                    <a:moveTo>
                      <a:pt x="58254" y="29908"/>
                    </a:moveTo>
                    <a:close/>
                  </a:path>
                  <a:path w="208914" h="34925">
                    <a:moveTo>
                      <a:pt x="93256" y="0"/>
                    </a:moveTo>
                    <a:lnTo>
                      <a:pt x="0" y="0"/>
                    </a:lnTo>
                    <a:lnTo>
                      <a:pt x="5156" y="2095"/>
                    </a:lnTo>
                    <a:lnTo>
                      <a:pt x="12611" y="5511"/>
                    </a:lnTo>
                    <a:lnTo>
                      <a:pt x="17068" y="7747"/>
                    </a:lnTo>
                    <a:lnTo>
                      <a:pt x="22809" y="10807"/>
                    </a:lnTo>
                    <a:lnTo>
                      <a:pt x="23622" y="11226"/>
                    </a:lnTo>
                    <a:lnTo>
                      <a:pt x="46977" y="24307"/>
                    </a:lnTo>
                    <a:lnTo>
                      <a:pt x="93256" y="24282"/>
                    </a:lnTo>
                    <a:lnTo>
                      <a:pt x="93256" y="0"/>
                    </a:lnTo>
                    <a:close/>
                  </a:path>
                  <a:path w="208914" h="34925">
                    <a:moveTo>
                      <a:pt x="22771" y="10795"/>
                    </a:moveTo>
                    <a:close/>
                  </a:path>
                </a:pathLst>
              </a:custGeom>
              <a:solidFill>
                <a:srgbClr val="CCCCCC"/>
              </a:solidFill>
            </p:spPr>
            <p:txBody>
              <a:bodyPr wrap="square" lIns="0" tIns="0" rIns="0" bIns="0" rtlCol="0"/>
              <a:lstStyle/>
              <a:p>
                <a:endParaRPr/>
              </a:p>
            </p:txBody>
          </p:sp>
          <p:sp>
            <p:nvSpPr>
              <p:cNvPr id="806" name="object 41"/>
              <p:cNvSpPr/>
              <p:nvPr/>
            </p:nvSpPr>
            <p:spPr>
              <a:xfrm>
                <a:off x="2899543" y="3106026"/>
                <a:ext cx="0" cy="37465"/>
              </a:xfrm>
              <a:custGeom>
                <a:avLst/>
                <a:gdLst/>
                <a:ahLst/>
                <a:cxnLst/>
                <a:rect l="l" t="t" r="r" b="b"/>
                <a:pathLst>
                  <a:path h="37464">
                    <a:moveTo>
                      <a:pt x="0" y="37210"/>
                    </a:moveTo>
                    <a:lnTo>
                      <a:pt x="0" y="0"/>
                    </a:lnTo>
                    <a:lnTo>
                      <a:pt x="0" y="37210"/>
                    </a:lnTo>
                    <a:close/>
                  </a:path>
                </a:pathLst>
              </a:custGeom>
              <a:solidFill>
                <a:srgbClr val="808080"/>
              </a:solidFill>
            </p:spPr>
            <p:txBody>
              <a:bodyPr wrap="square" lIns="0" tIns="0" rIns="0" bIns="0" rtlCol="0"/>
              <a:lstStyle/>
              <a:p>
                <a:endParaRPr/>
              </a:p>
            </p:txBody>
          </p:sp>
          <p:sp>
            <p:nvSpPr>
              <p:cNvPr id="807" name="object 42"/>
              <p:cNvSpPr/>
              <p:nvPr/>
            </p:nvSpPr>
            <p:spPr>
              <a:xfrm>
                <a:off x="2800647" y="3107713"/>
                <a:ext cx="163830" cy="0"/>
              </a:xfrm>
              <a:custGeom>
                <a:avLst/>
                <a:gdLst/>
                <a:ahLst/>
                <a:cxnLst/>
                <a:rect l="l" t="t" r="r" b="b"/>
                <a:pathLst>
                  <a:path w="163830">
                    <a:moveTo>
                      <a:pt x="0" y="0"/>
                    </a:moveTo>
                    <a:lnTo>
                      <a:pt x="163614" y="0"/>
                    </a:lnTo>
                  </a:path>
                </a:pathLst>
              </a:custGeom>
              <a:ln w="3175">
                <a:solidFill>
                  <a:srgbClr val="808080"/>
                </a:solidFill>
              </a:ln>
            </p:spPr>
            <p:txBody>
              <a:bodyPr wrap="square" lIns="0" tIns="0" rIns="0" bIns="0" rtlCol="0"/>
              <a:lstStyle/>
              <a:p>
                <a:endParaRPr/>
              </a:p>
            </p:txBody>
          </p:sp>
          <p:sp>
            <p:nvSpPr>
              <p:cNvPr id="808" name="object 43"/>
              <p:cNvSpPr/>
              <p:nvPr/>
            </p:nvSpPr>
            <p:spPr>
              <a:xfrm>
                <a:off x="2469559" y="3118443"/>
                <a:ext cx="366395" cy="25400"/>
              </a:xfrm>
              <a:custGeom>
                <a:avLst/>
                <a:gdLst/>
                <a:ahLst/>
                <a:cxnLst/>
                <a:rect l="l" t="t" r="r" b="b"/>
                <a:pathLst>
                  <a:path w="366394" h="25400">
                    <a:moveTo>
                      <a:pt x="148678" y="17043"/>
                    </a:moveTo>
                    <a:lnTo>
                      <a:pt x="148678" y="24790"/>
                    </a:lnTo>
                    <a:lnTo>
                      <a:pt x="366102" y="24790"/>
                    </a:lnTo>
                    <a:lnTo>
                      <a:pt x="361278" y="22085"/>
                    </a:lnTo>
                    <a:lnTo>
                      <a:pt x="185902" y="22085"/>
                    </a:lnTo>
                    <a:lnTo>
                      <a:pt x="183845" y="22059"/>
                    </a:lnTo>
                    <a:lnTo>
                      <a:pt x="155879" y="18669"/>
                    </a:lnTo>
                    <a:lnTo>
                      <a:pt x="155236" y="18554"/>
                    </a:lnTo>
                    <a:lnTo>
                      <a:pt x="148678" y="17043"/>
                    </a:lnTo>
                    <a:close/>
                  </a:path>
                  <a:path w="366394" h="25400">
                    <a:moveTo>
                      <a:pt x="358026" y="20243"/>
                    </a:moveTo>
                    <a:lnTo>
                      <a:pt x="209177" y="20256"/>
                    </a:lnTo>
                    <a:lnTo>
                      <a:pt x="206092" y="20739"/>
                    </a:lnTo>
                    <a:lnTo>
                      <a:pt x="200863" y="21374"/>
                    </a:lnTo>
                    <a:lnTo>
                      <a:pt x="198691" y="21551"/>
                    </a:lnTo>
                    <a:lnTo>
                      <a:pt x="197269" y="21691"/>
                    </a:lnTo>
                    <a:lnTo>
                      <a:pt x="190855" y="22034"/>
                    </a:lnTo>
                    <a:lnTo>
                      <a:pt x="185902" y="22085"/>
                    </a:lnTo>
                    <a:lnTo>
                      <a:pt x="361278" y="22085"/>
                    </a:lnTo>
                    <a:lnTo>
                      <a:pt x="358026" y="20243"/>
                    </a:lnTo>
                    <a:close/>
                  </a:path>
                  <a:path w="366394" h="25400">
                    <a:moveTo>
                      <a:pt x="169532" y="20967"/>
                    </a:moveTo>
                    <a:lnTo>
                      <a:pt x="169760" y="21005"/>
                    </a:lnTo>
                    <a:lnTo>
                      <a:pt x="169532" y="20967"/>
                    </a:lnTo>
                    <a:close/>
                  </a:path>
                  <a:path w="366394" h="25400">
                    <a:moveTo>
                      <a:pt x="297929" y="0"/>
                    </a:moveTo>
                    <a:lnTo>
                      <a:pt x="296062" y="12"/>
                    </a:lnTo>
                    <a:lnTo>
                      <a:pt x="293103" y="139"/>
                    </a:lnTo>
                    <a:lnTo>
                      <a:pt x="289471" y="406"/>
                    </a:lnTo>
                    <a:lnTo>
                      <a:pt x="288810" y="495"/>
                    </a:lnTo>
                    <a:lnTo>
                      <a:pt x="288010" y="558"/>
                    </a:lnTo>
                    <a:lnTo>
                      <a:pt x="270929" y="3746"/>
                    </a:lnTo>
                    <a:lnTo>
                      <a:pt x="270294" y="3886"/>
                    </a:lnTo>
                    <a:lnTo>
                      <a:pt x="264185" y="5486"/>
                    </a:lnTo>
                    <a:lnTo>
                      <a:pt x="259290" y="6934"/>
                    </a:lnTo>
                    <a:lnTo>
                      <a:pt x="249059" y="10007"/>
                    </a:lnTo>
                    <a:lnTo>
                      <a:pt x="248462" y="10210"/>
                    </a:lnTo>
                    <a:lnTo>
                      <a:pt x="236016" y="13995"/>
                    </a:lnTo>
                    <a:lnTo>
                      <a:pt x="213728" y="19469"/>
                    </a:lnTo>
                    <a:lnTo>
                      <a:pt x="209156" y="20256"/>
                    </a:lnTo>
                    <a:lnTo>
                      <a:pt x="358026" y="20243"/>
                    </a:lnTo>
                    <a:lnTo>
                      <a:pt x="353341" y="17614"/>
                    </a:lnTo>
                    <a:lnTo>
                      <a:pt x="351891" y="16827"/>
                    </a:lnTo>
                    <a:lnTo>
                      <a:pt x="351221" y="16433"/>
                    </a:lnTo>
                    <a:lnTo>
                      <a:pt x="319811" y="2946"/>
                    </a:lnTo>
                    <a:lnTo>
                      <a:pt x="319163" y="2755"/>
                    </a:lnTo>
                    <a:lnTo>
                      <a:pt x="306641" y="469"/>
                    </a:lnTo>
                    <a:lnTo>
                      <a:pt x="306425" y="431"/>
                    </a:lnTo>
                    <a:lnTo>
                      <a:pt x="304990" y="279"/>
                    </a:lnTo>
                    <a:lnTo>
                      <a:pt x="301307" y="50"/>
                    </a:lnTo>
                    <a:lnTo>
                      <a:pt x="297929" y="0"/>
                    </a:lnTo>
                    <a:close/>
                  </a:path>
                  <a:path w="366394" h="25400">
                    <a:moveTo>
                      <a:pt x="356123" y="19164"/>
                    </a:moveTo>
                    <a:close/>
                  </a:path>
                  <a:path w="366394" h="25400">
                    <a:moveTo>
                      <a:pt x="353341" y="17614"/>
                    </a:moveTo>
                    <a:close/>
                  </a:path>
                  <a:path w="366394" h="25400">
                    <a:moveTo>
                      <a:pt x="339686" y="10515"/>
                    </a:moveTo>
                    <a:close/>
                  </a:path>
                  <a:path w="366394" h="25400">
                    <a:moveTo>
                      <a:pt x="331508" y="6908"/>
                    </a:moveTo>
                    <a:close/>
                  </a:path>
                  <a:path w="366394" h="25400">
                    <a:moveTo>
                      <a:pt x="321602" y="3441"/>
                    </a:moveTo>
                    <a:close/>
                  </a:path>
                  <a:path w="366394" h="25400">
                    <a:moveTo>
                      <a:pt x="90618" y="1752"/>
                    </a:moveTo>
                    <a:lnTo>
                      <a:pt x="51955" y="2781"/>
                    </a:lnTo>
                    <a:lnTo>
                      <a:pt x="11417" y="19050"/>
                    </a:lnTo>
                    <a:lnTo>
                      <a:pt x="9956" y="19812"/>
                    </a:lnTo>
                    <a:lnTo>
                      <a:pt x="9258" y="20142"/>
                    </a:lnTo>
                    <a:lnTo>
                      <a:pt x="8610" y="20485"/>
                    </a:lnTo>
                    <a:lnTo>
                      <a:pt x="0" y="24790"/>
                    </a:lnTo>
                    <a:lnTo>
                      <a:pt x="146964" y="24790"/>
                    </a:lnTo>
                    <a:lnTo>
                      <a:pt x="146964" y="16611"/>
                    </a:lnTo>
                    <a:lnTo>
                      <a:pt x="146456" y="16497"/>
                    </a:lnTo>
                    <a:lnTo>
                      <a:pt x="143548" y="15748"/>
                    </a:lnTo>
                    <a:lnTo>
                      <a:pt x="134873" y="13335"/>
                    </a:lnTo>
                    <a:lnTo>
                      <a:pt x="120637" y="9118"/>
                    </a:lnTo>
                    <a:lnTo>
                      <a:pt x="115074" y="7493"/>
                    </a:lnTo>
                    <a:lnTo>
                      <a:pt x="110223" y="6146"/>
                    </a:lnTo>
                    <a:lnTo>
                      <a:pt x="104444" y="4635"/>
                    </a:lnTo>
                    <a:lnTo>
                      <a:pt x="102006" y="4038"/>
                    </a:lnTo>
                    <a:lnTo>
                      <a:pt x="100524" y="3708"/>
                    </a:lnTo>
                    <a:lnTo>
                      <a:pt x="99987" y="3568"/>
                    </a:lnTo>
                    <a:lnTo>
                      <a:pt x="97040" y="2933"/>
                    </a:lnTo>
                    <a:lnTo>
                      <a:pt x="95694" y="2692"/>
                    </a:lnTo>
                    <a:lnTo>
                      <a:pt x="95072" y="2540"/>
                    </a:lnTo>
                    <a:lnTo>
                      <a:pt x="90618" y="1752"/>
                    </a:lnTo>
                    <a:close/>
                  </a:path>
                  <a:path w="366394" h="25400">
                    <a:moveTo>
                      <a:pt x="72059" y="292"/>
                    </a:moveTo>
                    <a:lnTo>
                      <a:pt x="56895" y="1765"/>
                    </a:lnTo>
                    <a:lnTo>
                      <a:pt x="90618" y="1752"/>
                    </a:lnTo>
                    <a:lnTo>
                      <a:pt x="89573" y="1574"/>
                    </a:lnTo>
                    <a:lnTo>
                      <a:pt x="87160" y="1231"/>
                    </a:lnTo>
                    <a:lnTo>
                      <a:pt x="85966" y="1092"/>
                    </a:lnTo>
                    <a:lnTo>
                      <a:pt x="84709" y="927"/>
                    </a:lnTo>
                    <a:lnTo>
                      <a:pt x="82740" y="749"/>
                    </a:lnTo>
                    <a:lnTo>
                      <a:pt x="82168" y="673"/>
                    </a:lnTo>
                    <a:lnTo>
                      <a:pt x="78016" y="393"/>
                    </a:lnTo>
                    <a:lnTo>
                      <a:pt x="76225" y="342"/>
                    </a:lnTo>
                    <a:lnTo>
                      <a:pt x="75653" y="304"/>
                    </a:lnTo>
                    <a:lnTo>
                      <a:pt x="72059" y="292"/>
                    </a:lnTo>
                    <a:close/>
                  </a:path>
                </a:pathLst>
              </a:custGeom>
              <a:solidFill>
                <a:srgbClr val="CCCCCC"/>
              </a:solidFill>
            </p:spPr>
            <p:txBody>
              <a:bodyPr wrap="square" lIns="0" tIns="0" rIns="0" bIns="0" rtlCol="0"/>
              <a:lstStyle/>
              <a:p>
                <a:endParaRPr/>
              </a:p>
            </p:txBody>
          </p:sp>
          <p:sp>
            <p:nvSpPr>
              <p:cNvPr id="809" name="object 44"/>
              <p:cNvSpPr/>
              <p:nvPr/>
            </p:nvSpPr>
            <p:spPr>
              <a:xfrm>
                <a:off x="2616521" y="3135060"/>
                <a:ext cx="1905" cy="8255"/>
              </a:xfrm>
              <a:custGeom>
                <a:avLst/>
                <a:gdLst/>
                <a:ahLst/>
                <a:cxnLst/>
                <a:rect l="l" t="t" r="r" b="b"/>
                <a:pathLst>
                  <a:path w="1905" h="8255">
                    <a:moveTo>
                      <a:pt x="0" y="8178"/>
                    </a:moveTo>
                    <a:lnTo>
                      <a:pt x="1714" y="8178"/>
                    </a:lnTo>
                    <a:lnTo>
                      <a:pt x="1714" y="431"/>
                    </a:lnTo>
                    <a:lnTo>
                      <a:pt x="0" y="0"/>
                    </a:lnTo>
                    <a:lnTo>
                      <a:pt x="0" y="8178"/>
                    </a:lnTo>
                    <a:close/>
                  </a:path>
                </a:pathLst>
              </a:custGeom>
              <a:solidFill>
                <a:srgbClr val="808080"/>
              </a:solidFill>
            </p:spPr>
            <p:txBody>
              <a:bodyPr wrap="square" lIns="0" tIns="0" rIns="0" bIns="0" rtlCol="0"/>
              <a:lstStyle/>
              <a:p>
                <a:endParaRPr/>
              </a:p>
            </p:txBody>
          </p:sp>
          <p:sp>
            <p:nvSpPr>
              <p:cNvPr id="810" name="object 45"/>
              <p:cNvSpPr/>
              <p:nvPr/>
            </p:nvSpPr>
            <p:spPr>
              <a:xfrm>
                <a:off x="2283783" y="3118989"/>
                <a:ext cx="83185" cy="24765"/>
              </a:xfrm>
              <a:custGeom>
                <a:avLst/>
                <a:gdLst/>
                <a:ahLst/>
                <a:cxnLst/>
                <a:rect l="l" t="t" r="r" b="b"/>
                <a:pathLst>
                  <a:path w="83185" h="24764">
                    <a:moveTo>
                      <a:pt x="52298" y="5981"/>
                    </a:moveTo>
                    <a:lnTo>
                      <a:pt x="52298" y="24244"/>
                    </a:lnTo>
                    <a:lnTo>
                      <a:pt x="82803" y="24244"/>
                    </a:lnTo>
                    <a:lnTo>
                      <a:pt x="81826" y="23685"/>
                    </a:lnTo>
                    <a:lnTo>
                      <a:pt x="77393" y="21018"/>
                    </a:lnTo>
                    <a:lnTo>
                      <a:pt x="64579" y="12992"/>
                    </a:lnTo>
                    <a:lnTo>
                      <a:pt x="58991" y="9651"/>
                    </a:lnTo>
                    <a:lnTo>
                      <a:pt x="54914" y="7340"/>
                    </a:lnTo>
                    <a:lnTo>
                      <a:pt x="52298" y="5981"/>
                    </a:lnTo>
                    <a:close/>
                  </a:path>
                  <a:path w="83185" h="24764">
                    <a:moveTo>
                      <a:pt x="31572" y="0"/>
                    </a:moveTo>
                    <a:lnTo>
                      <a:pt x="723" y="23152"/>
                    </a:lnTo>
                    <a:lnTo>
                      <a:pt x="0" y="24244"/>
                    </a:lnTo>
                    <a:lnTo>
                      <a:pt x="50571" y="24244"/>
                    </a:lnTo>
                    <a:lnTo>
                      <a:pt x="50571" y="5105"/>
                    </a:lnTo>
                    <a:lnTo>
                      <a:pt x="49021" y="4368"/>
                    </a:lnTo>
                    <a:lnTo>
                      <a:pt x="31572" y="0"/>
                    </a:lnTo>
                    <a:close/>
                  </a:path>
                </a:pathLst>
              </a:custGeom>
              <a:solidFill>
                <a:srgbClr val="CCCCCC"/>
              </a:solidFill>
            </p:spPr>
            <p:txBody>
              <a:bodyPr wrap="square" lIns="0" tIns="0" rIns="0" bIns="0" rtlCol="0"/>
              <a:lstStyle/>
              <a:p>
                <a:endParaRPr/>
              </a:p>
            </p:txBody>
          </p:sp>
          <p:sp>
            <p:nvSpPr>
              <p:cNvPr id="811" name="object 46"/>
              <p:cNvSpPr/>
              <p:nvPr/>
            </p:nvSpPr>
            <p:spPr>
              <a:xfrm>
                <a:off x="2334360" y="3124087"/>
                <a:ext cx="1905" cy="19685"/>
              </a:xfrm>
              <a:custGeom>
                <a:avLst/>
                <a:gdLst/>
                <a:ahLst/>
                <a:cxnLst/>
                <a:rect l="l" t="t" r="r" b="b"/>
                <a:pathLst>
                  <a:path w="1905" h="19685">
                    <a:moveTo>
                      <a:pt x="0" y="19151"/>
                    </a:moveTo>
                    <a:lnTo>
                      <a:pt x="1727" y="19151"/>
                    </a:lnTo>
                    <a:lnTo>
                      <a:pt x="1727" y="889"/>
                    </a:lnTo>
                    <a:lnTo>
                      <a:pt x="0" y="0"/>
                    </a:lnTo>
                    <a:lnTo>
                      <a:pt x="0" y="19151"/>
                    </a:lnTo>
                    <a:close/>
                  </a:path>
                </a:pathLst>
              </a:custGeom>
              <a:solidFill>
                <a:srgbClr val="808080"/>
              </a:solidFill>
            </p:spPr>
            <p:txBody>
              <a:bodyPr wrap="square" lIns="0" tIns="0" rIns="0" bIns="0" rtlCol="0"/>
              <a:lstStyle/>
              <a:p>
                <a:endParaRPr/>
              </a:p>
            </p:txBody>
          </p:sp>
          <p:sp>
            <p:nvSpPr>
              <p:cNvPr id="812" name="object 47"/>
              <p:cNvSpPr/>
              <p:nvPr/>
            </p:nvSpPr>
            <p:spPr>
              <a:xfrm>
                <a:off x="1983190" y="3108562"/>
                <a:ext cx="310515" cy="34925"/>
              </a:xfrm>
              <a:custGeom>
                <a:avLst/>
                <a:gdLst/>
                <a:ahLst/>
                <a:cxnLst/>
                <a:rect l="l" t="t" r="r" b="b"/>
                <a:pathLst>
                  <a:path w="310514" h="34925">
                    <a:moveTo>
                      <a:pt x="310045" y="0"/>
                    </a:moveTo>
                    <a:lnTo>
                      <a:pt x="70726" y="0"/>
                    </a:lnTo>
                    <a:lnTo>
                      <a:pt x="70726" y="34671"/>
                    </a:lnTo>
                    <a:lnTo>
                      <a:pt x="280517" y="34671"/>
                    </a:lnTo>
                    <a:lnTo>
                      <a:pt x="285559" y="26250"/>
                    </a:lnTo>
                    <a:lnTo>
                      <a:pt x="286334" y="25044"/>
                    </a:lnTo>
                    <a:lnTo>
                      <a:pt x="309283" y="482"/>
                    </a:lnTo>
                    <a:lnTo>
                      <a:pt x="310045" y="0"/>
                    </a:lnTo>
                    <a:close/>
                  </a:path>
                  <a:path w="310514" h="34925">
                    <a:moveTo>
                      <a:pt x="69011" y="0"/>
                    </a:moveTo>
                    <a:lnTo>
                      <a:pt x="0" y="0"/>
                    </a:lnTo>
                    <a:lnTo>
                      <a:pt x="1981" y="1600"/>
                    </a:lnTo>
                    <a:lnTo>
                      <a:pt x="2857" y="2362"/>
                    </a:lnTo>
                    <a:lnTo>
                      <a:pt x="26288" y="34671"/>
                    </a:lnTo>
                    <a:lnTo>
                      <a:pt x="69011" y="34671"/>
                    </a:lnTo>
                    <a:lnTo>
                      <a:pt x="69011" y="0"/>
                    </a:lnTo>
                    <a:close/>
                  </a:path>
                </a:pathLst>
              </a:custGeom>
              <a:solidFill>
                <a:srgbClr val="CCCCCC"/>
              </a:solidFill>
            </p:spPr>
            <p:txBody>
              <a:bodyPr wrap="square" lIns="0" tIns="0" rIns="0" bIns="0" rtlCol="0"/>
              <a:lstStyle/>
              <a:p>
                <a:endParaRPr/>
              </a:p>
            </p:txBody>
          </p:sp>
          <p:sp>
            <p:nvSpPr>
              <p:cNvPr id="813" name="object 48"/>
              <p:cNvSpPr/>
              <p:nvPr/>
            </p:nvSpPr>
            <p:spPr>
              <a:xfrm>
                <a:off x="2053050" y="3106026"/>
                <a:ext cx="0" cy="37465"/>
              </a:xfrm>
              <a:custGeom>
                <a:avLst/>
                <a:gdLst/>
                <a:ahLst/>
                <a:cxnLst/>
                <a:rect l="l" t="t" r="r" b="b"/>
                <a:pathLst>
                  <a:path h="37464">
                    <a:moveTo>
                      <a:pt x="0" y="37210"/>
                    </a:moveTo>
                    <a:lnTo>
                      <a:pt x="0" y="0"/>
                    </a:lnTo>
                    <a:lnTo>
                      <a:pt x="0" y="37210"/>
                    </a:lnTo>
                    <a:close/>
                  </a:path>
                </a:pathLst>
              </a:custGeom>
              <a:solidFill>
                <a:srgbClr val="808080"/>
              </a:solidFill>
            </p:spPr>
            <p:txBody>
              <a:bodyPr wrap="square" lIns="0" tIns="0" rIns="0" bIns="0" rtlCol="0"/>
              <a:lstStyle/>
              <a:p>
                <a:endParaRPr/>
              </a:p>
            </p:txBody>
          </p:sp>
          <p:sp>
            <p:nvSpPr>
              <p:cNvPr id="814" name="object 49"/>
              <p:cNvSpPr/>
              <p:nvPr/>
            </p:nvSpPr>
            <p:spPr>
              <a:xfrm>
                <a:off x="1980944" y="3107713"/>
                <a:ext cx="315595" cy="0"/>
              </a:xfrm>
              <a:custGeom>
                <a:avLst/>
                <a:gdLst/>
                <a:ahLst/>
                <a:cxnLst/>
                <a:rect l="l" t="t" r="r" b="b"/>
                <a:pathLst>
                  <a:path w="315594">
                    <a:moveTo>
                      <a:pt x="0" y="0"/>
                    </a:moveTo>
                    <a:lnTo>
                      <a:pt x="315188" y="0"/>
                    </a:lnTo>
                  </a:path>
                </a:pathLst>
              </a:custGeom>
              <a:ln w="3175">
                <a:solidFill>
                  <a:srgbClr val="808080"/>
                </a:solidFill>
              </a:ln>
            </p:spPr>
            <p:txBody>
              <a:bodyPr wrap="square" lIns="0" tIns="0" rIns="0" bIns="0" rtlCol="0"/>
              <a:lstStyle/>
              <a:p>
                <a:endParaRPr/>
              </a:p>
            </p:txBody>
          </p:sp>
          <p:sp>
            <p:nvSpPr>
              <p:cNvPr id="815" name="object 50"/>
              <p:cNvSpPr/>
              <p:nvPr/>
            </p:nvSpPr>
            <p:spPr>
              <a:xfrm>
                <a:off x="1489175" y="3116322"/>
                <a:ext cx="501015" cy="27305"/>
              </a:xfrm>
              <a:custGeom>
                <a:avLst/>
                <a:gdLst/>
                <a:ahLst/>
                <a:cxnLst/>
                <a:rect l="l" t="t" r="r" b="b"/>
                <a:pathLst>
                  <a:path w="501014" h="27305">
                    <a:moveTo>
                      <a:pt x="479861" y="3314"/>
                    </a:moveTo>
                    <a:lnTo>
                      <a:pt x="455028" y="3314"/>
                    </a:lnTo>
                    <a:lnTo>
                      <a:pt x="454456" y="3568"/>
                    </a:lnTo>
                    <a:lnTo>
                      <a:pt x="422427" y="23888"/>
                    </a:lnTo>
                    <a:lnTo>
                      <a:pt x="420890" y="24891"/>
                    </a:lnTo>
                    <a:lnTo>
                      <a:pt x="417690" y="26911"/>
                    </a:lnTo>
                    <a:lnTo>
                      <a:pt x="500545" y="26911"/>
                    </a:lnTo>
                    <a:lnTo>
                      <a:pt x="480682" y="3809"/>
                    </a:lnTo>
                    <a:lnTo>
                      <a:pt x="479861" y="3314"/>
                    </a:lnTo>
                    <a:close/>
                  </a:path>
                  <a:path w="501014" h="27305">
                    <a:moveTo>
                      <a:pt x="469188" y="0"/>
                    </a:moveTo>
                    <a:lnTo>
                      <a:pt x="467677" y="0"/>
                    </a:lnTo>
                    <a:lnTo>
                      <a:pt x="466597" y="38"/>
                    </a:lnTo>
                    <a:lnTo>
                      <a:pt x="465404" y="165"/>
                    </a:lnTo>
                    <a:lnTo>
                      <a:pt x="464896" y="266"/>
                    </a:lnTo>
                    <a:lnTo>
                      <a:pt x="464146" y="368"/>
                    </a:lnTo>
                    <a:lnTo>
                      <a:pt x="454952" y="3340"/>
                    </a:lnTo>
                    <a:lnTo>
                      <a:pt x="479861" y="3314"/>
                    </a:lnTo>
                    <a:lnTo>
                      <a:pt x="470979" y="126"/>
                    </a:lnTo>
                    <a:lnTo>
                      <a:pt x="469188" y="0"/>
                    </a:lnTo>
                    <a:close/>
                  </a:path>
                  <a:path w="501014" h="27305">
                    <a:moveTo>
                      <a:pt x="282574" y="5740"/>
                    </a:moveTo>
                    <a:lnTo>
                      <a:pt x="282574" y="26911"/>
                    </a:lnTo>
                    <a:lnTo>
                      <a:pt x="323926" y="26911"/>
                    </a:lnTo>
                    <a:lnTo>
                      <a:pt x="313499" y="21107"/>
                    </a:lnTo>
                    <a:lnTo>
                      <a:pt x="312089" y="20281"/>
                    </a:lnTo>
                    <a:lnTo>
                      <a:pt x="284721" y="6553"/>
                    </a:lnTo>
                    <a:lnTo>
                      <a:pt x="282574" y="5740"/>
                    </a:lnTo>
                    <a:close/>
                  </a:path>
                  <a:path w="501014" h="27305">
                    <a:moveTo>
                      <a:pt x="292784" y="10058"/>
                    </a:moveTo>
                    <a:close/>
                  </a:path>
                  <a:path w="501014" h="27305">
                    <a:moveTo>
                      <a:pt x="45300" y="63"/>
                    </a:moveTo>
                    <a:lnTo>
                      <a:pt x="24066" y="1219"/>
                    </a:lnTo>
                    <a:lnTo>
                      <a:pt x="16281" y="2057"/>
                    </a:lnTo>
                    <a:lnTo>
                      <a:pt x="12572" y="2489"/>
                    </a:lnTo>
                    <a:lnTo>
                      <a:pt x="11887" y="2603"/>
                    </a:lnTo>
                    <a:lnTo>
                      <a:pt x="0" y="4114"/>
                    </a:lnTo>
                    <a:lnTo>
                      <a:pt x="0" y="26911"/>
                    </a:lnTo>
                    <a:lnTo>
                      <a:pt x="280847" y="26911"/>
                    </a:lnTo>
                    <a:lnTo>
                      <a:pt x="280847" y="15620"/>
                    </a:lnTo>
                    <a:lnTo>
                      <a:pt x="153873" y="15595"/>
                    </a:lnTo>
                    <a:lnTo>
                      <a:pt x="154012" y="15595"/>
                    </a:lnTo>
                    <a:lnTo>
                      <a:pt x="152412" y="15570"/>
                    </a:lnTo>
                    <a:lnTo>
                      <a:pt x="148412" y="15405"/>
                    </a:lnTo>
                    <a:lnTo>
                      <a:pt x="145033" y="15189"/>
                    </a:lnTo>
                    <a:lnTo>
                      <a:pt x="142633" y="14973"/>
                    </a:lnTo>
                    <a:lnTo>
                      <a:pt x="140080" y="14719"/>
                    </a:lnTo>
                    <a:lnTo>
                      <a:pt x="134460" y="14046"/>
                    </a:lnTo>
                    <a:lnTo>
                      <a:pt x="129946" y="13360"/>
                    </a:lnTo>
                    <a:lnTo>
                      <a:pt x="129171" y="13258"/>
                    </a:lnTo>
                    <a:lnTo>
                      <a:pt x="122999" y="12166"/>
                    </a:lnTo>
                    <a:lnTo>
                      <a:pt x="118150" y="11214"/>
                    </a:lnTo>
                    <a:lnTo>
                      <a:pt x="112128" y="9969"/>
                    </a:lnTo>
                    <a:lnTo>
                      <a:pt x="96113" y="6426"/>
                    </a:lnTo>
                    <a:lnTo>
                      <a:pt x="88237" y="4762"/>
                    </a:lnTo>
                    <a:lnTo>
                      <a:pt x="86918" y="4508"/>
                    </a:lnTo>
                    <a:lnTo>
                      <a:pt x="86296" y="4368"/>
                    </a:lnTo>
                    <a:lnTo>
                      <a:pt x="80098" y="3213"/>
                    </a:lnTo>
                    <a:lnTo>
                      <a:pt x="75831" y="2527"/>
                    </a:lnTo>
                    <a:lnTo>
                      <a:pt x="75691" y="2489"/>
                    </a:lnTo>
                    <a:lnTo>
                      <a:pt x="71831" y="1904"/>
                    </a:lnTo>
                    <a:lnTo>
                      <a:pt x="70472" y="1714"/>
                    </a:lnTo>
                    <a:lnTo>
                      <a:pt x="65074" y="1079"/>
                    </a:lnTo>
                    <a:lnTo>
                      <a:pt x="64300" y="1015"/>
                    </a:lnTo>
                    <a:lnTo>
                      <a:pt x="63563" y="927"/>
                    </a:lnTo>
                    <a:lnTo>
                      <a:pt x="59512" y="571"/>
                    </a:lnTo>
                    <a:lnTo>
                      <a:pt x="58229" y="482"/>
                    </a:lnTo>
                    <a:lnTo>
                      <a:pt x="56184" y="380"/>
                    </a:lnTo>
                    <a:lnTo>
                      <a:pt x="54038" y="241"/>
                    </a:lnTo>
                    <a:lnTo>
                      <a:pt x="49110" y="101"/>
                    </a:lnTo>
                    <a:lnTo>
                      <a:pt x="48640" y="76"/>
                    </a:lnTo>
                    <a:lnTo>
                      <a:pt x="45300" y="63"/>
                    </a:lnTo>
                    <a:close/>
                  </a:path>
                  <a:path w="501014" h="27305">
                    <a:moveTo>
                      <a:pt x="280847" y="15582"/>
                    </a:moveTo>
                    <a:lnTo>
                      <a:pt x="160083" y="15582"/>
                    </a:lnTo>
                    <a:lnTo>
                      <a:pt x="157987" y="15620"/>
                    </a:lnTo>
                    <a:lnTo>
                      <a:pt x="280847" y="15620"/>
                    </a:lnTo>
                    <a:close/>
                  </a:path>
                  <a:path w="501014" h="27305">
                    <a:moveTo>
                      <a:pt x="280847" y="15443"/>
                    </a:moveTo>
                    <a:lnTo>
                      <a:pt x="164160" y="15455"/>
                    </a:lnTo>
                    <a:lnTo>
                      <a:pt x="162039" y="15544"/>
                    </a:lnTo>
                    <a:lnTo>
                      <a:pt x="159219" y="15595"/>
                    </a:lnTo>
                    <a:lnTo>
                      <a:pt x="160083" y="15582"/>
                    </a:lnTo>
                    <a:lnTo>
                      <a:pt x="280847" y="15582"/>
                    </a:lnTo>
                    <a:lnTo>
                      <a:pt x="280847" y="15443"/>
                    </a:lnTo>
                    <a:close/>
                  </a:path>
                  <a:path w="501014" h="27305">
                    <a:moveTo>
                      <a:pt x="150053" y="15482"/>
                    </a:moveTo>
                    <a:lnTo>
                      <a:pt x="150456" y="15506"/>
                    </a:lnTo>
                    <a:lnTo>
                      <a:pt x="150707" y="15506"/>
                    </a:lnTo>
                    <a:lnTo>
                      <a:pt x="150053" y="15482"/>
                    </a:lnTo>
                    <a:close/>
                  </a:path>
                  <a:path w="501014" h="27305">
                    <a:moveTo>
                      <a:pt x="150035" y="15481"/>
                    </a:moveTo>
                    <a:close/>
                  </a:path>
                  <a:path w="501014" h="27305">
                    <a:moveTo>
                      <a:pt x="252082" y="50"/>
                    </a:moveTo>
                    <a:lnTo>
                      <a:pt x="250177" y="76"/>
                    </a:lnTo>
                    <a:lnTo>
                      <a:pt x="246697" y="241"/>
                    </a:lnTo>
                    <a:lnTo>
                      <a:pt x="245376" y="368"/>
                    </a:lnTo>
                    <a:lnTo>
                      <a:pt x="244627" y="406"/>
                    </a:lnTo>
                    <a:lnTo>
                      <a:pt x="243141" y="546"/>
                    </a:lnTo>
                    <a:lnTo>
                      <a:pt x="242392" y="660"/>
                    </a:lnTo>
                    <a:lnTo>
                      <a:pt x="241566" y="711"/>
                    </a:lnTo>
                    <a:lnTo>
                      <a:pt x="225424" y="3568"/>
                    </a:lnTo>
                    <a:lnTo>
                      <a:pt x="224142" y="3835"/>
                    </a:lnTo>
                    <a:lnTo>
                      <a:pt x="221614" y="4419"/>
                    </a:lnTo>
                    <a:lnTo>
                      <a:pt x="197002" y="10515"/>
                    </a:lnTo>
                    <a:lnTo>
                      <a:pt x="169735" y="15062"/>
                    </a:lnTo>
                    <a:lnTo>
                      <a:pt x="168376" y="15176"/>
                    </a:lnTo>
                    <a:lnTo>
                      <a:pt x="164305" y="15446"/>
                    </a:lnTo>
                    <a:lnTo>
                      <a:pt x="280847" y="15443"/>
                    </a:lnTo>
                    <a:lnTo>
                      <a:pt x="280847" y="5092"/>
                    </a:lnTo>
                    <a:lnTo>
                      <a:pt x="256717" y="165"/>
                    </a:lnTo>
                    <a:lnTo>
                      <a:pt x="254406" y="76"/>
                    </a:lnTo>
                    <a:lnTo>
                      <a:pt x="252082" y="50"/>
                    </a:lnTo>
                    <a:close/>
                  </a:path>
                  <a:path w="501014" h="27305">
                    <a:moveTo>
                      <a:pt x="142657" y="14973"/>
                    </a:moveTo>
                    <a:lnTo>
                      <a:pt x="142786" y="14985"/>
                    </a:lnTo>
                    <a:lnTo>
                      <a:pt x="142657" y="14973"/>
                    </a:lnTo>
                    <a:close/>
                  </a:path>
                  <a:path w="501014" h="27305">
                    <a:moveTo>
                      <a:pt x="120078" y="11595"/>
                    </a:moveTo>
                    <a:lnTo>
                      <a:pt x="120243" y="11633"/>
                    </a:lnTo>
                    <a:lnTo>
                      <a:pt x="120078" y="11595"/>
                    </a:lnTo>
                    <a:close/>
                  </a:path>
                  <a:path w="501014" h="27305">
                    <a:moveTo>
                      <a:pt x="118186" y="11214"/>
                    </a:moveTo>
                    <a:close/>
                  </a:path>
                  <a:path w="501014" h="27305">
                    <a:moveTo>
                      <a:pt x="90855" y="5295"/>
                    </a:moveTo>
                    <a:close/>
                  </a:path>
                  <a:path w="501014" h="27305">
                    <a:moveTo>
                      <a:pt x="88264" y="4762"/>
                    </a:moveTo>
                    <a:close/>
                  </a:path>
                  <a:path w="501014" h="27305">
                    <a:moveTo>
                      <a:pt x="49263" y="101"/>
                    </a:moveTo>
                    <a:lnTo>
                      <a:pt x="50063" y="114"/>
                    </a:lnTo>
                    <a:lnTo>
                      <a:pt x="49263" y="101"/>
                    </a:lnTo>
                    <a:close/>
                  </a:path>
                </a:pathLst>
              </a:custGeom>
              <a:solidFill>
                <a:srgbClr val="CCCCCC"/>
              </a:solidFill>
            </p:spPr>
            <p:txBody>
              <a:bodyPr wrap="square" lIns="0" tIns="0" rIns="0" bIns="0" rtlCol="0"/>
              <a:lstStyle/>
              <a:p>
                <a:endParaRPr/>
              </a:p>
            </p:txBody>
          </p:sp>
          <p:sp>
            <p:nvSpPr>
              <p:cNvPr id="816" name="object 51"/>
              <p:cNvSpPr/>
              <p:nvPr/>
            </p:nvSpPr>
            <p:spPr>
              <a:xfrm>
                <a:off x="1770026" y="3121420"/>
                <a:ext cx="1905" cy="22225"/>
              </a:xfrm>
              <a:custGeom>
                <a:avLst/>
                <a:gdLst/>
                <a:ahLst/>
                <a:cxnLst/>
                <a:rect l="l" t="t" r="r" b="b"/>
                <a:pathLst>
                  <a:path w="1905" h="22225">
                    <a:moveTo>
                      <a:pt x="0" y="21818"/>
                    </a:moveTo>
                    <a:lnTo>
                      <a:pt x="1727" y="21818"/>
                    </a:lnTo>
                    <a:lnTo>
                      <a:pt x="1727" y="635"/>
                    </a:lnTo>
                    <a:lnTo>
                      <a:pt x="0" y="0"/>
                    </a:lnTo>
                    <a:lnTo>
                      <a:pt x="0" y="21818"/>
                    </a:lnTo>
                    <a:close/>
                  </a:path>
                </a:pathLst>
              </a:custGeom>
              <a:solidFill>
                <a:srgbClr val="808080"/>
              </a:solidFill>
            </p:spPr>
            <p:txBody>
              <a:bodyPr wrap="square" lIns="0" tIns="0" rIns="0" bIns="0" rtlCol="0"/>
              <a:lstStyle/>
              <a:p>
                <a:endParaRPr/>
              </a:p>
            </p:txBody>
          </p:sp>
          <p:sp>
            <p:nvSpPr>
              <p:cNvPr id="817" name="object 52"/>
              <p:cNvSpPr/>
              <p:nvPr/>
            </p:nvSpPr>
            <p:spPr>
              <a:xfrm>
                <a:off x="2341746" y="3108563"/>
                <a:ext cx="162560" cy="33655"/>
              </a:xfrm>
              <a:custGeom>
                <a:avLst/>
                <a:gdLst/>
                <a:ahLst/>
                <a:cxnLst/>
                <a:rect l="l" t="t" r="r" b="b"/>
                <a:pathLst>
                  <a:path w="162560" h="33655">
                    <a:moveTo>
                      <a:pt x="123456" y="17614"/>
                    </a:moveTo>
                    <a:lnTo>
                      <a:pt x="29806" y="17614"/>
                    </a:lnTo>
                    <a:lnTo>
                      <a:pt x="32562" y="19265"/>
                    </a:lnTo>
                    <a:lnTo>
                      <a:pt x="51053" y="28663"/>
                    </a:lnTo>
                    <a:lnTo>
                      <a:pt x="53644" y="29654"/>
                    </a:lnTo>
                    <a:lnTo>
                      <a:pt x="56184" y="30518"/>
                    </a:lnTo>
                    <a:lnTo>
                      <a:pt x="58635" y="31254"/>
                    </a:lnTo>
                    <a:lnTo>
                      <a:pt x="59270" y="31407"/>
                    </a:lnTo>
                    <a:lnTo>
                      <a:pt x="59410" y="31457"/>
                    </a:lnTo>
                    <a:lnTo>
                      <a:pt x="61125" y="31889"/>
                    </a:lnTo>
                    <a:lnTo>
                      <a:pt x="64833" y="32638"/>
                    </a:lnTo>
                    <a:lnTo>
                      <a:pt x="67767" y="33070"/>
                    </a:lnTo>
                    <a:lnTo>
                      <a:pt x="68516" y="33121"/>
                    </a:lnTo>
                    <a:lnTo>
                      <a:pt x="69202" y="33210"/>
                    </a:lnTo>
                    <a:lnTo>
                      <a:pt x="70853" y="33337"/>
                    </a:lnTo>
                    <a:lnTo>
                      <a:pt x="71843" y="33388"/>
                    </a:lnTo>
                    <a:lnTo>
                      <a:pt x="74790" y="33426"/>
                    </a:lnTo>
                    <a:lnTo>
                      <a:pt x="77114" y="33375"/>
                    </a:lnTo>
                    <a:lnTo>
                      <a:pt x="79235" y="33235"/>
                    </a:lnTo>
                    <a:lnTo>
                      <a:pt x="79895" y="33146"/>
                    </a:lnTo>
                    <a:lnTo>
                      <a:pt x="80644" y="33096"/>
                    </a:lnTo>
                    <a:lnTo>
                      <a:pt x="92316" y="30772"/>
                    </a:lnTo>
                    <a:lnTo>
                      <a:pt x="92875" y="30632"/>
                    </a:lnTo>
                    <a:lnTo>
                      <a:pt x="117335" y="20675"/>
                    </a:lnTo>
                    <a:lnTo>
                      <a:pt x="123456" y="17614"/>
                    </a:lnTo>
                    <a:close/>
                  </a:path>
                  <a:path w="162560" h="33655">
                    <a:moveTo>
                      <a:pt x="51003" y="28651"/>
                    </a:moveTo>
                    <a:close/>
                  </a:path>
                  <a:path w="162560" h="33655">
                    <a:moveTo>
                      <a:pt x="162026" y="0"/>
                    </a:moveTo>
                    <a:lnTo>
                      <a:pt x="0" y="0"/>
                    </a:lnTo>
                    <a:lnTo>
                      <a:pt x="571" y="266"/>
                    </a:lnTo>
                    <a:lnTo>
                      <a:pt x="3594" y="1816"/>
                    </a:lnTo>
                    <a:lnTo>
                      <a:pt x="5194" y="2667"/>
                    </a:lnTo>
                    <a:lnTo>
                      <a:pt x="9702" y="5219"/>
                    </a:lnTo>
                    <a:lnTo>
                      <a:pt x="15608" y="8750"/>
                    </a:lnTo>
                    <a:lnTo>
                      <a:pt x="27940" y="16459"/>
                    </a:lnTo>
                    <a:lnTo>
                      <a:pt x="29857" y="17652"/>
                    </a:lnTo>
                    <a:lnTo>
                      <a:pt x="123456" y="17614"/>
                    </a:lnTo>
                    <a:lnTo>
                      <a:pt x="134378" y="12128"/>
                    </a:lnTo>
                    <a:lnTo>
                      <a:pt x="160312" y="596"/>
                    </a:lnTo>
                    <a:lnTo>
                      <a:pt x="162026" y="0"/>
                    </a:lnTo>
                    <a:close/>
                  </a:path>
                  <a:path w="162560" h="33655">
                    <a:moveTo>
                      <a:pt x="27914" y="16446"/>
                    </a:moveTo>
                    <a:close/>
                  </a:path>
                </a:pathLst>
              </a:custGeom>
              <a:solidFill>
                <a:srgbClr val="CCCCCC"/>
              </a:solidFill>
            </p:spPr>
            <p:txBody>
              <a:bodyPr wrap="square" lIns="0" tIns="0" rIns="0" bIns="0" rtlCol="0"/>
              <a:lstStyle/>
              <a:p>
                <a:endParaRPr/>
              </a:p>
            </p:txBody>
          </p:sp>
          <p:sp>
            <p:nvSpPr>
              <p:cNvPr id="818" name="object 53"/>
              <p:cNvSpPr/>
              <p:nvPr/>
            </p:nvSpPr>
            <p:spPr>
              <a:xfrm>
                <a:off x="2337995" y="3107713"/>
                <a:ext cx="171450" cy="0"/>
              </a:xfrm>
              <a:custGeom>
                <a:avLst/>
                <a:gdLst/>
                <a:ahLst/>
                <a:cxnLst/>
                <a:rect l="l" t="t" r="r" b="b"/>
                <a:pathLst>
                  <a:path w="171450">
                    <a:moveTo>
                      <a:pt x="0" y="0"/>
                    </a:moveTo>
                    <a:lnTo>
                      <a:pt x="170903" y="0"/>
                    </a:lnTo>
                  </a:path>
                </a:pathLst>
              </a:custGeom>
              <a:ln w="3175">
                <a:solidFill>
                  <a:srgbClr val="808080"/>
                </a:solidFill>
              </a:ln>
            </p:spPr>
            <p:txBody>
              <a:bodyPr wrap="square" lIns="0" tIns="0" rIns="0" bIns="0" rtlCol="0"/>
              <a:lstStyle/>
              <a:p>
                <a:endParaRPr/>
              </a:p>
            </p:txBody>
          </p:sp>
          <p:sp>
            <p:nvSpPr>
              <p:cNvPr id="819" name="object 54"/>
              <p:cNvSpPr/>
              <p:nvPr/>
            </p:nvSpPr>
            <p:spPr>
              <a:xfrm>
                <a:off x="1784230" y="3108563"/>
                <a:ext cx="144145" cy="33020"/>
              </a:xfrm>
              <a:custGeom>
                <a:avLst/>
                <a:gdLst/>
                <a:ahLst/>
                <a:cxnLst/>
                <a:rect l="l" t="t" r="r" b="b"/>
                <a:pathLst>
                  <a:path w="144144" h="33019">
                    <a:moveTo>
                      <a:pt x="92637" y="30454"/>
                    </a:moveTo>
                    <a:lnTo>
                      <a:pt x="61455" y="30454"/>
                    </a:lnTo>
                    <a:lnTo>
                      <a:pt x="62623" y="30810"/>
                    </a:lnTo>
                    <a:lnTo>
                      <a:pt x="77330" y="32969"/>
                    </a:lnTo>
                    <a:lnTo>
                      <a:pt x="77901" y="32969"/>
                    </a:lnTo>
                    <a:lnTo>
                      <a:pt x="92637" y="30454"/>
                    </a:lnTo>
                    <a:close/>
                  </a:path>
                  <a:path w="144144" h="33019">
                    <a:moveTo>
                      <a:pt x="103016" y="26111"/>
                    </a:moveTo>
                    <a:lnTo>
                      <a:pt x="50076" y="26111"/>
                    </a:lnTo>
                    <a:lnTo>
                      <a:pt x="52743" y="27292"/>
                    </a:lnTo>
                    <a:lnTo>
                      <a:pt x="55270" y="28308"/>
                    </a:lnTo>
                    <a:lnTo>
                      <a:pt x="58521" y="29514"/>
                    </a:lnTo>
                    <a:lnTo>
                      <a:pt x="60312" y="30111"/>
                    </a:lnTo>
                    <a:lnTo>
                      <a:pt x="61506" y="30479"/>
                    </a:lnTo>
                    <a:lnTo>
                      <a:pt x="92637" y="30454"/>
                    </a:lnTo>
                    <a:lnTo>
                      <a:pt x="95402" y="29502"/>
                    </a:lnTo>
                    <a:lnTo>
                      <a:pt x="99275" y="27914"/>
                    </a:lnTo>
                    <a:lnTo>
                      <a:pt x="101777" y="26733"/>
                    </a:lnTo>
                    <a:lnTo>
                      <a:pt x="103016" y="26111"/>
                    </a:lnTo>
                    <a:close/>
                  </a:path>
                  <a:path w="144144" h="33019">
                    <a:moveTo>
                      <a:pt x="143979" y="0"/>
                    </a:moveTo>
                    <a:lnTo>
                      <a:pt x="0" y="0"/>
                    </a:lnTo>
                    <a:lnTo>
                      <a:pt x="2070" y="876"/>
                    </a:lnTo>
                    <a:lnTo>
                      <a:pt x="2819" y="1231"/>
                    </a:lnTo>
                    <a:lnTo>
                      <a:pt x="26339" y="13550"/>
                    </a:lnTo>
                    <a:lnTo>
                      <a:pt x="26962" y="13919"/>
                    </a:lnTo>
                    <a:lnTo>
                      <a:pt x="31140" y="16255"/>
                    </a:lnTo>
                    <a:lnTo>
                      <a:pt x="36664" y="19329"/>
                    </a:lnTo>
                    <a:lnTo>
                      <a:pt x="39382" y="20802"/>
                    </a:lnTo>
                    <a:lnTo>
                      <a:pt x="42075" y="22212"/>
                    </a:lnTo>
                    <a:lnTo>
                      <a:pt x="47561" y="24942"/>
                    </a:lnTo>
                    <a:lnTo>
                      <a:pt x="50101" y="26123"/>
                    </a:lnTo>
                    <a:lnTo>
                      <a:pt x="103016" y="26111"/>
                    </a:lnTo>
                    <a:lnTo>
                      <a:pt x="137829" y="3771"/>
                    </a:lnTo>
                    <a:lnTo>
                      <a:pt x="140677" y="1968"/>
                    </a:lnTo>
                    <a:lnTo>
                      <a:pt x="143979" y="0"/>
                    </a:lnTo>
                    <a:close/>
                  </a:path>
                  <a:path w="144144" h="33019">
                    <a:moveTo>
                      <a:pt x="31089" y="16230"/>
                    </a:moveTo>
                    <a:close/>
                  </a:path>
                  <a:path w="144144" h="33019">
                    <a:moveTo>
                      <a:pt x="26314" y="13538"/>
                    </a:moveTo>
                    <a:close/>
                  </a:path>
                </a:pathLst>
              </a:custGeom>
              <a:solidFill>
                <a:srgbClr val="CCCCCC"/>
              </a:solidFill>
            </p:spPr>
            <p:txBody>
              <a:bodyPr wrap="square" lIns="0" tIns="0" rIns="0" bIns="0" rtlCol="0"/>
              <a:lstStyle/>
              <a:p>
                <a:endParaRPr/>
              </a:p>
            </p:txBody>
          </p:sp>
          <p:sp>
            <p:nvSpPr>
              <p:cNvPr id="820" name="object 55"/>
              <p:cNvSpPr/>
              <p:nvPr/>
            </p:nvSpPr>
            <p:spPr>
              <a:xfrm>
                <a:off x="1781719" y="3107503"/>
                <a:ext cx="148590" cy="0"/>
              </a:xfrm>
              <a:custGeom>
                <a:avLst/>
                <a:gdLst/>
                <a:ahLst/>
                <a:cxnLst/>
                <a:rect l="l" t="t" r="r" b="b"/>
                <a:pathLst>
                  <a:path w="148589">
                    <a:moveTo>
                      <a:pt x="0" y="0"/>
                    </a:moveTo>
                    <a:lnTo>
                      <a:pt x="148400" y="0"/>
                    </a:lnTo>
                  </a:path>
                </a:pathLst>
              </a:custGeom>
              <a:ln w="3175">
                <a:solidFill>
                  <a:srgbClr val="808080"/>
                </a:solidFill>
              </a:ln>
            </p:spPr>
            <p:txBody>
              <a:bodyPr wrap="square" lIns="0" tIns="0" rIns="0" bIns="0" rtlCol="0"/>
              <a:lstStyle/>
              <a:p>
                <a:endParaRPr/>
              </a:p>
            </p:txBody>
          </p:sp>
          <p:sp>
            <p:nvSpPr>
              <p:cNvPr id="821" name="object 56"/>
              <p:cNvSpPr/>
              <p:nvPr/>
            </p:nvSpPr>
            <p:spPr>
              <a:xfrm>
                <a:off x="1929182" y="3107986"/>
                <a:ext cx="635" cy="635"/>
              </a:xfrm>
              <a:custGeom>
                <a:avLst/>
                <a:gdLst/>
                <a:ahLst/>
                <a:cxnLst/>
                <a:rect l="l" t="t" r="r" b="b"/>
                <a:pathLst>
                  <a:path w="635" h="635">
                    <a:moveTo>
                      <a:pt x="89" y="0"/>
                    </a:moveTo>
                    <a:close/>
                  </a:path>
                </a:pathLst>
              </a:custGeom>
              <a:solidFill>
                <a:srgbClr val="808080"/>
              </a:solidFill>
            </p:spPr>
            <p:txBody>
              <a:bodyPr wrap="square" lIns="0" tIns="0" rIns="0" bIns="0" rtlCol="0"/>
              <a:lstStyle/>
              <a:p>
                <a:endParaRPr/>
              </a:p>
            </p:txBody>
          </p:sp>
          <p:sp>
            <p:nvSpPr>
              <p:cNvPr id="822" name="object 57"/>
              <p:cNvSpPr/>
              <p:nvPr/>
            </p:nvSpPr>
            <p:spPr>
              <a:xfrm>
                <a:off x="2586348" y="3108562"/>
                <a:ext cx="139065" cy="15240"/>
              </a:xfrm>
              <a:custGeom>
                <a:avLst/>
                <a:gdLst/>
                <a:ahLst/>
                <a:cxnLst/>
                <a:rect l="l" t="t" r="r" b="b"/>
                <a:pathLst>
                  <a:path w="139064" h="15239">
                    <a:moveTo>
                      <a:pt x="84907" y="13830"/>
                    </a:moveTo>
                    <a:lnTo>
                      <a:pt x="55232" y="13830"/>
                    </a:lnTo>
                    <a:lnTo>
                      <a:pt x="55752" y="13906"/>
                    </a:lnTo>
                    <a:lnTo>
                      <a:pt x="58178" y="14147"/>
                    </a:lnTo>
                    <a:lnTo>
                      <a:pt x="60261" y="14350"/>
                    </a:lnTo>
                    <a:lnTo>
                      <a:pt x="61925" y="14465"/>
                    </a:lnTo>
                    <a:lnTo>
                      <a:pt x="63271" y="14541"/>
                    </a:lnTo>
                    <a:lnTo>
                      <a:pt x="63830" y="14592"/>
                    </a:lnTo>
                    <a:lnTo>
                      <a:pt x="67525" y="14744"/>
                    </a:lnTo>
                    <a:lnTo>
                      <a:pt x="70523" y="14757"/>
                    </a:lnTo>
                    <a:lnTo>
                      <a:pt x="73672" y="14719"/>
                    </a:lnTo>
                    <a:lnTo>
                      <a:pt x="76744" y="14566"/>
                    </a:lnTo>
                    <a:lnTo>
                      <a:pt x="79197" y="14414"/>
                    </a:lnTo>
                    <a:lnTo>
                      <a:pt x="81737" y="14185"/>
                    </a:lnTo>
                    <a:lnTo>
                      <a:pt x="84907" y="13830"/>
                    </a:lnTo>
                    <a:close/>
                  </a:path>
                  <a:path w="139064" h="15239">
                    <a:moveTo>
                      <a:pt x="138658" y="0"/>
                    </a:moveTo>
                    <a:lnTo>
                      <a:pt x="31889" y="0"/>
                    </a:lnTo>
                    <a:lnTo>
                      <a:pt x="31889" y="9169"/>
                    </a:lnTo>
                    <a:lnTo>
                      <a:pt x="36575" y="10363"/>
                    </a:lnTo>
                    <a:lnTo>
                      <a:pt x="41909" y="11569"/>
                    </a:lnTo>
                    <a:lnTo>
                      <a:pt x="42710" y="11709"/>
                    </a:lnTo>
                    <a:lnTo>
                      <a:pt x="43446" y="11899"/>
                    </a:lnTo>
                    <a:lnTo>
                      <a:pt x="46964" y="12572"/>
                    </a:lnTo>
                    <a:lnTo>
                      <a:pt x="49529" y="13017"/>
                    </a:lnTo>
                    <a:lnTo>
                      <a:pt x="52019" y="13398"/>
                    </a:lnTo>
                    <a:lnTo>
                      <a:pt x="52743" y="13487"/>
                    </a:lnTo>
                    <a:lnTo>
                      <a:pt x="53352" y="13601"/>
                    </a:lnTo>
                    <a:lnTo>
                      <a:pt x="55283" y="13842"/>
                    </a:lnTo>
                    <a:lnTo>
                      <a:pt x="84907" y="13830"/>
                    </a:lnTo>
                    <a:lnTo>
                      <a:pt x="125704" y="3936"/>
                    </a:lnTo>
                    <a:lnTo>
                      <a:pt x="127063" y="3492"/>
                    </a:lnTo>
                    <a:lnTo>
                      <a:pt x="137096" y="444"/>
                    </a:lnTo>
                    <a:lnTo>
                      <a:pt x="137876" y="228"/>
                    </a:lnTo>
                    <a:lnTo>
                      <a:pt x="138658" y="0"/>
                    </a:lnTo>
                    <a:close/>
                  </a:path>
                  <a:path w="139064" h="15239">
                    <a:moveTo>
                      <a:pt x="30175" y="0"/>
                    </a:moveTo>
                    <a:lnTo>
                      <a:pt x="0" y="0"/>
                    </a:lnTo>
                    <a:lnTo>
                      <a:pt x="139" y="38"/>
                    </a:lnTo>
                    <a:lnTo>
                      <a:pt x="2984" y="825"/>
                    </a:lnTo>
                    <a:lnTo>
                      <a:pt x="19989" y="5854"/>
                    </a:lnTo>
                    <a:lnTo>
                      <a:pt x="25603" y="7467"/>
                    </a:lnTo>
                    <a:lnTo>
                      <a:pt x="30175" y="8724"/>
                    </a:lnTo>
                    <a:lnTo>
                      <a:pt x="30175" y="0"/>
                    </a:lnTo>
                    <a:close/>
                  </a:path>
                  <a:path w="139064" h="15239">
                    <a:moveTo>
                      <a:pt x="25539" y="7454"/>
                    </a:moveTo>
                    <a:close/>
                  </a:path>
                  <a:path w="139064" h="15239">
                    <a:moveTo>
                      <a:pt x="88" y="25"/>
                    </a:moveTo>
                    <a:close/>
                  </a:path>
                </a:pathLst>
              </a:custGeom>
              <a:solidFill>
                <a:srgbClr val="CCCCCC"/>
              </a:solidFill>
            </p:spPr>
            <p:txBody>
              <a:bodyPr wrap="square" lIns="0" tIns="0" rIns="0" bIns="0" rtlCol="0"/>
              <a:lstStyle/>
              <a:p>
                <a:endParaRPr/>
              </a:p>
            </p:txBody>
          </p:sp>
          <p:sp>
            <p:nvSpPr>
              <p:cNvPr id="823" name="object 58"/>
              <p:cNvSpPr/>
              <p:nvPr/>
            </p:nvSpPr>
            <p:spPr>
              <a:xfrm>
                <a:off x="2616521" y="3108560"/>
                <a:ext cx="1905" cy="9525"/>
              </a:xfrm>
              <a:custGeom>
                <a:avLst/>
                <a:gdLst/>
                <a:ahLst/>
                <a:cxnLst/>
                <a:rect l="l" t="t" r="r" b="b"/>
                <a:pathLst>
                  <a:path w="1905" h="9525">
                    <a:moveTo>
                      <a:pt x="0" y="0"/>
                    </a:moveTo>
                    <a:lnTo>
                      <a:pt x="0" y="8737"/>
                    </a:lnTo>
                    <a:lnTo>
                      <a:pt x="1714" y="9182"/>
                    </a:lnTo>
                    <a:lnTo>
                      <a:pt x="1714" y="0"/>
                    </a:lnTo>
                    <a:lnTo>
                      <a:pt x="0" y="0"/>
                    </a:lnTo>
                    <a:close/>
                  </a:path>
                </a:pathLst>
              </a:custGeom>
              <a:solidFill>
                <a:srgbClr val="808080"/>
              </a:solidFill>
            </p:spPr>
            <p:txBody>
              <a:bodyPr wrap="square" lIns="0" tIns="0" rIns="0" bIns="0" rtlCol="0"/>
              <a:lstStyle/>
              <a:p>
                <a:endParaRPr/>
              </a:p>
            </p:txBody>
          </p:sp>
          <p:sp>
            <p:nvSpPr>
              <p:cNvPr id="824" name="object 59"/>
              <p:cNvSpPr/>
              <p:nvPr/>
            </p:nvSpPr>
            <p:spPr>
              <a:xfrm>
                <a:off x="2580013" y="3107713"/>
                <a:ext cx="151130" cy="0"/>
              </a:xfrm>
              <a:custGeom>
                <a:avLst/>
                <a:gdLst/>
                <a:ahLst/>
                <a:cxnLst/>
                <a:rect l="l" t="t" r="r" b="b"/>
                <a:pathLst>
                  <a:path w="151130">
                    <a:moveTo>
                      <a:pt x="0" y="0"/>
                    </a:moveTo>
                    <a:lnTo>
                      <a:pt x="151003" y="0"/>
                    </a:lnTo>
                  </a:path>
                </a:pathLst>
              </a:custGeom>
              <a:ln w="3175">
                <a:solidFill>
                  <a:srgbClr val="808080"/>
                </a:solidFill>
              </a:ln>
            </p:spPr>
            <p:txBody>
              <a:bodyPr wrap="square" lIns="0" tIns="0" rIns="0" bIns="0" rtlCol="0"/>
              <a:lstStyle/>
              <a:p>
                <a:endParaRPr/>
              </a:p>
            </p:txBody>
          </p:sp>
          <p:sp>
            <p:nvSpPr>
              <p:cNvPr id="825" name="object 60"/>
              <p:cNvSpPr/>
              <p:nvPr/>
            </p:nvSpPr>
            <p:spPr>
              <a:xfrm>
                <a:off x="1600817" y="3108560"/>
                <a:ext cx="88265" cy="6350"/>
              </a:xfrm>
              <a:custGeom>
                <a:avLst/>
                <a:gdLst/>
                <a:ahLst/>
                <a:cxnLst/>
                <a:rect l="l" t="t" r="r" b="b"/>
                <a:pathLst>
                  <a:path w="88264" h="6350">
                    <a:moveTo>
                      <a:pt x="87744" y="0"/>
                    </a:moveTo>
                    <a:lnTo>
                      <a:pt x="0" y="0"/>
                    </a:lnTo>
                    <a:lnTo>
                      <a:pt x="4064" y="901"/>
                    </a:lnTo>
                    <a:lnTo>
                      <a:pt x="14490" y="3022"/>
                    </a:lnTo>
                    <a:lnTo>
                      <a:pt x="22161" y="4318"/>
                    </a:lnTo>
                    <a:lnTo>
                      <a:pt x="25793" y="4851"/>
                    </a:lnTo>
                    <a:lnTo>
                      <a:pt x="27127" y="5003"/>
                    </a:lnTo>
                    <a:lnTo>
                      <a:pt x="30873" y="5435"/>
                    </a:lnTo>
                    <a:lnTo>
                      <a:pt x="34455" y="5765"/>
                    </a:lnTo>
                    <a:lnTo>
                      <a:pt x="35407" y="5816"/>
                    </a:lnTo>
                    <a:lnTo>
                      <a:pt x="35877" y="5880"/>
                    </a:lnTo>
                    <a:lnTo>
                      <a:pt x="37579" y="5994"/>
                    </a:lnTo>
                    <a:lnTo>
                      <a:pt x="38480" y="6019"/>
                    </a:lnTo>
                    <a:lnTo>
                      <a:pt x="40043" y="6108"/>
                    </a:lnTo>
                    <a:lnTo>
                      <a:pt x="44424" y="6184"/>
                    </a:lnTo>
                    <a:lnTo>
                      <a:pt x="48971" y="6121"/>
                    </a:lnTo>
                    <a:lnTo>
                      <a:pt x="49911" y="6121"/>
                    </a:lnTo>
                    <a:lnTo>
                      <a:pt x="50571" y="6070"/>
                    </a:lnTo>
                    <a:lnTo>
                      <a:pt x="52959" y="5956"/>
                    </a:lnTo>
                    <a:lnTo>
                      <a:pt x="53261" y="5956"/>
                    </a:lnTo>
                    <a:lnTo>
                      <a:pt x="54965" y="5803"/>
                    </a:lnTo>
                    <a:lnTo>
                      <a:pt x="55511" y="5778"/>
                    </a:lnTo>
                    <a:lnTo>
                      <a:pt x="56705" y="5676"/>
                    </a:lnTo>
                    <a:lnTo>
                      <a:pt x="57251" y="5651"/>
                    </a:lnTo>
                    <a:lnTo>
                      <a:pt x="57835" y="5562"/>
                    </a:lnTo>
                    <a:lnTo>
                      <a:pt x="60477" y="5308"/>
                    </a:lnTo>
                    <a:lnTo>
                      <a:pt x="61734" y="5156"/>
                    </a:lnTo>
                    <a:lnTo>
                      <a:pt x="64376" y="4800"/>
                    </a:lnTo>
                    <a:lnTo>
                      <a:pt x="65836" y="4559"/>
                    </a:lnTo>
                    <a:lnTo>
                      <a:pt x="67170" y="4368"/>
                    </a:lnTo>
                    <a:lnTo>
                      <a:pt x="69888" y="3898"/>
                    </a:lnTo>
                    <a:lnTo>
                      <a:pt x="72580" y="3416"/>
                    </a:lnTo>
                    <a:lnTo>
                      <a:pt x="81419" y="1536"/>
                    </a:lnTo>
                    <a:lnTo>
                      <a:pt x="82118" y="1346"/>
                    </a:lnTo>
                    <a:lnTo>
                      <a:pt x="86347" y="355"/>
                    </a:lnTo>
                    <a:lnTo>
                      <a:pt x="87744" y="0"/>
                    </a:lnTo>
                    <a:close/>
                  </a:path>
                  <a:path w="88264" h="6350">
                    <a:moveTo>
                      <a:pt x="53261" y="5956"/>
                    </a:moveTo>
                    <a:lnTo>
                      <a:pt x="52959" y="5956"/>
                    </a:lnTo>
                    <a:lnTo>
                      <a:pt x="53261" y="5956"/>
                    </a:lnTo>
                    <a:close/>
                  </a:path>
                  <a:path w="88264" h="6350">
                    <a:moveTo>
                      <a:pt x="69986" y="3898"/>
                    </a:moveTo>
                    <a:lnTo>
                      <a:pt x="69850" y="3924"/>
                    </a:lnTo>
                    <a:lnTo>
                      <a:pt x="69986" y="3898"/>
                    </a:lnTo>
                    <a:close/>
                  </a:path>
                </a:pathLst>
              </a:custGeom>
              <a:solidFill>
                <a:srgbClr val="CCCCCC"/>
              </a:solidFill>
            </p:spPr>
            <p:txBody>
              <a:bodyPr wrap="square" lIns="0" tIns="0" rIns="0" bIns="0" rtlCol="0"/>
              <a:lstStyle/>
              <a:p>
                <a:endParaRPr/>
              </a:p>
            </p:txBody>
          </p:sp>
          <p:sp>
            <p:nvSpPr>
              <p:cNvPr id="826" name="object 61"/>
              <p:cNvSpPr/>
              <p:nvPr/>
            </p:nvSpPr>
            <p:spPr>
              <a:xfrm>
                <a:off x="1593159" y="3107713"/>
                <a:ext cx="102235" cy="0"/>
              </a:xfrm>
              <a:custGeom>
                <a:avLst/>
                <a:gdLst/>
                <a:ahLst/>
                <a:cxnLst/>
                <a:rect l="l" t="t" r="r" b="b"/>
                <a:pathLst>
                  <a:path w="102235">
                    <a:moveTo>
                      <a:pt x="0" y="0"/>
                    </a:moveTo>
                    <a:lnTo>
                      <a:pt x="102184" y="0"/>
                    </a:lnTo>
                  </a:path>
                </a:pathLst>
              </a:custGeom>
              <a:ln w="3175">
                <a:solidFill>
                  <a:srgbClr val="808080"/>
                </a:solidFill>
              </a:ln>
            </p:spPr>
            <p:txBody>
              <a:bodyPr wrap="square" lIns="0" tIns="0" rIns="0" bIns="0" rtlCol="0"/>
              <a:lstStyle/>
              <a:p>
                <a:endParaRPr/>
              </a:p>
            </p:txBody>
          </p:sp>
          <p:sp>
            <p:nvSpPr>
              <p:cNvPr id="827" name="object 62"/>
              <p:cNvSpPr/>
              <p:nvPr/>
            </p:nvSpPr>
            <p:spPr>
              <a:xfrm>
                <a:off x="3628613" y="3108560"/>
                <a:ext cx="4445" cy="1270"/>
              </a:xfrm>
              <a:custGeom>
                <a:avLst/>
                <a:gdLst/>
                <a:ahLst/>
                <a:cxnLst/>
                <a:rect l="l" t="t" r="r" b="b"/>
                <a:pathLst>
                  <a:path w="4445" h="1269">
                    <a:moveTo>
                      <a:pt x="4114" y="0"/>
                    </a:moveTo>
                    <a:lnTo>
                      <a:pt x="0" y="0"/>
                    </a:lnTo>
                    <a:lnTo>
                      <a:pt x="1765" y="457"/>
                    </a:lnTo>
                    <a:lnTo>
                      <a:pt x="2349" y="635"/>
                    </a:lnTo>
                    <a:lnTo>
                      <a:pt x="4114" y="1092"/>
                    </a:lnTo>
                    <a:lnTo>
                      <a:pt x="4114" y="0"/>
                    </a:lnTo>
                    <a:close/>
                  </a:path>
                </a:pathLst>
              </a:custGeom>
              <a:solidFill>
                <a:srgbClr val="CCCCCC"/>
              </a:solidFill>
            </p:spPr>
            <p:txBody>
              <a:bodyPr wrap="square" lIns="0" tIns="0" rIns="0" bIns="0" rtlCol="0"/>
              <a:lstStyle/>
              <a:p>
                <a:endParaRPr/>
              </a:p>
            </p:txBody>
          </p:sp>
          <p:sp>
            <p:nvSpPr>
              <p:cNvPr id="828" name="object 63"/>
              <p:cNvSpPr/>
              <p:nvPr/>
            </p:nvSpPr>
            <p:spPr>
              <a:xfrm>
                <a:off x="3622326" y="3106868"/>
                <a:ext cx="10795" cy="1905"/>
              </a:xfrm>
              <a:custGeom>
                <a:avLst/>
                <a:gdLst/>
                <a:ahLst/>
                <a:cxnLst/>
                <a:rect l="l" t="t" r="r" b="b"/>
                <a:pathLst>
                  <a:path w="10795" h="1905">
                    <a:moveTo>
                      <a:pt x="10401" y="0"/>
                    </a:moveTo>
                    <a:lnTo>
                      <a:pt x="0" y="0"/>
                    </a:lnTo>
                    <a:lnTo>
                      <a:pt x="6286" y="1689"/>
                    </a:lnTo>
                    <a:lnTo>
                      <a:pt x="10401" y="1689"/>
                    </a:lnTo>
                    <a:lnTo>
                      <a:pt x="10401" y="0"/>
                    </a:lnTo>
                    <a:close/>
                  </a:path>
                </a:pathLst>
              </a:custGeom>
              <a:solidFill>
                <a:srgbClr val="808080"/>
              </a:solidFill>
            </p:spPr>
            <p:txBody>
              <a:bodyPr wrap="square" lIns="0" tIns="0" rIns="0" bIns="0" rtlCol="0"/>
              <a:lstStyle/>
              <a:p>
                <a:endParaRPr/>
              </a:p>
            </p:txBody>
          </p:sp>
          <p:sp>
            <p:nvSpPr>
              <p:cNvPr id="829" name="object 64"/>
              <p:cNvSpPr/>
              <p:nvPr/>
            </p:nvSpPr>
            <p:spPr>
              <a:xfrm>
                <a:off x="1489170" y="3106873"/>
                <a:ext cx="2143760" cy="36830"/>
              </a:xfrm>
              <a:custGeom>
                <a:avLst/>
                <a:gdLst/>
                <a:ahLst/>
                <a:cxnLst/>
                <a:rect l="l" t="t" r="r" b="b"/>
                <a:pathLst>
                  <a:path w="2143760" h="36830">
                    <a:moveTo>
                      <a:pt x="2133155" y="0"/>
                    </a:moveTo>
                    <a:lnTo>
                      <a:pt x="2052396" y="0"/>
                    </a:lnTo>
                    <a:lnTo>
                      <a:pt x="2051380" y="419"/>
                    </a:lnTo>
                    <a:lnTo>
                      <a:pt x="2010714" y="23113"/>
                    </a:lnTo>
                    <a:lnTo>
                      <a:pt x="2007996" y="24701"/>
                    </a:lnTo>
                    <a:lnTo>
                      <a:pt x="1986813" y="34772"/>
                    </a:lnTo>
                    <a:lnTo>
                      <a:pt x="1985975" y="35064"/>
                    </a:lnTo>
                    <a:lnTo>
                      <a:pt x="1983714" y="35725"/>
                    </a:lnTo>
                    <a:lnTo>
                      <a:pt x="1982698" y="35991"/>
                    </a:lnTo>
                    <a:lnTo>
                      <a:pt x="1982177" y="36106"/>
                    </a:lnTo>
                    <a:lnTo>
                      <a:pt x="1981453" y="36296"/>
                    </a:lnTo>
                    <a:lnTo>
                      <a:pt x="1981123" y="36360"/>
                    </a:lnTo>
                    <a:lnTo>
                      <a:pt x="2022055" y="36360"/>
                    </a:lnTo>
                    <a:lnTo>
                      <a:pt x="2039238" y="25958"/>
                    </a:lnTo>
                    <a:lnTo>
                      <a:pt x="2041944" y="24409"/>
                    </a:lnTo>
                    <a:lnTo>
                      <a:pt x="2072446" y="11518"/>
                    </a:lnTo>
                    <a:lnTo>
                      <a:pt x="2084920" y="9740"/>
                    </a:lnTo>
                    <a:lnTo>
                      <a:pt x="2086076" y="9651"/>
                    </a:lnTo>
                    <a:lnTo>
                      <a:pt x="2089543" y="9601"/>
                    </a:lnTo>
                    <a:lnTo>
                      <a:pt x="2143556" y="9601"/>
                    </a:lnTo>
                    <a:lnTo>
                      <a:pt x="2143556" y="2768"/>
                    </a:lnTo>
                    <a:lnTo>
                      <a:pt x="2141791" y="2324"/>
                    </a:lnTo>
                    <a:lnTo>
                      <a:pt x="2141207" y="2146"/>
                    </a:lnTo>
                    <a:lnTo>
                      <a:pt x="2140242" y="1904"/>
                    </a:lnTo>
                    <a:lnTo>
                      <a:pt x="2133155" y="0"/>
                    </a:lnTo>
                    <a:close/>
                  </a:path>
                  <a:path w="2143760" h="36830">
                    <a:moveTo>
                      <a:pt x="2143556" y="9601"/>
                    </a:moveTo>
                    <a:lnTo>
                      <a:pt x="2089543" y="9601"/>
                    </a:lnTo>
                    <a:lnTo>
                      <a:pt x="2090788" y="9613"/>
                    </a:lnTo>
                    <a:lnTo>
                      <a:pt x="2091943" y="9651"/>
                    </a:lnTo>
                    <a:lnTo>
                      <a:pt x="2095576" y="9855"/>
                    </a:lnTo>
                    <a:lnTo>
                      <a:pt x="2096896" y="9969"/>
                    </a:lnTo>
                    <a:lnTo>
                      <a:pt x="2098954" y="10185"/>
                    </a:lnTo>
                    <a:lnTo>
                      <a:pt x="2102954" y="10706"/>
                    </a:lnTo>
                    <a:lnTo>
                      <a:pt x="2104288" y="10921"/>
                    </a:lnTo>
                    <a:lnTo>
                      <a:pt x="2108479" y="11671"/>
                    </a:lnTo>
                    <a:lnTo>
                      <a:pt x="2112764" y="12585"/>
                    </a:lnTo>
                    <a:lnTo>
                      <a:pt x="2121293" y="14630"/>
                    </a:lnTo>
                    <a:lnTo>
                      <a:pt x="2132888" y="17754"/>
                    </a:lnTo>
                    <a:lnTo>
                      <a:pt x="2136584" y="18719"/>
                    </a:lnTo>
                    <a:lnTo>
                      <a:pt x="2137181" y="18897"/>
                    </a:lnTo>
                    <a:lnTo>
                      <a:pt x="2140851" y="19850"/>
                    </a:lnTo>
                    <a:lnTo>
                      <a:pt x="2143556" y="20485"/>
                    </a:lnTo>
                    <a:lnTo>
                      <a:pt x="2143556" y="9601"/>
                    </a:lnTo>
                    <a:close/>
                  </a:path>
                  <a:path w="2143760" h="36830">
                    <a:moveTo>
                      <a:pt x="1858771" y="0"/>
                    </a:moveTo>
                    <a:lnTo>
                      <a:pt x="1834710" y="33527"/>
                    </a:lnTo>
                    <a:lnTo>
                      <a:pt x="1833384" y="36360"/>
                    </a:lnTo>
                    <a:lnTo>
                      <a:pt x="1852498" y="36360"/>
                    </a:lnTo>
                    <a:lnTo>
                      <a:pt x="1853183" y="35026"/>
                    </a:lnTo>
                    <a:lnTo>
                      <a:pt x="1855711" y="30479"/>
                    </a:lnTo>
                    <a:lnTo>
                      <a:pt x="1880361" y="9563"/>
                    </a:lnTo>
                    <a:lnTo>
                      <a:pt x="1918115" y="9563"/>
                    </a:lnTo>
                    <a:lnTo>
                      <a:pt x="1913280" y="6019"/>
                    </a:lnTo>
                    <a:lnTo>
                      <a:pt x="1908759" y="2895"/>
                    </a:lnTo>
                    <a:lnTo>
                      <a:pt x="1907184" y="1879"/>
                    </a:lnTo>
                    <a:lnTo>
                      <a:pt x="1904136" y="12"/>
                    </a:lnTo>
                    <a:lnTo>
                      <a:pt x="1858771" y="0"/>
                    </a:lnTo>
                    <a:close/>
                  </a:path>
                  <a:path w="2143760" h="36830">
                    <a:moveTo>
                      <a:pt x="1929268" y="18072"/>
                    </a:moveTo>
                    <a:lnTo>
                      <a:pt x="1900478" y="18072"/>
                    </a:lnTo>
                    <a:lnTo>
                      <a:pt x="1903196" y="19951"/>
                    </a:lnTo>
                    <a:lnTo>
                      <a:pt x="1908721" y="24015"/>
                    </a:lnTo>
                    <a:lnTo>
                      <a:pt x="1920112" y="32727"/>
                    </a:lnTo>
                    <a:lnTo>
                      <a:pt x="1923308" y="35102"/>
                    </a:lnTo>
                    <a:lnTo>
                      <a:pt x="1925053" y="36360"/>
                    </a:lnTo>
                    <a:lnTo>
                      <a:pt x="1962403" y="36360"/>
                    </a:lnTo>
                    <a:lnTo>
                      <a:pt x="1961857" y="36233"/>
                    </a:lnTo>
                    <a:lnTo>
                      <a:pt x="1959533" y="35610"/>
                    </a:lnTo>
                    <a:lnTo>
                      <a:pt x="1930412" y="18948"/>
                    </a:lnTo>
                    <a:lnTo>
                      <a:pt x="1929268" y="18072"/>
                    </a:lnTo>
                    <a:close/>
                  </a:path>
                  <a:path w="2143760" h="36830">
                    <a:moveTo>
                      <a:pt x="1957961" y="35099"/>
                    </a:moveTo>
                    <a:close/>
                  </a:path>
                  <a:path w="2143760" h="36830">
                    <a:moveTo>
                      <a:pt x="1957935" y="35090"/>
                    </a:moveTo>
                    <a:close/>
                  </a:path>
                  <a:path w="2143760" h="36830">
                    <a:moveTo>
                      <a:pt x="1953851" y="33515"/>
                    </a:moveTo>
                    <a:close/>
                  </a:path>
                  <a:path w="2143760" h="36830">
                    <a:moveTo>
                      <a:pt x="1924042" y="14071"/>
                    </a:moveTo>
                    <a:lnTo>
                      <a:pt x="1894052" y="14071"/>
                    </a:lnTo>
                    <a:lnTo>
                      <a:pt x="1895309" y="14782"/>
                    </a:lnTo>
                    <a:lnTo>
                      <a:pt x="1897926" y="16370"/>
                    </a:lnTo>
                    <a:lnTo>
                      <a:pt x="1900491" y="18084"/>
                    </a:lnTo>
                    <a:lnTo>
                      <a:pt x="1929268" y="18072"/>
                    </a:lnTo>
                    <a:lnTo>
                      <a:pt x="1924042" y="14071"/>
                    </a:lnTo>
                    <a:close/>
                  </a:path>
                  <a:path w="2143760" h="36830">
                    <a:moveTo>
                      <a:pt x="1918115" y="9563"/>
                    </a:moveTo>
                    <a:lnTo>
                      <a:pt x="1880361" y="9563"/>
                    </a:lnTo>
                    <a:lnTo>
                      <a:pt x="1881200" y="9601"/>
                    </a:lnTo>
                    <a:lnTo>
                      <a:pt x="1882800" y="9778"/>
                    </a:lnTo>
                    <a:lnTo>
                      <a:pt x="1894077" y="14096"/>
                    </a:lnTo>
                    <a:lnTo>
                      <a:pt x="1924042" y="14071"/>
                    </a:lnTo>
                    <a:lnTo>
                      <a:pt x="1918964" y="10185"/>
                    </a:lnTo>
                    <a:lnTo>
                      <a:pt x="1918115" y="9563"/>
                    </a:lnTo>
                    <a:close/>
                  </a:path>
                  <a:path w="2143760" h="36830">
                    <a:moveTo>
                      <a:pt x="1455842" y="33540"/>
                    </a:moveTo>
                    <a:lnTo>
                      <a:pt x="1422831" y="33540"/>
                    </a:lnTo>
                    <a:lnTo>
                      <a:pt x="1420367" y="34582"/>
                    </a:lnTo>
                    <a:lnTo>
                      <a:pt x="1419275" y="35013"/>
                    </a:lnTo>
                    <a:lnTo>
                      <a:pt x="1418221" y="35394"/>
                    </a:lnTo>
                    <a:lnTo>
                      <a:pt x="1415846" y="36182"/>
                    </a:lnTo>
                    <a:lnTo>
                      <a:pt x="1415237" y="36360"/>
                    </a:lnTo>
                    <a:lnTo>
                      <a:pt x="1451889" y="36360"/>
                    </a:lnTo>
                    <a:lnTo>
                      <a:pt x="1455842" y="33540"/>
                    </a:lnTo>
                    <a:close/>
                  </a:path>
                  <a:path w="2143760" h="36830">
                    <a:moveTo>
                      <a:pt x="1529078" y="11950"/>
                    </a:moveTo>
                    <a:lnTo>
                      <a:pt x="1501660" y="11950"/>
                    </a:lnTo>
                    <a:lnTo>
                      <a:pt x="1503006" y="12395"/>
                    </a:lnTo>
                    <a:lnTo>
                      <a:pt x="1504289" y="12953"/>
                    </a:lnTo>
                    <a:lnTo>
                      <a:pt x="1513027" y="19646"/>
                    </a:lnTo>
                    <a:lnTo>
                      <a:pt x="1513522" y="20167"/>
                    </a:lnTo>
                    <a:lnTo>
                      <a:pt x="1524634" y="36360"/>
                    </a:lnTo>
                    <a:lnTo>
                      <a:pt x="1543964" y="36360"/>
                    </a:lnTo>
                    <a:lnTo>
                      <a:pt x="1530559" y="13792"/>
                    </a:lnTo>
                    <a:lnTo>
                      <a:pt x="1529078" y="11950"/>
                    </a:lnTo>
                    <a:close/>
                  </a:path>
                  <a:path w="2143760" h="36830">
                    <a:moveTo>
                      <a:pt x="1516265" y="0"/>
                    </a:moveTo>
                    <a:lnTo>
                      <a:pt x="1475092" y="0"/>
                    </a:lnTo>
                    <a:lnTo>
                      <a:pt x="1473009" y="1117"/>
                    </a:lnTo>
                    <a:lnTo>
                      <a:pt x="1448777" y="17462"/>
                    </a:lnTo>
                    <a:lnTo>
                      <a:pt x="1442516" y="21920"/>
                    </a:lnTo>
                    <a:lnTo>
                      <a:pt x="1422793" y="33553"/>
                    </a:lnTo>
                    <a:lnTo>
                      <a:pt x="1455842" y="33540"/>
                    </a:lnTo>
                    <a:lnTo>
                      <a:pt x="1458734" y="31495"/>
                    </a:lnTo>
                    <a:lnTo>
                      <a:pt x="1460926" y="29883"/>
                    </a:lnTo>
                    <a:lnTo>
                      <a:pt x="1463812" y="27774"/>
                    </a:lnTo>
                    <a:lnTo>
                      <a:pt x="1493140" y="11607"/>
                    </a:lnTo>
                    <a:lnTo>
                      <a:pt x="1493659" y="11493"/>
                    </a:lnTo>
                    <a:lnTo>
                      <a:pt x="1495501" y="11290"/>
                    </a:lnTo>
                    <a:lnTo>
                      <a:pt x="1496415" y="11239"/>
                    </a:lnTo>
                    <a:lnTo>
                      <a:pt x="1528506" y="11239"/>
                    </a:lnTo>
                    <a:lnTo>
                      <a:pt x="1527873" y="10452"/>
                    </a:lnTo>
                    <a:lnTo>
                      <a:pt x="1526235" y="8572"/>
                    </a:lnTo>
                    <a:lnTo>
                      <a:pt x="1524749" y="7035"/>
                    </a:lnTo>
                    <a:lnTo>
                      <a:pt x="1524609" y="6870"/>
                    </a:lnTo>
                    <a:lnTo>
                      <a:pt x="1521650" y="4089"/>
                    </a:lnTo>
                    <a:lnTo>
                      <a:pt x="1520012" y="2705"/>
                    </a:lnTo>
                    <a:lnTo>
                      <a:pt x="1518704" y="1689"/>
                    </a:lnTo>
                    <a:lnTo>
                      <a:pt x="1516887" y="406"/>
                    </a:lnTo>
                    <a:lnTo>
                      <a:pt x="1516265" y="0"/>
                    </a:lnTo>
                    <a:close/>
                  </a:path>
                  <a:path w="2143760" h="36830">
                    <a:moveTo>
                      <a:pt x="1537195" y="23685"/>
                    </a:moveTo>
                    <a:close/>
                  </a:path>
                  <a:path w="2143760" h="36830">
                    <a:moveTo>
                      <a:pt x="1513001" y="19621"/>
                    </a:moveTo>
                    <a:close/>
                  </a:path>
                  <a:path w="2143760" h="36830">
                    <a:moveTo>
                      <a:pt x="1528506" y="11239"/>
                    </a:moveTo>
                    <a:lnTo>
                      <a:pt x="1497253" y="11239"/>
                    </a:lnTo>
                    <a:lnTo>
                      <a:pt x="1498180" y="11302"/>
                    </a:lnTo>
                    <a:lnTo>
                      <a:pt x="1501686" y="11963"/>
                    </a:lnTo>
                    <a:lnTo>
                      <a:pt x="1529078" y="11950"/>
                    </a:lnTo>
                    <a:lnTo>
                      <a:pt x="1528506" y="11239"/>
                    </a:lnTo>
                    <a:close/>
                  </a:path>
                  <a:path w="2143760" h="36830">
                    <a:moveTo>
                      <a:pt x="848829" y="38"/>
                    </a:moveTo>
                    <a:lnTo>
                      <a:pt x="806957" y="38"/>
                    </a:lnTo>
                    <a:lnTo>
                      <a:pt x="805154" y="1054"/>
                    </a:lnTo>
                    <a:lnTo>
                      <a:pt x="774534" y="36360"/>
                    </a:lnTo>
                    <a:lnTo>
                      <a:pt x="794613" y="36360"/>
                    </a:lnTo>
                    <a:lnTo>
                      <a:pt x="799058" y="30137"/>
                    </a:lnTo>
                    <a:lnTo>
                      <a:pt x="800214" y="28613"/>
                    </a:lnTo>
                    <a:lnTo>
                      <a:pt x="818527" y="13627"/>
                    </a:lnTo>
                    <a:lnTo>
                      <a:pt x="818832" y="13500"/>
                    </a:lnTo>
                    <a:lnTo>
                      <a:pt x="819886" y="13246"/>
                    </a:lnTo>
                    <a:lnTo>
                      <a:pt x="821296" y="12738"/>
                    </a:lnTo>
                    <a:lnTo>
                      <a:pt x="822744" y="12484"/>
                    </a:lnTo>
                    <a:lnTo>
                      <a:pt x="824750" y="12230"/>
                    </a:lnTo>
                    <a:lnTo>
                      <a:pt x="871014" y="12230"/>
                    </a:lnTo>
                    <a:lnTo>
                      <a:pt x="868184" y="10452"/>
                    </a:lnTo>
                    <a:lnTo>
                      <a:pt x="862355" y="7023"/>
                    </a:lnTo>
                    <a:lnTo>
                      <a:pt x="857834" y="4483"/>
                    </a:lnTo>
                    <a:lnTo>
                      <a:pt x="853147" y="2070"/>
                    </a:lnTo>
                    <a:lnTo>
                      <a:pt x="851585" y="1308"/>
                    </a:lnTo>
                    <a:lnTo>
                      <a:pt x="848829" y="38"/>
                    </a:lnTo>
                    <a:close/>
                  </a:path>
                  <a:path w="2143760" h="36830">
                    <a:moveTo>
                      <a:pt x="871014" y="12230"/>
                    </a:moveTo>
                    <a:lnTo>
                      <a:pt x="829233" y="12230"/>
                    </a:lnTo>
                    <a:lnTo>
                      <a:pt x="831519" y="12611"/>
                    </a:lnTo>
                    <a:lnTo>
                      <a:pt x="832548" y="12738"/>
                    </a:lnTo>
                    <a:lnTo>
                      <a:pt x="834364" y="13119"/>
                    </a:lnTo>
                    <a:lnTo>
                      <a:pt x="876376" y="35852"/>
                    </a:lnTo>
                    <a:lnTo>
                      <a:pt x="877417" y="36360"/>
                    </a:lnTo>
                    <a:lnTo>
                      <a:pt x="980389" y="36360"/>
                    </a:lnTo>
                    <a:lnTo>
                      <a:pt x="982737" y="35217"/>
                    </a:lnTo>
                    <a:lnTo>
                      <a:pt x="926236" y="35217"/>
                    </a:lnTo>
                    <a:lnTo>
                      <a:pt x="924420" y="35090"/>
                    </a:lnTo>
                    <a:lnTo>
                      <a:pt x="921778" y="34963"/>
                    </a:lnTo>
                    <a:lnTo>
                      <a:pt x="921092" y="34836"/>
                    </a:lnTo>
                    <a:lnTo>
                      <a:pt x="920343" y="34836"/>
                    </a:lnTo>
                    <a:lnTo>
                      <a:pt x="917409" y="34328"/>
                    </a:lnTo>
                    <a:lnTo>
                      <a:pt x="914971" y="33947"/>
                    </a:lnTo>
                    <a:lnTo>
                      <a:pt x="912558" y="33312"/>
                    </a:lnTo>
                    <a:lnTo>
                      <a:pt x="911212" y="33058"/>
                    </a:lnTo>
                    <a:lnTo>
                      <a:pt x="908761" y="32296"/>
                    </a:lnTo>
                    <a:lnTo>
                      <a:pt x="906221" y="31407"/>
                    </a:lnTo>
                    <a:lnTo>
                      <a:pt x="903579" y="30391"/>
                    </a:lnTo>
                    <a:lnTo>
                      <a:pt x="901191" y="29375"/>
                    </a:lnTo>
                    <a:lnTo>
                      <a:pt x="895832" y="26962"/>
                    </a:lnTo>
                    <a:lnTo>
                      <a:pt x="890676" y="24168"/>
                    </a:lnTo>
                    <a:lnTo>
                      <a:pt x="885139" y="20993"/>
                    </a:lnTo>
                    <a:lnTo>
                      <a:pt x="882383" y="19342"/>
                    </a:lnTo>
                    <a:lnTo>
                      <a:pt x="880490" y="18199"/>
                    </a:lnTo>
                    <a:lnTo>
                      <a:pt x="871014" y="12230"/>
                    </a:lnTo>
                    <a:close/>
                  </a:path>
                  <a:path w="2143760" h="36830">
                    <a:moveTo>
                      <a:pt x="1343613" y="15024"/>
                    </a:moveTo>
                    <a:lnTo>
                      <a:pt x="1301991" y="15024"/>
                    </a:lnTo>
                    <a:lnTo>
                      <a:pt x="1304404" y="15786"/>
                    </a:lnTo>
                    <a:lnTo>
                      <a:pt x="1309941" y="17691"/>
                    </a:lnTo>
                    <a:lnTo>
                      <a:pt x="1311948" y="18580"/>
                    </a:lnTo>
                    <a:lnTo>
                      <a:pt x="1314576" y="19596"/>
                    </a:lnTo>
                    <a:lnTo>
                      <a:pt x="1320101" y="22136"/>
                    </a:lnTo>
                    <a:lnTo>
                      <a:pt x="1325397" y="24803"/>
                    </a:lnTo>
                    <a:lnTo>
                      <a:pt x="1331658" y="28105"/>
                    </a:lnTo>
                    <a:lnTo>
                      <a:pt x="1333753" y="29248"/>
                    </a:lnTo>
                    <a:lnTo>
                      <a:pt x="1336535" y="30772"/>
                    </a:lnTo>
                    <a:lnTo>
                      <a:pt x="1346492" y="36360"/>
                    </a:lnTo>
                    <a:lnTo>
                      <a:pt x="1387424" y="36360"/>
                    </a:lnTo>
                    <a:lnTo>
                      <a:pt x="1385430" y="35852"/>
                    </a:lnTo>
                    <a:lnTo>
                      <a:pt x="1381975" y="34709"/>
                    </a:lnTo>
                    <a:lnTo>
                      <a:pt x="1377543" y="32931"/>
                    </a:lnTo>
                    <a:lnTo>
                      <a:pt x="1374508" y="31661"/>
                    </a:lnTo>
                    <a:lnTo>
                      <a:pt x="1373289" y="31153"/>
                    </a:lnTo>
                    <a:lnTo>
                      <a:pt x="1366939" y="27978"/>
                    </a:lnTo>
                    <a:lnTo>
                      <a:pt x="1363205" y="26073"/>
                    </a:lnTo>
                    <a:lnTo>
                      <a:pt x="1350644" y="19088"/>
                    </a:lnTo>
                    <a:lnTo>
                      <a:pt x="1344655" y="15610"/>
                    </a:lnTo>
                    <a:lnTo>
                      <a:pt x="1343613" y="15024"/>
                    </a:lnTo>
                    <a:close/>
                  </a:path>
                  <a:path w="2143760" h="36830">
                    <a:moveTo>
                      <a:pt x="1090841" y="38"/>
                    </a:moveTo>
                    <a:lnTo>
                      <a:pt x="1019720" y="38"/>
                    </a:lnTo>
                    <a:lnTo>
                      <a:pt x="1018590" y="419"/>
                    </a:lnTo>
                    <a:lnTo>
                      <a:pt x="1015707" y="1308"/>
                    </a:lnTo>
                    <a:lnTo>
                      <a:pt x="969911" y="22390"/>
                    </a:lnTo>
                    <a:lnTo>
                      <a:pt x="964349" y="25057"/>
                    </a:lnTo>
                    <a:lnTo>
                      <a:pt x="961605" y="26327"/>
                    </a:lnTo>
                    <a:lnTo>
                      <a:pt x="959611" y="27216"/>
                    </a:lnTo>
                    <a:lnTo>
                      <a:pt x="953884" y="29502"/>
                    </a:lnTo>
                    <a:lnTo>
                      <a:pt x="951509" y="30391"/>
                    </a:lnTo>
                    <a:lnTo>
                      <a:pt x="945451" y="32423"/>
                    </a:lnTo>
                    <a:lnTo>
                      <a:pt x="944257" y="32677"/>
                    </a:lnTo>
                    <a:lnTo>
                      <a:pt x="941831" y="33312"/>
                    </a:lnTo>
                    <a:lnTo>
                      <a:pt x="939507" y="33820"/>
                    </a:lnTo>
                    <a:lnTo>
                      <a:pt x="938364" y="34074"/>
                    </a:lnTo>
                    <a:lnTo>
                      <a:pt x="936028" y="34455"/>
                    </a:lnTo>
                    <a:lnTo>
                      <a:pt x="933221" y="34836"/>
                    </a:lnTo>
                    <a:lnTo>
                      <a:pt x="932472" y="34836"/>
                    </a:lnTo>
                    <a:lnTo>
                      <a:pt x="931811" y="34963"/>
                    </a:lnTo>
                    <a:lnTo>
                      <a:pt x="929690" y="35090"/>
                    </a:lnTo>
                    <a:lnTo>
                      <a:pt x="926236" y="35217"/>
                    </a:lnTo>
                    <a:lnTo>
                      <a:pt x="982737" y="35217"/>
                    </a:lnTo>
                    <a:lnTo>
                      <a:pt x="988999" y="32169"/>
                    </a:lnTo>
                    <a:lnTo>
                      <a:pt x="989647" y="31788"/>
                    </a:lnTo>
                    <a:lnTo>
                      <a:pt x="990231" y="31534"/>
                    </a:lnTo>
                    <a:lnTo>
                      <a:pt x="1026325" y="16040"/>
                    </a:lnTo>
                    <a:lnTo>
                      <a:pt x="1028699" y="15405"/>
                    </a:lnTo>
                    <a:lnTo>
                      <a:pt x="1031900" y="14516"/>
                    </a:lnTo>
                    <a:lnTo>
                      <a:pt x="1033614" y="14135"/>
                    </a:lnTo>
                    <a:lnTo>
                      <a:pt x="1037361" y="13373"/>
                    </a:lnTo>
                    <a:lnTo>
                      <a:pt x="1038504" y="13119"/>
                    </a:lnTo>
                    <a:lnTo>
                      <a:pt x="1045781" y="12230"/>
                    </a:lnTo>
                    <a:lnTo>
                      <a:pt x="1051318" y="11976"/>
                    </a:lnTo>
                    <a:lnTo>
                      <a:pt x="1133200" y="11976"/>
                    </a:lnTo>
                    <a:lnTo>
                      <a:pt x="1130985" y="11468"/>
                    </a:lnTo>
                    <a:lnTo>
                      <a:pt x="1129728" y="11087"/>
                    </a:lnTo>
                    <a:lnTo>
                      <a:pt x="1122718" y="9182"/>
                    </a:lnTo>
                    <a:lnTo>
                      <a:pt x="1119962" y="8420"/>
                    </a:lnTo>
                    <a:lnTo>
                      <a:pt x="1100226" y="2578"/>
                    </a:lnTo>
                    <a:lnTo>
                      <a:pt x="1097267" y="1816"/>
                    </a:lnTo>
                    <a:lnTo>
                      <a:pt x="1095184" y="1181"/>
                    </a:lnTo>
                    <a:lnTo>
                      <a:pt x="1090841" y="38"/>
                    </a:lnTo>
                    <a:close/>
                  </a:path>
                  <a:path w="2143760" h="36830">
                    <a:moveTo>
                      <a:pt x="1185420" y="32550"/>
                    </a:moveTo>
                    <a:lnTo>
                      <a:pt x="1149921" y="32550"/>
                    </a:lnTo>
                    <a:lnTo>
                      <a:pt x="1150797" y="32677"/>
                    </a:lnTo>
                    <a:lnTo>
                      <a:pt x="1156398" y="33312"/>
                    </a:lnTo>
                    <a:lnTo>
                      <a:pt x="1158011" y="33439"/>
                    </a:lnTo>
                    <a:lnTo>
                      <a:pt x="1164158" y="33693"/>
                    </a:lnTo>
                    <a:lnTo>
                      <a:pt x="1172057" y="33693"/>
                    </a:lnTo>
                    <a:lnTo>
                      <a:pt x="1181112" y="33058"/>
                    </a:lnTo>
                    <a:lnTo>
                      <a:pt x="1185420" y="32550"/>
                    </a:lnTo>
                    <a:close/>
                  </a:path>
                  <a:path w="2143760" h="36830">
                    <a:moveTo>
                      <a:pt x="1133200" y="11976"/>
                    </a:moveTo>
                    <a:lnTo>
                      <a:pt x="1057909" y="11976"/>
                    </a:lnTo>
                    <a:lnTo>
                      <a:pt x="1062151" y="12230"/>
                    </a:lnTo>
                    <a:lnTo>
                      <a:pt x="1065098" y="12611"/>
                    </a:lnTo>
                    <a:lnTo>
                      <a:pt x="1066380" y="12738"/>
                    </a:lnTo>
                    <a:lnTo>
                      <a:pt x="1067549" y="12865"/>
                    </a:lnTo>
                    <a:lnTo>
                      <a:pt x="1080820" y="15278"/>
                    </a:lnTo>
                    <a:lnTo>
                      <a:pt x="1082395" y="15659"/>
                    </a:lnTo>
                    <a:lnTo>
                      <a:pt x="1084833" y="16294"/>
                    </a:lnTo>
                    <a:lnTo>
                      <a:pt x="1089964" y="17564"/>
                    </a:lnTo>
                    <a:lnTo>
                      <a:pt x="1095463" y="19088"/>
                    </a:lnTo>
                    <a:lnTo>
                      <a:pt x="1101051" y="20739"/>
                    </a:lnTo>
                    <a:lnTo>
                      <a:pt x="1112329" y="24168"/>
                    </a:lnTo>
                    <a:lnTo>
                      <a:pt x="1118095" y="25819"/>
                    </a:lnTo>
                    <a:lnTo>
                      <a:pt x="1123822" y="27343"/>
                    </a:lnTo>
                    <a:lnTo>
                      <a:pt x="1135735" y="30264"/>
                    </a:lnTo>
                    <a:lnTo>
                      <a:pt x="1136268" y="30264"/>
                    </a:lnTo>
                    <a:lnTo>
                      <a:pt x="1136561" y="30391"/>
                    </a:lnTo>
                    <a:lnTo>
                      <a:pt x="1141069" y="31280"/>
                    </a:lnTo>
                    <a:lnTo>
                      <a:pt x="1143888" y="31788"/>
                    </a:lnTo>
                    <a:lnTo>
                      <a:pt x="1150150" y="32677"/>
                    </a:lnTo>
                    <a:lnTo>
                      <a:pt x="1149921" y="32550"/>
                    </a:lnTo>
                    <a:lnTo>
                      <a:pt x="1185420" y="32550"/>
                    </a:lnTo>
                    <a:lnTo>
                      <a:pt x="1186497" y="32423"/>
                    </a:lnTo>
                    <a:lnTo>
                      <a:pt x="1189647" y="31915"/>
                    </a:lnTo>
                    <a:lnTo>
                      <a:pt x="1194155" y="31153"/>
                    </a:lnTo>
                    <a:lnTo>
                      <a:pt x="1195514" y="30899"/>
                    </a:lnTo>
                    <a:lnTo>
                      <a:pt x="1198575" y="30264"/>
                    </a:lnTo>
                    <a:lnTo>
                      <a:pt x="1204493" y="28867"/>
                    </a:lnTo>
                    <a:lnTo>
                      <a:pt x="1207503" y="28105"/>
                    </a:lnTo>
                    <a:lnTo>
                      <a:pt x="1210500" y="27216"/>
                    </a:lnTo>
                    <a:lnTo>
                      <a:pt x="1216304" y="25692"/>
                    </a:lnTo>
                    <a:lnTo>
                      <a:pt x="1227937" y="22136"/>
                    </a:lnTo>
                    <a:lnTo>
                      <a:pt x="1229448" y="21628"/>
                    </a:lnTo>
                    <a:lnTo>
                      <a:pt x="1239075" y="18707"/>
                    </a:lnTo>
                    <a:lnTo>
                      <a:pt x="1246883" y="16548"/>
                    </a:lnTo>
                    <a:lnTo>
                      <a:pt x="1164704" y="16548"/>
                    </a:lnTo>
                    <a:lnTo>
                      <a:pt x="1159014" y="16167"/>
                    </a:lnTo>
                    <a:lnTo>
                      <a:pt x="1157884" y="16167"/>
                    </a:lnTo>
                    <a:lnTo>
                      <a:pt x="1155306" y="15913"/>
                    </a:lnTo>
                    <a:lnTo>
                      <a:pt x="1152944" y="15659"/>
                    </a:lnTo>
                    <a:lnTo>
                      <a:pt x="1152524" y="15659"/>
                    </a:lnTo>
                    <a:lnTo>
                      <a:pt x="1150531" y="15405"/>
                    </a:lnTo>
                    <a:lnTo>
                      <a:pt x="1149921" y="15278"/>
                    </a:lnTo>
                    <a:lnTo>
                      <a:pt x="1146708" y="14770"/>
                    </a:lnTo>
                    <a:lnTo>
                      <a:pt x="1144955" y="14389"/>
                    </a:lnTo>
                    <a:lnTo>
                      <a:pt x="1144142" y="14262"/>
                    </a:lnTo>
                    <a:lnTo>
                      <a:pt x="1140625" y="13627"/>
                    </a:lnTo>
                    <a:lnTo>
                      <a:pt x="1139088" y="13373"/>
                    </a:lnTo>
                    <a:lnTo>
                      <a:pt x="1133200" y="11976"/>
                    </a:lnTo>
                    <a:close/>
                  </a:path>
                  <a:path w="2143760" h="36830">
                    <a:moveTo>
                      <a:pt x="1273492" y="11722"/>
                    </a:moveTo>
                    <a:lnTo>
                      <a:pt x="1201927" y="11722"/>
                    </a:lnTo>
                    <a:lnTo>
                      <a:pt x="1200480" y="12103"/>
                    </a:lnTo>
                    <a:lnTo>
                      <a:pt x="1192314" y="14008"/>
                    </a:lnTo>
                    <a:lnTo>
                      <a:pt x="1173899" y="16294"/>
                    </a:lnTo>
                    <a:lnTo>
                      <a:pt x="1174178" y="16294"/>
                    </a:lnTo>
                    <a:lnTo>
                      <a:pt x="1170851" y="16421"/>
                    </a:lnTo>
                    <a:lnTo>
                      <a:pt x="1165961" y="16548"/>
                    </a:lnTo>
                    <a:lnTo>
                      <a:pt x="1246883" y="16548"/>
                    </a:lnTo>
                    <a:lnTo>
                      <a:pt x="1269034" y="12103"/>
                    </a:lnTo>
                    <a:lnTo>
                      <a:pt x="1269860" y="12103"/>
                    </a:lnTo>
                    <a:lnTo>
                      <a:pt x="1273492" y="11722"/>
                    </a:lnTo>
                    <a:close/>
                  </a:path>
                  <a:path w="2143760" h="36830">
                    <a:moveTo>
                      <a:pt x="1152481" y="15610"/>
                    </a:moveTo>
                    <a:lnTo>
                      <a:pt x="1152944" y="15659"/>
                    </a:lnTo>
                    <a:lnTo>
                      <a:pt x="1152481" y="15610"/>
                    </a:lnTo>
                    <a:close/>
                  </a:path>
                  <a:path w="2143760" h="36830">
                    <a:moveTo>
                      <a:pt x="1337174" y="11595"/>
                    </a:moveTo>
                    <a:lnTo>
                      <a:pt x="1279385" y="11595"/>
                    </a:lnTo>
                    <a:lnTo>
                      <a:pt x="1286446" y="11976"/>
                    </a:lnTo>
                    <a:lnTo>
                      <a:pt x="1287030" y="12103"/>
                    </a:lnTo>
                    <a:lnTo>
                      <a:pt x="1287919" y="12230"/>
                    </a:lnTo>
                    <a:lnTo>
                      <a:pt x="1290218" y="12484"/>
                    </a:lnTo>
                    <a:lnTo>
                      <a:pt x="1294904" y="13246"/>
                    </a:lnTo>
                    <a:lnTo>
                      <a:pt x="1296047" y="13500"/>
                    </a:lnTo>
                    <a:lnTo>
                      <a:pt x="1299552" y="14389"/>
                    </a:lnTo>
                    <a:lnTo>
                      <a:pt x="1300911" y="14770"/>
                    </a:lnTo>
                    <a:lnTo>
                      <a:pt x="1302029" y="15151"/>
                    </a:lnTo>
                    <a:lnTo>
                      <a:pt x="1301991" y="15024"/>
                    </a:lnTo>
                    <a:lnTo>
                      <a:pt x="1343613" y="15024"/>
                    </a:lnTo>
                    <a:lnTo>
                      <a:pt x="1340002" y="12992"/>
                    </a:lnTo>
                    <a:lnTo>
                      <a:pt x="1339268" y="12611"/>
                    </a:lnTo>
                    <a:lnTo>
                      <a:pt x="1339062" y="12611"/>
                    </a:lnTo>
                    <a:lnTo>
                      <a:pt x="1337174" y="11595"/>
                    </a:lnTo>
                    <a:close/>
                  </a:path>
                  <a:path w="2143760" h="36830">
                    <a:moveTo>
                      <a:pt x="818635" y="13627"/>
                    </a:moveTo>
                    <a:lnTo>
                      <a:pt x="818438" y="13754"/>
                    </a:lnTo>
                    <a:lnTo>
                      <a:pt x="818635" y="13627"/>
                    </a:lnTo>
                    <a:close/>
                  </a:path>
                  <a:path w="2143760" h="36830">
                    <a:moveTo>
                      <a:pt x="1339024" y="12484"/>
                    </a:moveTo>
                    <a:lnTo>
                      <a:pt x="1339268" y="12611"/>
                    </a:lnTo>
                    <a:lnTo>
                      <a:pt x="1339024" y="12484"/>
                    </a:lnTo>
                    <a:close/>
                  </a:path>
                  <a:path w="2143760" h="36830">
                    <a:moveTo>
                      <a:pt x="1311478" y="38"/>
                    </a:moveTo>
                    <a:lnTo>
                      <a:pt x="1241844" y="38"/>
                    </a:lnTo>
                    <a:lnTo>
                      <a:pt x="1240116" y="546"/>
                    </a:lnTo>
                    <a:lnTo>
                      <a:pt x="1235049" y="1943"/>
                    </a:lnTo>
                    <a:lnTo>
                      <a:pt x="1234363" y="2197"/>
                    </a:lnTo>
                    <a:lnTo>
                      <a:pt x="1224368" y="5245"/>
                    </a:lnTo>
                    <a:lnTo>
                      <a:pt x="1223454" y="5499"/>
                    </a:lnTo>
                    <a:lnTo>
                      <a:pt x="1205941" y="10706"/>
                    </a:lnTo>
                    <a:lnTo>
                      <a:pt x="1203248" y="11468"/>
                    </a:lnTo>
                    <a:lnTo>
                      <a:pt x="1201889" y="11722"/>
                    </a:lnTo>
                    <a:lnTo>
                      <a:pt x="1274063" y="11722"/>
                    </a:lnTo>
                    <a:lnTo>
                      <a:pt x="1275867" y="11595"/>
                    </a:lnTo>
                    <a:lnTo>
                      <a:pt x="1337174" y="11595"/>
                    </a:lnTo>
                    <a:lnTo>
                      <a:pt x="1333398" y="9563"/>
                    </a:lnTo>
                    <a:lnTo>
                      <a:pt x="1328953" y="7277"/>
                    </a:lnTo>
                    <a:lnTo>
                      <a:pt x="1321561" y="3975"/>
                    </a:lnTo>
                    <a:lnTo>
                      <a:pt x="1316113" y="1689"/>
                    </a:lnTo>
                    <a:lnTo>
                      <a:pt x="1311478" y="38"/>
                    </a:lnTo>
                    <a:close/>
                  </a:path>
                  <a:path w="2143760" h="36830">
                    <a:moveTo>
                      <a:pt x="311077" y="9563"/>
                    </a:moveTo>
                    <a:lnTo>
                      <a:pt x="253250" y="9563"/>
                    </a:lnTo>
                    <a:lnTo>
                      <a:pt x="256794" y="9690"/>
                    </a:lnTo>
                    <a:lnTo>
                      <a:pt x="260680" y="9944"/>
                    </a:lnTo>
                    <a:lnTo>
                      <a:pt x="260273" y="9944"/>
                    </a:lnTo>
                    <a:lnTo>
                      <a:pt x="261251" y="10071"/>
                    </a:lnTo>
                    <a:lnTo>
                      <a:pt x="263753" y="10325"/>
                    </a:lnTo>
                    <a:lnTo>
                      <a:pt x="265137" y="10579"/>
                    </a:lnTo>
                    <a:lnTo>
                      <a:pt x="267677" y="10960"/>
                    </a:lnTo>
                    <a:lnTo>
                      <a:pt x="292811" y="19596"/>
                    </a:lnTo>
                    <a:lnTo>
                      <a:pt x="295528" y="20866"/>
                    </a:lnTo>
                    <a:lnTo>
                      <a:pt x="301155" y="23787"/>
                    </a:lnTo>
                    <a:lnTo>
                      <a:pt x="302463" y="24422"/>
                    </a:lnTo>
                    <a:lnTo>
                      <a:pt x="323938" y="36360"/>
                    </a:lnTo>
                    <a:lnTo>
                      <a:pt x="417690" y="36360"/>
                    </a:lnTo>
                    <a:lnTo>
                      <a:pt x="420474" y="34709"/>
                    </a:lnTo>
                    <a:lnTo>
                      <a:pt x="371830" y="34709"/>
                    </a:lnTo>
                    <a:lnTo>
                      <a:pt x="369099" y="34582"/>
                    </a:lnTo>
                    <a:lnTo>
                      <a:pt x="356514" y="32169"/>
                    </a:lnTo>
                    <a:lnTo>
                      <a:pt x="355371" y="31915"/>
                    </a:lnTo>
                    <a:lnTo>
                      <a:pt x="353580" y="31280"/>
                    </a:lnTo>
                    <a:lnTo>
                      <a:pt x="350329" y="30010"/>
                    </a:lnTo>
                    <a:lnTo>
                      <a:pt x="347814" y="28994"/>
                    </a:lnTo>
                    <a:lnTo>
                      <a:pt x="345135" y="27851"/>
                    </a:lnTo>
                    <a:lnTo>
                      <a:pt x="343865" y="27343"/>
                    </a:lnTo>
                    <a:lnTo>
                      <a:pt x="334441" y="22517"/>
                    </a:lnTo>
                    <a:lnTo>
                      <a:pt x="326148" y="17945"/>
                    </a:lnTo>
                    <a:lnTo>
                      <a:pt x="321373" y="15278"/>
                    </a:lnTo>
                    <a:lnTo>
                      <a:pt x="312064" y="10071"/>
                    </a:lnTo>
                    <a:lnTo>
                      <a:pt x="311077" y="9563"/>
                    </a:lnTo>
                    <a:close/>
                  </a:path>
                  <a:path w="2143760" h="36830">
                    <a:moveTo>
                      <a:pt x="502309" y="9563"/>
                    </a:moveTo>
                    <a:lnTo>
                      <a:pt x="470623" y="9563"/>
                    </a:lnTo>
                    <a:lnTo>
                      <a:pt x="472084" y="9817"/>
                    </a:lnTo>
                    <a:lnTo>
                      <a:pt x="473875" y="10198"/>
                    </a:lnTo>
                    <a:lnTo>
                      <a:pt x="475208" y="10579"/>
                    </a:lnTo>
                    <a:lnTo>
                      <a:pt x="476707" y="11214"/>
                    </a:lnTo>
                    <a:lnTo>
                      <a:pt x="477697" y="11595"/>
                    </a:lnTo>
                    <a:lnTo>
                      <a:pt x="500037" y="35598"/>
                    </a:lnTo>
                    <a:lnTo>
                      <a:pt x="500545" y="36360"/>
                    </a:lnTo>
                    <a:lnTo>
                      <a:pt x="520306" y="36360"/>
                    </a:lnTo>
                    <a:lnTo>
                      <a:pt x="518115" y="32423"/>
                    </a:lnTo>
                    <a:lnTo>
                      <a:pt x="505053" y="12738"/>
                    </a:lnTo>
                    <a:lnTo>
                      <a:pt x="502309" y="9563"/>
                    </a:lnTo>
                    <a:close/>
                  </a:path>
                  <a:path w="2143760" h="36830">
                    <a:moveTo>
                      <a:pt x="491769" y="38"/>
                    </a:moveTo>
                    <a:lnTo>
                      <a:pt x="442086" y="38"/>
                    </a:lnTo>
                    <a:lnTo>
                      <a:pt x="441477" y="419"/>
                    </a:lnTo>
                    <a:lnTo>
                      <a:pt x="440004" y="1181"/>
                    </a:lnTo>
                    <a:lnTo>
                      <a:pt x="432917" y="5499"/>
                    </a:lnTo>
                    <a:lnTo>
                      <a:pt x="421385" y="13246"/>
                    </a:lnTo>
                    <a:lnTo>
                      <a:pt x="412889" y="19088"/>
                    </a:lnTo>
                    <a:lnTo>
                      <a:pt x="410197" y="20866"/>
                    </a:lnTo>
                    <a:lnTo>
                      <a:pt x="404710" y="24295"/>
                    </a:lnTo>
                    <a:lnTo>
                      <a:pt x="402094" y="25692"/>
                    </a:lnTo>
                    <a:lnTo>
                      <a:pt x="400049" y="26835"/>
                    </a:lnTo>
                    <a:lnTo>
                      <a:pt x="396836" y="28486"/>
                    </a:lnTo>
                    <a:lnTo>
                      <a:pt x="394334" y="29629"/>
                    </a:lnTo>
                    <a:lnTo>
                      <a:pt x="390461" y="31280"/>
                    </a:lnTo>
                    <a:lnTo>
                      <a:pt x="389204" y="31661"/>
                    </a:lnTo>
                    <a:lnTo>
                      <a:pt x="386905" y="32423"/>
                    </a:lnTo>
                    <a:lnTo>
                      <a:pt x="374624" y="34709"/>
                    </a:lnTo>
                    <a:lnTo>
                      <a:pt x="420474" y="34709"/>
                    </a:lnTo>
                    <a:lnTo>
                      <a:pt x="420903" y="34455"/>
                    </a:lnTo>
                    <a:lnTo>
                      <a:pt x="422376" y="33439"/>
                    </a:lnTo>
                    <a:lnTo>
                      <a:pt x="442302" y="19977"/>
                    </a:lnTo>
                    <a:lnTo>
                      <a:pt x="444715" y="18453"/>
                    </a:lnTo>
                    <a:lnTo>
                      <a:pt x="447306" y="16929"/>
                    </a:lnTo>
                    <a:lnTo>
                      <a:pt x="447344" y="16802"/>
                    </a:lnTo>
                    <a:lnTo>
                      <a:pt x="452056" y="14262"/>
                    </a:lnTo>
                    <a:lnTo>
                      <a:pt x="455040" y="12865"/>
                    </a:lnTo>
                    <a:lnTo>
                      <a:pt x="456742" y="12103"/>
                    </a:lnTo>
                    <a:lnTo>
                      <a:pt x="459104" y="11214"/>
                    </a:lnTo>
                    <a:lnTo>
                      <a:pt x="466597" y="9563"/>
                    </a:lnTo>
                    <a:lnTo>
                      <a:pt x="502309" y="9563"/>
                    </a:lnTo>
                    <a:lnTo>
                      <a:pt x="501980" y="9182"/>
                    </a:lnTo>
                    <a:lnTo>
                      <a:pt x="499275" y="6388"/>
                    </a:lnTo>
                    <a:lnTo>
                      <a:pt x="497738" y="4864"/>
                    </a:lnTo>
                    <a:lnTo>
                      <a:pt x="496112" y="3467"/>
                    </a:lnTo>
                    <a:lnTo>
                      <a:pt x="493102" y="1054"/>
                    </a:lnTo>
                    <a:lnTo>
                      <a:pt x="491769" y="38"/>
                    </a:lnTo>
                    <a:close/>
                  </a:path>
                  <a:path w="2143760" h="36830">
                    <a:moveTo>
                      <a:pt x="159423" y="25057"/>
                    </a:moveTo>
                    <a:lnTo>
                      <a:pt x="153873" y="25057"/>
                    </a:lnTo>
                    <a:lnTo>
                      <a:pt x="154736" y="25184"/>
                    </a:lnTo>
                    <a:lnTo>
                      <a:pt x="158000" y="25184"/>
                    </a:lnTo>
                    <a:lnTo>
                      <a:pt x="159423" y="25057"/>
                    </a:lnTo>
                    <a:close/>
                  </a:path>
                  <a:path w="2143760" h="36830">
                    <a:moveTo>
                      <a:pt x="160083" y="25057"/>
                    </a:moveTo>
                    <a:lnTo>
                      <a:pt x="159423" y="25057"/>
                    </a:lnTo>
                    <a:lnTo>
                      <a:pt x="158927" y="25184"/>
                    </a:lnTo>
                    <a:lnTo>
                      <a:pt x="160083" y="25057"/>
                    </a:lnTo>
                    <a:close/>
                  </a:path>
                  <a:path w="2143760" h="36830">
                    <a:moveTo>
                      <a:pt x="171113" y="24422"/>
                    </a:moveTo>
                    <a:lnTo>
                      <a:pt x="142646" y="24422"/>
                    </a:lnTo>
                    <a:lnTo>
                      <a:pt x="145033" y="24676"/>
                    </a:lnTo>
                    <a:lnTo>
                      <a:pt x="145643" y="24676"/>
                    </a:lnTo>
                    <a:lnTo>
                      <a:pt x="146037" y="24803"/>
                    </a:lnTo>
                    <a:lnTo>
                      <a:pt x="150456" y="25057"/>
                    </a:lnTo>
                    <a:lnTo>
                      <a:pt x="162966" y="25057"/>
                    </a:lnTo>
                    <a:lnTo>
                      <a:pt x="164376" y="24930"/>
                    </a:lnTo>
                    <a:lnTo>
                      <a:pt x="164223" y="24930"/>
                    </a:lnTo>
                    <a:lnTo>
                      <a:pt x="167144" y="24803"/>
                    </a:lnTo>
                    <a:lnTo>
                      <a:pt x="167754" y="24676"/>
                    </a:lnTo>
                    <a:lnTo>
                      <a:pt x="169798" y="24549"/>
                    </a:lnTo>
                    <a:lnTo>
                      <a:pt x="171113" y="24422"/>
                    </a:lnTo>
                    <a:close/>
                  </a:path>
                  <a:path w="2143760" h="36830">
                    <a:moveTo>
                      <a:pt x="244131" y="9944"/>
                    </a:moveTo>
                    <a:lnTo>
                      <a:pt x="58229" y="9944"/>
                    </a:lnTo>
                    <a:lnTo>
                      <a:pt x="63576" y="10452"/>
                    </a:lnTo>
                    <a:lnTo>
                      <a:pt x="64160" y="10579"/>
                    </a:lnTo>
                    <a:lnTo>
                      <a:pt x="65087" y="10579"/>
                    </a:lnTo>
                    <a:lnTo>
                      <a:pt x="66357" y="10706"/>
                    </a:lnTo>
                    <a:lnTo>
                      <a:pt x="71856" y="11468"/>
                    </a:lnTo>
                    <a:lnTo>
                      <a:pt x="75196" y="11976"/>
                    </a:lnTo>
                    <a:lnTo>
                      <a:pt x="75844" y="12103"/>
                    </a:lnTo>
                    <a:lnTo>
                      <a:pt x="80098" y="12738"/>
                    </a:lnTo>
                    <a:lnTo>
                      <a:pt x="88302" y="14262"/>
                    </a:lnTo>
                    <a:lnTo>
                      <a:pt x="90893" y="14770"/>
                    </a:lnTo>
                    <a:lnTo>
                      <a:pt x="96138" y="15913"/>
                    </a:lnTo>
                    <a:lnTo>
                      <a:pt x="106667" y="18326"/>
                    </a:lnTo>
                    <a:lnTo>
                      <a:pt x="118224" y="20739"/>
                    </a:lnTo>
                    <a:lnTo>
                      <a:pt x="120256" y="21120"/>
                    </a:lnTo>
                    <a:lnTo>
                      <a:pt x="120091" y="21120"/>
                    </a:lnTo>
                    <a:lnTo>
                      <a:pt x="128346" y="22644"/>
                    </a:lnTo>
                    <a:lnTo>
                      <a:pt x="134302" y="23533"/>
                    </a:lnTo>
                    <a:lnTo>
                      <a:pt x="139344" y="24168"/>
                    </a:lnTo>
                    <a:lnTo>
                      <a:pt x="142798" y="24549"/>
                    </a:lnTo>
                    <a:lnTo>
                      <a:pt x="142646" y="24422"/>
                    </a:lnTo>
                    <a:lnTo>
                      <a:pt x="171113" y="24422"/>
                    </a:lnTo>
                    <a:lnTo>
                      <a:pt x="172491" y="24295"/>
                    </a:lnTo>
                    <a:lnTo>
                      <a:pt x="175615" y="23914"/>
                    </a:lnTo>
                    <a:lnTo>
                      <a:pt x="176402" y="23787"/>
                    </a:lnTo>
                    <a:lnTo>
                      <a:pt x="178460" y="23533"/>
                    </a:lnTo>
                    <a:lnTo>
                      <a:pt x="221627" y="13881"/>
                    </a:lnTo>
                    <a:lnTo>
                      <a:pt x="224193" y="13373"/>
                    </a:lnTo>
                    <a:lnTo>
                      <a:pt x="226783" y="12738"/>
                    </a:lnTo>
                    <a:lnTo>
                      <a:pt x="231800" y="11722"/>
                    </a:lnTo>
                    <a:lnTo>
                      <a:pt x="239369" y="10452"/>
                    </a:lnTo>
                    <a:lnTo>
                      <a:pt x="241566" y="10198"/>
                    </a:lnTo>
                    <a:lnTo>
                      <a:pt x="242404" y="10198"/>
                    </a:lnTo>
                    <a:lnTo>
                      <a:pt x="243141" y="10071"/>
                    </a:lnTo>
                    <a:lnTo>
                      <a:pt x="244131" y="9944"/>
                    </a:lnTo>
                    <a:close/>
                  </a:path>
                  <a:path w="2143760" h="36830">
                    <a:moveTo>
                      <a:pt x="103987" y="38"/>
                    </a:moveTo>
                    <a:lnTo>
                      <a:pt x="0" y="38"/>
                    </a:lnTo>
                    <a:lnTo>
                      <a:pt x="0" y="13627"/>
                    </a:lnTo>
                    <a:lnTo>
                      <a:pt x="520" y="13627"/>
                    </a:lnTo>
                    <a:lnTo>
                      <a:pt x="12572" y="11976"/>
                    </a:lnTo>
                    <a:lnTo>
                      <a:pt x="13754" y="11849"/>
                    </a:lnTo>
                    <a:lnTo>
                      <a:pt x="16357" y="11595"/>
                    </a:lnTo>
                    <a:lnTo>
                      <a:pt x="22148" y="10960"/>
                    </a:lnTo>
                    <a:lnTo>
                      <a:pt x="24129" y="10706"/>
                    </a:lnTo>
                    <a:lnTo>
                      <a:pt x="34201" y="9944"/>
                    </a:lnTo>
                    <a:lnTo>
                      <a:pt x="35483" y="9944"/>
                    </a:lnTo>
                    <a:lnTo>
                      <a:pt x="37549" y="9814"/>
                    </a:lnTo>
                    <a:lnTo>
                      <a:pt x="37960" y="9690"/>
                    </a:lnTo>
                    <a:lnTo>
                      <a:pt x="40551" y="9690"/>
                    </a:lnTo>
                    <a:lnTo>
                      <a:pt x="46583" y="9563"/>
                    </a:lnTo>
                    <a:lnTo>
                      <a:pt x="311077" y="9563"/>
                    </a:lnTo>
                    <a:lnTo>
                      <a:pt x="307890" y="7912"/>
                    </a:lnTo>
                    <a:lnTo>
                      <a:pt x="154787" y="7912"/>
                    </a:lnTo>
                    <a:lnTo>
                      <a:pt x="151688" y="7785"/>
                    </a:lnTo>
                    <a:lnTo>
                      <a:pt x="149225" y="7785"/>
                    </a:lnTo>
                    <a:lnTo>
                      <a:pt x="147066" y="7531"/>
                    </a:lnTo>
                    <a:lnTo>
                      <a:pt x="146087" y="7531"/>
                    </a:lnTo>
                    <a:lnTo>
                      <a:pt x="141338" y="7023"/>
                    </a:lnTo>
                    <a:lnTo>
                      <a:pt x="138734" y="6769"/>
                    </a:lnTo>
                    <a:lnTo>
                      <a:pt x="136982" y="6515"/>
                    </a:lnTo>
                    <a:lnTo>
                      <a:pt x="136588" y="6515"/>
                    </a:lnTo>
                    <a:lnTo>
                      <a:pt x="131927" y="5753"/>
                    </a:lnTo>
                    <a:lnTo>
                      <a:pt x="126149" y="4737"/>
                    </a:lnTo>
                    <a:lnTo>
                      <a:pt x="115722" y="2705"/>
                    </a:lnTo>
                    <a:lnTo>
                      <a:pt x="103987" y="38"/>
                    </a:lnTo>
                    <a:close/>
                  </a:path>
                  <a:path w="2143760" h="36830">
                    <a:moveTo>
                      <a:pt x="250177" y="9563"/>
                    </a:moveTo>
                    <a:lnTo>
                      <a:pt x="49263" y="9563"/>
                    </a:lnTo>
                    <a:lnTo>
                      <a:pt x="49530" y="9604"/>
                    </a:lnTo>
                    <a:lnTo>
                      <a:pt x="54051" y="9817"/>
                    </a:lnTo>
                    <a:lnTo>
                      <a:pt x="58242" y="9944"/>
                    </a:lnTo>
                    <a:lnTo>
                      <a:pt x="245224" y="9944"/>
                    </a:lnTo>
                    <a:lnTo>
                      <a:pt x="250177" y="9563"/>
                    </a:lnTo>
                    <a:close/>
                  </a:path>
                  <a:path w="2143760" h="36830">
                    <a:moveTo>
                      <a:pt x="40551" y="9690"/>
                    </a:moveTo>
                    <a:lnTo>
                      <a:pt x="37960" y="9690"/>
                    </a:lnTo>
                    <a:lnTo>
                      <a:pt x="37549" y="9814"/>
                    </a:lnTo>
                    <a:lnTo>
                      <a:pt x="40551" y="9690"/>
                    </a:lnTo>
                    <a:close/>
                  </a:path>
                  <a:path w="2143760" h="36830">
                    <a:moveTo>
                      <a:pt x="49263" y="9563"/>
                    </a:moveTo>
                    <a:lnTo>
                      <a:pt x="48641" y="9563"/>
                    </a:lnTo>
                    <a:lnTo>
                      <a:pt x="49530" y="9604"/>
                    </a:lnTo>
                    <a:lnTo>
                      <a:pt x="49263" y="9563"/>
                    </a:lnTo>
                    <a:close/>
                  </a:path>
                  <a:path w="2143760" h="36830">
                    <a:moveTo>
                      <a:pt x="291033" y="38"/>
                    </a:moveTo>
                    <a:lnTo>
                      <a:pt x="206171" y="38"/>
                    </a:lnTo>
                    <a:lnTo>
                      <a:pt x="193776" y="3086"/>
                    </a:lnTo>
                    <a:lnTo>
                      <a:pt x="193052" y="3340"/>
                    </a:lnTo>
                    <a:lnTo>
                      <a:pt x="186855" y="4610"/>
                    </a:lnTo>
                    <a:lnTo>
                      <a:pt x="181495" y="5626"/>
                    </a:lnTo>
                    <a:lnTo>
                      <a:pt x="178816" y="6134"/>
                    </a:lnTo>
                    <a:lnTo>
                      <a:pt x="177482" y="6261"/>
                    </a:lnTo>
                    <a:lnTo>
                      <a:pt x="176022" y="6515"/>
                    </a:lnTo>
                    <a:lnTo>
                      <a:pt x="173380" y="6896"/>
                    </a:lnTo>
                    <a:lnTo>
                      <a:pt x="171399" y="7150"/>
                    </a:lnTo>
                    <a:lnTo>
                      <a:pt x="169481" y="7277"/>
                    </a:lnTo>
                    <a:lnTo>
                      <a:pt x="168897" y="7404"/>
                    </a:lnTo>
                    <a:lnTo>
                      <a:pt x="167157" y="7531"/>
                    </a:lnTo>
                    <a:lnTo>
                      <a:pt x="166623" y="7531"/>
                    </a:lnTo>
                    <a:lnTo>
                      <a:pt x="164566" y="7785"/>
                    </a:lnTo>
                    <a:lnTo>
                      <a:pt x="162204" y="7785"/>
                    </a:lnTo>
                    <a:lnTo>
                      <a:pt x="159766" y="7912"/>
                    </a:lnTo>
                    <a:lnTo>
                      <a:pt x="307890" y="7912"/>
                    </a:lnTo>
                    <a:lnTo>
                      <a:pt x="303275" y="5499"/>
                    </a:lnTo>
                    <a:lnTo>
                      <a:pt x="298640" y="3340"/>
                    </a:lnTo>
                    <a:lnTo>
                      <a:pt x="297878" y="2959"/>
                    </a:lnTo>
                    <a:lnTo>
                      <a:pt x="291033" y="38"/>
                    </a:lnTo>
                    <a:close/>
                  </a:path>
                  <a:path w="2143760" h="36830">
                    <a:moveTo>
                      <a:pt x="164604" y="7658"/>
                    </a:moveTo>
                    <a:lnTo>
                      <a:pt x="162140" y="7785"/>
                    </a:lnTo>
                    <a:lnTo>
                      <a:pt x="164566" y="7785"/>
                    </a:lnTo>
                    <a:close/>
                  </a:path>
                </a:pathLst>
              </a:custGeom>
              <a:solidFill>
                <a:srgbClr val="333333"/>
              </a:solidFill>
            </p:spPr>
            <p:txBody>
              <a:bodyPr wrap="square" lIns="0" tIns="0" rIns="0" bIns="0" rtlCol="0"/>
              <a:lstStyle/>
              <a:p>
                <a:endParaRPr/>
              </a:p>
            </p:txBody>
          </p:sp>
          <p:sp>
            <p:nvSpPr>
              <p:cNvPr id="830" name="object 65"/>
              <p:cNvSpPr/>
              <p:nvPr/>
            </p:nvSpPr>
            <p:spPr>
              <a:xfrm>
                <a:off x="1489175" y="3145385"/>
                <a:ext cx="2143760" cy="0"/>
              </a:xfrm>
              <a:custGeom>
                <a:avLst/>
                <a:gdLst/>
                <a:ahLst/>
                <a:cxnLst/>
                <a:rect l="l" t="t" r="r" b="b"/>
                <a:pathLst>
                  <a:path w="2143760">
                    <a:moveTo>
                      <a:pt x="0" y="0"/>
                    </a:moveTo>
                    <a:lnTo>
                      <a:pt x="2143556" y="0"/>
                    </a:lnTo>
                  </a:path>
                </a:pathLst>
              </a:custGeom>
              <a:ln w="4292">
                <a:solidFill>
                  <a:srgbClr val="333333"/>
                </a:solidFill>
              </a:ln>
            </p:spPr>
            <p:txBody>
              <a:bodyPr wrap="square" lIns="0" tIns="0" rIns="0" bIns="0" rtlCol="0"/>
              <a:lstStyle/>
              <a:p>
                <a:endParaRPr/>
              </a:p>
            </p:txBody>
          </p:sp>
          <p:sp>
            <p:nvSpPr>
              <p:cNvPr id="831" name="object 66"/>
              <p:cNvSpPr/>
              <p:nvPr/>
            </p:nvSpPr>
            <p:spPr>
              <a:xfrm>
                <a:off x="3633152" y="3147895"/>
                <a:ext cx="635" cy="36830"/>
              </a:xfrm>
              <a:custGeom>
                <a:avLst/>
                <a:gdLst/>
                <a:ahLst/>
                <a:cxnLst/>
                <a:rect l="l" t="t" r="r" b="b"/>
                <a:pathLst>
                  <a:path w="635" h="36830">
                    <a:moveTo>
                      <a:pt x="0" y="36829"/>
                    </a:moveTo>
                    <a:lnTo>
                      <a:pt x="425" y="36829"/>
                    </a:lnTo>
                    <a:lnTo>
                      <a:pt x="425" y="0"/>
                    </a:lnTo>
                    <a:lnTo>
                      <a:pt x="0" y="0"/>
                    </a:lnTo>
                    <a:lnTo>
                      <a:pt x="0" y="36829"/>
                    </a:lnTo>
                    <a:close/>
                  </a:path>
                </a:pathLst>
              </a:custGeom>
              <a:solidFill>
                <a:srgbClr val="CCCCCC"/>
              </a:solidFill>
            </p:spPr>
            <p:txBody>
              <a:bodyPr wrap="square" lIns="0" tIns="0" rIns="0" bIns="0" rtlCol="0"/>
              <a:lstStyle/>
              <a:p>
                <a:endParaRPr/>
              </a:p>
            </p:txBody>
          </p:sp>
          <p:sp>
            <p:nvSpPr>
              <p:cNvPr id="832" name="object 67"/>
              <p:cNvSpPr/>
              <p:nvPr/>
            </p:nvSpPr>
            <p:spPr>
              <a:xfrm>
                <a:off x="3325082" y="3184516"/>
                <a:ext cx="138430" cy="0"/>
              </a:xfrm>
              <a:custGeom>
                <a:avLst/>
                <a:gdLst/>
                <a:ahLst/>
                <a:cxnLst/>
                <a:rect l="l" t="t" r="r" b="b"/>
                <a:pathLst>
                  <a:path w="138429">
                    <a:moveTo>
                      <a:pt x="0" y="0"/>
                    </a:moveTo>
                    <a:lnTo>
                      <a:pt x="137909" y="0"/>
                    </a:lnTo>
                  </a:path>
                </a:pathLst>
              </a:custGeom>
              <a:ln w="3175">
                <a:solidFill>
                  <a:srgbClr val="CCCCCC"/>
                </a:solidFill>
              </a:ln>
            </p:spPr>
            <p:txBody>
              <a:bodyPr wrap="square" lIns="0" tIns="0" rIns="0" bIns="0" rtlCol="0"/>
              <a:lstStyle/>
              <a:p>
                <a:endParaRPr/>
              </a:p>
            </p:txBody>
          </p:sp>
          <p:sp>
            <p:nvSpPr>
              <p:cNvPr id="833" name="object 68"/>
              <p:cNvSpPr/>
              <p:nvPr/>
            </p:nvSpPr>
            <p:spPr>
              <a:xfrm>
                <a:off x="3462997" y="3184309"/>
                <a:ext cx="1905" cy="635"/>
              </a:xfrm>
              <a:custGeom>
                <a:avLst/>
                <a:gdLst/>
                <a:ahLst/>
                <a:cxnLst/>
                <a:rect l="l" t="t" r="r" b="b"/>
                <a:pathLst>
                  <a:path w="1904" h="635">
                    <a:moveTo>
                      <a:pt x="0" y="419"/>
                    </a:moveTo>
                    <a:lnTo>
                      <a:pt x="1714" y="419"/>
                    </a:lnTo>
                    <a:lnTo>
                      <a:pt x="1714" y="0"/>
                    </a:lnTo>
                    <a:lnTo>
                      <a:pt x="0" y="0"/>
                    </a:lnTo>
                    <a:lnTo>
                      <a:pt x="0" y="419"/>
                    </a:lnTo>
                    <a:close/>
                  </a:path>
                </a:pathLst>
              </a:custGeom>
              <a:solidFill>
                <a:srgbClr val="808080"/>
              </a:solidFill>
            </p:spPr>
            <p:txBody>
              <a:bodyPr wrap="square" lIns="0" tIns="0" rIns="0" bIns="0" rtlCol="0"/>
              <a:lstStyle/>
              <a:p>
                <a:endParaRPr/>
              </a:p>
            </p:txBody>
          </p:sp>
          <p:sp>
            <p:nvSpPr>
              <p:cNvPr id="834" name="object 69"/>
              <p:cNvSpPr/>
              <p:nvPr/>
            </p:nvSpPr>
            <p:spPr>
              <a:xfrm>
                <a:off x="3182557" y="3184516"/>
                <a:ext cx="125095" cy="0"/>
              </a:xfrm>
              <a:custGeom>
                <a:avLst/>
                <a:gdLst/>
                <a:ahLst/>
                <a:cxnLst/>
                <a:rect l="l" t="t" r="r" b="b"/>
                <a:pathLst>
                  <a:path w="125095">
                    <a:moveTo>
                      <a:pt x="0" y="0"/>
                    </a:moveTo>
                    <a:lnTo>
                      <a:pt x="124612" y="0"/>
                    </a:lnTo>
                  </a:path>
                </a:pathLst>
              </a:custGeom>
              <a:ln w="3175">
                <a:solidFill>
                  <a:srgbClr val="CCCCCC"/>
                </a:solidFill>
              </a:ln>
            </p:spPr>
            <p:txBody>
              <a:bodyPr wrap="square" lIns="0" tIns="0" rIns="0" bIns="0" rtlCol="0"/>
              <a:lstStyle/>
              <a:p>
                <a:endParaRPr/>
              </a:p>
            </p:txBody>
          </p:sp>
          <p:sp>
            <p:nvSpPr>
              <p:cNvPr id="835" name="object 70"/>
              <p:cNvSpPr/>
              <p:nvPr/>
            </p:nvSpPr>
            <p:spPr>
              <a:xfrm>
                <a:off x="3049144" y="3184516"/>
                <a:ext cx="132080" cy="0"/>
              </a:xfrm>
              <a:custGeom>
                <a:avLst/>
                <a:gdLst/>
                <a:ahLst/>
                <a:cxnLst/>
                <a:rect l="l" t="t" r="r" b="b"/>
                <a:pathLst>
                  <a:path w="132080">
                    <a:moveTo>
                      <a:pt x="0" y="0"/>
                    </a:moveTo>
                    <a:lnTo>
                      <a:pt x="131686" y="0"/>
                    </a:lnTo>
                  </a:path>
                </a:pathLst>
              </a:custGeom>
              <a:ln w="3175">
                <a:solidFill>
                  <a:srgbClr val="CCCCCC"/>
                </a:solidFill>
              </a:ln>
            </p:spPr>
            <p:txBody>
              <a:bodyPr wrap="square" lIns="0" tIns="0" rIns="0" bIns="0" rtlCol="0"/>
              <a:lstStyle/>
              <a:p>
                <a:endParaRPr/>
              </a:p>
            </p:txBody>
          </p:sp>
          <p:sp>
            <p:nvSpPr>
              <p:cNvPr id="836" name="object 71"/>
              <p:cNvSpPr/>
              <p:nvPr/>
            </p:nvSpPr>
            <p:spPr>
              <a:xfrm>
                <a:off x="2900396" y="3184516"/>
                <a:ext cx="130810" cy="0"/>
              </a:xfrm>
              <a:custGeom>
                <a:avLst/>
                <a:gdLst/>
                <a:ahLst/>
                <a:cxnLst/>
                <a:rect l="l" t="t" r="r" b="b"/>
                <a:pathLst>
                  <a:path w="130810">
                    <a:moveTo>
                      <a:pt x="0" y="0"/>
                    </a:moveTo>
                    <a:lnTo>
                      <a:pt x="130695" y="0"/>
                    </a:lnTo>
                  </a:path>
                </a:pathLst>
              </a:custGeom>
              <a:ln w="3175">
                <a:solidFill>
                  <a:srgbClr val="CCCCCC"/>
                </a:solidFill>
              </a:ln>
            </p:spPr>
            <p:txBody>
              <a:bodyPr wrap="square" lIns="0" tIns="0" rIns="0" bIns="0" rtlCol="0"/>
              <a:lstStyle/>
              <a:p>
                <a:endParaRPr/>
              </a:p>
            </p:txBody>
          </p:sp>
          <p:sp>
            <p:nvSpPr>
              <p:cNvPr id="837" name="object 72"/>
              <p:cNvSpPr/>
              <p:nvPr/>
            </p:nvSpPr>
            <p:spPr>
              <a:xfrm>
                <a:off x="2618240" y="3184516"/>
                <a:ext cx="280670" cy="0"/>
              </a:xfrm>
              <a:custGeom>
                <a:avLst/>
                <a:gdLst/>
                <a:ahLst/>
                <a:cxnLst/>
                <a:rect l="l" t="t" r="r" b="b"/>
                <a:pathLst>
                  <a:path w="280669">
                    <a:moveTo>
                      <a:pt x="0" y="0"/>
                    </a:moveTo>
                    <a:lnTo>
                      <a:pt x="280441" y="0"/>
                    </a:lnTo>
                  </a:path>
                </a:pathLst>
              </a:custGeom>
              <a:ln w="3175">
                <a:solidFill>
                  <a:srgbClr val="CCCCCC"/>
                </a:solidFill>
              </a:ln>
            </p:spPr>
            <p:txBody>
              <a:bodyPr wrap="square" lIns="0" tIns="0" rIns="0" bIns="0" rtlCol="0"/>
              <a:lstStyle/>
              <a:p>
                <a:endParaRPr/>
              </a:p>
            </p:txBody>
          </p:sp>
          <p:sp>
            <p:nvSpPr>
              <p:cNvPr id="838" name="object 73"/>
              <p:cNvSpPr/>
              <p:nvPr/>
            </p:nvSpPr>
            <p:spPr>
              <a:xfrm>
                <a:off x="2336085" y="3184516"/>
                <a:ext cx="280670" cy="0"/>
              </a:xfrm>
              <a:custGeom>
                <a:avLst/>
                <a:gdLst/>
                <a:ahLst/>
                <a:cxnLst/>
                <a:rect l="l" t="t" r="r" b="b"/>
                <a:pathLst>
                  <a:path w="280669">
                    <a:moveTo>
                      <a:pt x="0" y="0"/>
                    </a:moveTo>
                    <a:lnTo>
                      <a:pt x="280428" y="0"/>
                    </a:lnTo>
                  </a:path>
                </a:pathLst>
              </a:custGeom>
              <a:ln w="3175">
                <a:solidFill>
                  <a:srgbClr val="CCCCCC"/>
                </a:solidFill>
              </a:ln>
            </p:spPr>
            <p:txBody>
              <a:bodyPr wrap="square" lIns="0" tIns="0" rIns="0" bIns="0" rtlCol="0"/>
              <a:lstStyle/>
              <a:p>
                <a:endParaRPr/>
              </a:p>
            </p:txBody>
          </p:sp>
          <p:sp>
            <p:nvSpPr>
              <p:cNvPr id="839" name="object 74"/>
              <p:cNvSpPr/>
              <p:nvPr/>
            </p:nvSpPr>
            <p:spPr>
              <a:xfrm>
                <a:off x="2262932" y="3184307"/>
                <a:ext cx="71755" cy="635"/>
              </a:xfrm>
              <a:custGeom>
                <a:avLst/>
                <a:gdLst/>
                <a:ahLst/>
                <a:cxnLst/>
                <a:rect l="l" t="t" r="r" b="b"/>
                <a:pathLst>
                  <a:path w="71755" h="635">
                    <a:moveTo>
                      <a:pt x="71424" y="0"/>
                    </a:moveTo>
                    <a:lnTo>
                      <a:pt x="177" y="0"/>
                    </a:lnTo>
                    <a:lnTo>
                      <a:pt x="0" y="419"/>
                    </a:lnTo>
                    <a:lnTo>
                      <a:pt x="71424" y="419"/>
                    </a:lnTo>
                    <a:lnTo>
                      <a:pt x="71424" y="0"/>
                    </a:lnTo>
                    <a:close/>
                  </a:path>
                </a:pathLst>
              </a:custGeom>
              <a:solidFill>
                <a:srgbClr val="CCCCCC"/>
              </a:solidFill>
            </p:spPr>
            <p:txBody>
              <a:bodyPr wrap="square" lIns="0" tIns="0" rIns="0" bIns="0" rtlCol="0"/>
              <a:lstStyle/>
              <a:p>
                <a:endParaRPr/>
              </a:p>
            </p:txBody>
          </p:sp>
          <p:sp>
            <p:nvSpPr>
              <p:cNvPr id="840" name="object 75"/>
              <p:cNvSpPr/>
              <p:nvPr/>
            </p:nvSpPr>
            <p:spPr>
              <a:xfrm>
                <a:off x="2898686" y="3184309"/>
                <a:ext cx="1905" cy="635"/>
              </a:xfrm>
              <a:custGeom>
                <a:avLst/>
                <a:gdLst/>
                <a:ahLst/>
                <a:cxnLst/>
                <a:rect l="l" t="t" r="r" b="b"/>
                <a:pathLst>
                  <a:path w="1905" h="635">
                    <a:moveTo>
                      <a:pt x="0" y="419"/>
                    </a:moveTo>
                    <a:lnTo>
                      <a:pt x="1714" y="419"/>
                    </a:lnTo>
                    <a:lnTo>
                      <a:pt x="1714" y="0"/>
                    </a:lnTo>
                    <a:lnTo>
                      <a:pt x="0" y="0"/>
                    </a:lnTo>
                    <a:lnTo>
                      <a:pt x="0" y="419"/>
                    </a:lnTo>
                    <a:close/>
                  </a:path>
                </a:pathLst>
              </a:custGeom>
              <a:solidFill>
                <a:srgbClr val="808080"/>
              </a:solidFill>
            </p:spPr>
            <p:txBody>
              <a:bodyPr wrap="square" lIns="0" tIns="0" rIns="0" bIns="0" rtlCol="0"/>
              <a:lstStyle/>
              <a:p>
                <a:endParaRPr/>
              </a:p>
            </p:txBody>
          </p:sp>
          <p:sp>
            <p:nvSpPr>
              <p:cNvPr id="841" name="object 76"/>
              <p:cNvSpPr/>
              <p:nvPr/>
            </p:nvSpPr>
            <p:spPr>
              <a:xfrm>
                <a:off x="2053913" y="3184516"/>
                <a:ext cx="191135" cy="0"/>
              </a:xfrm>
              <a:custGeom>
                <a:avLst/>
                <a:gdLst/>
                <a:ahLst/>
                <a:cxnLst/>
                <a:rect l="l" t="t" r="r" b="b"/>
                <a:pathLst>
                  <a:path w="191135">
                    <a:moveTo>
                      <a:pt x="0" y="0"/>
                    </a:moveTo>
                    <a:lnTo>
                      <a:pt x="190652" y="0"/>
                    </a:lnTo>
                  </a:path>
                </a:pathLst>
              </a:custGeom>
              <a:ln w="3175">
                <a:solidFill>
                  <a:srgbClr val="CCCCCC"/>
                </a:solidFill>
              </a:ln>
            </p:spPr>
            <p:txBody>
              <a:bodyPr wrap="square" lIns="0" tIns="0" rIns="0" bIns="0" rtlCol="0"/>
              <a:lstStyle/>
              <a:p>
                <a:endParaRPr/>
              </a:p>
            </p:txBody>
          </p:sp>
          <p:sp>
            <p:nvSpPr>
              <p:cNvPr id="842" name="object 77"/>
              <p:cNvSpPr/>
              <p:nvPr/>
            </p:nvSpPr>
            <p:spPr>
              <a:xfrm>
                <a:off x="2027497" y="3184307"/>
                <a:ext cx="24765" cy="635"/>
              </a:xfrm>
              <a:custGeom>
                <a:avLst/>
                <a:gdLst/>
                <a:ahLst/>
                <a:cxnLst/>
                <a:rect l="l" t="t" r="r" b="b"/>
                <a:pathLst>
                  <a:path w="24764" h="635">
                    <a:moveTo>
                      <a:pt x="24701" y="0"/>
                    </a:moveTo>
                    <a:lnTo>
                      <a:pt x="0" y="0"/>
                    </a:lnTo>
                    <a:lnTo>
                      <a:pt x="165" y="419"/>
                    </a:lnTo>
                    <a:lnTo>
                      <a:pt x="24701" y="419"/>
                    </a:lnTo>
                    <a:lnTo>
                      <a:pt x="24701" y="0"/>
                    </a:lnTo>
                    <a:close/>
                  </a:path>
                </a:pathLst>
              </a:custGeom>
              <a:solidFill>
                <a:srgbClr val="CCCCCC"/>
              </a:solidFill>
            </p:spPr>
            <p:txBody>
              <a:bodyPr wrap="square" lIns="0" tIns="0" rIns="0" bIns="0" rtlCol="0"/>
              <a:lstStyle/>
              <a:p>
                <a:endParaRPr/>
              </a:p>
            </p:txBody>
          </p:sp>
          <p:sp>
            <p:nvSpPr>
              <p:cNvPr id="843" name="object 78"/>
              <p:cNvSpPr/>
              <p:nvPr/>
            </p:nvSpPr>
            <p:spPr>
              <a:xfrm>
                <a:off x="1771752" y="3184516"/>
                <a:ext cx="238125" cy="0"/>
              </a:xfrm>
              <a:custGeom>
                <a:avLst/>
                <a:gdLst/>
                <a:ahLst/>
                <a:cxnLst/>
                <a:rect l="l" t="t" r="r" b="b"/>
                <a:pathLst>
                  <a:path w="238125">
                    <a:moveTo>
                      <a:pt x="0" y="0"/>
                    </a:moveTo>
                    <a:lnTo>
                      <a:pt x="237502" y="0"/>
                    </a:lnTo>
                  </a:path>
                </a:pathLst>
              </a:custGeom>
              <a:ln w="3175">
                <a:solidFill>
                  <a:srgbClr val="CCCCCC"/>
                </a:solidFill>
              </a:ln>
            </p:spPr>
            <p:txBody>
              <a:bodyPr wrap="square" lIns="0" tIns="0" rIns="0" bIns="0" rtlCol="0"/>
              <a:lstStyle/>
              <a:p>
                <a:endParaRPr/>
              </a:p>
            </p:txBody>
          </p:sp>
          <p:sp>
            <p:nvSpPr>
              <p:cNvPr id="844" name="object 79"/>
              <p:cNvSpPr/>
              <p:nvPr/>
            </p:nvSpPr>
            <p:spPr>
              <a:xfrm>
                <a:off x="1488314" y="3147895"/>
                <a:ext cx="635" cy="36830"/>
              </a:xfrm>
              <a:custGeom>
                <a:avLst/>
                <a:gdLst/>
                <a:ahLst/>
                <a:cxnLst/>
                <a:rect l="l" t="t" r="r" b="b"/>
                <a:pathLst>
                  <a:path w="634" h="36830">
                    <a:moveTo>
                      <a:pt x="0" y="36829"/>
                    </a:moveTo>
                    <a:lnTo>
                      <a:pt x="431" y="36829"/>
                    </a:lnTo>
                    <a:lnTo>
                      <a:pt x="431" y="0"/>
                    </a:lnTo>
                    <a:lnTo>
                      <a:pt x="0" y="0"/>
                    </a:lnTo>
                    <a:lnTo>
                      <a:pt x="0" y="36829"/>
                    </a:lnTo>
                    <a:close/>
                  </a:path>
                </a:pathLst>
              </a:custGeom>
              <a:solidFill>
                <a:srgbClr val="CCCCCC"/>
              </a:solidFill>
            </p:spPr>
            <p:txBody>
              <a:bodyPr wrap="square" lIns="0" tIns="0" rIns="0" bIns="0" rtlCol="0"/>
              <a:lstStyle/>
              <a:p>
                <a:endParaRPr/>
              </a:p>
            </p:txBody>
          </p:sp>
          <p:sp>
            <p:nvSpPr>
              <p:cNvPr id="845" name="object 80"/>
              <p:cNvSpPr/>
              <p:nvPr/>
            </p:nvSpPr>
            <p:spPr>
              <a:xfrm>
                <a:off x="3307015" y="3184307"/>
                <a:ext cx="18415" cy="635"/>
              </a:xfrm>
              <a:custGeom>
                <a:avLst/>
                <a:gdLst/>
                <a:ahLst/>
                <a:cxnLst/>
                <a:rect l="l" t="t" r="r" b="b"/>
                <a:pathLst>
                  <a:path w="18414" h="635">
                    <a:moveTo>
                      <a:pt x="18211" y="0"/>
                    </a:moveTo>
                    <a:lnTo>
                      <a:pt x="152" y="0"/>
                    </a:lnTo>
                    <a:lnTo>
                      <a:pt x="0" y="419"/>
                    </a:lnTo>
                    <a:lnTo>
                      <a:pt x="18059" y="419"/>
                    </a:lnTo>
                    <a:lnTo>
                      <a:pt x="18211" y="0"/>
                    </a:lnTo>
                    <a:close/>
                  </a:path>
                </a:pathLst>
              </a:custGeom>
              <a:solidFill>
                <a:srgbClr val="333333"/>
              </a:solidFill>
            </p:spPr>
            <p:txBody>
              <a:bodyPr wrap="square" lIns="0" tIns="0" rIns="0" bIns="0" rtlCol="0"/>
              <a:lstStyle/>
              <a:p>
                <a:endParaRPr/>
              </a:p>
            </p:txBody>
          </p:sp>
          <p:sp>
            <p:nvSpPr>
              <p:cNvPr id="846" name="object 81"/>
              <p:cNvSpPr/>
              <p:nvPr/>
            </p:nvSpPr>
            <p:spPr>
              <a:xfrm>
                <a:off x="3030955" y="3184307"/>
                <a:ext cx="18415" cy="635"/>
              </a:xfrm>
              <a:custGeom>
                <a:avLst/>
                <a:gdLst/>
                <a:ahLst/>
                <a:cxnLst/>
                <a:rect l="l" t="t" r="r" b="b"/>
                <a:pathLst>
                  <a:path w="18414" h="635">
                    <a:moveTo>
                      <a:pt x="18186" y="0"/>
                    </a:moveTo>
                    <a:lnTo>
                      <a:pt x="0" y="0"/>
                    </a:lnTo>
                    <a:lnTo>
                      <a:pt x="127" y="419"/>
                    </a:lnTo>
                    <a:lnTo>
                      <a:pt x="18326" y="419"/>
                    </a:lnTo>
                    <a:lnTo>
                      <a:pt x="18186" y="0"/>
                    </a:lnTo>
                    <a:close/>
                  </a:path>
                </a:pathLst>
              </a:custGeom>
              <a:solidFill>
                <a:srgbClr val="333333"/>
              </a:solidFill>
            </p:spPr>
            <p:txBody>
              <a:bodyPr wrap="square" lIns="0" tIns="0" rIns="0" bIns="0" rtlCol="0"/>
              <a:lstStyle/>
              <a:p>
                <a:endParaRPr/>
              </a:p>
            </p:txBody>
          </p:sp>
          <p:sp>
            <p:nvSpPr>
              <p:cNvPr id="847" name="object 82"/>
              <p:cNvSpPr/>
              <p:nvPr/>
            </p:nvSpPr>
            <p:spPr>
              <a:xfrm>
                <a:off x="2244406" y="3184307"/>
                <a:ext cx="19050" cy="635"/>
              </a:xfrm>
              <a:custGeom>
                <a:avLst/>
                <a:gdLst/>
                <a:ahLst/>
                <a:cxnLst/>
                <a:rect l="l" t="t" r="r" b="b"/>
                <a:pathLst>
                  <a:path w="19050" h="635">
                    <a:moveTo>
                      <a:pt x="18694" y="0"/>
                    </a:moveTo>
                    <a:lnTo>
                      <a:pt x="165" y="0"/>
                    </a:lnTo>
                    <a:lnTo>
                      <a:pt x="0" y="419"/>
                    </a:lnTo>
                    <a:lnTo>
                      <a:pt x="18529" y="419"/>
                    </a:lnTo>
                    <a:lnTo>
                      <a:pt x="18694" y="0"/>
                    </a:lnTo>
                    <a:close/>
                  </a:path>
                </a:pathLst>
              </a:custGeom>
              <a:solidFill>
                <a:srgbClr val="333333"/>
              </a:solidFill>
            </p:spPr>
            <p:txBody>
              <a:bodyPr wrap="square" lIns="0" tIns="0" rIns="0" bIns="0" rtlCol="0"/>
              <a:lstStyle/>
              <a:p>
                <a:endParaRPr/>
              </a:p>
            </p:txBody>
          </p:sp>
          <p:sp>
            <p:nvSpPr>
              <p:cNvPr id="848" name="object 83"/>
              <p:cNvSpPr/>
              <p:nvPr/>
            </p:nvSpPr>
            <p:spPr>
              <a:xfrm>
                <a:off x="2009100" y="3184307"/>
                <a:ext cx="19050" cy="635"/>
              </a:xfrm>
              <a:custGeom>
                <a:avLst/>
                <a:gdLst/>
                <a:ahLst/>
                <a:cxnLst/>
                <a:rect l="l" t="t" r="r" b="b"/>
                <a:pathLst>
                  <a:path w="19050" h="635">
                    <a:moveTo>
                      <a:pt x="18402" y="0"/>
                    </a:moveTo>
                    <a:lnTo>
                      <a:pt x="0" y="0"/>
                    </a:lnTo>
                    <a:lnTo>
                      <a:pt x="152" y="419"/>
                    </a:lnTo>
                    <a:lnTo>
                      <a:pt x="18554" y="419"/>
                    </a:lnTo>
                    <a:lnTo>
                      <a:pt x="18402" y="0"/>
                    </a:lnTo>
                    <a:close/>
                  </a:path>
                </a:pathLst>
              </a:custGeom>
              <a:solidFill>
                <a:srgbClr val="333333"/>
              </a:solidFill>
            </p:spPr>
            <p:txBody>
              <a:bodyPr wrap="square" lIns="0" tIns="0" rIns="0" bIns="0" rtlCol="0"/>
              <a:lstStyle/>
              <a:p>
                <a:endParaRPr/>
              </a:p>
            </p:txBody>
          </p:sp>
          <p:sp>
            <p:nvSpPr>
              <p:cNvPr id="849" name="object 84"/>
              <p:cNvSpPr/>
              <p:nvPr/>
            </p:nvSpPr>
            <p:spPr>
              <a:xfrm>
                <a:off x="1488306" y="3106022"/>
                <a:ext cx="2145665" cy="37465"/>
              </a:xfrm>
              <a:custGeom>
                <a:avLst/>
                <a:gdLst/>
                <a:ahLst/>
                <a:cxnLst/>
                <a:rect l="l" t="t" r="r" b="b"/>
                <a:pathLst>
                  <a:path w="2145665" h="37464">
                    <a:moveTo>
                      <a:pt x="2144839" y="21437"/>
                    </a:moveTo>
                    <a:lnTo>
                      <a:pt x="2144839" y="37211"/>
                    </a:lnTo>
                    <a:lnTo>
                      <a:pt x="2145271" y="37211"/>
                    </a:lnTo>
                    <a:lnTo>
                      <a:pt x="2145271" y="21539"/>
                    </a:lnTo>
                    <a:lnTo>
                      <a:pt x="2144839" y="21437"/>
                    </a:lnTo>
                    <a:close/>
                  </a:path>
                  <a:path w="2145665" h="37464">
                    <a:moveTo>
                      <a:pt x="431" y="14465"/>
                    </a:moveTo>
                    <a:lnTo>
                      <a:pt x="0" y="14516"/>
                    </a:lnTo>
                    <a:lnTo>
                      <a:pt x="0" y="37211"/>
                    </a:lnTo>
                    <a:lnTo>
                      <a:pt x="431" y="37211"/>
                    </a:lnTo>
                    <a:lnTo>
                      <a:pt x="431" y="14465"/>
                    </a:lnTo>
                    <a:close/>
                  </a:path>
                  <a:path w="2145665" h="37464">
                    <a:moveTo>
                      <a:pt x="2144852" y="0"/>
                    </a:moveTo>
                    <a:lnTo>
                      <a:pt x="2130844" y="0"/>
                    </a:lnTo>
                    <a:lnTo>
                      <a:pt x="2132418" y="419"/>
                    </a:lnTo>
                    <a:lnTo>
                      <a:pt x="2144839" y="419"/>
                    </a:lnTo>
                    <a:lnTo>
                      <a:pt x="2144839" y="3733"/>
                    </a:lnTo>
                    <a:lnTo>
                      <a:pt x="2145271" y="3835"/>
                    </a:lnTo>
                    <a:lnTo>
                      <a:pt x="2145271" y="406"/>
                    </a:lnTo>
                    <a:lnTo>
                      <a:pt x="2144852" y="0"/>
                    </a:lnTo>
                    <a:close/>
                  </a:path>
                </a:pathLst>
              </a:custGeom>
              <a:solidFill>
                <a:srgbClr val="CCCCCC"/>
              </a:solidFill>
            </p:spPr>
            <p:txBody>
              <a:bodyPr wrap="square" lIns="0" tIns="0" rIns="0" bIns="0" rtlCol="0"/>
              <a:lstStyle/>
              <a:p>
                <a:endParaRPr/>
              </a:p>
            </p:txBody>
          </p:sp>
          <p:sp>
            <p:nvSpPr>
              <p:cNvPr id="850" name="object 85"/>
              <p:cNvSpPr/>
              <p:nvPr/>
            </p:nvSpPr>
            <p:spPr>
              <a:xfrm>
                <a:off x="3633151" y="3106846"/>
                <a:ext cx="0" cy="1905"/>
              </a:xfrm>
              <a:custGeom>
                <a:avLst/>
                <a:gdLst/>
                <a:ahLst/>
                <a:cxnLst/>
                <a:rect l="l" t="t" r="r" b="b"/>
                <a:pathLst>
                  <a:path h="1905">
                    <a:moveTo>
                      <a:pt x="0" y="1714"/>
                    </a:moveTo>
                    <a:lnTo>
                      <a:pt x="0" y="0"/>
                    </a:lnTo>
                  </a:path>
                </a:pathLst>
              </a:custGeom>
              <a:solidFill>
                <a:srgbClr val="808080"/>
              </a:solidFill>
            </p:spPr>
            <p:txBody>
              <a:bodyPr wrap="square" lIns="0" tIns="0" rIns="0" bIns="0" rtlCol="0"/>
              <a:lstStyle/>
              <a:p>
                <a:endParaRPr/>
              </a:p>
            </p:txBody>
          </p:sp>
          <p:sp>
            <p:nvSpPr>
              <p:cNvPr id="851" name="object 86"/>
              <p:cNvSpPr/>
              <p:nvPr/>
            </p:nvSpPr>
            <p:spPr>
              <a:xfrm>
                <a:off x="3464707" y="3106022"/>
                <a:ext cx="79375" cy="635"/>
              </a:xfrm>
              <a:custGeom>
                <a:avLst/>
                <a:gdLst/>
                <a:ahLst/>
                <a:cxnLst/>
                <a:rect l="l" t="t" r="r" b="b"/>
                <a:pathLst>
                  <a:path w="79375" h="635">
                    <a:moveTo>
                      <a:pt x="79006" y="0"/>
                    </a:moveTo>
                    <a:lnTo>
                      <a:pt x="0" y="0"/>
                    </a:lnTo>
                    <a:lnTo>
                      <a:pt x="0" y="419"/>
                    </a:lnTo>
                    <a:lnTo>
                      <a:pt x="77927" y="419"/>
                    </a:lnTo>
                    <a:lnTo>
                      <a:pt x="79006" y="0"/>
                    </a:lnTo>
                    <a:close/>
                  </a:path>
                </a:pathLst>
              </a:custGeom>
              <a:solidFill>
                <a:srgbClr val="CCCCCC"/>
              </a:solidFill>
            </p:spPr>
            <p:txBody>
              <a:bodyPr wrap="square" lIns="0" tIns="0" rIns="0" bIns="0" rtlCol="0"/>
              <a:lstStyle/>
              <a:p>
                <a:endParaRPr/>
              </a:p>
            </p:txBody>
          </p:sp>
          <p:sp>
            <p:nvSpPr>
              <p:cNvPr id="852" name="object 87"/>
              <p:cNvSpPr/>
              <p:nvPr/>
            </p:nvSpPr>
            <p:spPr>
              <a:xfrm>
                <a:off x="3391771" y="3106022"/>
                <a:ext cx="71755" cy="635"/>
              </a:xfrm>
              <a:custGeom>
                <a:avLst/>
                <a:gdLst/>
                <a:ahLst/>
                <a:cxnLst/>
                <a:rect l="l" t="t" r="r" b="b"/>
                <a:pathLst>
                  <a:path w="71754" h="635">
                    <a:moveTo>
                      <a:pt x="71221" y="0"/>
                    </a:moveTo>
                    <a:lnTo>
                      <a:pt x="0" y="0"/>
                    </a:lnTo>
                    <a:lnTo>
                      <a:pt x="749" y="419"/>
                    </a:lnTo>
                    <a:lnTo>
                      <a:pt x="71221" y="419"/>
                    </a:lnTo>
                    <a:lnTo>
                      <a:pt x="71221" y="0"/>
                    </a:lnTo>
                    <a:close/>
                  </a:path>
                </a:pathLst>
              </a:custGeom>
              <a:solidFill>
                <a:srgbClr val="CCCCCC"/>
              </a:solidFill>
            </p:spPr>
            <p:txBody>
              <a:bodyPr wrap="square" lIns="0" tIns="0" rIns="0" bIns="0" rtlCol="0"/>
              <a:lstStyle/>
              <a:p>
                <a:endParaRPr/>
              </a:p>
            </p:txBody>
          </p:sp>
          <p:sp>
            <p:nvSpPr>
              <p:cNvPr id="853" name="object 88"/>
              <p:cNvSpPr/>
              <p:nvPr/>
            </p:nvSpPr>
            <p:spPr>
              <a:xfrm>
                <a:off x="3182557" y="3106232"/>
                <a:ext cx="167005" cy="0"/>
              </a:xfrm>
              <a:custGeom>
                <a:avLst/>
                <a:gdLst/>
                <a:ahLst/>
                <a:cxnLst/>
                <a:rect l="l" t="t" r="r" b="b"/>
                <a:pathLst>
                  <a:path w="167004">
                    <a:moveTo>
                      <a:pt x="0" y="0"/>
                    </a:moveTo>
                    <a:lnTo>
                      <a:pt x="166535" y="0"/>
                    </a:lnTo>
                  </a:path>
                </a:pathLst>
              </a:custGeom>
              <a:ln w="3175">
                <a:solidFill>
                  <a:srgbClr val="CCCCCC"/>
                </a:solidFill>
              </a:ln>
            </p:spPr>
            <p:txBody>
              <a:bodyPr wrap="square" lIns="0" tIns="0" rIns="0" bIns="0" rtlCol="0"/>
              <a:lstStyle/>
              <a:p>
                <a:endParaRPr/>
              </a:p>
            </p:txBody>
          </p:sp>
          <p:sp>
            <p:nvSpPr>
              <p:cNvPr id="854" name="object 89"/>
              <p:cNvSpPr/>
              <p:nvPr/>
            </p:nvSpPr>
            <p:spPr>
              <a:xfrm>
                <a:off x="3004059" y="3106232"/>
                <a:ext cx="177165" cy="0"/>
              </a:xfrm>
              <a:custGeom>
                <a:avLst/>
                <a:gdLst/>
                <a:ahLst/>
                <a:cxnLst/>
                <a:rect l="l" t="t" r="r" b="b"/>
                <a:pathLst>
                  <a:path w="177164">
                    <a:moveTo>
                      <a:pt x="0" y="0"/>
                    </a:moveTo>
                    <a:lnTo>
                      <a:pt x="176771" y="0"/>
                    </a:lnTo>
                  </a:path>
                </a:pathLst>
              </a:custGeom>
              <a:ln w="3175">
                <a:solidFill>
                  <a:srgbClr val="CCCCCC"/>
                </a:solidFill>
              </a:ln>
            </p:spPr>
            <p:txBody>
              <a:bodyPr wrap="square" lIns="0" tIns="0" rIns="0" bIns="0" rtlCol="0"/>
              <a:lstStyle/>
              <a:p>
                <a:endParaRPr/>
              </a:p>
            </p:txBody>
          </p:sp>
          <p:sp>
            <p:nvSpPr>
              <p:cNvPr id="855" name="object 90"/>
              <p:cNvSpPr/>
              <p:nvPr/>
            </p:nvSpPr>
            <p:spPr>
              <a:xfrm>
                <a:off x="2900396" y="3106022"/>
                <a:ext cx="66040" cy="635"/>
              </a:xfrm>
              <a:custGeom>
                <a:avLst/>
                <a:gdLst/>
                <a:ahLst/>
                <a:cxnLst/>
                <a:rect l="l" t="t" r="r" b="b"/>
                <a:pathLst>
                  <a:path w="66039" h="635">
                    <a:moveTo>
                      <a:pt x="65620" y="0"/>
                    </a:moveTo>
                    <a:lnTo>
                      <a:pt x="0" y="0"/>
                    </a:lnTo>
                    <a:lnTo>
                      <a:pt x="0" y="419"/>
                    </a:lnTo>
                    <a:lnTo>
                      <a:pt x="64731" y="419"/>
                    </a:lnTo>
                    <a:lnTo>
                      <a:pt x="65620" y="0"/>
                    </a:lnTo>
                    <a:close/>
                  </a:path>
                </a:pathLst>
              </a:custGeom>
              <a:solidFill>
                <a:srgbClr val="CCCCCC"/>
              </a:solidFill>
            </p:spPr>
            <p:txBody>
              <a:bodyPr wrap="square" lIns="0" tIns="0" rIns="0" bIns="0" rtlCol="0"/>
              <a:lstStyle/>
              <a:p>
                <a:endParaRPr/>
              </a:p>
            </p:txBody>
          </p:sp>
          <p:sp>
            <p:nvSpPr>
              <p:cNvPr id="856" name="object 91"/>
              <p:cNvSpPr/>
              <p:nvPr/>
            </p:nvSpPr>
            <p:spPr>
              <a:xfrm>
                <a:off x="2798110" y="3106232"/>
                <a:ext cx="100965" cy="0"/>
              </a:xfrm>
              <a:custGeom>
                <a:avLst/>
                <a:gdLst/>
                <a:ahLst/>
                <a:cxnLst/>
                <a:rect l="l" t="t" r="r" b="b"/>
                <a:pathLst>
                  <a:path w="100964">
                    <a:moveTo>
                      <a:pt x="0" y="0"/>
                    </a:moveTo>
                    <a:lnTo>
                      <a:pt x="100571" y="0"/>
                    </a:lnTo>
                  </a:path>
                </a:pathLst>
              </a:custGeom>
              <a:ln w="3175">
                <a:solidFill>
                  <a:srgbClr val="CCCCCC"/>
                </a:solidFill>
              </a:ln>
            </p:spPr>
            <p:txBody>
              <a:bodyPr wrap="square" lIns="0" tIns="0" rIns="0" bIns="0" rtlCol="0"/>
              <a:lstStyle/>
              <a:p>
                <a:endParaRPr/>
              </a:p>
            </p:txBody>
          </p:sp>
          <p:sp>
            <p:nvSpPr>
              <p:cNvPr id="857" name="object 92"/>
              <p:cNvSpPr/>
              <p:nvPr/>
            </p:nvSpPr>
            <p:spPr>
              <a:xfrm>
                <a:off x="2618235" y="3106232"/>
                <a:ext cx="116205" cy="0"/>
              </a:xfrm>
              <a:custGeom>
                <a:avLst/>
                <a:gdLst/>
                <a:ahLst/>
                <a:cxnLst/>
                <a:rect l="l" t="t" r="r" b="b"/>
                <a:pathLst>
                  <a:path w="116205">
                    <a:moveTo>
                      <a:pt x="0" y="0"/>
                    </a:moveTo>
                    <a:lnTo>
                      <a:pt x="116014" y="0"/>
                    </a:lnTo>
                  </a:path>
                </a:pathLst>
              </a:custGeom>
              <a:ln w="3175">
                <a:solidFill>
                  <a:srgbClr val="CCCCCC"/>
                </a:solidFill>
              </a:ln>
            </p:spPr>
            <p:txBody>
              <a:bodyPr wrap="square" lIns="0" tIns="0" rIns="0" bIns="0" rtlCol="0"/>
              <a:lstStyle/>
              <a:p>
                <a:endParaRPr/>
              </a:p>
            </p:txBody>
          </p:sp>
          <p:sp>
            <p:nvSpPr>
              <p:cNvPr id="858" name="object 93"/>
              <p:cNvSpPr/>
              <p:nvPr/>
            </p:nvSpPr>
            <p:spPr>
              <a:xfrm>
                <a:off x="2576643" y="3106022"/>
                <a:ext cx="40005" cy="635"/>
              </a:xfrm>
              <a:custGeom>
                <a:avLst/>
                <a:gdLst/>
                <a:ahLst/>
                <a:cxnLst/>
                <a:rect l="l" t="t" r="r" b="b"/>
                <a:pathLst>
                  <a:path w="40005" h="635">
                    <a:moveTo>
                      <a:pt x="39878" y="0"/>
                    </a:moveTo>
                    <a:lnTo>
                      <a:pt x="0" y="0"/>
                    </a:lnTo>
                    <a:lnTo>
                      <a:pt x="1727" y="419"/>
                    </a:lnTo>
                    <a:lnTo>
                      <a:pt x="39878" y="419"/>
                    </a:lnTo>
                    <a:lnTo>
                      <a:pt x="39878" y="0"/>
                    </a:lnTo>
                    <a:close/>
                  </a:path>
                </a:pathLst>
              </a:custGeom>
              <a:solidFill>
                <a:srgbClr val="CCCCCC"/>
              </a:solidFill>
            </p:spPr>
            <p:txBody>
              <a:bodyPr wrap="square" lIns="0" tIns="0" rIns="0" bIns="0" rtlCol="0"/>
              <a:lstStyle/>
              <a:p>
                <a:endParaRPr/>
              </a:p>
            </p:txBody>
          </p:sp>
          <p:sp>
            <p:nvSpPr>
              <p:cNvPr id="859" name="object 94"/>
              <p:cNvSpPr/>
              <p:nvPr/>
            </p:nvSpPr>
            <p:spPr>
              <a:xfrm>
                <a:off x="2616517" y="3106026"/>
                <a:ext cx="1905" cy="635"/>
              </a:xfrm>
              <a:custGeom>
                <a:avLst/>
                <a:gdLst/>
                <a:ahLst/>
                <a:cxnLst/>
                <a:rect l="l" t="t" r="r" b="b"/>
                <a:pathLst>
                  <a:path w="1905" h="635">
                    <a:moveTo>
                      <a:pt x="0" y="419"/>
                    </a:moveTo>
                    <a:lnTo>
                      <a:pt x="1714" y="419"/>
                    </a:lnTo>
                    <a:lnTo>
                      <a:pt x="1714" y="0"/>
                    </a:lnTo>
                    <a:lnTo>
                      <a:pt x="0" y="0"/>
                    </a:lnTo>
                    <a:lnTo>
                      <a:pt x="0" y="419"/>
                    </a:lnTo>
                    <a:close/>
                  </a:path>
                </a:pathLst>
              </a:custGeom>
              <a:solidFill>
                <a:srgbClr val="808080"/>
              </a:solidFill>
            </p:spPr>
            <p:txBody>
              <a:bodyPr wrap="square" lIns="0" tIns="0" rIns="0" bIns="0" rtlCol="0"/>
              <a:lstStyle/>
              <a:p>
                <a:endParaRPr/>
              </a:p>
            </p:txBody>
          </p:sp>
          <p:sp>
            <p:nvSpPr>
              <p:cNvPr id="860" name="object 95"/>
              <p:cNvSpPr/>
              <p:nvPr/>
            </p:nvSpPr>
            <p:spPr>
              <a:xfrm>
                <a:off x="2336086" y="3106232"/>
                <a:ext cx="175895" cy="0"/>
              </a:xfrm>
              <a:custGeom>
                <a:avLst/>
                <a:gdLst/>
                <a:ahLst/>
                <a:cxnLst/>
                <a:rect l="l" t="t" r="r" b="b"/>
                <a:pathLst>
                  <a:path w="175894">
                    <a:moveTo>
                      <a:pt x="0" y="0"/>
                    </a:moveTo>
                    <a:lnTo>
                      <a:pt x="175615" y="0"/>
                    </a:lnTo>
                  </a:path>
                </a:pathLst>
              </a:custGeom>
              <a:ln w="3175">
                <a:solidFill>
                  <a:srgbClr val="CCCCCC"/>
                </a:solidFill>
              </a:ln>
            </p:spPr>
            <p:txBody>
              <a:bodyPr wrap="square" lIns="0" tIns="0" rIns="0" bIns="0" rtlCol="0"/>
              <a:lstStyle/>
              <a:p>
                <a:endParaRPr/>
              </a:p>
            </p:txBody>
          </p:sp>
          <p:sp>
            <p:nvSpPr>
              <p:cNvPr id="861" name="object 96"/>
              <p:cNvSpPr/>
              <p:nvPr/>
            </p:nvSpPr>
            <p:spPr>
              <a:xfrm>
                <a:off x="2335994" y="3106022"/>
                <a:ext cx="635" cy="635"/>
              </a:xfrm>
              <a:custGeom>
                <a:avLst/>
                <a:gdLst/>
                <a:ahLst/>
                <a:cxnLst/>
                <a:rect l="l" t="t" r="r" b="b"/>
                <a:pathLst>
                  <a:path w="635" h="635">
                    <a:moveTo>
                      <a:pt x="88" y="0"/>
                    </a:moveTo>
                    <a:close/>
                  </a:path>
                </a:pathLst>
              </a:custGeom>
              <a:solidFill>
                <a:srgbClr val="808080"/>
              </a:solidFill>
            </p:spPr>
            <p:txBody>
              <a:bodyPr wrap="square" lIns="0" tIns="0" rIns="0" bIns="0" rtlCol="0"/>
              <a:lstStyle/>
              <a:p>
                <a:endParaRPr/>
              </a:p>
            </p:txBody>
          </p:sp>
          <p:sp>
            <p:nvSpPr>
              <p:cNvPr id="862" name="object 97"/>
              <p:cNvSpPr/>
              <p:nvPr/>
            </p:nvSpPr>
            <p:spPr>
              <a:xfrm>
                <a:off x="2053913" y="3106232"/>
                <a:ext cx="244475" cy="0"/>
              </a:xfrm>
              <a:custGeom>
                <a:avLst/>
                <a:gdLst/>
                <a:ahLst/>
                <a:cxnLst/>
                <a:rect l="l" t="t" r="r" b="b"/>
                <a:pathLst>
                  <a:path w="244475">
                    <a:moveTo>
                      <a:pt x="0" y="0"/>
                    </a:moveTo>
                    <a:lnTo>
                      <a:pt x="243878" y="0"/>
                    </a:lnTo>
                  </a:path>
                </a:pathLst>
              </a:custGeom>
              <a:ln w="3175">
                <a:solidFill>
                  <a:srgbClr val="CCCCCC"/>
                </a:solidFill>
              </a:ln>
            </p:spPr>
            <p:txBody>
              <a:bodyPr wrap="square" lIns="0" tIns="0" rIns="0" bIns="0" rtlCol="0"/>
              <a:lstStyle/>
              <a:p>
                <a:endParaRPr/>
              </a:p>
            </p:txBody>
          </p:sp>
          <p:sp>
            <p:nvSpPr>
              <p:cNvPr id="863" name="object 98"/>
              <p:cNvSpPr/>
              <p:nvPr/>
            </p:nvSpPr>
            <p:spPr>
              <a:xfrm>
                <a:off x="1979707" y="3106022"/>
                <a:ext cx="73025" cy="635"/>
              </a:xfrm>
              <a:custGeom>
                <a:avLst/>
                <a:gdLst/>
                <a:ahLst/>
                <a:cxnLst/>
                <a:rect l="l" t="t" r="r" b="b"/>
                <a:pathLst>
                  <a:path w="73025" h="635">
                    <a:moveTo>
                      <a:pt x="72491" y="0"/>
                    </a:moveTo>
                    <a:lnTo>
                      <a:pt x="0" y="0"/>
                    </a:lnTo>
                    <a:lnTo>
                      <a:pt x="622" y="419"/>
                    </a:lnTo>
                    <a:lnTo>
                      <a:pt x="72491" y="419"/>
                    </a:lnTo>
                    <a:lnTo>
                      <a:pt x="72491" y="0"/>
                    </a:lnTo>
                    <a:close/>
                  </a:path>
                </a:pathLst>
              </a:custGeom>
              <a:solidFill>
                <a:srgbClr val="CCCCCC"/>
              </a:solidFill>
            </p:spPr>
            <p:txBody>
              <a:bodyPr wrap="square" lIns="0" tIns="0" rIns="0" bIns="0" rtlCol="0"/>
              <a:lstStyle/>
              <a:p>
                <a:endParaRPr/>
              </a:p>
            </p:txBody>
          </p:sp>
          <p:sp>
            <p:nvSpPr>
              <p:cNvPr id="864" name="object 99"/>
              <p:cNvSpPr/>
              <p:nvPr/>
            </p:nvSpPr>
            <p:spPr>
              <a:xfrm>
                <a:off x="1777947" y="3106232"/>
                <a:ext cx="154940" cy="0"/>
              </a:xfrm>
              <a:custGeom>
                <a:avLst/>
                <a:gdLst/>
                <a:ahLst/>
                <a:cxnLst/>
                <a:rect l="l" t="t" r="r" b="b"/>
                <a:pathLst>
                  <a:path w="154939">
                    <a:moveTo>
                      <a:pt x="0" y="0"/>
                    </a:moveTo>
                    <a:lnTo>
                      <a:pt x="154889" y="0"/>
                    </a:lnTo>
                  </a:path>
                </a:pathLst>
              </a:custGeom>
              <a:ln w="3175">
                <a:solidFill>
                  <a:srgbClr val="CCCCCC"/>
                </a:solidFill>
              </a:ln>
            </p:spPr>
            <p:txBody>
              <a:bodyPr wrap="square" lIns="0" tIns="0" rIns="0" bIns="0" rtlCol="0"/>
              <a:lstStyle/>
              <a:p>
                <a:endParaRPr/>
              </a:p>
            </p:txBody>
          </p:sp>
          <p:sp>
            <p:nvSpPr>
              <p:cNvPr id="865" name="object 100"/>
              <p:cNvSpPr/>
              <p:nvPr/>
            </p:nvSpPr>
            <p:spPr>
              <a:xfrm>
                <a:off x="1589314" y="3106232"/>
                <a:ext cx="109855" cy="0"/>
              </a:xfrm>
              <a:custGeom>
                <a:avLst/>
                <a:gdLst/>
                <a:ahLst/>
                <a:cxnLst/>
                <a:rect l="l" t="t" r="r" b="b"/>
                <a:pathLst>
                  <a:path w="109855">
                    <a:moveTo>
                      <a:pt x="0" y="0"/>
                    </a:moveTo>
                    <a:lnTo>
                      <a:pt x="109423" y="0"/>
                    </a:lnTo>
                  </a:path>
                </a:pathLst>
              </a:custGeom>
              <a:ln w="3175">
                <a:solidFill>
                  <a:srgbClr val="CCCCCC"/>
                </a:solidFill>
              </a:ln>
            </p:spPr>
            <p:txBody>
              <a:bodyPr wrap="square" lIns="0" tIns="0" rIns="0" bIns="0" rtlCol="0"/>
              <a:lstStyle/>
              <a:p>
                <a:endParaRPr/>
              </a:p>
            </p:txBody>
          </p:sp>
          <p:sp>
            <p:nvSpPr>
              <p:cNvPr id="866" name="object 101"/>
              <p:cNvSpPr/>
              <p:nvPr/>
            </p:nvSpPr>
            <p:spPr>
              <a:xfrm>
                <a:off x="1488306" y="3106022"/>
                <a:ext cx="2145665" cy="21590"/>
              </a:xfrm>
              <a:custGeom>
                <a:avLst/>
                <a:gdLst/>
                <a:ahLst/>
                <a:cxnLst/>
                <a:rect l="l" t="t" r="r" b="b"/>
                <a:pathLst>
                  <a:path w="2145665" h="21589">
                    <a:moveTo>
                      <a:pt x="2144839" y="3733"/>
                    </a:moveTo>
                    <a:lnTo>
                      <a:pt x="2144839" y="21437"/>
                    </a:lnTo>
                    <a:lnTo>
                      <a:pt x="2145271" y="21539"/>
                    </a:lnTo>
                    <a:lnTo>
                      <a:pt x="2145271" y="3835"/>
                    </a:lnTo>
                    <a:lnTo>
                      <a:pt x="2144839" y="3733"/>
                    </a:lnTo>
                    <a:close/>
                  </a:path>
                  <a:path w="2145665" h="21589">
                    <a:moveTo>
                      <a:pt x="101003" y="0"/>
                    </a:moveTo>
                    <a:lnTo>
                      <a:pt x="431" y="0"/>
                    </a:lnTo>
                    <a:lnTo>
                      <a:pt x="0" y="419"/>
                    </a:lnTo>
                    <a:lnTo>
                      <a:pt x="0" y="14516"/>
                    </a:lnTo>
                    <a:lnTo>
                      <a:pt x="431" y="14465"/>
                    </a:lnTo>
                    <a:lnTo>
                      <a:pt x="431" y="419"/>
                    </a:lnTo>
                    <a:lnTo>
                      <a:pt x="102908" y="419"/>
                    </a:lnTo>
                    <a:lnTo>
                      <a:pt x="101003" y="0"/>
                    </a:lnTo>
                    <a:close/>
                  </a:path>
                  <a:path w="2145665" h="21589">
                    <a:moveTo>
                      <a:pt x="2130844" y="0"/>
                    </a:moveTo>
                    <a:lnTo>
                      <a:pt x="2055406" y="0"/>
                    </a:lnTo>
                    <a:lnTo>
                      <a:pt x="2054326" y="419"/>
                    </a:lnTo>
                    <a:lnTo>
                      <a:pt x="2132418" y="419"/>
                    </a:lnTo>
                    <a:lnTo>
                      <a:pt x="2130844" y="0"/>
                    </a:lnTo>
                    <a:close/>
                  </a:path>
                  <a:path w="2145665" h="21589">
                    <a:moveTo>
                      <a:pt x="1903463" y="0"/>
                    </a:moveTo>
                    <a:lnTo>
                      <a:pt x="1860791" y="0"/>
                    </a:lnTo>
                    <a:lnTo>
                      <a:pt x="1860207" y="419"/>
                    </a:lnTo>
                    <a:lnTo>
                      <a:pt x="1904212" y="419"/>
                    </a:lnTo>
                    <a:lnTo>
                      <a:pt x="1903463" y="0"/>
                    </a:lnTo>
                    <a:close/>
                  </a:path>
                  <a:path w="2145665" h="21589">
                    <a:moveTo>
                      <a:pt x="1515745" y="0"/>
                    </a:moveTo>
                    <a:lnTo>
                      <a:pt x="1477708" y="0"/>
                    </a:lnTo>
                    <a:lnTo>
                      <a:pt x="1476819" y="419"/>
                    </a:lnTo>
                    <a:lnTo>
                      <a:pt x="1516456" y="419"/>
                    </a:lnTo>
                    <a:lnTo>
                      <a:pt x="1515745" y="0"/>
                    </a:lnTo>
                    <a:close/>
                  </a:path>
                  <a:path w="2145665" h="21589">
                    <a:moveTo>
                      <a:pt x="1309801" y="0"/>
                    </a:moveTo>
                    <a:lnTo>
                      <a:pt x="1245946" y="0"/>
                    </a:lnTo>
                    <a:lnTo>
                      <a:pt x="1244346" y="419"/>
                    </a:lnTo>
                    <a:lnTo>
                      <a:pt x="1311122" y="419"/>
                    </a:lnTo>
                    <a:lnTo>
                      <a:pt x="1309801" y="0"/>
                    </a:lnTo>
                    <a:close/>
                  </a:path>
                  <a:path w="2145665" h="21589">
                    <a:moveTo>
                      <a:pt x="1088339" y="0"/>
                    </a:moveTo>
                    <a:lnTo>
                      <a:pt x="1023391" y="0"/>
                    </a:lnTo>
                    <a:lnTo>
                      <a:pt x="1021956" y="419"/>
                    </a:lnTo>
                    <a:lnTo>
                      <a:pt x="1090066" y="419"/>
                    </a:lnTo>
                    <a:lnTo>
                      <a:pt x="1088339" y="0"/>
                    </a:lnTo>
                    <a:close/>
                  </a:path>
                  <a:path w="2145665" h="21589">
                    <a:moveTo>
                      <a:pt x="847687" y="0"/>
                    </a:moveTo>
                    <a:lnTo>
                      <a:pt x="809485" y="0"/>
                    </a:lnTo>
                    <a:lnTo>
                      <a:pt x="808634" y="419"/>
                    </a:lnTo>
                    <a:lnTo>
                      <a:pt x="848677" y="419"/>
                    </a:lnTo>
                    <a:lnTo>
                      <a:pt x="847687" y="0"/>
                    </a:lnTo>
                    <a:close/>
                  </a:path>
                  <a:path w="2145665" h="21589">
                    <a:moveTo>
                      <a:pt x="491401" y="0"/>
                    </a:moveTo>
                    <a:lnTo>
                      <a:pt x="444538" y="0"/>
                    </a:lnTo>
                    <a:lnTo>
                      <a:pt x="443750" y="419"/>
                    </a:lnTo>
                    <a:lnTo>
                      <a:pt x="492023" y="419"/>
                    </a:lnTo>
                    <a:lnTo>
                      <a:pt x="491401" y="0"/>
                    </a:lnTo>
                    <a:close/>
                  </a:path>
                  <a:path w="2145665" h="21589">
                    <a:moveTo>
                      <a:pt x="289648" y="0"/>
                    </a:moveTo>
                    <a:lnTo>
                      <a:pt x="210426" y="0"/>
                    </a:lnTo>
                    <a:lnTo>
                      <a:pt x="208750" y="419"/>
                    </a:lnTo>
                    <a:lnTo>
                      <a:pt x="290753" y="419"/>
                    </a:lnTo>
                    <a:lnTo>
                      <a:pt x="289648" y="0"/>
                    </a:lnTo>
                    <a:close/>
                  </a:path>
                </a:pathLst>
              </a:custGeom>
              <a:solidFill>
                <a:srgbClr val="333333"/>
              </a:solidFill>
            </p:spPr>
            <p:txBody>
              <a:bodyPr wrap="square" lIns="0" tIns="0" rIns="0" bIns="0" rtlCol="0"/>
              <a:lstStyle/>
              <a:p>
                <a:endParaRPr/>
              </a:p>
            </p:txBody>
          </p:sp>
          <p:sp>
            <p:nvSpPr>
              <p:cNvPr id="867" name="object 102"/>
              <p:cNvSpPr/>
              <p:nvPr/>
            </p:nvSpPr>
            <p:spPr>
              <a:xfrm>
                <a:off x="3633152" y="3143237"/>
                <a:ext cx="635" cy="4445"/>
              </a:xfrm>
              <a:custGeom>
                <a:avLst/>
                <a:gdLst/>
                <a:ahLst/>
                <a:cxnLst/>
                <a:rect l="l" t="t" r="r" b="b"/>
                <a:pathLst>
                  <a:path w="635" h="4444">
                    <a:moveTo>
                      <a:pt x="419" y="0"/>
                    </a:moveTo>
                    <a:lnTo>
                      <a:pt x="0" y="0"/>
                    </a:lnTo>
                    <a:lnTo>
                      <a:pt x="0" y="4292"/>
                    </a:lnTo>
                    <a:lnTo>
                      <a:pt x="419" y="4292"/>
                    </a:lnTo>
                    <a:lnTo>
                      <a:pt x="419" y="0"/>
                    </a:lnTo>
                    <a:close/>
                  </a:path>
                </a:pathLst>
              </a:custGeom>
              <a:solidFill>
                <a:srgbClr val="333333"/>
              </a:solidFill>
            </p:spPr>
            <p:txBody>
              <a:bodyPr wrap="square" lIns="0" tIns="0" rIns="0" bIns="0" rtlCol="0"/>
              <a:lstStyle/>
              <a:p>
                <a:endParaRPr/>
              </a:p>
            </p:txBody>
          </p:sp>
          <p:sp>
            <p:nvSpPr>
              <p:cNvPr id="868" name="object 103"/>
              <p:cNvSpPr/>
              <p:nvPr/>
            </p:nvSpPr>
            <p:spPr>
              <a:xfrm>
                <a:off x="1488313" y="3143237"/>
                <a:ext cx="635" cy="4445"/>
              </a:xfrm>
              <a:custGeom>
                <a:avLst/>
                <a:gdLst/>
                <a:ahLst/>
                <a:cxnLst/>
                <a:rect l="l" t="t" r="r" b="b"/>
                <a:pathLst>
                  <a:path w="634" h="4444">
                    <a:moveTo>
                      <a:pt x="431" y="0"/>
                    </a:moveTo>
                    <a:lnTo>
                      <a:pt x="0" y="0"/>
                    </a:lnTo>
                    <a:lnTo>
                      <a:pt x="0" y="4292"/>
                    </a:lnTo>
                    <a:lnTo>
                      <a:pt x="431" y="4292"/>
                    </a:lnTo>
                    <a:lnTo>
                      <a:pt x="431" y="0"/>
                    </a:lnTo>
                    <a:close/>
                  </a:path>
                </a:pathLst>
              </a:custGeom>
              <a:solidFill>
                <a:srgbClr val="333333"/>
              </a:solidFill>
            </p:spPr>
            <p:txBody>
              <a:bodyPr wrap="square" lIns="0" tIns="0" rIns="0" bIns="0" rtlCol="0"/>
              <a:lstStyle/>
              <a:p>
                <a:endParaRPr/>
              </a:p>
            </p:txBody>
          </p:sp>
          <p:sp>
            <p:nvSpPr>
              <p:cNvPr id="869" name="object 104"/>
              <p:cNvSpPr/>
              <p:nvPr/>
            </p:nvSpPr>
            <p:spPr>
              <a:xfrm>
                <a:off x="3632727" y="3147475"/>
                <a:ext cx="635" cy="36830"/>
              </a:xfrm>
              <a:custGeom>
                <a:avLst/>
                <a:gdLst/>
                <a:ahLst/>
                <a:cxnLst/>
                <a:rect l="l" t="t" r="r" b="b"/>
                <a:pathLst>
                  <a:path w="635" h="36830">
                    <a:moveTo>
                      <a:pt x="0" y="36829"/>
                    </a:moveTo>
                    <a:lnTo>
                      <a:pt x="419" y="36829"/>
                    </a:lnTo>
                    <a:lnTo>
                      <a:pt x="419" y="0"/>
                    </a:lnTo>
                    <a:lnTo>
                      <a:pt x="0" y="0"/>
                    </a:lnTo>
                    <a:lnTo>
                      <a:pt x="0" y="36829"/>
                    </a:lnTo>
                    <a:close/>
                  </a:path>
                </a:pathLst>
              </a:custGeom>
              <a:solidFill>
                <a:srgbClr val="AEAEAE"/>
              </a:solidFill>
            </p:spPr>
            <p:txBody>
              <a:bodyPr wrap="square" lIns="0" tIns="0" rIns="0" bIns="0" rtlCol="0"/>
              <a:lstStyle/>
              <a:p>
                <a:endParaRPr/>
              </a:p>
            </p:txBody>
          </p:sp>
          <p:sp>
            <p:nvSpPr>
              <p:cNvPr id="870" name="object 105"/>
              <p:cNvSpPr/>
              <p:nvPr/>
            </p:nvSpPr>
            <p:spPr>
              <a:xfrm>
                <a:off x="3325221" y="3184089"/>
                <a:ext cx="137795" cy="0"/>
              </a:xfrm>
              <a:custGeom>
                <a:avLst/>
                <a:gdLst/>
                <a:ahLst/>
                <a:cxnLst/>
                <a:rect l="l" t="t" r="r" b="b"/>
                <a:pathLst>
                  <a:path w="137795">
                    <a:moveTo>
                      <a:pt x="0" y="0"/>
                    </a:moveTo>
                    <a:lnTo>
                      <a:pt x="137769" y="0"/>
                    </a:lnTo>
                  </a:path>
                </a:pathLst>
              </a:custGeom>
              <a:ln w="3175">
                <a:solidFill>
                  <a:srgbClr val="AEAEAE"/>
                </a:solidFill>
              </a:ln>
            </p:spPr>
            <p:txBody>
              <a:bodyPr wrap="square" lIns="0" tIns="0" rIns="0" bIns="0" rtlCol="0"/>
              <a:lstStyle/>
              <a:p>
                <a:endParaRPr/>
              </a:p>
            </p:txBody>
          </p:sp>
          <p:sp>
            <p:nvSpPr>
              <p:cNvPr id="871" name="object 106"/>
              <p:cNvSpPr/>
              <p:nvPr/>
            </p:nvSpPr>
            <p:spPr>
              <a:xfrm>
                <a:off x="3462997" y="3183877"/>
                <a:ext cx="1905" cy="635"/>
              </a:xfrm>
              <a:custGeom>
                <a:avLst/>
                <a:gdLst/>
                <a:ahLst/>
                <a:cxnLst/>
                <a:rect l="l" t="t" r="r" b="b"/>
                <a:pathLst>
                  <a:path w="1904" h="635">
                    <a:moveTo>
                      <a:pt x="0" y="431"/>
                    </a:moveTo>
                    <a:lnTo>
                      <a:pt x="1714" y="431"/>
                    </a:lnTo>
                    <a:lnTo>
                      <a:pt x="1714" y="0"/>
                    </a:lnTo>
                    <a:lnTo>
                      <a:pt x="0" y="0"/>
                    </a:lnTo>
                    <a:lnTo>
                      <a:pt x="0" y="431"/>
                    </a:lnTo>
                    <a:close/>
                  </a:path>
                </a:pathLst>
              </a:custGeom>
              <a:solidFill>
                <a:srgbClr val="808080"/>
              </a:solidFill>
            </p:spPr>
            <p:txBody>
              <a:bodyPr wrap="square" lIns="0" tIns="0" rIns="0" bIns="0" rtlCol="0"/>
              <a:lstStyle/>
              <a:p>
                <a:endParaRPr/>
              </a:p>
            </p:txBody>
          </p:sp>
          <p:sp>
            <p:nvSpPr>
              <p:cNvPr id="872" name="object 107"/>
              <p:cNvSpPr/>
              <p:nvPr/>
            </p:nvSpPr>
            <p:spPr>
              <a:xfrm>
                <a:off x="3182557" y="3184088"/>
                <a:ext cx="125095" cy="0"/>
              </a:xfrm>
              <a:custGeom>
                <a:avLst/>
                <a:gdLst/>
                <a:ahLst/>
                <a:cxnLst/>
                <a:rect l="l" t="t" r="r" b="b"/>
                <a:pathLst>
                  <a:path w="125095">
                    <a:moveTo>
                      <a:pt x="0" y="0"/>
                    </a:moveTo>
                    <a:lnTo>
                      <a:pt x="124739" y="0"/>
                    </a:lnTo>
                  </a:path>
                </a:pathLst>
              </a:custGeom>
              <a:ln w="3175">
                <a:solidFill>
                  <a:srgbClr val="AEAEAE"/>
                </a:solidFill>
              </a:ln>
            </p:spPr>
            <p:txBody>
              <a:bodyPr wrap="square" lIns="0" tIns="0" rIns="0" bIns="0" rtlCol="0"/>
              <a:lstStyle/>
              <a:p>
                <a:endParaRPr/>
              </a:p>
            </p:txBody>
          </p:sp>
          <p:sp>
            <p:nvSpPr>
              <p:cNvPr id="873" name="object 108"/>
              <p:cNvSpPr/>
              <p:nvPr/>
            </p:nvSpPr>
            <p:spPr>
              <a:xfrm>
                <a:off x="3049004" y="3184088"/>
                <a:ext cx="132080" cy="0"/>
              </a:xfrm>
              <a:custGeom>
                <a:avLst/>
                <a:gdLst/>
                <a:ahLst/>
                <a:cxnLst/>
                <a:rect l="l" t="t" r="r" b="b"/>
                <a:pathLst>
                  <a:path w="132080">
                    <a:moveTo>
                      <a:pt x="0" y="0"/>
                    </a:moveTo>
                    <a:lnTo>
                      <a:pt x="131825" y="0"/>
                    </a:lnTo>
                  </a:path>
                </a:pathLst>
              </a:custGeom>
              <a:ln w="3175">
                <a:solidFill>
                  <a:srgbClr val="AEAEAE"/>
                </a:solidFill>
              </a:ln>
            </p:spPr>
            <p:txBody>
              <a:bodyPr wrap="square" lIns="0" tIns="0" rIns="0" bIns="0" rtlCol="0"/>
              <a:lstStyle/>
              <a:p>
                <a:endParaRPr/>
              </a:p>
            </p:txBody>
          </p:sp>
          <p:sp>
            <p:nvSpPr>
              <p:cNvPr id="874" name="object 109"/>
              <p:cNvSpPr/>
              <p:nvPr/>
            </p:nvSpPr>
            <p:spPr>
              <a:xfrm>
                <a:off x="2900396" y="3184088"/>
                <a:ext cx="130810" cy="0"/>
              </a:xfrm>
              <a:custGeom>
                <a:avLst/>
                <a:gdLst/>
                <a:ahLst/>
                <a:cxnLst/>
                <a:rect l="l" t="t" r="r" b="b"/>
                <a:pathLst>
                  <a:path w="130810">
                    <a:moveTo>
                      <a:pt x="0" y="0"/>
                    </a:moveTo>
                    <a:lnTo>
                      <a:pt x="130555" y="0"/>
                    </a:lnTo>
                  </a:path>
                </a:pathLst>
              </a:custGeom>
              <a:ln w="3175">
                <a:solidFill>
                  <a:srgbClr val="AEAEAE"/>
                </a:solidFill>
              </a:ln>
            </p:spPr>
            <p:txBody>
              <a:bodyPr wrap="square" lIns="0" tIns="0" rIns="0" bIns="0" rtlCol="0"/>
              <a:lstStyle/>
              <a:p>
                <a:endParaRPr/>
              </a:p>
            </p:txBody>
          </p:sp>
          <p:sp>
            <p:nvSpPr>
              <p:cNvPr id="875" name="object 110"/>
              <p:cNvSpPr/>
              <p:nvPr/>
            </p:nvSpPr>
            <p:spPr>
              <a:xfrm>
                <a:off x="2618240" y="3184088"/>
                <a:ext cx="280670" cy="0"/>
              </a:xfrm>
              <a:custGeom>
                <a:avLst/>
                <a:gdLst/>
                <a:ahLst/>
                <a:cxnLst/>
                <a:rect l="l" t="t" r="r" b="b"/>
                <a:pathLst>
                  <a:path w="280669">
                    <a:moveTo>
                      <a:pt x="0" y="0"/>
                    </a:moveTo>
                    <a:lnTo>
                      <a:pt x="280441" y="0"/>
                    </a:lnTo>
                  </a:path>
                </a:pathLst>
              </a:custGeom>
              <a:ln w="3175">
                <a:solidFill>
                  <a:srgbClr val="AEAEAE"/>
                </a:solidFill>
              </a:ln>
            </p:spPr>
            <p:txBody>
              <a:bodyPr wrap="square" lIns="0" tIns="0" rIns="0" bIns="0" rtlCol="0"/>
              <a:lstStyle/>
              <a:p>
                <a:endParaRPr/>
              </a:p>
            </p:txBody>
          </p:sp>
          <p:sp>
            <p:nvSpPr>
              <p:cNvPr id="876" name="object 111"/>
              <p:cNvSpPr/>
              <p:nvPr/>
            </p:nvSpPr>
            <p:spPr>
              <a:xfrm>
                <a:off x="2336085" y="3184088"/>
                <a:ext cx="280670" cy="0"/>
              </a:xfrm>
              <a:custGeom>
                <a:avLst/>
                <a:gdLst/>
                <a:ahLst/>
                <a:cxnLst/>
                <a:rect l="l" t="t" r="r" b="b"/>
                <a:pathLst>
                  <a:path w="280669">
                    <a:moveTo>
                      <a:pt x="0" y="0"/>
                    </a:moveTo>
                    <a:lnTo>
                      <a:pt x="280428" y="0"/>
                    </a:lnTo>
                  </a:path>
                </a:pathLst>
              </a:custGeom>
              <a:ln w="3175">
                <a:solidFill>
                  <a:srgbClr val="AEAEAE"/>
                </a:solidFill>
              </a:ln>
            </p:spPr>
            <p:txBody>
              <a:bodyPr wrap="square" lIns="0" tIns="0" rIns="0" bIns="0" rtlCol="0"/>
              <a:lstStyle/>
              <a:p>
                <a:endParaRPr/>
              </a:p>
            </p:txBody>
          </p:sp>
          <p:sp>
            <p:nvSpPr>
              <p:cNvPr id="877" name="object 112"/>
              <p:cNvSpPr/>
              <p:nvPr/>
            </p:nvSpPr>
            <p:spPr>
              <a:xfrm>
                <a:off x="2263110" y="3183872"/>
                <a:ext cx="71755" cy="635"/>
              </a:xfrm>
              <a:custGeom>
                <a:avLst/>
                <a:gdLst/>
                <a:ahLst/>
                <a:cxnLst/>
                <a:rect l="l" t="t" r="r" b="b"/>
                <a:pathLst>
                  <a:path w="71755" h="635">
                    <a:moveTo>
                      <a:pt x="71247" y="0"/>
                    </a:moveTo>
                    <a:lnTo>
                      <a:pt x="177" y="0"/>
                    </a:lnTo>
                    <a:lnTo>
                      <a:pt x="0" y="431"/>
                    </a:lnTo>
                    <a:lnTo>
                      <a:pt x="71247" y="431"/>
                    </a:lnTo>
                    <a:lnTo>
                      <a:pt x="71247" y="0"/>
                    </a:lnTo>
                    <a:close/>
                  </a:path>
                </a:pathLst>
              </a:custGeom>
              <a:solidFill>
                <a:srgbClr val="AEAEAE"/>
              </a:solidFill>
            </p:spPr>
            <p:txBody>
              <a:bodyPr wrap="square" lIns="0" tIns="0" rIns="0" bIns="0" rtlCol="0"/>
              <a:lstStyle/>
              <a:p>
                <a:endParaRPr/>
              </a:p>
            </p:txBody>
          </p:sp>
          <p:sp>
            <p:nvSpPr>
              <p:cNvPr id="878" name="object 113"/>
              <p:cNvSpPr/>
              <p:nvPr/>
            </p:nvSpPr>
            <p:spPr>
              <a:xfrm>
                <a:off x="2898686" y="3183877"/>
                <a:ext cx="1905" cy="635"/>
              </a:xfrm>
              <a:custGeom>
                <a:avLst/>
                <a:gdLst/>
                <a:ahLst/>
                <a:cxnLst/>
                <a:rect l="l" t="t" r="r" b="b"/>
                <a:pathLst>
                  <a:path w="1905" h="635">
                    <a:moveTo>
                      <a:pt x="0" y="431"/>
                    </a:moveTo>
                    <a:lnTo>
                      <a:pt x="1714" y="431"/>
                    </a:lnTo>
                    <a:lnTo>
                      <a:pt x="1714" y="0"/>
                    </a:lnTo>
                    <a:lnTo>
                      <a:pt x="0" y="0"/>
                    </a:lnTo>
                    <a:lnTo>
                      <a:pt x="0" y="431"/>
                    </a:lnTo>
                    <a:close/>
                  </a:path>
                </a:pathLst>
              </a:custGeom>
              <a:solidFill>
                <a:srgbClr val="808080"/>
              </a:solidFill>
            </p:spPr>
            <p:txBody>
              <a:bodyPr wrap="square" lIns="0" tIns="0" rIns="0" bIns="0" rtlCol="0"/>
              <a:lstStyle/>
              <a:p>
                <a:endParaRPr/>
              </a:p>
            </p:txBody>
          </p:sp>
          <p:sp>
            <p:nvSpPr>
              <p:cNvPr id="879" name="object 114"/>
              <p:cNvSpPr/>
              <p:nvPr/>
            </p:nvSpPr>
            <p:spPr>
              <a:xfrm>
                <a:off x="2053913" y="3184088"/>
                <a:ext cx="191135" cy="0"/>
              </a:xfrm>
              <a:custGeom>
                <a:avLst/>
                <a:gdLst/>
                <a:ahLst/>
                <a:cxnLst/>
                <a:rect l="l" t="t" r="r" b="b"/>
                <a:pathLst>
                  <a:path w="191135">
                    <a:moveTo>
                      <a:pt x="0" y="0"/>
                    </a:moveTo>
                    <a:lnTo>
                      <a:pt x="190817" y="0"/>
                    </a:lnTo>
                  </a:path>
                </a:pathLst>
              </a:custGeom>
              <a:ln w="3175">
                <a:solidFill>
                  <a:srgbClr val="AEAEAE"/>
                </a:solidFill>
              </a:ln>
            </p:spPr>
            <p:txBody>
              <a:bodyPr wrap="square" lIns="0" tIns="0" rIns="0" bIns="0" rtlCol="0"/>
              <a:lstStyle/>
              <a:p>
                <a:endParaRPr/>
              </a:p>
            </p:txBody>
          </p:sp>
          <p:sp>
            <p:nvSpPr>
              <p:cNvPr id="880" name="object 115"/>
              <p:cNvSpPr/>
              <p:nvPr/>
            </p:nvSpPr>
            <p:spPr>
              <a:xfrm>
                <a:off x="2027332" y="3183872"/>
                <a:ext cx="25400" cy="635"/>
              </a:xfrm>
              <a:custGeom>
                <a:avLst/>
                <a:gdLst/>
                <a:ahLst/>
                <a:cxnLst/>
                <a:rect l="l" t="t" r="r" b="b"/>
                <a:pathLst>
                  <a:path w="25400" h="635">
                    <a:moveTo>
                      <a:pt x="24866" y="0"/>
                    </a:moveTo>
                    <a:lnTo>
                      <a:pt x="0" y="0"/>
                    </a:lnTo>
                    <a:lnTo>
                      <a:pt x="165" y="431"/>
                    </a:lnTo>
                    <a:lnTo>
                      <a:pt x="24866" y="431"/>
                    </a:lnTo>
                    <a:lnTo>
                      <a:pt x="24866" y="0"/>
                    </a:lnTo>
                    <a:close/>
                  </a:path>
                </a:pathLst>
              </a:custGeom>
              <a:solidFill>
                <a:srgbClr val="AEAEAE"/>
              </a:solidFill>
            </p:spPr>
            <p:txBody>
              <a:bodyPr wrap="square" lIns="0" tIns="0" rIns="0" bIns="0" rtlCol="0"/>
              <a:lstStyle/>
              <a:p>
                <a:endParaRPr/>
              </a:p>
            </p:txBody>
          </p:sp>
          <p:sp>
            <p:nvSpPr>
              <p:cNvPr id="881" name="object 116"/>
              <p:cNvSpPr/>
              <p:nvPr/>
            </p:nvSpPr>
            <p:spPr>
              <a:xfrm>
                <a:off x="1771742" y="3184089"/>
                <a:ext cx="237490" cy="0"/>
              </a:xfrm>
              <a:custGeom>
                <a:avLst/>
                <a:gdLst/>
                <a:ahLst/>
                <a:cxnLst/>
                <a:rect l="l" t="t" r="r" b="b"/>
                <a:pathLst>
                  <a:path w="237489">
                    <a:moveTo>
                      <a:pt x="0" y="0"/>
                    </a:moveTo>
                    <a:lnTo>
                      <a:pt x="237350" y="0"/>
                    </a:lnTo>
                  </a:path>
                </a:pathLst>
              </a:custGeom>
              <a:ln w="3175">
                <a:solidFill>
                  <a:srgbClr val="AEAEAE"/>
                </a:solidFill>
              </a:ln>
            </p:spPr>
            <p:txBody>
              <a:bodyPr wrap="square" lIns="0" tIns="0" rIns="0" bIns="0" rtlCol="0"/>
              <a:lstStyle/>
              <a:p>
                <a:endParaRPr/>
              </a:p>
            </p:txBody>
          </p:sp>
          <p:sp>
            <p:nvSpPr>
              <p:cNvPr id="882" name="object 117"/>
              <p:cNvSpPr/>
              <p:nvPr/>
            </p:nvSpPr>
            <p:spPr>
              <a:xfrm>
                <a:off x="1488735" y="3147475"/>
                <a:ext cx="635" cy="36830"/>
              </a:xfrm>
              <a:custGeom>
                <a:avLst/>
                <a:gdLst/>
                <a:ahLst/>
                <a:cxnLst/>
                <a:rect l="l" t="t" r="r" b="b"/>
                <a:pathLst>
                  <a:path w="634" h="36830">
                    <a:moveTo>
                      <a:pt x="0" y="36829"/>
                    </a:moveTo>
                    <a:lnTo>
                      <a:pt x="431" y="36829"/>
                    </a:lnTo>
                    <a:lnTo>
                      <a:pt x="431" y="0"/>
                    </a:lnTo>
                    <a:lnTo>
                      <a:pt x="0" y="0"/>
                    </a:lnTo>
                    <a:lnTo>
                      <a:pt x="0" y="36829"/>
                    </a:lnTo>
                    <a:close/>
                  </a:path>
                </a:pathLst>
              </a:custGeom>
              <a:solidFill>
                <a:srgbClr val="AEAEAE"/>
              </a:solidFill>
            </p:spPr>
            <p:txBody>
              <a:bodyPr wrap="square" lIns="0" tIns="0" rIns="0" bIns="0" rtlCol="0"/>
              <a:lstStyle/>
              <a:p>
                <a:endParaRPr/>
              </a:p>
            </p:txBody>
          </p:sp>
          <p:sp>
            <p:nvSpPr>
              <p:cNvPr id="883" name="object 118"/>
              <p:cNvSpPr/>
              <p:nvPr/>
            </p:nvSpPr>
            <p:spPr>
              <a:xfrm>
                <a:off x="3307166" y="3183872"/>
                <a:ext cx="18415" cy="635"/>
              </a:xfrm>
              <a:custGeom>
                <a:avLst/>
                <a:gdLst/>
                <a:ahLst/>
                <a:cxnLst/>
                <a:rect l="l" t="t" r="r" b="b"/>
                <a:pathLst>
                  <a:path w="18414" h="635">
                    <a:moveTo>
                      <a:pt x="18199" y="0"/>
                    </a:moveTo>
                    <a:lnTo>
                      <a:pt x="126" y="0"/>
                    </a:lnTo>
                    <a:lnTo>
                      <a:pt x="0" y="431"/>
                    </a:lnTo>
                    <a:lnTo>
                      <a:pt x="18059" y="431"/>
                    </a:lnTo>
                    <a:lnTo>
                      <a:pt x="18199" y="0"/>
                    </a:lnTo>
                    <a:close/>
                  </a:path>
                </a:pathLst>
              </a:custGeom>
              <a:solidFill>
                <a:srgbClr val="525252"/>
              </a:solidFill>
            </p:spPr>
            <p:txBody>
              <a:bodyPr wrap="square" lIns="0" tIns="0" rIns="0" bIns="0" rtlCol="0"/>
              <a:lstStyle/>
              <a:p>
                <a:endParaRPr/>
              </a:p>
            </p:txBody>
          </p:sp>
          <p:sp>
            <p:nvSpPr>
              <p:cNvPr id="884" name="object 119"/>
              <p:cNvSpPr/>
              <p:nvPr/>
            </p:nvSpPr>
            <p:spPr>
              <a:xfrm>
                <a:off x="3030801" y="3183872"/>
                <a:ext cx="18415" cy="635"/>
              </a:xfrm>
              <a:custGeom>
                <a:avLst/>
                <a:gdLst/>
                <a:ahLst/>
                <a:cxnLst/>
                <a:rect l="l" t="t" r="r" b="b"/>
                <a:pathLst>
                  <a:path w="18414" h="635">
                    <a:moveTo>
                      <a:pt x="18199" y="0"/>
                    </a:moveTo>
                    <a:lnTo>
                      <a:pt x="0" y="0"/>
                    </a:lnTo>
                    <a:lnTo>
                      <a:pt x="152" y="431"/>
                    </a:lnTo>
                    <a:lnTo>
                      <a:pt x="18351" y="431"/>
                    </a:lnTo>
                    <a:lnTo>
                      <a:pt x="18199" y="0"/>
                    </a:lnTo>
                    <a:close/>
                  </a:path>
                </a:pathLst>
              </a:custGeom>
              <a:solidFill>
                <a:srgbClr val="525252"/>
              </a:solidFill>
            </p:spPr>
            <p:txBody>
              <a:bodyPr wrap="square" lIns="0" tIns="0" rIns="0" bIns="0" rtlCol="0"/>
              <a:lstStyle/>
              <a:p>
                <a:endParaRPr/>
              </a:p>
            </p:txBody>
          </p:sp>
          <p:sp>
            <p:nvSpPr>
              <p:cNvPr id="885" name="object 120"/>
              <p:cNvSpPr/>
              <p:nvPr/>
            </p:nvSpPr>
            <p:spPr>
              <a:xfrm>
                <a:off x="2244570" y="3183872"/>
                <a:ext cx="19050" cy="635"/>
              </a:xfrm>
              <a:custGeom>
                <a:avLst/>
                <a:gdLst/>
                <a:ahLst/>
                <a:cxnLst/>
                <a:rect l="l" t="t" r="r" b="b"/>
                <a:pathLst>
                  <a:path w="19050" h="635">
                    <a:moveTo>
                      <a:pt x="18719" y="0"/>
                    </a:moveTo>
                    <a:lnTo>
                      <a:pt x="165" y="0"/>
                    </a:lnTo>
                    <a:lnTo>
                      <a:pt x="0" y="431"/>
                    </a:lnTo>
                    <a:lnTo>
                      <a:pt x="18541" y="431"/>
                    </a:lnTo>
                    <a:lnTo>
                      <a:pt x="18719" y="0"/>
                    </a:lnTo>
                    <a:close/>
                  </a:path>
                </a:pathLst>
              </a:custGeom>
              <a:solidFill>
                <a:srgbClr val="525252"/>
              </a:solidFill>
            </p:spPr>
            <p:txBody>
              <a:bodyPr wrap="square" lIns="0" tIns="0" rIns="0" bIns="0" rtlCol="0"/>
              <a:lstStyle/>
              <a:p>
                <a:endParaRPr/>
              </a:p>
            </p:txBody>
          </p:sp>
          <p:sp>
            <p:nvSpPr>
              <p:cNvPr id="886" name="object 121"/>
              <p:cNvSpPr/>
              <p:nvPr/>
            </p:nvSpPr>
            <p:spPr>
              <a:xfrm>
                <a:off x="2008921" y="3183872"/>
                <a:ext cx="19050" cy="635"/>
              </a:xfrm>
              <a:custGeom>
                <a:avLst/>
                <a:gdLst/>
                <a:ahLst/>
                <a:cxnLst/>
                <a:rect l="l" t="t" r="r" b="b"/>
                <a:pathLst>
                  <a:path w="19050" h="635">
                    <a:moveTo>
                      <a:pt x="18402" y="0"/>
                    </a:moveTo>
                    <a:lnTo>
                      <a:pt x="0" y="0"/>
                    </a:lnTo>
                    <a:lnTo>
                      <a:pt x="177" y="431"/>
                    </a:lnTo>
                    <a:lnTo>
                      <a:pt x="18580" y="431"/>
                    </a:lnTo>
                    <a:lnTo>
                      <a:pt x="18402" y="0"/>
                    </a:lnTo>
                    <a:close/>
                  </a:path>
                </a:pathLst>
              </a:custGeom>
              <a:solidFill>
                <a:srgbClr val="525252"/>
              </a:solidFill>
            </p:spPr>
            <p:txBody>
              <a:bodyPr wrap="square" lIns="0" tIns="0" rIns="0" bIns="0" rtlCol="0"/>
              <a:lstStyle/>
              <a:p>
                <a:endParaRPr/>
              </a:p>
            </p:txBody>
          </p:sp>
          <p:sp>
            <p:nvSpPr>
              <p:cNvPr id="887" name="object 122"/>
              <p:cNvSpPr/>
              <p:nvPr/>
            </p:nvSpPr>
            <p:spPr>
              <a:xfrm>
                <a:off x="1488738" y="3106441"/>
                <a:ext cx="2145030" cy="36830"/>
              </a:xfrm>
              <a:custGeom>
                <a:avLst/>
                <a:gdLst/>
                <a:ahLst/>
                <a:cxnLst/>
                <a:rect l="l" t="t" r="r" b="b"/>
                <a:pathLst>
                  <a:path w="2145029" h="36830">
                    <a:moveTo>
                      <a:pt x="2143988" y="20916"/>
                    </a:moveTo>
                    <a:lnTo>
                      <a:pt x="2143988" y="36791"/>
                    </a:lnTo>
                    <a:lnTo>
                      <a:pt x="2144407" y="36791"/>
                    </a:lnTo>
                    <a:lnTo>
                      <a:pt x="2144407" y="21018"/>
                    </a:lnTo>
                    <a:lnTo>
                      <a:pt x="2143988" y="20916"/>
                    </a:lnTo>
                    <a:close/>
                  </a:path>
                  <a:path w="2145029" h="36830">
                    <a:moveTo>
                      <a:pt x="431" y="13995"/>
                    </a:moveTo>
                    <a:lnTo>
                      <a:pt x="0" y="14046"/>
                    </a:lnTo>
                    <a:lnTo>
                      <a:pt x="0" y="36791"/>
                    </a:lnTo>
                    <a:lnTo>
                      <a:pt x="431" y="36791"/>
                    </a:lnTo>
                    <a:lnTo>
                      <a:pt x="431" y="13995"/>
                    </a:lnTo>
                    <a:close/>
                  </a:path>
                  <a:path w="2145029" h="36830">
                    <a:moveTo>
                      <a:pt x="2144407" y="2120"/>
                    </a:moveTo>
                    <a:lnTo>
                      <a:pt x="2143988" y="2120"/>
                    </a:lnTo>
                    <a:lnTo>
                      <a:pt x="2143988" y="3200"/>
                    </a:lnTo>
                    <a:lnTo>
                      <a:pt x="2144407" y="3314"/>
                    </a:lnTo>
                    <a:lnTo>
                      <a:pt x="2144407" y="2120"/>
                    </a:lnTo>
                    <a:close/>
                  </a:path>
                  <a:path w="2145029" h="36830">
                    <a:moveTo>
                      <a:pt x="2144420" y="0"/>
                    </a:moveTo>
                    <a:lnTo>
                      <a:pt x="2131987" y="0"/>
                    </a:lnTo>
                    <a:lnTo>
                      <a:pt x="2133498" y="406"/>
                    </a:lnTo>
                    <a:lnTo>
                      <a:pt x="2144407" y="406"/>
                    </a:lnTo>
                    <a:lnTo>
                      <a:pt x="2144420" y="0"/>
                    </a:lnTo>
                    <a:close/>
                  </a:path>
                </a:pathLst>
              </a:custGeom>
              <a:solidFill>
                <a:srgbClr val="AEAEAE"/>
              </a:solidFill>
            </p:spPr>
            <p:txBody>
              <a:bodyPr wrap="square" lIns="0" tIns="0" rIns="0" bIns="0" rtlCol="0"/>
              <a:lstStyle/>
              <a:p>
                <a:endParaRPr/>
              </a:p>
            </p:txBody>
          </p:sp>
          <p:sp>
            <p:nvSpPr>
              <p:cNvPr id="888" name="object 123"/>
              <p:cNvSpPr/>
              <p:nvPr/>
            </p:nvSpPr>
            <p:spPr>
              <a:xfrm>
                <a:off x="3622235" y="3106846"/>
                <a:ext cx="11430" cy="1905"/>
              </a:xfrm>
              <a:custGeom>
                <a:avLst/>
                <a:gdLst/>
                <a:ahLst/>
                <a:cxnLst/>
                <a:rect l="l" t="t" r="r" b="b"/>
                <a:pathLst>
                  <a:path w="11429" h="1905">
                    <a:moveTo>
                      <a:pt x="10909" y="0"/>
                    </a:moveTo>
                    <a:lnTo>
                      <a:pt x="0" y="0"/>
                    </a:lnTo>
                    <a:lnTo>
                      <a:pt x="10490" y="25"/>
                    </a:lnTo>
                    <a:lnTo>
                      <a:pt x="10490" y="1714"/>
                    </a:lnTo>
                    <a:lnTo>
                      <a:pt x="10909" y="1714"/>
                    </a:lnTo>
                    <a:lnTo>
                      <a:pt x="10909" y="0"/>
                    </a:lnTo>
                    <a:close/>
                  </a:path>
                </a:pathLst>
              </a:custGeom>
              <a:solidFill>
                <a:srgbClr val="808080"/>
              </a:solidFill>
            </p:spPr>
            <p:txBody>
              <a:bodyPr wrap="square" lIns="0" tIns="0" rIns="0" bIns="0" rtlCol="0"/>
              <a:lstStyle/>
              <a:p>
                <a:endParaRPr/>
              </a:p>
            </p:txBody>
          </p:sp>
          <p:sp>
            <p:nvSpPr>
              <p:cNvPr id="889" name="object 124"/>
              <p:cNvSpPr/>
              <p:nvPr/>
            </p:nvSpPr>
            <p:spPr>
              <a:xfrm>
                <a:off x="3464707" y="3106446"/>
                <a:ext cx="78105" cy="635"/>
              </a:xfrm>
              <a:custGeom>
                <a:avLst/>
                <a:gdLst/>
                <a:ahLst/>
                <a:cxnLst/>
                <a:rect l="l" t="t" r="r" b="b"/>
                <a:pathLst>
                  <a:path w="78104" h="635">
                    <a:moveTo>
                      <a:pt x="77927" y="0"/>
                    </a:moveTo>
                    <a:lnTo>
                      <a:pt x="0" y="0"/>
                    </a:lnTo>
                    <a:lnTo>
                      <a:pt x="0" y="393"/>
                    </a:lnTo>
                    <a:lnTo>
                      <a:pt x="76923" y="393"/>
                    </a:lnTo>
                    <a:lnTo>
                      <a:pt x="77927" y="0"/>
                    </a:lnTo>
                    <a:close/>
                  </a:path>
                </a:pathLst>
              </a:custGeom>
              <a:solidFill>
                <a:srgbClr val="AEAEAE"/>
              </a:solidFill>
            </p:spPr>
            <p:txBody>
              <a:bodyPr wrap="square" lIns="0" tIns="0" rIns="0" bIns="0" rtlCol="0"/>
              <a:lstStyle/>
              <a:p>
                <a:endParaRPr/>
              </a:p>
            </p:txBody>
          </p:sp>
          <p:sp>
            <p:nvSpPr>
              <p:cNvPr id="890" name="object 125"/>
              <p:cNvSpPr/>
              <p:nvPr/>
            </p:nvSpPr>
            <p:spPr>
              <a:xfrm>
                <a:off x="3392520" y="3106446"/>
                <a:ext cx="70485" cy="635"/>
              </a:xfrm>
              <a:custGeom>
                <a:avLst/>
                <a:gdLst/>
                <a:ahLst/>
                <a:cxnLst/>
                <a:rect l="l" t="t" r="r" b="b"/>
                <a:pathLst>
                  <a:path w="70485" h="635">
                    <a:moveTo>
                      <a:pt x="70472" y="0"/>
                    </a:moveTo>
                    <a:lnTo>
                      <a:pt x="0" y="0"/>
                    </a:lnTo>
                    <a:lnTo>
                      <a:pt x="698" y="393"/>
                    </a:lnTo>
                    <a:lnTo>
                      <a:pt x="70472" y="393"/>
                    </a:lnTo>
                    <a:lnTo>
                      <a:pt x="70472" y="0"/>
                    </a:lnTo>
                    <a:close/>
                  </a:path>
                </a:pathLst>
              </a:custGeom>
              <a:solidFill>
                <a:srgbClr val="AEAEAE"/>
              </a:solidFill>
            </p:spPr>
            <p:txBody>
              <a:bodyPr wrap="square" lIns="0" tIns="0" rIns="0" bIns="0" rtlCol="0"/>
              <a:lstStyle/>
              <a:p>
                <a:endParaRPr/>
              </a:p>
            </p:txBody>
          </p:sp>
          <p:sp>
            <p:nvSpPr>
              <p:cNvPr id="891" name="object 126"/>
              <p:cNvSpPr/>
              <p:nvPr/>
            </p:nvSpPr>
            <p:spPr>
              <a:xfrm>
                <a:off x="3393219" y="3106858"/>
                <a:ext cx="148590" cy="0"/>
              </a:xfrm>
              <a:custGeom>
                <a:avLst/>
                <a:gdLst/>
                <a:ahLst/>
                <a:cxnLst/>
                <a:rect l="l" t="t" r="r" b="b"/>
                <a:pathLst>
                  <a:path w="148589">
                    <a:moveTo>
                      <a:pt x="0" y="0"/>
                    </a:moveTo>
                    <a:lnTo>
                      <a:pt x="148412" y="0"/>
                    </a:lnTo>
                  </a:path>
                </a:pathLst>
              </a:custGeom>
              <a:ln w="3175">
                <a:solidFill>
                  <a:srgbClr val="808080"/>
                </a:solidFill>
              </a:ln>
            </p:spPr>
            <p:txBody>
              <a:bodyPr wrap="square" lIns="0" tIns="0" rIns="0" bIns="0" rtlCol="0"/>
              <a:lstStyle/>
              <a:p>
                <a:endParaRPr/>
              </a:p>
            </p:txBody>
          </p:sp>
          <p:sp>
            <p:nvSpPr>
              <p:cNvPr id="892" name="object 127"/>
              <p:cNvSpPr/>
              <p:nvPr/>
            </p:nvSpPr>
            <p:spPr>
              <a:xfrm>
                <a:off x="3182557" y="3106642"/>
                <a:ext cx="166370" cy="0"/>
              </a:xfrm>
              <a:custGeom>
                <a:avLst/>
                <a:gdLst/>
                <a:ahLst/>
                <a:cxnLst/>
                <a:rect l="l" t="t" r="r" b="b"/>
                <a:pathLst>
                  <a:path w="166370">
                    <a:moveTo>
                      <a:pt x="0" y="0"/>
                    </a:moveTo>
                    <a:lnTo>
                      <a:pt x="165950" y="0"/>
                    </a:lnTo>
                  </a:path>
                </a:pathLst>
              </a:custGeom>
              <a:ln w="3175">
                <a:solidFill>
                  <a:srgbClr val="AEAEAE"/>
                </a:solidFill>
              </a:ln>
            </p:spPr>
            <p:txBody>
              <a:bodyPr wrap="square" lIns="0" tIns="0" rIns="0" bIns="0" rtlCol="0"/>
              <a:lstStyle/>
              <a:p>
                <a:endParaRPr/>
              </a:p>
            </p:txBody>
          </p:sp>
          <p:sp>
            <p:nvSpPr>
              <p:cNvPr id="893" name="object 128"/>
              <p:cNvSpPr/>
              <p:nvPr/>
            </p:nvSpPr>
            <p:spPr>
              <a:xfrm>
                <a:off x="3004770" y="3106642"/>
                <a:ext cx="176530" cy="0"/>
              </a:xfrm>
              <a:custGeom>
                <a:avLst/>
                <a:gdLst/>
                <a:ahLst/>
                <a:cxnLst/>
                <a:rect l="l" t="t" r="r" b="b"/>
                <a:pathLst>
                  <a:path w="176530">
                    <a:moveTo>
                      <a:pt x="0" y="0"/>
                    </a:moveTo>
                    <a:lnTo>
                      <a:pt x="176060" y="0"/>
                    </a:lnTo>
                  </a:path>
                </a:pathLst>
              </a:custGeom>
              <a:ln w="3175">
                <a:solidFill>
                  <a:srgbClr val="AEAEAE"/>
                </a:solidFill>
              </a:ln>
            </p:spPr>
            <p:txBody>
              <a:bodyPr wrap="square" lIns="0" tIns="0" rIns="0" bIns="0" rtlCol="0"/>
              <a:lstStyle/>
              <a:p>
                <a:endParaRPr/>
              </a:p>
            </p:txBody>
          </p:sp>
          <p:sp>
            <p:nvSpPr>
              <p:cNvPr id="894" name="object 129"/>
              <p:cNvSpPr/>
              <p:nvPr/>
            </p:nvSpPr>
            <p:spPr>
              <a:xfrm>
                <a:off x="3005392" y="3106858"/>
                <a:ext cx="342900" cy="0"/>
              </a:xfrm>
              <a:custGeom>
                <a:avLst/>
                <a:gdLst/>
                <a:ahLst/>
                <a:cxnLst/>
                <a:rect l="l" t="t" r="r" b="b"/>
                <a:pathLst>
                  <a:path w="342900">
                    <a:moveTo>
                      <a:pt x="0" y="0"/>
                    </a:moveTo>
                    <a:lnTo>
                      <a:pt x="342569" y="0"/>
                    </a:lnTo>
                  </a:path>
                </a:pathLst>
              </a:custGeom>
              <a:ln w="3175">
                <a:solidFill>
                  <a:srgbClr val="808080"/>
                </a:solidFill>
              </a:ln>
            </p:spPr>
            <p:txBody>
              <a:bodyPr wrap="square" lIns="0" tIns="0" rIns="0" bIns="0" rtlCol="0"/>
              <a:lstStyle/>
              <a:p>
                <a:endParaRPr/>
              </a:p>
            </p:txBody>
          </p:sp>
          <p:sp>
            <p:nvSpPr>
              <p:cNvPr id="895" name="object 130"/>
              <p:cNvSpPr/>
              <p:nvPr/>
            </p:nvSpPr>
            <p:spPr>
              <a:xfrm>
                <a:off x="2900396" y="3106446"/>
                <a:ext cx="64769" cy="635"/>
              </a:xfrm>
              <a:custGeom>
                <a:avLst/>
                <a:gdLst/>
                <a:ahLst/>
                <a:cxnLst/>
                <a:rect l="l" t="t" r="r" b="b"/>
                <a:pathLst>
                  <a:path w="64769" h="635">
                    <a:moveTo>
                      <a:pt x="64731" y="0"/>
                    </a:moveTo>
                    <a:lnTo>
                      <a:pt x="0" y="0"/>
                    </a:lnTo>
                    <a:lnTo>
                      <a:pt x="0" y="393"/>
                    </a:lnTo>
                    <a:lnTo>
                      <a:pt x="63906" y="393"/>
                    </a:lnTo>
                    <a:lnTo>
                      <a:pt x="64731" y="0"/>
                    </a:lnTo>
                    <a:close/>
                  </a:path>
                </a:pathLst>
              </a:custGeom>
              <a:solidFill>
                <a:srgbClr val="AEAEAE"/>
              </a:solidFill>
            </p:spPr>
            <p:txBody>
              <a:bodyPr wrap="square" lIns="0" tIns="0" rIns="0" bIns="0" rtlCol="0"/>
              <a:lstStyle/>
              <a:p>
                <a:endParaRPr/>
              </a:p>
            </p:txBody>
          </p:sp>
          <p:sp>
            <p:nvSpPr>
              <p:cNvPr id="896" name="object 131"/>
              <p:cNvSpPr/>
              <p:nvPr/>
            </p:nvSpPr>
            <p:spPr>
              <a:xfrm>
                <a:off x="2799419" y="3106642"/>
                <a:ext cx="99695" cy="0"/>
              </a:xfrm>
              <a:custGeom>
                <a:avLst/>
                <a:gdLst/>
                <a:ahLst/>
                <a:cxnLst/>
                <a:rect l="l" t="t" r="r" b="b"/>
                <a:pathLst>
                  <a:path w="99694">
                    <a:moveTo>
                      <a:pt x="0" y="0"/>
                    </a:moveTo>
                    <a:lnTo>
                      <a:pt x="99263" y="0"/>
                    </a:lnTo>
                  </a:path>
                </a:pathLst>
              </a:custGeom>
              <a:ln w="3175">
                <a:solidFill>
                  <a:srgbClr val="AEAEAE"/>
                </a:solidFill>
              </a:ln>
            </p:spPr>
            <p:txBody>
              <a:bodyPr wrap="square" lIns="0" tIns="0" rIns="0" bIns="0" rtlCol="0"/>
              <a:lstStyle/>
              <a:p>
                <a:endParaRPr/>
              </a:p>
            </p:txBody>
          </p:sp>
          <p:sp>
            <p:nvSpPr>
              <p:cNvPr id="897" name="object 132"/>
              <p:cNvSpPr/>
              <p:nvPr/>
            </p:nvSpPr>
            <p:spPr>
              <a:xfrm>
                <a:off x="2800587" y="3106858"/>
                <a:ext cx="163830" cy="0"/>
              </a:xfrm>
              <a:custGeom>
                <a:avLst/>
                <a:gdLst/>
                <a:ahLst/>
                <a:cxnLst/>
                <a:rect l="l" t="t" r="r" b="b"/>
                <a:pathLst>
                  <a:path w="163830">
                    <a:moveTo>
                      <a:pt x="0" y="0"/>
                    </a:moveTo>
                    <a:lnTo>
                      <a:pt x="163715" y="0"/>
                    </a:lnTo>
                  </a:path>
                </a:pathLst>
              </a:custGeom>
              <a:ln w="3175">
                <a:solidFill>
                  <a:srgbClr val="808080"/>
                </a:solidFill>
              </a:ln>
            </p:spPr>
            <p:txBody>
              <a:bodyPr wrap="square" lIns="0" tIns="0" rIns="0" bIns="0" rtlCol="0"/>
              <a:lstStyle/>
              <a:p>
                <a:endParaRPr/>
              </a:p>
            </p:txBody>
          </p:sp>
          <p:sp>
            <p:nvSpPr>
              <p:cNvPr id="898" name="object 133"/>
              <p:cNvSpPr/>
              <p:nvPr/>
            </p:nvSpPr>
            <p:spPr>
              <a:xfrm>
                <a:off x="2618235" y="3106642"/>
                <a:ext cx="114935" cy="0"/>
              </a:xfrm>
              <a:custGeom>
                <a:avLst/>
                <a:gdLst/>
                <a:ahLst/>
                <a:cxnLst/>
                <a:rect l="l" t="t" r="r" b="b"/>
                <a:pathLst>
                  <a:path w="114935">
                    <a:moveTo>
                      <a:pt x="0" y="0"/>
                    </a:moveTo>
                    <a:lnTo>
                      <a:pt x="114414" y="0"/>
                    </a:lnTo>
                  </a:path>
                </a:pathLst>
              </a:custGeom>
              <a:ln w="3175">
                <a:solidFill>
                  <a:srgbClr val="AEAEAE"/>
                </a:solidFill>
              </a:ln>
            </p:spPr>
            <p:txBody>
              <a:bodyPr wrap="square" lIns="0" tIns="0" rIns="0" bIns="0" rtlCol="0"/>
              <a:lstStyle/>
              <a:p>
                <a:endParaRPr/>
              </a:p>
            </p:txBody>
          </p:sp>
          <p:sp>
            <p:nvSpPr>
              <p:cNvPr id="899" name="object 134"/>
              <p:cNvSpPr/>
              <p:nvPr/>
            </p:nvSpPr>
            <p:spPr>
              <a:xfrm>
                <a:off x="2578370" y="3106446"/>
                <a:ext cx="38735" cy="635"/>
              </a:xfrm>
              <a:custGeom>
                <a:avLst/>
                <a:gdLst/>
                <a:ahLst/>
                <a:cxnLst/>
                <a:rect l="l" t="t" r="r" b="b"/>
                <a:pathLst>
                  <a:path w="38735" h="635">
                    <a:moveTo>
                      <a:pt x="38150" y="0"/>
                    </a:moveTo>
                    <a:lnTo>
                      <a:pt x="0" y="0"/>
                    </a:lnTo>
                    <a:lnTo>
                      <a:pt x="1549" y="393"/>
                    </a:lnTo>
                    <a:lnTo>
                      <a:pt x="38150" y="393"/>
                    </a:lnTo>
                    <a:lnTo>
                      <a:pt x="38150" y="0"/>
                    </a:lnTo>
                    <a:close/>
                  </a:path>
                </a:pathLst>
              </a:custGeom>
              <a:solidFill>
                <a:srgbClr val="AEAEAE"/>
              </a:solidFill>
            </p:spPr>
            <p:txBody>
              <a:bodyPr wrap="square" lIns="0" tIns="0" rIns="0" bIns="0" rtlCol="0"/>
              <a:lstStyle/>
              <a:p>
                <a:endParaRPr/>
              </a:p>
            </p:txBody>
          </p:sp>
          <p:sp>
            <p:nvSpPr>
              <p:cNvPr id="900" name="object 135"/>
              <p:cNvSpPr/>
              <p:nvPr/>
            </p:nvSpPr>
            <p:spPr>
              <a:xfrm>
                <a:off x="2616517" y="3106458"/>
                <a:ext cx="1905" cy="635"/>
              </a:xfrm>
              <a:custGeom>
                <a:avLst/>
                <a:gdLst/>
                <a:ahLst/>
                <a:cxnLst/>
                <a:rect l="l" t="t" r="r" b="b"/>
                <a:pathLst>
                  <a:path w="1905" h="635">
                    <a:moveTo>
                      <a:pt x="0" y="393"/>
                    </a:moveTo>
                    <a:lnTo>
                      <a:pt x="1714" y="393"/>
                    </a:lnTo>
                    <a:lnTo>
                      <a:pt x="1714" y="0"/>
                    </a:lnTo>
                    <a:lnTo>
                      <a:pt x="0" y="0"/>
                    </a:lnTo>
                    <a:lnTo>
                      <a:pt x="0" y="393"/>
                    </a:lnTo>
                    <a:close/>
                  </a:path>
                </a:pathLst>
              </a:custGeom>
              <a:solidFill>
                <a:srgbClr val="808080"/>
              </a:solidFill>
            </p:spPr>
            <p:txBody>
              <a:bodyPr wrap="square" lIns="0" tIns="0" rIns="0" bIns="0" rtlCol="0"/>
              <a:lstStyle/>
              <a:p>
                <a:endParaRPr/>
              </a:p>
            </p:txBody>
          </p:sp>
          <p:sp>
            <p:nvSpPr>
              <p:cNvPr id="901" name="object 136"/>
              <p:cNvSpPr/>
              <p:nvPr/>
            </p:nvSpPr>
            <p:spPr>
              <a:xfrm>
                <a:off x="2579919" y="3106858"/>
                <a:ext cx="151765" cy="0"/>
              </a:xfrm>
              <a:custGeom>
                <a:avLst/>
                <a:gdLst/>
                <a:ahLst/>
                <a:cxnLst/>
                <a:rect l="l" t="t" r="r" b="b"/>
                <a:pathLst>
                  <a:path w="151764">
                    <a:moveTo>
                      <a:pt x="0" y="0"/>
                    </a:moveTo>
                    <a:lnTo>
                      <a:pt x="151180" y="0"/>
                    </a:lnTo>
                  </a:path>
                </a:pathLst>
              </a:custGeom>
              <a:ln w="3175">
                <a:solidFill>
                  <a:srgbClr val="808080"/>
                </a:solidFill>
              </a:ln>
            </p:spPr>
            <p:txBody>
              <a:bodyPr wrap="square" lIns="0" tIns="0" rIns="0" bIns="0" rtlCol="0"/>
              <a:lstStyle/>
              <a:p>
                <a:endParaRPr/>
              </a:p>
            </p:txBody>
          </p:sp>
          <p:sp>
            <p:nvSpPr>
              <p:cNvPr id="902" name="object 137"/>
              <p:cNvSpPr/>
              <p:nvPr/>
            </p:nvSpPr>
            <p:spPr>
              <a:xfrm>
                <a:off x="2336989" y="3106642"/>
                <a:ext cx="173355" cy="0"/>
              </a:xfrm>
              <a:custGeom>
                <a:avLst/>
                <a:gdLst/>
                <a:ahLst/>
                <a:cxnLst/>
                <a:rect l="l" t="t" r="r" b="b"/>
                <a:pathLst>
                  <a:path w="173355">
                    <a:moveTo>
                      <a:pt x="0" y="0"/>
                    </a:moveTo>
                    <a:lnTo>
                      <a:pt x="173266" y="0"/>
                    </a:lnTo>
                  </a:path>
                </a:pathLst>
              </a:custGeom>
              <a:ln w="3175">
                <a:solidFill>
                  <a:srgbClr val="AEAEAE"/>
                </a:solidFill>
              </a:ln>
            </p:spPr>
            <p:txBody>
              <a:bodyPr wrap="square" lIns="0" tIns="0" rIns="0" bIns="0" rtlCol="0"/>
              <a:lstStyle/>
              <a:p>
                <a:endParaRPr/>
              </a:p>
            </p:txBody>
          </p:sp>
          <p:sp>
            <p:nvSpPr>
              <p:cNvPr id="903" name="object 138"/>
              <p:cNvSpPr/>
              <p:nvPr/>
            </p:nvSpPr>
            <p:spPr>
              <a:xfrm>
                <a:off x="2337937" y="3106858"/>
                <a:ext cx="171450" cy="0"/>
              </a:xfrm>
              <a:custGeom>
                <a:avLst/>
                <a:gdLst/>
                <a:ahLst/>
                <a:cxnLst/>
                <a:rect l="l" t="t" r="r" b="b"/>
                <a:pathLst>
                  <a:path w="171450">
                    <a:moveTo>
                      <a:pt x="0" y="0"/>
                    </a:moveTo>
                    <a:lnTo>
                      <a:pt x="171030" y="0"/>
                    </a:lnTo>
                  </a:path>
                </a:pathLst>
              </a:custGeom>
              <a:ln w="3175">
                <a:solidFill>
                  <a:srgbClr val="808080"/>
                </a:solidFill>
              </a:ln>
            </p:spPr>
            <p:txBody>
              <a:bodyPr wrap="square" lIns="0" tIns="0" rIns="0" bIns="0" rtlCol="0"/>
              <a:lstStyle/>
              <a:p>
                <a:endParaRPr/>
              </a:p>
            </p:txBody>
          </p:sp>
          <p:sp>
            <p:nvSpPr>
              <p:cNvPr id="904" name="object 139"/>
              <p:cNvSpPr/>
              <p:nvPr/>
            </p:nvSpPr>
            <p:spPr>
              <a:xfrm>
                <a:off x="2053913" y="3106642"/>
                <a:ext cx="243204" cy="0"/>
              </a:xfrm>
              <a:custGeom>
                <a:avLst/>
                <a:gdLst/>
                <a:ahLst/>
                <a:cxnLst/>
                <a:rect l="l" t="t" r="r" b="b"/>
                <a:pathLst>
                  <a:path w="243205">
                    <a:moveTo>
                      <a:pt x="0" y="0"/>
                    </a:moveTo>
                    <a:lnTo>
                      <a:pt x="243027" y="0"/>
                    </a:lnTo>
                  </a:path>
                </a:pathLst>
              </a:custGeom>
              <a:ln w="3175">
                <a:solidFill>
                  <a:srgbClr val="AEAEAE"/>
                </a:solidFill>
              </a:ln>
            </p:spPr>
            <p:txBody>
              <a:bodyPr wrap="square" lIns="0" tIns="0" rIns="0" bIns="0" rtlCol="0"/>
              <a:lstStyle/>
              <a:p>
                <a:endParaRPr/>
              </a:p>
            </p:txBody>
          </p:sp>
          <p:sp>
            <p:nvSpPr>
              <p:cNvPr id="905" name="object 140"/>
              <p:cNvSpPr/>
              <p:nvPr/>
            </p:nvSpPr>
            <p:spPr>
              <a:xfrm>
                <a:off x="1980329" y="3106446"/>
                <a:ext cx="72390" cy="635"/>
              </a:xfrm>
              <a:custGeom>
                <a:avLst/>
                <a:gdLst/>
                <a:ahLst/>
                <a:cxnLst/>
                <a:rect l="l" t="t" r="r" b="b"/>
                <a:pathLst>
                  <a:path w="72389" h="635">
                    <a:moveTo>
                      <a:pt x="71869" y="0"/>
                    </a:moveTo>
                    <a:lnTo>
                      <a:pt x="0" y="0"/>
                    </a:lnTo>
                    <a:lnTo>
                      <a:pt x="584" y="393"/>
                    </a:lnTo>
                    <a:lnTo>
                      <a:pt x="71869" y="393"/>
                    </a:lnTo>
                    <a:lnTo>
                      <a:pt x="71869" y="0"/>
                    </a:lnTo>
                    <a:close/>
                  </a:path>
                </a:pathLst>
              </a:custGeom>
              <a:solidFill>
                <a:srgbClr val="AEAEAE"/>
              </a:solidFill>
            </p:spPr>
            <p:txBody>
              <a:bodyPr wrap="square" lIns="0" tIns="0" rIns="0" bIns="0" rtlCol="0"/>
              <a:lstStyle/>
              <a:p>
                <a:endParaRPr/>
              </a:p>
            </p:txBody>
          </p:sp>
          <p:sp>
            <p:nvSpPr>
              <p:cNvPr id="906" name="object 141"/>
              <p:cNvSpPr/>
              <p:nvPr/>
            </p:nvSpPr>
            <p:spPr>
              <a:xfrm>
                <a:off x="1980914" y="3106858"/>
                <a:ext cx="315595" cy="0"/>
              </a:xfrm>
              <a:custGeom>
                <a:avLst/>
                <a:gdLst/>
                <a:ahLst/>
                <a:cxnLst/>
                <a:rect l="l" t="t" r="r" b="b"/>
                <a:pathLst>
                  <a:path w="315594">
                    <a:moveTo>
                      <a:pt x="0" y="0"/>
                    </a:moveTo>
                    <a:lnTo>
                      <a:pt x="315264" y="0"/>
                    </a:lnTo>
                  </a:path>
                </a:pathLst>
              </a:custGeom>
              <a:ln w="3175">
                <a:solidFill>
                  <a:srgbClr val="808080"/>
                </a:solidFill>
              </a:ln>
            </p:spPr>
            <p:txBody>
              <a:bodyPr wrap="square" lIns="0" tIns="0" rIns="0" bIns="0" rtlCol="0"/>
              <a:lstStyle/>
              <a:p>
                <a:endParaRPr/>
              </a:p>
            </p:txBody>
          </p:sp>
          <p:sp>
            <p:nvSpPr>
              <p:cNvPr id="907" name="object 142"/>
              <p:cNvSpPr/>
              <p:nvPr/>
            </p:nvSpPr>
            <p:spPr>
              <a:xfrm>
                <a:off x="1779068" y="3106642"/>
                <a:ext cx="153035" cy="0"/>
              </a:xfrm>
              <a:custGeom>
                <a:avLst/>
                <a:gdLst/>
                <a:ahLst/>
                <a:cxnLst/>
                <a:rect l="l" t="t" r="r" b="b"/>
                <a:pathLst>
                  <a:path w="153035">
                    <a:moveTo>
                      <a:pt x="0" y="0"/>
                    </a:moveTo>
                    <a:lnTo>
                      <a:pt x="152996" y="0"/>
                    </a:lnTo>
                  </a:path>
                </a:pathLst>
              </a:custGeom>
              <a:ln w="3175">
                <a:solidFill>
                  <a:srgbClr val="AEAEAE"/>
                </a:solidFill>
              </a:ln>
            </p:spPr>
            <p:txBody>
              <a:bodyPr wrap="square" lIns="0" tIns="0" rIns="0" bIns="0" rtlCol="0"/>
              <a:lstStyle/>
              <a:p>
                <a:endParaRPr/>
              </a:p>
            </p:txBody>
          </p:sp>
          <p:sp>
            <p:nvSpPr>
              <p:cNvPr id="908" name="object 143"/>
              <p:cNvSpPr/>
              <p:nvPr/>
            </p:nvSpPr>
            <p:spPr>
              <a:xfrm>
                <a:off x="1780142" y="3106858"/>
                <a:ext cx="151765" cy="0"/>
              </a:xfrm>
              <a:custGeom>
                <a:avLst/>
                <a:gdLst/>
                <a:ahLst/>
                <a:cxnLst/>
                <a:rect l="l" t="t" r="r" b="b"/>
                <a:pathLst>
                  <a:path w="151764">
                    <a:moveTo>
                      <a:pt x="0" y="0"/>
                    </a:moveTo>
                    <a:lnTo>
                      <a:pt x="151155" y="0"/>
                    </a:lnTo>
                  </a:path>
                </a:pathLst>
              </a:custGeom>
              <a:ln w="3175">
                <a:solidFill>
                  <a:srgbClr val="808080"/>
                </a:solidFill>
              </a:ln>
            </p:spPr>
            <p:txBody>
              <a:bodyPr wrap="square" lIns="0" tIns="0" rIns="0" bIns="0" rtlCol="0"/>
              <a:lstStyle/>
              <a:p>
                <a:endParaRPr/>
              </a:p>
            </p:txBody>
          </p:sp>
          <p:sp>
            <p:nvSpPr>
              <p:cNvPr id="909" name="object 144"/>
              <p:cNvSpPr/>
              <p:nvPr/>
            </p:nvSpPr>
            <p:spPr>
              <a:xfrm>
                <a:off x="1591216" y="3106642"/>
                <a:ext cx="106045" cy="0"/>
              </a:xfrm>
              <a:custGeom>
                <a:avLst/>
                <a:gdLst/>
                <a:ahLst/>
                <a:cxnLst/>
                <a:rect l="l" t="t" r="r" b="b"/>
                <a:pathLst>
                  <a:path w="106044">
                    <a:moveTo>
                      <a:pt x="0" y="0"/>
                    </a:moveTo>
                    <a:lnTo>
                      <a:pt x="105841" y="0"/>
                    </a:lnTo>
                  </a:path>
                </a:pathLst>
              </a:custGeom>
              <a:ln w="3175">
                <a:solidFill>
                  <a:srgbClr val="AEAEAE"/>
                </a:solidFill>
              </a:ln>
            </p:spPr>
            <p:txBody>
              <a:bodyPr wrap="square" lIns="0" tIns="0" rIns="0" bIns="0" rtlCol="0"/>
              <a:lstStyle/>
              <a:p>
                <a:endParaRPr/>
              </a:p>
            </p:txBody>
          </p:sp>
          <p:sp>
            <p:nvSpPr>
              <p:cNvPr id="910" name="object 145"/>
              <p:cNvSpPr/>
              <p:nvPr/>
            </p:nvSpPr>
            <p:spPr>
              <a:xfrm>
                <a:off x="1593044" y="3106858"/>
                <a:ext cx="102870" cy="0"/>
              </a:xfrm>
              <a:custGeom>
                <a:avLst/>
                <a:gdLst/>
                <a:ahLst/>
                <a:cxnLst/>
                <a:rect l="l" t="t" r="r" b="b"/>
                <a:pathLst>
                  <a:path w="102869">
                    <a:moveTo>
                      <a:pt x="0" y="0"/>
                    </a:moveTo>
                    <a:lnTo>
                      <a:pt x="102387" y="0"/>
                    </a:lnTo>
                  </a:path>
                </a:pathLst>
              </a:custGeom>
              <a:ln w="3175">
                <a:solidFill>
                  <a:srgbClr val="808080"/>
                </a:solidFill>
              </a:ln>
            </p:spPr>
            <p:txBody>
              <a:bodyPr wrap="square" lIns="0" tIns="0" rIns="0" bIns="0" rtlCol="0"/>
              <a:lstStyle/>
              <a:p>
                <a:endParaRPr/>
              </a:p>
            </p:txBody>
          </p:sp>
          <p:sp>
            <p:nvSpPr>
              <p:cNvPr id="911" name="object 146"/>
              <p:cNvSpPr/>
              <p:nvPr/>
            </p:nvSpPr>
            <p:spPr>
              <a:xfrm>
                <a:off x="1488738" y="3106441"/>
                <a:ext cx="2145030" cy="21590"/>
              </a:xfrm>
              <a:custGeom>
                <a:avLst/>
                <a:gdLst/>
                <a:ahLst/>
                <a:cxnLst/>
                <a:rect l="l" t="t" r="r" b="b"/>
                <a:pathLst>
                  <a:path w="2145029" h="21589">
                    <a:moveTo>
                      <a:pt x="2143988" y="3200"/>
                    </a:moveTo>
                    <a:lnTo>
                      <a:pt x="2143988" y="20916"/>
                    </a:lnTo>
                    <a:lnTo>
                      <a:pt x="2144407" y="21018"/>
                    </a:lnTo>
                    <a:lnTo>
                      <a:pt x="2144407" y="3314"/>
                    </a:lnTo>
                    <a:lnTo>
                      <a:pt x="2143988" y="3200"/>
                    </a:lnTo>
                    <a:close/>
                  </a:path>
                  <a:path w="2145029" h="21589">
                    <a:moveTo>
                      <a:pt x="102476" y="0"/>
                    </a:moveTo>
                    <a:lnTo>
                      <a:pt x="0" y="0"/>
                    </a:lnTo>
                    <a:lnTo>
                      <a:pt x="0" y="14046"/>
                    </a:lnTo>
                    <a:lnTo>
                      <a:pt x="431" y="13995"/>
                    </a:lnTo>
                    <a:lnTo>
                      <a:pt x="431" y="431"/>
                    </a:lnTo>
                    <a:lnTo>
                      <a:pt x="104419" y="431"/>
                    </a:lnTo>
                    <a:lnTo>
                      <a:pt x="102476" y="0"/>
                    </a:lnTo>
                    <a:close/>
                  </a:path>
                  <a:path w="2145029" h="21589">
                    <a:moveTo>
                      <a:pt x="2131987" y="0"/>
                    </a:moveTo>
                    <a:lnTo>
                      <a:pt x="2053894" y="0"/>
                    </a:lnTo>
                    <a:lnTo>
                      <a:pt x="2052827" y="431"/>
                    </a:lnTo>
                    <a:lnTo>
                      <a:pt x="2133587" y="431"/>
                    </a:lnTo>
                    <a:lnTo>
                      <a:pt x="2131987" y="0"/>
                    </a:lnTo>
                    <a:close/>
                  </a:path>
                  <a:path w="2145029" h="21589">
                    <a:moveTo>
                      <a:pt x="1903780" y="0"/>
                    </a:moveTo>
                    <a:lnTo>
                      <a:pt x="1859775" y="0"/>
                    </a:lnTo>
                    <a:lnTo>
                      <a:pt x="1859203" y="431"/>
                    </a:lnTo>
                    <a:lnTo>
                      <a:pt x="1904542" y="431"/>
                    </a:lnTo>
                    <a:lnTo>
                      <a:pt x="1903780" y="0"/>
                    </a:lnTo>
                    <a:close/>
                  </a:path>
                  <a:path w="2145029" h="21589">
                    <a:moveTo>
                      <a:pt x="1516024" y="0"/>
                    </a:moveTo>
                    <a:lnTo>
                      <a:pt x="1476387" y="0"/>
                    </a:lnTo>
                    <a:lnTo>
                      <a:pt x="1475524" y="431"/>
                    </a:lnTo>
                    <a:lnTo>
                      <a:pt x="1516697" y="431"/>
                    </a:lnTo>
                    <a:lnTo>
                      <a:pt x="1516024" y="0"/>
                    </a:lnTo>
                    <a:close/>
                  </a:path>
                  <a:path w="2145029" h="21589">
                    <a:moveTo>
                      <a:pt x="1310690" y="0"/>
                    </a:moveTo>
                    <a:lnTo>
                      <a:pt x="1243914" y="0"/>
                    </a:lnTo>
                    <a:lnTo>
                      <a:pt x="1242275" y="431"/>
                    </a:lnTo>
                    <a:lnTo>
                      <a:pt x="1311909" y="431"/>
                    </a:lnTo>
                    <a:lnTo>
                      <a:pt x="1310690" y="0"/>
                    </a:lnTo>
                    <a:close/>
                  </a:path>
                  <a:path w="2145029" h="21589">
                    <a:moveTo>
                      <a:pt x="1089634" y="0"/>
                    </a:moveTo>
                    <a:lnTo>
                      <a:pt x="1021524" y="0"/>
                    </a:lnTo>
                    <a:lnTo>
                      <a:pt x="1020152" y="431"/>
                    </a:lnTo>
                    <a:lnTo>
                      <a:pt x="1091272" y="431"/>
                    </a:lnTo>
                    <a:lnTo>
                      <a:pt x="1089634" y="0"/>
                    </a:lnTo>
                    <a:close/>
                  </a:path>
                  <a:path w="2145029" h="21589">
                    <a:moveTo>
                      <a:pt x="848245" y="0"/>
                    </a:moveTo>
                    <a:lnTo>
                      <a:pt x="808202" y="0"/>
                    </a:lnTo>
                    <a:lnTo>
                      <a:pt x="807389" y="431"/>
                    </a:lnTo>
                    <a:lnTo>
                      <a:pt x="849261" y="431"/>
                    </a:lnTo>
                    <a:lnTo>
                      <a:pt x="848245" y="0"/>
                    </a:lnTo>
                    <a:close/>
                  </a:path>
                  <a:path w="2145029" h="21589">
                    <a:moveTo>
                      <a:pt x="491591" y="0"/>
                    </a:moveTo>
                    <a:lnTo>
                      <a:pt x="443318" y="0"/>
                    </a:lnTo>
                    <a:lnTo>
                      <a:pt x="442518" y="431"/>
                    </a:lnTo>
                    <a:lnTo>
                      <a:pt x="492201" y="431"/>
                    </a:lnTo>
                    <a:lnTo>
                      <a:pt x="491591" y="0"/>
                    </a:lnTo>
                    <a:close/>
                  </a:path>
                  <a:path w="2145029" h="21589">
                    <a:moveTo>
                      <a:pt x="290322" y="0"/>
                    </a:moveTo>
                    <a:lnTo>
                      <a:pt x="208318" y="0"/>
                    </a:lnTo>
                    <a:lnTo>
                      <a:pt x="206603" y="431"/>
                    </a:lnTo>
                    <a:lnTo>
                      <a:pt x="291464" y="431"/>
                    </a:lnTo>
                    <a:lnTo>
                      <a:pt x="290322" y="0"/>
                    </a:lnTo>
                    <a:close/>
                  </a:path>
                </a:pathLst>
              </a:custGeom>
              <a:solidFill>
                <a:srgbClr val="525252"/>
              </a:solidFill>
            </p:spPr>
            <p:txBody>
              <a:bodyPr wrap="square" lIns="0" tIns="0" rIns="0" bIns="0" rtlCol="0"/>
              <a:lstStyle/>
              <a:p>
                <a:endParaRPr/>
              </a:p>
            </p:txBody>
          </p:sp>
          <p:sp>
            <p:nvSpPr>
              <p:cNvPr id="912" name="object 147"/>
              <p:cNvSpPr/>
              <p:nvPr/>
            </p:nvSpPr>
            <p:spPr>
              <a:xfrm>
                <a:off x="3632733" y="3143237"/>
                <a:ext cx="635" cy="4445"/>
              </a:xfrm>
              <a:custGeom>
                <a:avLst/>
                <a:gdLst/>
                <a:ahLst/>
                <a:cxnLst/>
                <a:rect l="l" t="t" r="r" b="b"/>
                <a:pathLst>
                  <a:path w="635" h="4444">
                    <a:moveTo>
                      <a:pt x="419" y="0"/>
                    </a:moveTo>
                    <a:lnTo>
                      <a:pt x="0" y="0"/>
                    </a:lnTo>
                    <a:lnTo>
                      <a:pt x="0" y="4292"/>
                    </a:lnTo>
                    <a:lnTo>
                      <a:pt x="419" y="4292"/>
                    </a:lnTo>
                    <a:lnTo>
                      <a:pt x="419" y="0"/>
                    </a:lnTo>
                    <a:close/>
                  </a:path>
                </a:pathLst>
              </a:custGeom>
              <a:solidFill>
                <a:srgbClr val="525252"/>
              </a:solidFill>
            </p:spPr>
            <p:txBody>
              <a:bodyPr wrap="square" lIns="0" tIns="0" rIns="0" bIns="0" rtlCol="0"/>
              <a:lstStyle/>
              <a:p>
                <a:endParaRPr/>
              </a:p>
            </p:txBody>
          </p:sp>
          <p:sp>
            <p:nvSpPr>
              <p:cNvPr id="913" name="object 148"/>
              <p:cNvSpPr/>
              <p:nvPr/>
            </p:nvSpPr>
            <p:spPr>
              <a:xfrm>
                <a:off x="1488744" y="3143237"/>
                <a:ext cx="635" cy="4445"/>
              </a:xfrm>
              <a:custGeom>
                <a:avLst/>
                <a:gdLst/>
                <a:ahLst/>
                <a:cxnLst/>
                <a:rect l="l" t="t" r="r" b="b"/>
                <a:pathLst>
                  <a:path w="634" h="4444">
                    <a:moveTo>
                      <a:pt x="419" y="0"/>
                    </a:moveTo>
                    <a:lnTo>
                      <a:pt x="0" y="0"/>
                    </a:lnTo>
                    <a:lnTo>
                      <a:pt x="0" y="4292"/>
                    </a:lnTo>
                    <a:lnTo>
                      <a:pt x="419" y="4292"/>
                    </a:lnTo>
                    <a:lnTo>
                      <a:pt x="419" y="0"/>
                    </a:lnTo>
                    <a:close/>
                  </a:path>
                </a:pathLst>
              </a:custGeom>
              <a:solidFill>
                <a:srgbClr val="525252"/>
              </a:solidFill>
            </p:spPr>
            <p:txBody>
              <a:bodyPr wrap="square" lIns="0" tIns="0" rIns="0" bIns="0" rtlCol="0"/>
              <a:lstStyle/>
              <a:p>
                <a:endParaRPr/>
              </a:p>
            </p:txBody>
          </p:sp>
          <p:sp>
            <p:nvSpPr>
              <p:cNvPr id="914" name="object 149"/>
              <p:cNvSpPr/>
              <p:nvPr/>
            </p:nvSpPr>
            <p:spPr>
              <a:xfrm>
                <a:off x="1529082" y="3001031"/>
                <a:ext cx="32384" cy="32384"/>
              </a:xfrm>
              <a:custGeom>
                <a:avLst/>
                <a:gdLst/>
                <a:ahLst/>
                <a:cxnLst/>
                <a:rect l="l" t="t" r="r" b="b"/>
                <a:pathLst>
                  <a:path w="32384" h="32385">
                    <a:moveTo>
                      <a:pt x="20345" y="0"/>
                    </a:moveTo>
                    <a:lnTo>
                      <a:pt x="11810" y="0"/>
                    </a:lnTo>
                    <a:lnTo>
                      <a:pt x="7734" y="1701"/>
                    </a:lnTo>
                    <a:lnTo>
                      <a:pt x="1701" y="7721"/>
                    </a:lnTo>
                    <a:lnTo>
                      <a:pt x="0" y="11823"/>
                    </a:lnTo>
                    <a:lnTo>
                      <a:pt x="0" y="20358"/>
                    </a:lnTo>
                    <a:lnTo>
                      <a:pt x="1701" y="24447"/>
                    </a:lnTo>
                    <a:lnTo>
                      <a:pt x="7734" y="30479"/>
                    </a:lnTo>
                    <a:lnTo>
                      <a:pt x="11810" y="32169"/>
                    </a:lnTo>
                    <a:lnTo>
                      <a:pt x="20345" y="32169"/>
                    </a:lnTo>
                    <a:lnTo>
                      <a:pt x="24447" y="30479"/>
                    </a:lnTo>
                    <a:lnTo>
                      <a:pt x="30467" y="24447"/>
                    </a:lnTo>
                    <a:lnTo>
                      <a:pt x="32169" y="20358"/>
                    </a:lnTo>
                    <a:lnTo>
                      <a:pt x="32169" y="11823"/>
                    </a:lnTo>
                    <a:lnTo>
                      <a:pt x="30467" y="7721"/>
                    </a:lnTo>
                    <a:lnTo>
                      <a:pt x="24447" y="1701"/>
                    </a:lnTo>
                    <a:lnTo>
                      <a:pt x="20345" y="0"/>
                    </a:lnTo>
                    <a:close/>
                  </a:path>
                </a:pathLst>
              </a:custGeom>
              <a:solidFill>
                <a:srgbClr val="000000"/>
              </a:solidFill>
            </p:spPr>
            <p:txBody>
              <a:bodyPr wrap="square" lIns="0" tIns="0" rIns="0" bIns="0" rtlCol="0"/>
              <a:lstStyle/>
              <a:p>
                <a:endParaRPr/>
              </a:p>
            </p:txBody>
          </p:sp>
          <p:sp>
            <p:nvSpPr>
              <p:cNvPr id="915" name="object 150"/>
              <p:cNvSpPr/>
              <p:nvPr/>
            </p:nvSpPr>
            <p:spPr>
              <a:xfrm>
                <a:off x="1711354" y="3090249"/>
                <a:ext cx="32384" cy="32384"/>
              </a:xfrm>
              <a:custGeom>
                <a:avLst/>
                <a:gdLst/>
                <a:ahLst/>
                <a:cxnLst/>
                <a:rect l="l" t="t" r="r" b="b"/>
                <a:pathLst>
                  <a:path w="32385" h="32385">
                    <a:moveTo>
                      <a:pt x="20358" y="0"/>
                    </a:moveTo>
                    <a:lnTo>
                      <a:pt x="11823" y="0"/>
                    </a:lnTo>
                    <a:lnTo>
                      <a:pt x="7734" y="1689"/>
                    </a:lnTo>
                    <a:lnTo>
                      <a:pt x="1701" y="7734"/>
                    </a:lnTo>
                    <a:lnTo>
                      <a:pt x="0" y="11798"/>
                    </a:lnTo>
                    <a:lnTo>
                      <a:pt x="0" y="20345"/>
                    </a:lnTo>
                    <a:lnTo>
                      <a:pt x="1701" y="24434"/>
                    </a:lnTo>
                    <a:lnTo>
                      <a:pt x="7734" y="30479"/>
                    </a:lnTo>
                    <a:lnTo>
                      <a:pt x="11823" y="32169"/>
                    </a:lnTo>
                    <a:lnTo>
                      <a:pt x="20358" y="32169"/>
                    </a:lnTo>
                    <a:lnTo>
                      <a:pt x="24447" y="30479"/>
                    </a:lnTo>
                    <a:lnTo>
                      <a:pt x="30479" y="24434"/>
                    </a:lnTo>
                    <a:lnTo>
                      <a:pt x="32169" y="20345"/>
                    </a:lnTo>
                    <a:lnTo>
                      <a:pt x="32169" y="11798"/>
                    </a:lnTo>
                    <a:lnTo>
                      <a:pt x="30479" y="7734"/>
                    </a:lnTo>
                    <a:lnTo>
                      <a:pt x="24447" y="1689"/>
                    </a:lnTo>
                    <a:lnTo>
                      <a:pt x="20358" y="0"/>
                    </a:lnTo>
                    <a:close/>
                  </a:path>
                </a:pathLst>
              </a:custGeom>
              <a:solidFill>
                <a:srgbClr val="000000"/>
              </a:solidFill>
            </p:spPr>
            <p:txBody>
              <a:bodyPr wrap="square" lIns="0" tIns="0" rIns="0" bIns="0" rtlCol="0"/>
              <a:lstStyle/>
              <a:p>
                <a:endParaRPr/>
              </a:p>
            </p:txBody>
          </p:sp>
          <p:sp>
            <p:nvSpPr>
              <p:cNvPr id="916" name="object 151"/>
              <p:cNvSpPr/>
              <p:nvPr/>
            </p:nvSpPr>
            <p:spPr>
              <a:xfrm>
                <a:off x="1907167" y="3035156"/>
                <a:ext cx="32384" cy="32384"/>
              </a:xfrm>
              <a:custGeom>
                <a:avLst/>
                <a:gdLst/>
                <a:ahLst/>
                <a:cxnLst/>
                <a:rect l="l" t="t" r="r" b="b"/>
                <a:pathLst>
                  <a:path w="32385" h="32385">
                    <a:moveTo>
                      <a:pt x="20358" y="0"/>
                    </a:moveTo>
                    <a:lnTo>
                      <a:pt x="11823" y="0"/>
                    </a:lnTo>
                    <a:lnTo>
                      <a:pt x="7746" y="1676"/>
                    </a:lnTo>
                    <a:lnTo>
                      <a:pt x="1701" y="7721"/>
                    </a:lnTo>
                    <a:lnTo>
                      <a:pt x="0" y="11811"/>
                    </a:lnTo>
                    <a:lnTo>
                      <a:pt x="0" y="20345"/>
                    </a:lnTo>
                    <a:lnTo>
                      <a:pt x="1701" y="24434"/>
                    </a:lnTo>
                    <a:lnTo>
                      <a:pt x="7746" y="30467"/>
                    </a:lnTo>
                    <a:lnTo>
                      <a:pt x="11823" y="32181"/>
                    </a:lnTo>
                    <a:lnTo>
                      <a:pt x="20358" y="32181"/>
                    </a:lnTo>
                    <a:lnTo>
                      <a:pt x="24460" y="30467"/>
                    </a:lnTo>
                    <a:lnTo>
                      <a:pt x="30492" y="24434"/>
                    </a:lnTo>
                    <a:lnTo>
                      <a:pt x="32181" y="20345"/>
                    </a:lnTo>
                    <a:lnTo>
                      <a:pt x="32181" y="11811"/>
                    </a:lnTo>
                    <a:lnTo>
                      <a:pt x="30492" y="7721"/>
                    </a:lnTo>
                    <a:lnTo>
                      <a:pt x="24460" y="1676"/>
                    </a:lnTo>
                    <a:lnTo>
                      <a:pt x="20358" y="0"/>
                    </a:lnTo>
                    <a:close/>
                  </a:path>
                </a:pathLst>
              </a:custGeom>
              <a:solidFill>
                <a:srgbClr val="000000"/>
              </a:solidFill>
            </p:spPr>
            <p:txBody>
              <a:bodyPr wrap="square" lIns="0" tIns="0" rIns="0" bIns="0" rtlCol="0"/>
              <a:lstStyle/>
              <a:p>
                <a:endParaRPr/>
              </a:p>
            </p:txBody>
          </p:sp>
          <p:sp>
            <p:nvSpPr>
              <p:cNvPr id="917" name="object 152"/>
              <p:cNvSpPr/>
              <p:nvPr/>
            </p:nvSpPr>
            <p:spPr>
              <a:xfrm>
                <a:off x="1999292" y="3114303"/>
                <a:ext cx="32384" cy="32384"/>
              </a:xfrm>
              <a:custGeom>
                <a:avLst/>
                <a:gdLst/>
                <a:ahLst/>
                <a:cxnLst/>
                <a:rect l="l" t="t" r="r" b="b"/>
                <a:pathLst>
                  <a:path w="32385" h="32385">
                    <a:moveTo>
                      <a:pt x="20345" y="0"/>
                    </a:moveTo>
                    <a:lnTo>
                      <a:pt x="11810" y="0"/>
                    </a:lnTo>
                    <a:lnTo>
                      <a:pt x="7734" y="1701"/>
                    </a:lnTo>
                    <a:lnTo>
                      <a:pt x="1689" y="7734"/>
                    </a:lnTo>
                    <a:lnTo>
                      <a:pt x="0" y="11836"/>
                    </a:lnTo>
                    <a:lnTo>
                      <a:pt x="0" y="20358"/>
                    </a:lnTo>
                    <a:lnTo>
                      <a:pt x="1689" y="24434"/>
                    </a:lnTo>
                    <a:lnTo>
                      <a:pt x="7734" y="30479"/>
                    </a:lnTo>
                    <a:lnTo>
                      <a:pt x="11810" y="32181"/>
                    </a:lnTo>
                    <a:lnTo>
                      <a:pt x="20345" y="32181"/>
                    </a:lnTo>
                    <a:lnTo>
                      <a:pt x="24447" y="30479"/>
                    </a:lnTo>
                    <a:lnTo>
                      <a:pt x="30467" y="24434"/>
                    </a:lnTo>
                    <a:lnTo>
                      <a:pt x="32169" y="20358"/>
                    </a:lnTo>
                    <a:lnTo>
                      <a:pt x="32169" y="11836"/>
                    </a:lnTo>
                    <a:lnTo>
                      <a:pt x="30467" y="7734"/>
                    </a:lnTo>
                    <a:lnTo>
                      <a:pt x="24447" y="1701"/>
                    </a:lnTo>
                    <a:lnTo>
                      <a:pt x="20345" y="0"/>
                    </a:lnTo>
                    <a:close/>
                  </a:path>
                </a:pathLst>
              </a:custGeom>
              <a:solidFill>
                <a:srgbClr val="000000"/>
              </a:solidFill>
            </p:spPr>
            <p:txBody>
              <a:bodyPr wrap="square" lIns="0" tIns="0" rIns="0" bIns="0" rtlCol="0"/>
              <a:lstStyle/>
              <a:p>
                <a:endParaRPr/>
              </a:p>
            </p:txBody>
          </p:sp>
          <p:sp>
            <p:nvSpPr>
              <p:cNvPr id="918" name="object 153"/>
              <p:cNvSpPr/>
              <p:nvPr/>
            </p:nvSpPr>
            <p:spPr>
              <a:xfrm>
                <a:off x="2091020" y="3421414"/>
                <a:ext cx="32384" cy="32384"/>
              </a:xfrm>
              <a:custGeom>
                <a:avLst/>
                <a:gdLst/>
                <a:ahLst/>
                <a:cxnLst/>
                <a:rect l="l" t="t" r="r" b="b"/>
                <a:pathLst>
                  <a:path w="32385" h="32385">
                    <a:moveTo>
                      <a:pt x="20345" y="0"/>
                    </a:moveTo>
                    <a:lnTo>
                      <a:pt x="11810" y="0"/>
                    </a:lnTo>
                    <a:lnTo>
                      <a:pt x="7721" y="1676"/>
                    </a:lnTo>
                    <a:lnTo>
                      <a:pt x="1701" y="7721"/>
                    </a:lnTo>
                    <a:lnTo>
                      <a:pt x="0" y="11785"/>
                    </a:lnTo>
                    <a:lnTo>
                      <a:pt x="0" y="20332"/>
                    </a:lnTo>
                    <a:lnTo>
                      <a:pt x="1701" y="24409"/>
                    </a:lnTo>
                    <a:lnTo>
                      <a:pt x="7721" y="30441"/>
                    </a:lnTo>
                    <a:lnTo>
                      <a:pt x="11810" y="32143"/>
                    </a:lnTo>
                    <a:lnTo>
                      <a:pt x="20345" y="32143"/>
                    </a:lnTo>
                    <a:lnTo>
                      <a:pt x="24447" y="30441"/>
                    </a:lnTo>
                    <a:lnTo>
                      <a:pt x="30479" y="24409"/>
                    </a:lnTo>
                    <a:lnTo>
                      <a:pt x="32169" y="20332"/>
                    </a:lnTo>
                    <a:lnTo>
                      <a:pt x="32169" y="11785"/>
                    </a:lnTo>
                    <a:lnTo>
                      <a:pt x="30479" y="7721"/>
                    </a:lnTo>
                    <a:lnTo>
                      <a:pt x="24447" y="1676"/>
                    </a:lnTo>
                    <a:lnTo>
                      <a:pt x="20345" y="0"/>
                    </a:lnTo>
                    <a:close/>
                  </a:path>
                </a:pathLst>
              </a:custGeom>
              <a:solidFill>
                <a:srgbClr val="000000"/>
              </a:solidFill>
            </p:spPr>
            <p:txBody>
              <a:bodyPr wrap="square" lIns="0" tIns="0" rIns="0" bIns="0" rtlCol="0"/>
              <a:lstStyle/>
              <a:p>
                <a:endParaRPr/>
              </a:p>
            </p:txBody>
          </p:sp>
          <p:sp>
            <p:nvSpPr>
              <p:cNvPr id="919" name="object 154"/>
              <p:cNvSpPr/>
              <p:nvPr/>
            </p:nvSpPr>
            <p:spPr>
              <a:xfrm>
                <a:off x="2178053" y="3269651"/>
                <a:ext cx="32384" cy="32384"/>
              </a:xfrm>
              <a:custGeom>
                <a:avLst/>
                <a:gdLst/>
                <a:ahLst/>
                <a:cxnLst/>
                <a:rect l="l" t="t" r="r" b="b"/>
                <a:pathLst>
                  <a:path w="32385" h="32385">
                    <a:moveTo>
                      <a:pt x="20345" y="0"/>
                    </a:moveTo>
                    <a:lnTo>
                      <a:pt x="11810" y="0"/>
                    </a:lnTo>
                    <a:lnTo>
                      <a:pt x="7734" y="1689"/>
                    </a:lnTo>
                    <a:lnTo>
                      <a:pt x="1689" y="7734"/>
                    </a:lnTo>
                    <a:lnTo>
                      <a:pt x="0" y="11823"/>
                    </a:lnTo>
                    <a:lnTo>
                      <a:pt x="0" y="20370"/>
                    </a:lnTo>
                    <a:lnTo>
                      <a:pt x="1689" y="24447"/>
                    </a:lnTo>
                    <a:lnTo>
                      <a:pt x="7734" y="30479"/>
                    </a:lnTo>
                    <a:lnTo>
                      <a:pt x="11810" y="32194"/>
                    </a:lnTo>
                    <a:lnTo>
                      <a:pt x="20345" y="32194"/>
                    </a:lnTo>
                    <a:lnTo>
                      <a:pt x="24447" y="30479"/>
                    </a:lnTo>
                    <a:lnTo>
                      <a:pt x="30479" y="24447"/>
                    </a:lnTo>
                    <a:lnTo>
                      <a:pt x="32169" y="20370"/>
                    </a:lnTo>
                    <a:lnTo>
                      <a:pt x="32169" y="11823"/>
                    </a:lnTo>
                    <a:lnTo>
                      <a:pt x="30479" y="7734"/>
                    </a:lnTo>
                    <a:lnTo>
                      <a:pt x="24447" y="1689"/>
                    </a:lnTo>
                    <a:lnTo>
                      <a:pt x="20345" y="0"/>
                    </a:lnTo>
                    <a:close/>
                  </a:path>
                </a:pathLst>
              </a:custGeom>
              <a:solidFill>
                <a:srgbClr val="000000"/>
              </a:solidFill>
            </p:spPr>
            <p:txBody>
              <a:bodyPr wrap="square" lIns="0" tIns="0" rIns="0" bIns="0" rtlCol="0"/>
              <a:lstStyle/>
              <a:p>
                <a:endParaRPr/>
              </a:p>
            </p:txBody>
          </p:sp>
          <p:sp>
            <p:nvSpPr>
              <p:cNvPr id="920" name="object 155"/>
              <p:cNvSpPr/>
              <p:nvPr/>
            </p:nvSpPr>
            <p:spPr>
              <a:xfrm>
                <a:off x="2245771" y="3200015"/>
                <a:ext cx="32384" cy="32384"/>
              </a:xfrm>
              <a:custGeom>
                <a:avLst/>
                <a:gdLst/>
                <a:ahLst/>
                <a:cxnLst/>
                <a:rect l="l" t="t" r="r" b="b"/>
                <a:pathLst>
                  <a:path w="32385" h="32385">
                    <a:moveTo>
                      <a:pt x="20345" y="0"/>
                    </a:moveTo>
                    <a:lnTo>
                      <a:pt x="11811" y="0"/>
                    </a:lnTo>
                    <a:lnTo>
                      <a:pt x="7734" y="1676"/>
                    </a:lnTo>
                    <a:lnTo>
                      <a:pt x="1689" y="7721"/>
                    </a:lnTo>
                    <a:lnTo>
                      <a:pt x="0" y="11823"/>
                    </a:lnTo>
                    <a:lnTo>
                      <a:pt x="0" y="20345"/>
                    </a:lnTo>
                    <a:lnTo>
                      <a:pt x="1689" y="24422"/>
                    </a:lnTo>
                    <a:lnTo>
                      <a:pt x="7734" y="30454"/>
                    </a:lnTo>
                    <a:lnTo>
                      <a:pt x="11811" y="32143"/>
                    </a:lnTo>
                    <a:lnTo>
                      <a:pt x="20345" y="32143"/>
                    </a:lnTo>
                    <a:lnTo>
                      <a:pt x="24434" y="30454"/>
                    </a:lnTo>
                    <a:lnTo>
                      <a:pt x="30467" y="24422"/>
                    </a:lnTo>
                    <a:lnTo>
                      <a:pt x="32156" y="20345"/>
                    </a:lnTo>
                    <a:lnTo>
                      <a:pt x="32156" y="11823"/>
                    </a:lnTo>
                    <a:lnTo>
                      <a:pt x="30467" y="7721"/>
                    </a:lnTo>
                    <a:lnTo>
                      <a:pt x="24434" y="1676"/>
                    </a:lnTo>
                    <a:lnTo>
                      <a:pt x="20345" y="0"/>
                    </a:lnTo>
                    <a:close/>
                  </a:path>
                </a:pathLst>
              </a:custGeom>
              <a:solidFill>
                <a:srgbClr val="000000"/>
              </a:solidFill>
            </p:spPr>
            <p:txBody>
              <a:bodyPr wrap="square" lIns="0" tIns="0" rIns="0" bIns="0" rtlCol="0"/>
              <a:lstStyle/>
              <a:p>
                <a:endParaRPr/>
              </a:p>
            </p:txBody>
          </p:sp>
          <p:sp>
            <p:nvSpPr>
              <p:cNvPr id="921" name="object 156"/>
              <p:cNvSpPr/>
              <p:nvPr/>
            </p:nvSpPr>
            <p:spPr>
              <a:xfrm>
                <a:off x="2347347" y="3184191"/>
                <a:ext cx="32384" cy="32384"/>
              </a:xfrm>
              <a:custGeom>
                <a:avLst/>
                <a:gdLst/>
                <a:ahLst/>
                <a:cxnLst/>
                <a:rect l="l" t="t" r="r" b="b"/>
                <a:pathLst>
                  <a:path w="32385" h="32385">
                    <a:moveTo>
                      <a:pt x="20345" y="0"/>
                    </a:moveTo>
                    <a:lnTo>
                      <a:pt x="11810" y="0"/>
                    </a:lnTo>
                    <a:lnTo>
                      <a:pt x="7734" y="1689"/>
                    </a:lnTo>
                    <a:lnTo>
                      <a:pt x="1689" y="7721"/>
                    </a:lnTo>
                    <a:lnTo>
                      <a:pt x="0" y="11798"/>
                    </a:lnTo>
                    <a:lnTo>
                      <a:pt x="0" y="20332"/>
                    </a:lnTo>
                    <a:lnTo>
                      <a:pt x="1689" y="24422"/>
                    </a:lnTo>
                    <a:lnTo>
                      <a:pt x="7734" y="30454"/>
                    </a:lnTo>
                    <a:lnTo>
                      <a:pt x="11810" y="32156"/>
                    </a:lnTo>
                    <a:lnTo>
                      <a:pt x="20345" y="32156"/>
                    </a:lnTo>
                    <a:lnTo>
                      <a:pt x="24434" y="30454"/>
                    </a:lnTo>
                    <a:lnTo>
                      <a:pt x="27470" y="27444"/>
                    </a:lnTo>
                    <a:lnTo>
                      <a:pt x="30479" y="24422"/>
                    </a:lnTo>
                    <a:lnTo>
                      <a:pt x="32169" y="20332"/>
                    </a:lnTo>
                    <a:lnTo>
                      <a:pt x="32169" y="11798"/>
                    </a:lnTo>
                    <a:lnTo>
                      <a:pt x="30479" y="7721"/>
                    </a:lnTo>
                    <a:lnTo>
                      <a:pt x="24434" y="1689"/>
                    </a:lnTo>
                    <a:lnTo>
                      <a:pt x="20345" y="0"/>
                    </a:lnTo>
                    <a:close/>
                  </a:path>
                </a:pathLst>
              </a:custGeom>
              <a:solidFill>
                <a:srgbClr val="000000"/>
              </a:solidFill>
            </p:spPr>
            <p:txBody>
              <a:bodyPr wrap="square" lIns="0" tIns="0" rIns="0" bIns="0" rtlCol="0"/>
              <a:lstStyle/>
              <a:p>
                <a:endParaRPr/>
              </a:p>
            </p:txBody>
          </p:sp>
          <p:sp>
            <p:nvSpPr>
              <p:cNvPr id="922" name="object 157"/>
              <p:cNvSpPr/>
              <p:nvPr/>
            </p:nvSpPr>
            <p:spPr>
              <a:xfrm>
                <a:off x="2432005" y="2942168"/>
                <a:ext cx="32384" cy="32384"/>
              </a:xfrm>
              <a:custGeom>
                <a:avLst/>
                <a:gdLst/>
                <a:ahLst/>
                <a:cxnLst/>
                <a:rect l="l" t="t" r="r" b="b"/>
                <a:pathLst>
                  <a:path w="32385" h="32385">
                    <a:moveTo>
                      <a:pt x="20332" y="0"/>
                    </a:moveTo>
                    <a:lnTo>
                      <a:pt x="11798" y="0"/>
                    </a:lnTo>
                    <a:lnTo>
                      <a:pt x="7721" y="1701"/>
                    </a:lnTo>
                    <a:lnTo>
                      <a:pt x="4699" y="4699"/>
                    </a:lnTo>
                    <a:lnTo>
                      <a:pt x="1689" y="7734"/>
                    </a:lnTo>
                    <a:lnTo>
                      <a:pt x="0" y="11823"/>
                    </a:lnTo>
                    <a:lnTo>
                      <a:pt x="0" y="20358"/>
                    </a:lnTo>
                    <a:lnTo>
                      <a:pt x="1689" y="24434"/>
                    </a:lnTo>
                    <a:lnTo>
                      <a:pt x="7721" y="30479"/>
                    </a:lnTo>
                    <a:lnTo>
                      <a:pt x="11798" y="32169"/>
                    </a:lnTo>
                    <a:lnTo>
                      <a:pt x="20332" y="32169"/>
                    </a:lnTo>
                    <a:lnTo>
                      <a:pt x="24434" y="30479"/>
                    </a:lnTo>
                    <a:lnTo>
                      <a:pt x="30467" y="24434"/>
                    </a:lnTo>
                    <a:lnTo>
                      <a:pt x="32156" y="20358"/>
                    </a:lnTo>
                    <a:lnTo>
                      <a:pt x="32156" y="11823"/>
                    </a:lnTo>
                    <a:lnTo>
                      <a:pt x="30467" y="7734"/>
                    </a:lnTo>
                    <a:lnTo>
                      <a:pt x="24434" y="1701"/>
                    </a:lnTo>
                    <a:lnTo>
                      <a:pt x="20332" y="0"/>
                    </a:lnTo>
                    <a:close/>
                  </a:path>
                </a:pathLst>
              </a:custGeom>
              <a:solidFill>
                <a:srgbClr val="000000"/>
              </a:solidFill>
            </p:spPr>
            <p:txBody>
              <a:bodyPr wrap="square" lIns="0" tIns="0" rIns="0" bIns="0" rtlCol="0"/>
              <a:lstStyle/>
              <a:p>
                <a:endParaRPr/>
              </a:p>
            </p:txBody>
          </p:sp>
          <p:sp>
            <p:nvSpPr>
              <p:cNvPr id="923" name="object 158"/>
              <p:cNvSpPr/>
              <p:nvPr/>
            </p:nvSpPr>
            <p:spPr>
              <a:xfrm>
                <a:off x="2556148" y="3293868"/>
                <a:ext cx="32384" cy="32384"/>
              </a:xfrm>
              <a:custGeom>
                <a:avLst/>
                <a:gdLst/>
                <a:ahLst/>
                <a:cxnLst/>
                <a:rect l="l" t="t" r="r" b="b"/>
                <a:pathLst>
                  <a:path w="32385" h="32385">
                    <a:moveTo>
                      <a:pt x="20345" y="0"/>
                    </a:moveTo>
                    <a:lnTo>
                      <a:pt x="11823" y="0"/>
                    </a:lnTo>
                    <a:lnTo>
                      <a:pt x="7721" y="1663"/>
                    </a:lnTo>
                    <a:lnTo>
                      <a:pt x="1689" y="7721"/>
                    </a:lnTo>
                    <a:lnTo>
                      <a:pt x="0" y="11810"/>
                    </a:lnTo>
                    <a:lnTo>
                      <a:pt x="0" y="20345"/>
                    </a:lnTo>
                    <a:lnTo>
                      <a:pt x="1689" y="24434"/>
                    </a:lnTo>
                    <a:lnTo>
                      <a:pt x="7721" y="30467"/>
                    </a:lnTo>
                    <a:lnTo>
                      <a:pt x="11823" y="32169"/>
                    </a:lnTo>
                    <a:lnTo>
                      <a:pt x="20345" y="32169"/>
                    </a:lnTo>
                    <a:lnTo>
                      <a:pt x="24434" y="30467"/>
                    </a:lnTo>
                    <a:lnTo>
                      <a:pt x="30467" y="24434"/>
                    </a:lnTo>
                    <a:lnTo>
                      <a:pt x="32156" y="20345"/>
                    </a:lnTo>
                    <a:lnTo>
                      <a:pt x="32156" y="11810"/>
                    </a:lnTo>
                    <a:lnTo>
                      <a:pt x="30467" y="7721"/>
                    </a:lnTo>
                    <a:lnTo>
                      <a:pt x="24434" y="1663"/>
                    </a:lnTo>
                    <a:lnTo>
                      <a:pt x="20345" y="0"/>
                    </a:lnTo>
                    <a:close/>
                  </a:path>
                </a:pathLst>
              </a:custGeom>
              <a:solidFill>
                <a:srgbClr val="000000"/>
              </a:solidFill>
            </p:spPr>
            <p:txBody>
              <a:bodyPr wrap="square" lIns="0" tIns="0" rIns="0" bIns="0" rtlCol="0"/>
              <a:lstStyle/>
              <a:p>
                <a:endParaRPr/>
              </a:p>
            </p:txBody>
          </p:sp>
          <p:sp>
            <p:nvSpPr>
              <p:cNvPr id="924" name="object 159"/>
              <p:cNvSpPr/>
              <p:nvPr/>
            </p:nvSpPr>
            <p:spPr>
              <a:xfrm>
                <a:off x="2883452" y="3265231"/>
                <a:ext cx="32384" cy="32384"/>
              </a:xfrm>
              <a:custGeom>
                <a:avLst/>
                <a:gdLst/>
                <a:ahLst/>
                <a:cxnLst/>
                <a:rect l="l" t="t" r="r" b="b"/>
                <a:pathLst>
                  <a:path w="32385" h="32385">
                    <a:moveTo>
                      <a:pt x="20345" y="0"/>
                    </a:moveTo>
                    <a:lnTo>
                      <a:pt x="11823" y="0"/>
                    </a:lnTo>
                    <a:lnTo>
                      <a:pt x="7721" y="1701"/>
                    </a:lnTo>
                    <a:lnTo>
                      <a:pt x="1689" y="7734"/>
                    </a:lnTo>
                    <a:lnTo>
                      <a:pt x="0" y="11811"/>
                    </a:lnTo>
                    <a:lnTo>
                      <a:pt x="0" y="20358"/>
                    </a:lnTo>
                    <a:lnTo>
                      <a:pt x="1689" y="24447"/>
                    </a:lnTo>
                    <a:lnTo>
                      <a:pt x="7721" y="30479"/>
                    </a:lnTo>
                    <a:lnTo>
                      <a:pt x="11823" y="32181"/>
                    </a:lnTo>
                    <a:lnTo>
                      <a:pt x="20345" y="32181"/>
                    </a:lnTo>
                    <a:lnTo>
                      <a:pt x="24434" y="30479"/>
                    </a:lnTo>
                    <a:lnTo>
                      <a:pt x="30467" y="24447"/>
                    </a:lnTo>
                    <a:lnTo>
                      <a:pt x="32156" y="20358"/>
                    </a:lnTo>
                    <a:lnTo>
                      <a:pt x="32156" y="11811"/>
                    </a:lnTo>
                    <a:lnTo>
                      <a:pt x="30467" y="7734"/>
                    </a:lnTo>
                    <a:lnTo>
                      <a:pt x="24434" y="1701"/>
                    </a:lnTo>
                    <a:lnTo>
                      <a:pt x="20345" y="0"/>
                    </a:lnTo>
                    <a:close/>
                  </a:path>
                </a:pathLst>
              </a:custGeom>
              <a:solidFill>
                <a:srgbClr val="000000"/>
              </a:solidFill>
            </p:spPr>
            <p:txBody>
              <a:bodyPr wrap="square" lIns="0" tIns="0" rIns="0" bIns="0" rtlCol="0"/>
              <a:lstStyle/>
              <a:p>
                <a:endParaRPr/>
              </a:p>
            </p:txBody>
          </p:sp>
          <p:sp>
            <p:nvSpPr>
              <p:cNvPr id="925" name="object 160"/>
              <p:cNvSpPr/>
              <p:nvPr/>
            </p:nvSpPr>
            <p:spPr>
              <a:xfrm>
                <a:off x="3091440" y="3520207"/>
                <a:ext cx="32384" cy="32384"/>
              </a:xfrm>
              <a:custGeom>
                <a:avLst/>
                <a:gdLst/>
                <a:ahLst/>
                <a:cxnLst/>
                <a:rect l="l" t="t" r="r" b="b"/>
                <a:pathLst>
                  <a:path w="32385" h="32385">
                    <a:moveTo>
                      <a:pt x="20370" y="0"/>
                    </a:moveTo>
                    <a:lnTo>
                      <a:pt x="11836" y="0"/>
                    </a:lnTo>
                    <a:lnTo>
                      <a:pt x="7734" y="1701"/>
                    </a:lnTo>
                    <a:lnTo>
                      <a:pt x="1701" y="7721"/>
                    </a:lnTo>
                    <a:lnTo>
                      <a:pt x="0" y="11810"/>
                    </a:lnTo>
                    <a:lnTo>
                      <a:pt x="0" y="20358"/>
                    </a:lnTo>
                    <a:lnTo>
                      <a:pt x="1701" y="24434"/>
                    </a:lnTo>
                    <a:lnTo>
                      <a:pt x="7734" y="30467"/>
                    </a:lnTo>
                    <a:lnTo>
                      <a:pt x="11836" y="32169"/>
                    </a:lnTo>
                    <a:lnTo>
                      <a:pt x="20370" y="32169"/>
                    </a:lnTo>
                    <a:lnTo>
                      <a:pt x="24460" y="30467"/>
                    </a:lnTo>
                    <a:lnTo>
                      <a:pt x="30492" y="24434"/>
                    </a:lnTo>
                    <a:lnTo>
                      <a:pt x="32181" y="20358"/>
                    </a:lnTo>
                    <a:lnTo>
                      <a:pt x="32181" y="11810"/>
                    </a:lnTo>
                    <a:lnTo>
                      <a:pt x="30492" y="7721"/>
                    </a:lnTo>
                    <a:lnTo>
                      <a:pt x="24460" y="1701"/>
                    </a:lnTo>
                    <a:lnTo>
                      <a:pt x="20370" y="0"/>
                    </a:lnTo>
                    <a:close/>
                  </a:path>
                </a:pathLst>
              </a:custGeom>
              <a:solidFill>
                <a:srgbClr val="000000"/>
              </a:solidFill>
            </p:spPr>
            <p:txBody>
              <a:bodyPr wrap="square" lIns="0" tIns="0" rIns="0" bIns="0" rtlCol="0"/>
              <a:lstStyle/>
              <a:p>
                <a:endParaRPr/>
              </a:p>
            </p:txBody>
          </p:sp>
          <p:sp>
            <p:nvSpPr>
              <p:cNvPr id="926" name="object 161"/>
              <p:cNvSpPr/>
              <p:nvPr/>
            </p:nvSpPr>
            <p:spPr>
              <a:xfrm>
                <a:off x="3148677" y="3682336"/>
                <a:ext cx="32384" cy="32384"/>
              </a:xfrm>
              <a:custGeom>
                <a:avLst/>
                <a:gdLst/>
                <a:ahLst/>
                <a:cxnLst/>
                <a:rect l="l" t="t" r="r" b="b"/>
                <a:pathLst>
                  <a:path w="32385" h="32385">
                    <a:moveTo>
                      <a:pt x="20358" y="0"/>
                    </a:moveTo>
                    <a:lnTo>
                      <a:pt x="11823" y="0"/>
                    </a:lnTo>
                    <a:lnTo>
                      <a:pt x="7734" y="1714"/>
                    </a:lnTo>
                    <a:lnTo>
                      <a:pt x="1701" y="7746"/>
                    </a:lnTo>
                    <a:lnTo>
                      <a:pt x="0" y="11823"/>
                    </a:lnTo>
                    <a:lnTo>
                      <a:pt x="0" y="20370"/>
                    </a:lnTo>
                    <a:lnTo>
                      <a:pt x="1701" y="24447"/>
                    </a:lnTo>
                    <a:lnTo>
                      <a:pt x="4711" y="27482"/>
                    </a:lnTo>
                    <a:lnTo>
                      <a:pt x="7734" y="30492"/>
                    </a:lnTo>
                    <a:lnTo>
                      <a:pt x="11823" y="32194"/>
                    </a:lnTo>
                    <a:lnTo>
                      <a:pt x="20358" y="32194"/>
                    </a:lnTo>
                    <a:lnTo>
                      <a:pt x="24447" y="30492"/>
                    </a:lnTo>
                    <a:lnTo>
                      <a:pt x="30479" y="24447"/>
                    </a:lnTo>
                    <a:lnTo>
                      <a:pt x="32169" y="20370"/>
                    </a:lnTo>
                    <a:lnTo>
                      <a:pt x="32169" y="11823"/>
                    </a:lnTo>
                    <a:lnTo>
                      <a:pt x="30479" y="7746"/>
                    </a:lnTo>
                    <a:lnTo>
                      <a:pt x="24447" y="1714"/>
                    </a:lnTo>
                    <a:lnTo>
                      <a:pt x="20358" y="0"/>
                    </a:lnTo>
                    <a:close/>
                  </a:path>
                </a:pathLst>
              </a:custGeom>
              <a:solidFill>
                <a:srgbClr val="000000"/>
              </a:solidFill>
            </p:spPr>
            <p:txBody>
              <a:bodyPr wrap="square" lIns="0" tIns="0" rIns="0" bIns="0" rtlCol="0"/>
              <a:lstStyle/>
              <a:p>
                <a:endParaRPr/>
              </a:p>
            </p:txBody>
          </p:sp>
          <p:sp>
            <p:nvSpPr>
              <p:cNvPr id="927" name="object 162"/>
              <p:cNvSpPr/>
              <p:nvPr/>
            </p:nvSpPr>
            <p:spPr>
              <a:xfrm>
                <a:off x="3262038" y="3420195"/>
                <a:ext cx="32384" cy="32384"/>
              </a:xfrm>
              <a:custGeom>
                <a:avLst/>
                <a:gdLst/>
                <a:ahLst/>
                <a:cxnLst/>
                <a:rect l="l" t="t" r="r" b="b"/>
                <a:pathLst>
                  <a:path w="32385" h="32385">
                    <a:moveTo>
                      <a:pt x="20345" y="0"/>
                    </a:moveTo>
                    <a:lnTo>
                      <a:pt x="11823" y="0"/>
                    </a:lnTo>
                    <a:lnTo>
                      <a:pt x="7734" y="1689"/>
                    </a:lnTo>
                    <a:lnTo>
                      <a:pt x="1701" y="7721"/>
                    </a:lnTo>
                    <a:lnTo>
                      <a:pt x="0" y="11798"/>
                    </a:lnTo>
                    <a:lnTo>
                      <a:pt x="0" y="20332"/>
                    </a:lnTo>
                    <a:lnTo>
                      <a:pt x="1701" y="24434"/>
                    </a:lnTo>
                    <a:lnTo>
                      <a:pt x="7734" y="30467"/>
                    </a:lnTo>
                    <a:lnTo>
                      <a:pt x="11823" y="32156"/>
                    </a:lnTo>
                    <a:lnTo>
                      <a:pt x="20345" y="32156"/>
                    </a:lnTo>
                    <a:lnTo>
                      <a:pt x="24447" y="30467"/>
                    </a:lnTo>
                    <a:lnTo>
                      <a:pt x="30480" y="24434"/>
                    </a:lnTo>
                    <a:lnTo>
                      <a:pt x="32169" y="20332"/>
                    </a:lnTo>
                    <a:lnTo>
                      <a:pt x="32169" y="11798"/>
                    </a:lnTo>
                    <a:lnTo>
                      <a:pt x="30480" y="7721"/>
                    </a:lnTo>
                    <a:lnTo>
                      <a:pt x="24447" y="1689"/>
                    </a:lnTo>
                    <a:lnTo>
                      <a:pt x="20345" y="0"/>
                    </a:lnTo>
                    <a:close/>
                  </a:path>
                </a:pathLst>
              </a:custGeom>
              <a:solidFill>
                <a:srgbClr val="000000"/>
              </a:solidFill>
            </p:spPr>
            <p:txBody>
              <a:bodyPr wrap="square" lIns="0" tIns="0" rIns="0" bIns="0" rtlCol="0"/>
              <a:lstStyle/>
              <a:p>
                <a:endParaRPr/>
              </a:p>
            </p:txBody>
          </p:sp>
          <p:sp>
            <p:nvSpPr>
              <p:cNvPr id="928" name="object 163"/>
              <p:cNvSpPr/>
              <p:nvPr/>
            </p:nvSpPr>
            <p:spPr>
              <a:xfrm>
                <a:off x="3339407" y="3167389"/>
                <a:ext cx="32384" cy="32384"/>
              </a:xfrm>
              <a:custGeom>
                <a:avLst/>
                <a:gdLst/>
                <a:ahLst/>
                <a:cxnLst/>
                <a:rect l="l" t="t" r="r" b="b"/>
                <a:pathLst>
                  <a:path w="32385" h="32385">
                    <a:moveTo>
                      <a:pt x="20332" y="0"/>
                    </a:moveTo>
                    <a:lnTo>
                      <a:pt x="11810" y="0"/>
                    </a:lnTo>
                    <a:lnTo>
                      <a:pt x="7734" y="1676"/>
                    </a:lnTo>
                    <a:lnTo>
                      <a:pt x="1689" y="7721"/>
                    </a:lnTo>
                    <a:lnTo>
                      <a:pt x="0" y="11811"/>
                    </a:lnTo>
                    <a:lnTo>
                      <a:pt x="0" y="20345"/>
                    </a:lnTo>
                    <a:lnTo>
                      <a:pt x="1689" y="24434"/>
                    </a:lnTo>
                    <a:lnTo>
                      <a:pt x="7734" y="30467"/>
                    </a:lnTo>
                    <a:lnTo>
                      <a:pt x="11810" y="32156"/>
                    </a:lnTo>
                    <a:lnTo>
                      <a:pt x="20332" y="32156"/>
                    </a:lnTo>
                    <a:lnTo>
                      <a:pt x="24422" y="30467"/>
                    </a:lnTo>
                    <a:lnTo>
                      <a:pt x="30480" y="24434"/>
                    </a:lnTo>
                    <a:lnTo>
                      <a:pt x="32169" y="20345"/>
                    </a:lnTo>
                    <a:lnTo>
                      <a:pt x="32169" y="11811"/>
                    </a:lnTo>
                    <a:lnTo>
                      <a:pt x="30480" y="7721"/>
                    </a:lnTo>
                    <a:lnTo>
                      <a:pt x="24422" y="1676"/>
                    </a:lnTo>
                    <a:lnTo>
                      <a:pt x="20332" y="0"/>
                    </a:lnTo>
                    <a:close/>
                  </a:path>
                </a:pathLst>
              </a:custGeom>
              <a:solidFill>
                <a:srgbClr val="000000"/>
              </a:solidFill>
            </p:spPr>
            <p:txBody>
              <a:bodyPr wrap="square" lIns="0" tIns="0" rIns="0" bIns="0" rtlCol="0"/>
              <a:lstStyle/>
              <a:p>
                <a:endParaRPr/>
              </a:p>
            </p:txBody>
          </p:sp>
          <p:sp>
            <p:nvSpPr>
              <p:cNvPr id="929" name="object 164"/>
              <p:cNvSpPr/>
              <p:nvPr/>
            </p:nvSpPr>
            <p:spPr>
              <a:xfrm>
                <a:off x="1545165" y="2861243"/>
                <a:ext cx="0" cy="311785"/>
              </a:xfrm>
              <a:custGeom>
                <a:avLst/>
                <a:gdLst/>
                <a:ahLst/>
                <a:cxnLst/>
                <a:rect l="l" t="t" r="r" b="b"/>
                <a:pathLst>
                  <a:path h="311785">
                    <a:moveTo>
                      <a:pt x="0" y="0"/>
                    </a:moveTo>
                    <a:lnTo>
                      <a:pt x="0" y="311772"/>
                    </a:lnTo>
                  </a:path>
                </a:pathLst>
              </a:custGeom>
              <a:ln w="12407">
                <a:solidFill>
                  <a:srgbClr val="000000"/>
                </a:solidFill>
              </a:ln>
            </p:spPr>
            <p:txBody>
              <a:bodyPr wrap="square" lIns="0" tIns="0" rIns="0" bIns="0" rtlCol="0"/>
              <a:lstStyle/>
              <a:p>
                <a:endParaRPr/>
              </a:p>
            </p:txBody>
          </p:sp>
          <p:sp>
            <p:nvSpPr>
              <p:cNvPr id="930" name="object 165"/>
              <p:cNvSpPr/>
              <p:nvPr/>
            </p:nvSpPr>
            <p:spPr>
              <a:xfrm>
                <a:off x="1536250" y="2861243"/>
                <a:ext cx="18415" cy="0"/>
              </a:xfrm>
              <a:custGeom>
                <a:avLst/>
                <a:gdLst/>
                <a:ahLst/>
                <a:cxnLst/>
                <a:rect l="l" t="t" r="r" b="b"/>
                <a:pathLst>
                  <a:path w="18415">
                    <a:moveTo>
                      <a:pt x="17843" y="0"/>
                    </a:moveTo>
                    <a:lnTo>
                      <a:pt x="0" y="0"/>
                    </a:lnTo>
                  </a:path>
                </a:pathLst>
              </a:custGeom>
              <a:ln w="12407">
                <a:solidFill>
                  <a:srgbClr val="000000"/>
                </a:solidFill>
              </a:ln>
            </p:spPr>
            <p:txBody>
              <a:bodyPr wrap="square" lIns="0" tIns="0" rIns="0" bIns="0" rtlCol="0"/>
              <a:lstStyle/>
              <a:p>
                <a:endParaRPr/>
              </a:p>
            </p:txBody>
          </p:sp>
          <p:sp>
            <p:nvSpPr>
              <p:cNvPr id="931" name="object 166"/>
              <p:cNvSpPr/>
              <p:nvPr/>
            </p:nvSpPr>
            <p:spPr>
              <a:xfrm>
                <a:off x="1536250" y="3173015"/>
                <a:ext cx="18415" cy="0"/>
              </a:xfrm>
              <a:custGeom>
                <a:avLst/>
                <a:gdLst/>
                <a:ahLst/>
                <a:cxnLst/>
                <a:rect l="l" t="t" r="r" b="b"/>
                <a:pathLst>
                  <a:path w="18415">
                    <a:moveTo>
                      <a:pt x="17843" y="0"/>
                    </a:moveTo>
                    <a:lnTo>
                      <a:pt x="0" y="0"/>
                    </a:lnTo>
                  </a:path>
                </a:pathLst>
              </a:custGeom>
              <a:ln w="12407">
                <a:solidFill>
                  <a:srgbClr val="000000"/>
                </a:solidFill>
              </a:ln>
            </p:spPr>
            <p:txBody>
              <a:bodyPr wrap="square" lIns="0" tIns="0" rIns="0" bIns="0" rtlCol="0"/>
              <a:lstStyle/>
              <a:p>
                <a:endParaRPr/>
              </a:p>
            </p:txBody>
          </p:sp>
          <p:sp>
            <p:nvSpPr>
              <p:cNvPr id="932" name="object 167"/>
              <p:cNvSpPr/>
              <p:nvPr/>
            </p:nvSpPr>
            <p:spPr>
              <a:xfrm>
                <a:off x="1727436" y="2964417"/>
                <a:ext cx="0" cy="283845"/>
              </a:xfrm>
              <a:custGeom>
                <a:avLst/>
                <a:gdLst/>
                <a:ahLst/>
                <a:cxnLst/>
                <a:rect l="l" t="t" r="r" b="b"/>
                <a:pathLst>
                  <a:path h="283844">
                    <a:moveTo>
                      <a:pt x="0" y="0"/>
                    </a:moveTo>
                    <a:lnTo>
                      <a:pt x="0" y="283832"/>
                    </a:lnTo>
                  </a:path>
                </a:pathLst>
              </a:custGeom>
              <a:ln w="12407">
                <a:solidFill>
                  <a:srgbClr val="000000"/>
                </a:solidFill>
              </a:ln>
            </p:spPr>
            <p:txBody>
              <a:bodyPr wrap="square" lIns="0" tIns="0" rIns="0" bIns="0" rtlCol="0"/>
              <a:lstStyle/>
              <a:p>
                <a:endParaRPr/>
              </a:p>
            </p:txBody>
          </p:sp>
          <p:sp>
            <p:nvSpPr>
              <p:cNvPr id="933" name="object 168"/>
              <p:cNvSpPr/>
              <p:nvPr/>
            </p:nvSpPr>
            <p:spPr>
              <a:xfrm>
                <a:off x="1718520" y="2964417"/>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34" name="object 169"/>
              <p:cNvSpPr/>
              <p:nvPr/>
            </p:nvSpPr>
            <p:spPr>
              <a:xfrm>
                <a:off x="1718520" y="3248250"/>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35" name="object 170"/>
              <p:cNvSpPr/>
              <p:nvPr/>
            </p:nvSpPr>
            <p:spPr>
              <a:xfrm>
                <a:off x="1923257" y="2913871"/>
                <a:ext cx="0" cy="274955"/>
              </a:xfrm>
              <a:custGeom>
                <a:avLst/>
                <a:gdLst/>
                <a:ahLst/>
                <a:cxnLst/>
                <a:rect l="l" t="t" r="r" b="b"/>
                <a:pathLst>
                  <a:path h="274955">
                    <a:moveTo>
                      <a:pt x="0" y="0"/>
                    </a:moveTo>
                    <a:lnTo>
                      <a:pt x="0" y="274739"/>
                    </a:lnTo>
                  </a:path>
                </a:pathLst>
              </a:custGeom>
              <a:ln w="12407">
                <a:solidFill>
                  <a:srgbClr val="000000"/>
                </a:solidFill>
              </a:ln>
            </p:spPr>
            <p:txBody>
              <a:bodyPr wrap="square" lIns="0" tIns="0" rIns="0" bIns="0" rtlCol="0"/>
              <a:lstStyle/>
              <a:p>
                <a:endParaRPr/>
              </a:p>
            </p:txBody>
          </p:sp>
          <p:sp>
            <p:nvSpPr>
              <p:cNvPr id="936" name="object 171"/>
              <p:cNvSpPr/>
              <p:nvPr/>
            </p:nvSpPr>
            <p:spPr>
              <a:xfrm>
                <a:off x="1914342" y="2913871"/>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37" name="object 172"/>
              <p:cNvSpPr/>
              <p:nvPr/>
            </p:nvSpPr>
            <p:spPr>
              <a:xfrm>
                <a:off x="1914342" y="3188610"/>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38" name="object 173"/>
              <p:cNvSpPr/>
              <p:nvPr/>
            </p:nvSpPr>
            <p:spPr>
              <a:xfrm>
                <a:off x="2015370" y="3053660"/>
                <a:ext cx="0" cy="153670"/>
              </a:xfrm>
              <a:custGeom>
                <a:avLst/>
                <a:gdLst/>
                <a:ahLst/>
                <a:cxnLst/>
                <a:rect l="l" t="t" r="r" b="b"/>
                <a:pathLst>
                  <a:path h="153669">
                    <a:moveTo>
                      <a:pt x="0" y="0"/>
                    </a:moveTo>
                    <a:lnTo>
                      <a:pt x="0" y="153466"/>
                    </a:lnTo>
                  </a:path>
                </a:pathLst>
              </a:custGeom>
              <a:ln w="12407">
                <a:solidFill>
                  <a:srgbClr val="000000"/>
                </a:solidFill>
              </a:ln>
            </p:spPr>
            <p:txBody>
              <a:bodyPr wrap="square" lIns="0" tIns="0" rIns="0" bIns="0" rtlCol="0"/>
              <a:lstStyle/>
              <a:p>
                <a:endParaRPr/>
              </a:p>
            </p:txBody>
          </p:sp>
          <p:sp>
            <p:nvSpPr>
              <p:cNvPr id="939" name="object 174"/>
              <p:cNvSpPr/>
              <p:nvPr/>
            </p:nvSpPr>
            <p:spPr>
              <a:xfrm>
                <a:off x="2006455" y="3053660"/>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40" name="object 175"/>
              <p:cNvSpPr/>
              <p:nvPr/>
            </p:nvSpPr>
            <p:spPr>
              <a:xfrm>
                <a:off x="2006455" y="3207127"/>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41" name="object 176"/>
              <p:cNvSpPr/>
              <p:nvPr/>
            </p:nvSpPr>
            <p:spPr>
              <a:xfrm>
                <a:off x="2107102" y="3397399"/>
                <a:ext cx="0" cy="80645"/>
              </a:xfrm>
              <a:custGeom>
                <a:avLst/>
                <a:gdLst/>
                <a:ahLst/>
                <a:cxnLst/>
                <a:rect l="l" t="t" r="r" b="b"/>
                <a:pathLst>
                  <a:path h="80645">
                    <a:moveTo>
                      <a:pt x="0" y="0"/>
                    </a:moveTo>
                    <a:lnTo>
                      <a:pt x="0" y="80149"/>
                    </a:lnTo>
                  </a:path>
                </a:pathLst>
              </a:custGeom>
              <a:ln w="12407">
                <a:solidFill>
                  <a:srgbClr val="000000"/>
                </a:solidFill>
              </a:ln>
            </p:spPr>
            <p:txBody>
              <a:bodyPr wrap="square" lIns="0" tIns="0" rIns="0" bIns="0" rtlCol="0"/>
              <a:lstStyle/>
              <a:p>
                <a:endParaRPr/>
              </a:p>
            </p:txBody>
          </p:sp>
          <p:sp>
            <p:nvSpPr>
              <p:cNvPr id="942" name="object 177"/>
              <p:cNvSpPr/>
              <p:nvPr/>
            </p:nvSpPr>
            <p:spPr>
              <a:xfrm>
                <a:off x="2098187" y="3397399"/>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43" name="object 178"/>
              <p:cNvSpPr/>
              <p:nvPr/>
            </p:nvSpPr>
            <p:spPr>
              <a:xfrm>
                <a:off x="2098187" y="3477548"/>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44" name="object 179"/>
              <p:cNvSpPr/>
              <p:nvPr/>
            </p:nvSpPr>
            <p:spPr>
              <a:xfrm>
                <a:off x="2194135" y="3173917"/>
                <a:ext cx="0" cy="224154"/>
              </a:xfrm>
              <a:custGeom>
                <a:avLst/>
                <a:gdLst/>
                <a:ahLst/>
                <a:cxnLst/>
                <a:rect l="l" t="t" r="r" b="b"/>
                <a:pathLst>
                  <a:path h="224154">
                    <a:moveTo>
                      <a:pt x="0" y="0"/>
                    </a:moveTo>
                    <a:lnTo>
                      <a:pt x="0" y="223646"/>
                    </a:lnTo>
                  </a:path>
                </a:pathLst>
              </a:custGeom>
              <a:ln w="12407">
                <a:solidFill>
                  <a:srgbClr val="000000"/>
                </a:solidFill>
              </a:ln>
            </p:spPr>
            <p:txBody>
              <a:bodyPr wrap="square" lIns="0" tIns="0" rIns="0" bIns="0" rtlCol="0"/>
              <a:lstStyle/>
              <a:p>
                <a:endParaRPr/>
              </a:p>
            </p:txBody>
          </p:sp>
          <p:sp>
            <p:nvSpPr>
              <p:cNvPr id="945" name="object 180"/>
              <p:cNvSpPr/>
              <p:nvPr/>
            </p:nvSpPr>
            <p:spPr>
              <a:xfrm>
                <a:off x="2185220" y="3173917"/>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46" name="object 181"/>
              <p:cNvSpPr/>
              <p:nvPr/>
            </p:nvSpPr>
            <p:spPr>
              <a:xfrm>
                <a:off x="2185220" y="3397564"/>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47" name="object 182"/>
              <p:cNvSpPr/>
              <p:nvPr/>
            </p:nvSpPr>
            <p:spPr>
              <a:xfrm>
                <a:off x="2261852" y="3135105"/>
                <a:ext cx="0" cy="162560"/>
              </a:xfrm>
              <a:custGeom>
                <a:avLst/>
                <a:gdLst/>
                <a:ahLst/>
                <a:cxnLst/>
                <a:rect l="l" t="t" r="r" b="b"/>
                <a:pathLst>
                  <a:path h="162560">
                    <a:moveTo>
                      <a:pt x="0" y="0"/>
                    </a:moveTo>
                    <a:lnTo>
                      <a:pt x="0" y="161988"/>
                    </a:lnTo>
                  </a:path>
                </a:pathLst>
              </a:custGeom>
              <a:ln w="12407">
                <a:solidFill>
                  <a:srgbClr val="000000"/>
                </a:solidFill>
              </a:ln>
            </p:spPr>
            <p:txBody>
              <a:bodyPr wrap="square" lIns="0" tIns="0" rIns="0" bIns="0" rtlCol="0"/>
              <a:lstStyle/>
              <a:p>
                <a:endParaRPr/>
              </a:p>
            </p:txBody>
          </p:sp>
          <p:sp>
            <p:nvSpPr>
              <p:cNvPr id="948" name="object 183"/>
              <p:cNvSpPr/>
              <p:nvPr/>
            </p:nvSpPr>
            <p:spPr>
              <a:xfrm>
                <a:off x="2252924" y="3135105"/>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49" name="object 184"/>
              <p:cNvSpPr/>
              <p:nvPr/>
            </p:nvSpPr>
            <p:spPr>
              <a:xfrm>
                <a:off x="2252924" y="3297094"/>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50" name="object 185"/>
              <p:cNvSpPr/>
              <p:nvPr/>
            </p:nvSpPr>
            <p:spPr>
              <a:xfrm>
                <a:off x="2363426" y="3125631"/>
                <a:ext cx="0" cy="149860"/>
              </a:xfrm>
              <a:custGeom>
                <a:avLst/>
                <a:gdLst/>
                <a:ahLst/>
                <a:cxnLst/>
                <a:rect l="l" t="t" r="r" b="b"/>
                <a:pathLst>
                  <a:path h="149860">
                    <a:moveTo>
                      <a:pt x="0" y="0"/>
                    </a:moveTo>
                    <a:lnTo>
                      <a:pt x="0" y="149263"/>
                    </a:lnTo>
                  </a:path>
                </a:pathLst>
              </a:custGeom>
              <a:ln w="12407">
                <a:solidFill>
                  <a:srgbClr val="000000"/>
                </a:solidFill>
              </a:ln>
            </p:spPr>
            <p:txBody>
              <a:bodyPr wrap="square" lIns="0" tIns="0" rIns="0" bIns="0" rtlCol="0"/>
              <a:lstStyle/>
              <a:p>
                <a:endParaRPr/>
              </a:p>
            </p:txBody>
          </p:sp>
          <p:sp>
            <p:nvSpPr>
              <p:cNvPr id="951" name="object 186"/>
              <p:cNvSpPr/>
              <p:nvPr/>
            </p:nvSpPr>
            <p:spPr>
              <a:xfrm>
                <a:off x="2354524" y="3125631"/>
                <a:ext cx="18415" cy="0"/>
              </a:xfrm>
              <a:custGeom>
                <a:avLst/>
                <a:gdLst/>
                <a:ahLst/>
                <a:cxnLst/>
                <a:rect l="l" t="t" r="r" b="b"/>
                <a:pathLst>
                  <a:path w="18414">
                    <a:moveTo>
                      <a:pt x="17818" y="0"/>
                    </a:moveTo>
                    <a:lnTo>
                      <a:pt x="0" y="0"/>
                    </a:lnTo>
                  </a:path>
                </a:pathLst>
              </a:custGeom>
              <a:ln w="12407">
                <a:solidFill>
                  <a:srgbClr val="000000"/>
                </a:solidFill>
              </a:ln>
            </p:spPr>
            <p:txBody>
              <a:bodyPr wrap="square" lIns="0" tIns="0" rIns="0" bIns="0" rtlCol="0"/>
              <a:lstStyle/>
              <a:p>
                <a:endParaRPr/>
              </a:p>
            </p:txBody>
          </p:sp>
          <p:sp>
            <p:nvSpPr>
              <p:cNvPr id="952" name="object 187"/>
              <p:cNvSpPr/>
              <p:nvPr/>
            </p:nvSpPr>
            <p:spPr>
              <a:xfrm>
                <a:off x="2354524" y="3274894"/>
                <a:ext cx="18415" cy="0"/>
              </a:xfrm>
              <a:custGeom>
                <a:avLst/>
                <a:gdLst/>
                <a:ahLst/>
                <a:cxnLst/>
                <a:rect l="l" t="t" r="r" b="b"/>
                <a:pathLst>
                  <a:path w="18414">
                    <a:moveTo>
                      <a:pt x="17818" y="0"/>
                    </a:moveTo>
                    <a:lnTo>
                      <a:pt x="0" y="0"/>
                    </a:lnTo>
                  </a:path>
                </a:pathLst>
              </a:custGeom>
              <a:ln w="12407">
                <a:solidFill>
                  <a:srgbClr val="000000"/>
                </a:solidFill>
              </a:ln>
            </p:spPr>
            <p:txBody>
              <a:bodyPr wrap="square" lIns="0" tIns="0" rIns="0" bIns="0" rtlCol="0"/>
              <a:lstStyle/>
              <a:p>
                <a:endParaRPr/>
              </a:p>
            </p:txBody>
          </p:sp>
          <p:sp>
            <p:nvSpPr>
              <p:cNvPr id="953" name="object 188"/>
              <p:cNvSpPr/>
              <p:nvPr/>
            </p:nvSpPr>
            <p:spPr>
              <a:xfrm>
                <a:off x="2448085" y="2842650"/>
                <a:ext cx="0" cy="231775"/>
              </a:xfrm>
              <a:custGeom>
                <a:avLst/>
                <a:gdLst/>
                <a:ahLst/>
                <a:cxnLst/>
                <a:rect l="l" t="t" r="r" b="b"/>
                <a:pathLst>
                  <a:path h="231775">
                    <a:moveTo>
                      <a:pt x="0" y="0"/>
                    </a:moveTo>
                    <a:lnTo>
                      <a:pt x="0" y="231190"/>
                    </a:lnTo>
                  </a:path>
                </a:pathLst>
              </a:custGeom>
              <a:ln w="12407">
                <a:solidFill>
                  <a:srgbClr val="000000"/>
                </a:solidFill>
              </a:ln>
            </p:spPr>
            <p:txBody>
              <a:bodyPr wrap="square" lIns="0" tIns="0" rIns="0" bIns="0" rtlCol="0"/>
              <a:lstStyle/>
              <a:p>
                <a:endParaRPr/>
              </a:p>
            </p:txBody>
          </p:sp>
          <p:sp>
            <p:nvSpPr>
              <p:cNvPr id="954" name="object 189"/>
              <p:cNvSpPr/>
              <p:nvPr/>
            </p:nvSpPr>
            <p:spPr>
              <a:xfrm>
                <a:off x="2439169" y="2842650"/>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55" name="object 190"/>
              <p:cNvSpPr/>
              <p:nvPr/>
            </p:nvSpPr>
            <p:spPr>
              <a:xfrm>
                <a:off x="2439169" y="3073841"/>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56" name="object 191"/>
              <p:cNvSpPr/>
              <p:nvPr/>
            </p:nvSpPr>
            <p:spPr>
              <a:xfrm>
                <a:off x="2572227" y="3131156"/>
                <a:ext cx="0" cy="358140"/>
              </a:xfrm>
              <a:custGeom>
                <a:avLst/>
                <a:gdLst/>
                <a:ahLst/>
                <a:cxnLst/>
                <a:rect l="l" t="t" r="r" b="b"/>
                <a:pathLst>
                  <a:path h="358139">
                    <a:moveTo>
                      <a:pt x="0" y="0"/>
                    </a:moveTo>
                    <a:lnTo>
                      <a:pt x="0" y="357568"/>
                    </a:lnTo>
                  </a:path>
                </a:pathLst>
              </a:custGeom>
              <a:ln w="12407">
                <a:solidFill>
                  <a:srgbClr val="000000"/>
                </a:solidFill>
              </a:ln>
            </p:spPr>
            <p:txBody>
              <a:bodyPr wrap="square" lIns="0" tIns="0" rIns="0" bIns="0" rtlCol="0"/>
              <a:lstStyle/>
              <a:p>
                <a:endParaRPr/>
              </a:p>
            </p:txBody>
          </p:sp>
          <p:sp>
            <p:nvSpPr>
              <p:cNvPr id="957" name="object 192"/>
              <p:cNvSpPr/>
              <p:nvPr/>
            </p:nvSpPr>
            <p:spPr>
              <a:xfrm>
                <a:off x="2563312" y="3131156"/>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58" name="object 193"/>
              <p:cNvSpPr/>
              <p:nvPr/>
            </p:nvSpPr>
            <p:spPr>
              <a:xfrm>
                <a:off x="2563312" y="3488737"/>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59" name="object 194"/>
              <p:cNvSpPr/>
              <p:nvPr/>
            </p:nvSpPr>
            <p:spPr>
              <a:xfrm>
                <a:off x="2899544" y="3211699"/>
                <a:ext cx="0" cy="139700"/>
              </a:xfrm>
              <a:custGeom>
                <a:avLst/>
                <a:gdLst/>
                <a:ahLst/>
                <a:cxnLst/>
                <a:rect l="l" t="t" r="r" b="b"/>
                <a:pathLst>
                  <a:path h="139700">
                    <a:moveTo>
                      <a:pt x="0" y="0"/>
                    </a:moveTo>
                    <a:lnTo>
                      <a:pt x="0" y="139242"/>
                    </a:lnTo>
                  </a:path>
                </a:pathLst>
              </a:custGeom>
              <a:ln w="12407">
                <a:solidFill>
                  <a:srgbClr val="000000"/>
                </a:solidFill>
              </a:ln>
            </p:spPr>
            <p:txBody>
              <a:bodyPr wrap="square" lIns="0" tIns="0" rIns="0" bIns="0" rtlCol="0"/>
              <a:lstStyle/>
              <a:p>
                <a:endParaRPr/>
              </a:p>
            </p:txBody>
          </p:sp>
          <p:sp>
            <p:nvSpPr>
              <p:cNvPr id="960" name="object 195"/>
              <p:cNvSpPr/>
              <p:nvPr/>
            </p:nvSpPr>
            <p:spPr>
              <a:xfrm>
                <a:off x="2890616" y="3211699"/>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61" name="object 196"/>
              <p:cNvSpPr/>
              <p:nvPr/>
            </p:nvSpPr>
            <p:spPr>
              <a:xfrm>
                <a:off x="2890616" y="3350929"/>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62" name="object 197"/>
              <p:cNvSpPr/>
              <p:nvPr/>
            </p:nvSpPr>
            <p:spPr>
              <a:xfrm>
                <a:off x="3107545" y="3476799"/>
                <a:ext cx="0" cy="119380"/>
              </a:xfrm>
              <a:custGeom>
                <a:avLst/>
                <a:gdLst/>
                <a:ahLst/>
                <a:cxnLst/>
                <a:rect l="l" t="t" r="r" b="b"/>
                <a:pathLst>
                  <a:path h="119379">
                    <a:moveTo>
                      <a:pt x="0" y="0"/>
                    </a:moveTo>
                    <a:lnTo>
                      <a:pt x="0" y="118986"/>
                    </a:lnTo>
                  </a:path>
                </a:pathLst>
              </a:custGeom>
              <a:ln w="12407">
                <a:solidFill>
                  <a:srgbClr val="000000"/>
                </a:solidFill>
              </a:ln>
            </p:spPr>
            <p:txBody>
              <a:bodyPr wrap="square" lIns="0" tIns="0" rIns="0" bIns="0" rtlCol="0"/>
              <a:lstStyle/>
              <a:p>
                <a:endParaRPr/>
              </a:p>
            </p:txBody>
          </p:sp>
          <p:sp>
            <p:nvSpPr>
              <p:cNvPr id="963" name="object 198"/>
              <p:cNvSpPr/>
              <p:nvPr/>
            </p:nvSpPr>
            <p:spPr>
              <a:xfrm>
                <a:off x="3098617" y="3476799"/>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64" name="object 199"/>
              <p:cNvSpPr/>
              <p:nvPr/>
            </p:nvSpPr>
            <p:spPr>
              <a:xfrm>
                <a:off x="3098617" y="3595785"/>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65" name="object 200"/>
              <p:cNvSpPr/>
              <p:nvPr/>
            </p:nvSpPr>
            <p:spPr>
              <a:xfrm>
                <a:off x="3164758" y="3654053"/>
                <a:ext cx="0" cy="88900"/>
              </a:xfrm>
              <a:custGeom>
                <a:avLst/>
                <a:gdLst/>
                <a:ahLst/>
                <a:cxnLst/>
                <a:rect l="l" t="t" r="r" b="b"/>
                <a:pathLst>
                  <a:path h="88900">
                    <a:moveTo>
                      <a:pt x="0" y="0"/>
                    </a:moveTo>
                    <a:lnTo>
                      <a:pt x="0" y="88760"/>
                    </a:lnTo>
                  </a:path>
                </a:pathLst>
              </a:custGeom>
              <a:ln w="12407">
                <a:solidFill>
                  <a:srgbClr val="000000"/>
                </a:solidFill>
              </a:ln>
            </p:spPr>
            <p:txBody>
              <a:bodyPr wrap="square" lIns="0" tIns="0" rIns="0" bIns="0" rtlCol="0"/>
              <a:lstStyle/>
              <a:p>
                <a:endParaRPr/>
              </a:p>
            </p:txBody>
          </p:sp>
          <p:sp>
            <p:nvSpPr>
              <p:cNvPr id="966" name="object 201"/>
              <p:cNvSpPr/>
              <p:nvPr/>
            </p:nvSpPr>
            <p:spPr>
              <a:xfrm>
                <a:off x="3155843" y="3654053"/>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67" name="object 202"/>
              <p:cNvSpPr/>
              <p:nvPr/>
            </p:nvSpPr>
            <p:spPr>
              <a:xfrm>
                <a:off x="3155843" y="3742813"/>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68" name="object 203"/>
              <p:cNvSpPr/>
              <p:nvPr/>
            </p:nvSpPr>
            <p:spPr>
              <a:xfrm>
                <a:off x="3278118" y="3377358"/>
                <a:ext cx="0" cy="118110"/>
              </a:xfrm>
              <a:custGeom>
                <a:avLst/>
                <a:gdLst/>
                <a:ahLst/>
                <a:cxnLst/>
                <a:rect l="l" t="t" r="r" b="b"/>
                <a:pathLst>
                  <a:path h="118110">
                    <a:moveTo>
                      <a:pt x="0" y="0"/>
                    </a:moveTo>
                    <a:lnTo>
                      <a:pt x="0" y="117830"/>
                    </a:lnTo>
                  </a:path>
                </a:pathLst>
              </a:custGeom>
              <a:ln w="12407">
                <a:solidFill>
                  <a:srgbClr val="000000"/>
                </a:solidFill>
              </a:ln>
            </p:spPr>
            <p:txBody>
              <a:bodyPr wrap="square" lIns="0" tIns="0" rIns="0" bIns="0" rtlCol="0"/>
              <a:lstStyle/>
              <a:p>
                <a:endParaRPr/>
              </a:p>
            </p:txBody>
          </p:sp>
          <p:sp>
            <p:nvSpPr>
              <p:cNvPr id="969" name="object 204"/>
              <p:cNvSpPr/>
              <p:nvPr/>
            </p:nvSpPr>
            <p:spPr>
              <a:xfrm>
                <a:off x="3269203" y="3377358"/>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70" name="object 205"/>
              <p:cNvSpPr/>
              <p:nvPr/>
            </p:nvSpPr>
            <p:spPr>
              <a:xfrm>
                <a:off x="3269203" y="3495188"/>
                <a:ext cx="18415" cy="0"/>
              </a:xfrm>
              <a:custGeom>
                <a:avLst/>
                <a:gdLst/>
                <a:ahLst/>
                <a:cxnLst/>
                <a:rect l="l" t="t" r="r" b="b"/>
                <a:pathLst>
                  <a:path w="18414">
                    <a:moveTo>
                      <a:pt x="17843" y="0"/>
                    </a:moveTo>
                    <a:lnTo>
                      <a:pt x="0" y="0"/>
                    </a:lnTo>
                  </a:path>
                </a:pathLst>
              </a:custGeom>
              <a:ln w="12407">
                <a:solidFill>
                  <a:srgbClr val="000000"/>
                </a:solidFill>
              </a:ln>
            </p:spPr>
            <p:txBody>
              <a:bodyPr wrap="square" lIns="0" tIns="0" rIns="0" bIns="0" rtlCol="0"/>
              <a:lstStyle/>
              <a:p>
                <a:endParaRPr/>
              </a:p>
            </p:txBody>
          </p:sp>
          <p:sp>
            <p:nvSpPr>
              <p:cNvPr id="971" name="object 206"/>
              <p:cNvSpPr/>
              <p:nvPr/>
            </p:nvSpPr>
            <p:spPr>
              <a:xfrm>
                <a:off x="3355487" y="3106861"/>
                <a:ext cx="0" cy="153670"/>
              </a:xfrm>
              <a:custGeom>
                <a:avLst/>
                <a:gdLst/>
                <a:ahLst/>
                <a:cxnLst/>
                <a:rect l="l" t="t" r="r" b="b"/>
                <a:pathLst>
                  <a:path h="153670">
                    <a:moveTo>
                      <a:pt x="0" y="0"/>
                    </a:moveTo>
                    <a:lnTo>
                      <a:pt x="0" y="153200"/>
                    </a:lnTo>
                  </a:path>
                </a:pathLst>
              </a:custGeom>
              <a:ln w="12407">
                <a:solidFill>
                  <a:srgbClr val="000000"/>
                </a:solidFill>
              </a:ln>
            </p:spPr>
            <p:txBody>
              <a:bodyPr wrap="square" lIns="0" tIns="0" rIns="0" bIns="0" rtlCol="0"/>
              <a:lstStyle/>
              <a:p>
                <a:endParaRPr/>
              </a:p>
            </p:txBody>
          </p:sp>
          <p:sp>
            <p:nvSpPr>
              <p:cNvPr id="972" name="object 207"/>
              <p:cNvSpPr/>
              <p:nvPr/>
            </p:nvSpPr>
            <p:spPr>
              <a:xfrm>
                <a:off x="3346572" y="3106861"/>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73" name="object 208"/>
              <p:cNvSpPr/>
              <p:nvPr/>
            </p:nvSpPr>
            <p:spPr>
              <a:xfrm>
                <a:off x="3346572" y="3260061"/>
                <a:ext cx="18415" cy="0"/>
              </a:xfrm>
              <a:custGeom>
                <a:avLst/>
                <a:gdLst/>
                <a:ahLst/>
                <a:cxnLst/>
                <a:rect l="l" t="t" r="r" b="b"/>
                <a:pathLst>
                  <a:path w="18414">
                    <a:moveTo>
                      <a:pt x="17830" y="0"/>
                    </a:moveTo>
                    <a:lnTo>
                      <a:pt x="0" y="0"/>
                    </a:lnTo>
                  </a:path>
                </a:pathLst>
              </a:custGeom>
              <a:ln w="12407">
                <a:solidFill>
                  <a:srgbClr val="000000"/>
                </a:solidFill>
              </a:ln>
            </p:spPr>
            <p:txBody>
              <a:bodyPr wrap="square" lIns="0" tIns="0" rIns="0" bIns="0" rtlCol="0"/>
              <a:lstStyle/>
              <a:p>
                <a:endParaRPr/>
              </a:p>
            </p:txBody>
          </p:sp>
          <p:sp>
            <p:nvSpPr>
              <p:cNvPr id="974" name="object 209"/>
              <p:cNvSpPr/>
              <p:nvPr/>
            </p:nvSpPr>
            <p:spPr>
              <a:xfrm>
                <a:off x="1488738" y="3950128"/>
                <a:ext cx="2145030" cy="0"/>
              </a:xfrm>
              <a:custGeom>
                <a:avLst/>
                <a:gdLst/>
                <a:ahLst/>
                <a:cxnLst/>
                <a:rect l="l" t="t" r="r" b="b"/>
                <a:pathLst>
                  <a:path w="2145029">
                    <a:moveTo>
                      <a:pt x="2144407" y="0"/>
                    </a:moveTo>
                    <a:lnTo>
                      <a:pt x="0" y="0"/>
                    </a:lnTo>
                  </a:path>
                </a:pathLst>
              </a:custGeom>
              <a:ln w="6350">
                <a:solidFill>
                  <a:srgbClr val="000000"/>
                </a:solidFill>
              </a:ln>
            </p:spPr>
            <p:txBody>
              <a:bodyPr wrap="square" lIns="0" tIns="0" rIns="0" bIns="0" rtlCol="0"/>
              <a:lstStyle/>
              <a:p>
                <a:endParaRPr/>
              </a:p>
            </p:txBody>
          </p:sp>
          <p:sp>
            <p:nvSpPr>
              <p:cNvPr id="975" name="object 210"/>
              <p:cNvSpPr/>
              <p:nvPr/>
            </p:nvSpPr>
            <p:spPr>
              <a:xfrm>
                <a:off x="1488738" y="2770717"/>
                <a:ext cx="0" cy="1179830"/>
              </a:xfrm>
              <a:custGeom>
                <a:avLst/>
                <a:gdLst/>
                <a:ahLst/>
                <a:cxnLst/>
                <a:rect l="l" t="t" r="r" b="b"/>
                <a:pathLst>
                  <a:path h="1179829">
                    <a:moveTo>
                      <a:pt x="0" y="1179410"/>
                    </a:moveTo>
                    <a:lnTo>
                      <a:pt x="0" y="0"/>
                    </a:lnTo>
                  </a:path>
                </a:pathLst>
              </a:custGeom>
              <a:ln w="6350">
                <a:solidFill>
                  <a:srgbClr val="000000"/>
                </a:solidFill>
              </a:ln>
            </p:spPr>
            <p:txBody>
              <a:bodyPr wrap="square" lIns="0" tIns="0" rIns="0" bIns="0" rtlCol="0"/>
              <a:lstStyle/>
              <a:p>
                <a:endParaRPr/>
              </a:p>
            </p:txBody>
          </p:sp>
          <p:sp>
            <p:nvSpPr>
              <p:cNvPr id="976" name="object 211"/>
              <p:cNvSpPr/>
              <p:nvPr/>
            </p:nvSpPr>
            <p:spPr>
              <a:xfrm>
                <a:off x="1488738" y="2770717"/>
                <a:ext cx="2145030" cy="0"/>
              </a:xfrm>
              <a:custGeom>
                <a:avLst/>
                <a:gdLst/>
                <a:ahLst/>
                <a:cxnLst/>
                <a:rect l="l" t="t" r="r" b="b"/>
                <a:pathLst>
                  <a:path w="2145029">
                    <a:moveTo>
                      <a:pt x="0" y="0"/>
                    </a:moveTo>
                    <a:lnTo>
                      <a:pt x="2144407" y="0"/>
                    </a:lnTo>
                  </a:path>
                </a:pathLst>
              </a:custGeom>
              <a:ln w="6350">
                <a:solidFill>
                  <a:srgbClr val="000000"/>
                </a:solidFill>
              </a:ln>
            </p:spPr>
            <p:txBody>
              <a:bodyPr wrap="square" lIns="0" tIns="0" rIns="0" bIns="0" rtlCol="0"/>
              <a:lstStyle/>
              <a:p>
                <a:endParaRPr/>
              </a:p>
            </p:txBody>
          </p:sp>
          <p:sp>
            <p:nvSpPr>
              <p:cNvPr id="977" name="object 212"/>
              <p:cNvSpPr/>
              <p:nvPr/>
            </p:nvSpPr>
            <p:spPr>
              <a:xfrm>
                <a:off x="3633146" y="2770717"/>
                <a:ext cx="0" cy="1179830"/>
              </a:xfrm>
              <a:custGeom>
                <a:avLst/>
                <a:gdLst/>
                <a:ahLst/>
                <a:cxnLst/>
                <a:rect l="l" t="t" r="r" b="b"/>
                <a:pathLst>
                  <a:path h="1179829">
                    <a:moveTo>
                      <a:pt x="0" y="0"/>
                    </a:moveTo>
                    <a:lnTo>
                      <a:pt x="0" y="1179410"/>
                    </a:lnTo>
                  </a:path>
                </a:pathLst>
              </a:custGeom>
              <a:ln w="6350">
                <a:solidFill>
                  <a:srgbClr val="000000"/>
                </a:solidFill>
              </a:ln>
            </p:spPr>
            <p:txBody>
              <a:bodyPr wrap="square" lIns="0" tIns="0" rIns="0" bIns="0" rtlCol="0"/>
              <a:lstStyle/>
              <a:p>
                <a:endParaRPr/>
              </a:p>
            </p:txBody>
          </p:sp>
          <p:sp>
            <p:nvSpPr>
              <p:cNvPr id="978" name="object 213"/>
              <p:cNvSpPr/>
              <p:nvPr/>
            </p:nvSpPr>
            <p:spPr>
              <a:xfrm>
                <a:off x="1545165"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79" name="object 214"/>
              <p:cNvSpPr/>
              <p:nvPr/>
            </p:nvSpPr>
            <p:spPr>
              <a:xfrm>
                <a:off x="1601591"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0" name="object 215"/>
              <p:cNvSpPr/>
              <p:nvPr/>
            </p:nvSpPr>
            <p:spPr>
              <a:xfrm>
                <a:off x="1658030"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1" name="object 216"/>
              <p:cNvSpPr/>
              <p:nvPr/>
            </p:nvSpPr>
            <p:spPr>
              <a:xfrm>
                <a:off x="1714456"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2" name="object 217"/>
              <p:cNvSpPr/>
              <p:nvPr/>
            </p:nvSpPr>
            <p:spPr>
              <a:xfrm>
                <a:off x="1770882" y="3916053"/>
                <a:ext cx="0" cy="34290"/>
              </a:xfrm>
              <a:custGeom>
                <a:avLst/>
                <a:gdLst/>
                <a:ahLst/>
                <a:cxnLst/>
                <a:rect l="l" t="t" r="r" b="b"/>
                <a:pathLst>
                  <a:path h="34289">
                    <a:moveTo>
                      <a:pt x="0" y="34074"/>
                    </a:moveTo>
                    <a:lnTo>
                      <a:pt x="0" y="0"/>
                    </a:lnTo>
                  </a:path>
                </a:pathLst>
              </a:custGeom>
              <a:ln w="6350">
                <a:solidFill>
                  <a:srgbClr val="000000"/>
                </a:solidFill>
              </a:ln>
            </p:spPr>
            <p:txBody>
              <a:bodyPr wrap="square" lIns="0" tIns="0" rIns="0" bIns="0" rtlCol="0"/>
              <a:lstStyle/>
              <a:p>
                <a:endParaRPr/>
              </a:p>
            </p:txBody>
          </p:sp>
          <p:sp>
            <p:nvSpPr>
              <p:cNvPr id="983" name="object 218"/>
              <p:cNvSpPr/>
              <p:nvPr/>
            </p:nvSpPr>
            <p:spPr>
              <a:xfrm>
                <a:off x="1827325"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4" name="object 219"/>
              <p:cNvSpPr/>
              <p:nvPr/>
            </p:nvSpPr>
            <p:spPr>
              <a:xfrm>
                <a:off x="1883751"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5" name="object 220"/>
              <p:cNvSpPr/>
              <p:nvPr/>
            </p:nvSpPr>
            <p:spPr>
              <a:xfrm>
                <a:off x="1940190"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6" name="object 221"/>
              <p:cNvSpPr/>
              <p:nvPr/>
            </p:nvSpPr>
            <p:spPr>
              <a:xfrm>
                <a:off x="1996629"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7" name="object 222"/>
              <p:cNvSpPr/>
              <p:nvPr/>
            </p:nvSpPr>
            <p:spPr>
              <a:xfrm>
                <a:off x="2053055" y="3916053"/>
                <a:ext cx="0" cy="34290"/>
              </a:xfrm>
              <a:custGeom>
                <a:avLst/>
                <a:gdLst/>
                <a:ahLst/>
                <a:cxnLst/>
                <a:rect l="l" t="t" r="r" b="b"/>
                <a:pathLst>
                  <a:path h="34289">
                    <a:moveTo>
                      <a:pt x="0" y="34074"/>
                    </a:moveTo>
                    <a:lnTo>
                      <a:pt x="0" y="0"/>
                    </a:lnTo>
                  </a:path>
                </a:pathLst>
              </a:custGeom>
              <a:ln w="6350">
                <a:solidFill>
                  <a:srgbClr val="000000"/>
                </a:solidFill>
              </a:ln>
            </p:spPr>
            <p:txBody>
              <a:bodyPr wrap="square" lIns="0" tIns="0" rIns="0" bIns="0" rtlCol="0"/>
              <a:lstStyle/>
              <a:p>
                <a:endParaRPr/>
              </a:p>
            </p:txBody>
          </p:sp>
          <p:sp>
            <p:nvSpPr>
              <p:cNvPr id="988" name="object 223"/>
              <p:cNvSpPr/>
              <p:nvPr/>
            </p:nvSpPr>
            <p:spPr>
              <a:xfrm>
                <a:off x="2109491"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89" name="object 224"/>
              <p:cNvSpPr/>
              <p:nvPr/>
            </p:nvSpPr>
            <p:spPr>
              <a:xfrm>
                <a:off x="2165917"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0" name="object 225"/>
              <p:cNvSpPr/>
              <p:nvPr/>
            </p:nvSpPr>
            <p:spPr>
              <a:xfrm>
                <a:off x="2222356"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1" name="object 226"/>
              <p:cNvSpPr/>
              <p:nvPr/>
            </p:nvSpPr>
            <p:spPr>
              <a:xfrm>
                <a:off x="2278795"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2" name="object 227"/>
              <p:cNvSpPr/>
              <p:nvPr/>
            </p:nvSpPr>
            <p:spPr>
              <a:xfrm>
                <a:off x="2335221" y="3916053"/>
                <a:ext cx="0" cy="34290"/>
              </a:xfrm>
              <a:custGeom>
                <a:avLst/>
                <a:gdLst/>
                <a:ahLst/>
                <a:cxnLst/>
                <a:rect l="l" t="t" r="r" b="b"/>
                <a:pathLst>
                  <a:path h="34289">
                    <a:moveTo>
                      <a:pt x="0" y="34074"/>
                    </a:moveTo>
                    <a:lnTo>
                      <a:pt x="0" y="0"/>
                    </a:lnTo>
                  </a:path>
                </a:pathLst>
              </a:custGeom>
              <a:ln w="6350">
                <a:solidFill>
                  <a:srgbClr val="000000"/>
                </a:solidFill>
              </a:ln>
            </p:spPr>
            <p:txBody>
              <a:bodyPr wrap="square" lIns="0" tIns="0" rIns="0" bIns="0" rtlCol="0"/>
              <a:lstStyle/>
              <a:p>
                <a:endParaRPr/>
              </a:p>
            </p:txBody>
          </p:sp>
          <p:sp>
            <p:nvSpPr>
              <p:cNvPr id="993" name="object 228"/>
              <p:cNvSpPr/>
              <p:nvPr/>
            </p:nvSpPr>
            <p:spPr>
              <a:xfrm>
                <a:off x="2391657"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4" name="object 229"/>
              <p:cNvSpPr/>
              <p:nvPr/>
            </p:nvSpPr>
            <p:spPr>
              <a:xfrm>
                <a:off x="2448083"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5" name="object 230"/>
              <p:cNvSpPr/>
              <p:nvPr/>
            </p:nvSpPr>
            <p:spPr>
              <a:xfrm>
                <a:off x="2504522"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6" name="object 231"/>
              <p:cNvSpPr/>
              <p:nvPr/>
            </p:nvSpPr>
            <p:spPr>
              <a:xfrm>
                <a:off x="2560948"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7" name="object 232"/>
              <p:cNvSpPr/>
              <p:nvPr/>
            </p:nvSpPr>
            <p:spPr>
              <a:xfrm>
                <a:off x="2617374" y="3916053"/>
                <a:ext cx="0" cy="34290"/>
              </a:xfrm>
              <a:custGeom>
                <a:avLst/>
                <a:gdLst/>
                <a:ahLst/>
                <a:cxnLst/>
                <a:rect l="l" t="t" r="r" b="b"/>
                <a:pathLst>
                  <a:path h="34289">
                    <a:moveTo>
                      <a:pt x="0" y="34074"/>
                    </a:moveTo>
                    <a:lnTo>
                      <a:pt x="0" y="0"/>
                    </a:lnTo>
                  </a:path>
                </a:pathLst>
              </a:custGeom>
              <a:ln w="6350">
                <a:solidFill>
                  <a:srgbClr val="000000"/>
                </a:solidFill>
              </a:ln>
            </p:spPr>
            <p:txBody>
              <a:bodyPr wrap="square" lIns="0" tIns="0" rIns="0" bIns="0" rtlCol="0"/>
              <a:lstStyle/>
              <a:p>
                <a:endParaRPr/>
              </a:p>
            </p:txBody>
          </p:sp>
          <p:sp>
            <p:nvSpPr>
              <p:cNvPr id="998" name="object 233"/>
              <p:cNvSpPr/>
              <p:nvPr/>
            </p:nvSpPr>
            <p:spPr>
              <a:xfrm>
                <a:off x="2673813"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999" name="object 234"/>
              <p:cNvSpPr/>
              <p:nvPr/>
            </p:nvSpPr>
            <p:spPr>
              <a:xfrm>
                <a:off x="2730239"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0" name="object 235"/>
              <p:cNvSpPr/>
              <p:nvPr/>
            </p:nvSpPr>
            <p:spPr>
              <a:xfrm>
                <a:off x="2786678"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1" name="object 236"/>
              <p:cNvSpPr/>
              <p:nvPr/>
            </p:nvSpPr>
            <p:spPr>
              <a:xfrm>
                <a:off x="2843104"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2" name="object 237"/>
              <p:cNvSpPr/>
              <p:nvPr/>
            </p:nvSpPr>
            <p:spPr>
              <a:xfrm>
                <a:off x="2899543" y="3916053"/>
                <a:ext cx="0" cy="34290"/>
              </a:xfrm>
              <a:custGeom>
                <a:avLst/>
                <a:gdLst/>
                <a:ahLst/>
                <a:cxnLst/>
                <a:rect l="l" t="t" r="r" b="b"/>
                <a:pathLst>
                  <a:path h="34289">
                    <a:moveTo>
                      <a:pt x="0" y="34074"/>
                    </a:moveTo>
                    <a:lnTo>
                      <a:pt x="0" y="0"/>
                    </a:lnTo>
                  </a:path>
                </a:pathLst>
              </a:custGeom>
              <a:ln w="6350">
                <a:solidFill>
                  <a:srgbClr val="000000"/>
                </a:solidFill>
              </a:ln>
            </p:spPr>
            <p:txBody>
              <a:bodyPr wrap="square" lIns="0" tIns="0" rIns="0" bIns="0" rtlCol="0"/>
              <a:lstStyle/>
              <a:p>
                <a:endParaRPr/>
              </a:p>
            </p:txBody>
          </p:sp>
          <p:sp>
            <p:nvSpPr>
              <p:cNvPr id="1003" name="object 238"/>
              <p:cNvSpPr/>
              <p:nvPr/>
            </p:nvSpPr>
            <p:spPr>
              <a:xfrm>
                <a:off x="2955968"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4" name="object 239"/>
              <p:cNvSpPr/>
              <p:nvPr/>
            </p:nvSpPr>
            <p:spPr>
              <a:xfrm>
                <a:off x="3012394"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5" name="object 240"/>
              <p:cNvSpPr/>
              <p:nvPr/>
            </p:nvSpPr>
            <p:spPr>
              <a:xfrm>
                <a:off x="3068833"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6" name="object 241"/>
              <p:cNvSpPr/>
              <p:nvPr/>
            </p:nvSpPr>
            <p:spPr>
              <a:xfrm>
                <a:off x="3125271"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7" name="object 242"/>
              <p:cNvSpPr/>
              <p:nvPr/>
            </p:nvSpPr>
            <p:spPr>
              <a:xfrm>
                <a:off x="3181698" y="3916053"/>
                <a:ext cx="0" cy="34290"/>
              </a:xfrm>
              <a:custGeom>
                <a:avLst/>
                <a:gdLst/>
                <a:ahLst/>
                <a:cxnLst/>
                <a:rect l="l" t="t" r="r" b="b"/>
                <a:pathLst>
                  <a:path h="34289">
                    <a:moveTo>
                      <a:pt x="0" y="34074"/>
                    </a:moveTo>
                    <a:lnTo>
                      <a:pt x="0" y="0"/>
                    </a:lnTo>
                  </a:path>
                </a:pathLst>
              </a:custGeom>
              <a:ln w="6350">
                <a:solidFill>
                  <a:srgbClr val="000000"/>
                </a:solidFill>
              </a:ln>
            </p:spPr>
            <p:txBody>
              <a:bodyPr wrap="square" lIns="0" tIns="0" rIns="0" bIns="0" rtlCol="0"/>
              <a:lstStyle/>
              <a:p>
                <a:endParaRPr/>
              </a:p>
            </p:txBody>
          </p:sp>
          <p:sp>
            <p:nvSpPr>
              <p:cNvPr id="1008" name="object 243"/>
              <p:cNvSpPr/>
              <p:nvPr/>
            </p:nvSpPr>
            <p:spPr>
              <a:xfrm>
                <a:off x="3238125"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09" name="object 244"/>
              <p:cNvSpPr/>
              <p:nvPr/>
            </p:nvSpPr>
            <p:spPr>
              <a:xfrm>
                <a:off x="3294564"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10" name="object 245"/>
              <p:cNvSpPr/>
              <p:nvPr/>
            </p:nvSpPr>
            <p:spPr>
              <a:xfrm>
                <a:off x="3350990"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11" name="object 246"/>
              <p:cNvSpPr/>
              <p:nvPr/>
            </p:nvSpPr>
            <p:spPr>
              <a:xfrm>
                <a:off x="3407429"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12" name="object 247"/>
              <p:cNvSpPr/>
              <p:nvPr/>
            </p:nvSpPr>
            <p:spPr>
              <a:xfrm>
                <a:off x="3463855" y="3916053"/>
                <a:ext cx="0" cy="34290"/>
              </a:xfrm>
              <a:custGeom>
                <a:avLst/>
                <a:gdLst/>
                <a:ahLst/>
                <a:cxnLst/>
                <a:rect l="l" t="t" r="r" b="b"/>
                <a:pathLst>
                  <a:path h="34289">
                    <a:moveTo>
                      <a:pt x="0" y="34074"/>
                    </a:moveTo>
                    <a:lnTo>
                      <a:pt x="0" y="0"/>
                    </a:lnTo>
                  </a:path>
                </a:pathLst>
              </a:custGeom>
              <a:ln w="6350">
                <a:solidFill>
                  <a:srgbClr val="000000"/>
                </a:solidFill>
              </a:ln>
            </p:spPr>
            <p:txBody>
              <a:bodyPr wrap="square" lIns="0" tIns="0" rIns="0" bIns="0" rtlCol="0"/>
              <a:lstStyle/>
              <a:p>
                <a:endParaRPr/>
              </a:p>
            </p:txBody>
          </p:sp>
          <p:sp>
            <p:nvSpPr>
              <p:cNvPr id="1013" name="object 248"/>
              <p:cNvSpPr txBox="1"/>
              <p:nvPr/>
            </p:nvSpPr>
            <p:spPr>
              <a:xfrm>
                <a:off x="1407189" y="3953862"/>
                <a:ext cx="2138680" cy="124460"/>
              </a:xfrm>
              <a:prstGeom prst="rect">
                <a:avLst/>
              </a:prstGeom>
            </p:spPr>
            <p:txBody>
              <a:bodyPr vert="horz" wrap="square" lIns="0" tIns="12700" rIns="0" bIns="0" rtlCol="0">
                <a:spAutoFit/>
              </a:bodyPr>
              <a:lstStyle/>
              <a:p>
                <a:pPr marL="12700">
                  <a:lnSpc>
                    <a:spcPct val="100000"/>
                  </a:lnSpc>
                  <a:spcBef>
                    <a:spcPts val="100"/>
                  </a:spcBef>
                  <a:tabLst>
                    <a:tab pos="294640" algn="l"/>
                    <a:tab pos="576580" algn="l"/>
                    <a:tab pos="858519" algn="l"/>
                    <a:tab pos="1141095" algn="l"/>
                    <a:tab pos="1423035" algn="l"/>
                    <a:tab pos="1704975" algn="l"/>
                    <a:tab pos="1987550" algn="l"/>
                  </a:tabLst>
                </a:pPr>
                <a:r>
                  <a:rPr sz="650" spc="-5" dirty="0">
                    <a:latin typeface="Arial"/>
                    <a:cs typeface="Arial"/>
                  </a:rPr>
                  <a:t>350	400	450	500	550	600	650	700</a:t>
                </a:r>
                <a:endParaRPr sz="650">
                  <a:latin typeface="Arial"/>
                  <a:cs typeface="Arial"/>
                </a:endParaRPr>
              </a:p>
            </p:txBody>
          </p:sp>
          <p:sp>
            <p:nvSpPr>
              <p:cNvPr id="1014" name="object 249"/>
              <p:cNvSpPr/>
              <p:nvPr/>
            </p:nvSpPr>
            <p:spPr>
              <a:xfrm>
                <a:off x="3520292"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15" name="object 250"/>
              <p:cNvSpPr/>
              <p:nvPr/>
            </p:nvSpPr>
            <p:spPr>
              <a:xfrm>
                <a:off x="3576718" y="3925642"/>
                <a:ext cx="0" cy="24765"/>
              </a:xfrm>
              <a:custGeom>
                <a:avLst/>
                <a:gdLst/>
                <a:ahLst/>
                <a:cxnLst/>
                <a:rect l="l" t="t" r="r" b="b"/>
                <a:pathLst>
                  <a:path h="24764">
                    <a:moveTo>
                      <a:pt x="0" y="24485"/>
                    </a:moveTo>
                    <a:lnTo>
                      <a:pt x="0" y="0"/>
                    </a:lnTo>
                  </a:path>
                </a:pathLst>
              </a:custGeom>
              <a:ln w="6350">
                <a:solidFill>
                  <a:srgbClr val="000000"/>
                </a:solidFill>
              </a:ln>
            </p:spPr>
            <p:txBody>
              <a:bodyPr wrap="square" lIns="0" tIns="0" rIns="0" bIns="0" rtlCol="0"/>
              <a:lstStyle/>
              <a:p>
                <a:endParaRPr/>
              </a:p>
            </p:txBody>
          </p:sp>
          <p:sp>
            <p:nvSpPr>
              <p:cNvPr id="1016" name="object 251"/>
              <p:cNvSpPr/>
              <p:nvPr/>
            </p:nvSpPr>
            <p:spPr>
              <a:xfrm>
                <a:off x="3633144" y="3935789"/>
                <a:ext cx="0" cy="14604"/>
              </a:xfrm>
              <a:custGeom>
                <a:avLst/>
                <a:gdLst/>
                <a:ahLst/>
                <a:cxnLst/>
                <a:rect l="l" t="t" r="r" b="b"/>
                <a:pathLst>
                  <a:path h="14604">
                    <a:moveTo>
                      <a:pt x="0" y="14338"/>
                    </a:moveTo>
                    <a:lnTo>
                      <a:pt x="0" y="0"/>
                    </a:lnTo>
                  </a:path>
                </a:pathLst>
              </a:custGeom>
              <a:ln w="6350">
                <a:solidFill>
                  <a:srgbClr val="000000"/>
                </a:solidFill>
              </a:ln>
            </p:spPr>
            <p:txBody>
              <a:bodyPr wrap="square" lIns="0" tIns="0" rIns="0" bIns="0" rtlCol="0"/>
              <a:lstStyle/>
              <a:p>
                <a:endParaRPr/>
              </a:p>
            </p:txBody>
          </p:sp>
          <p:sp>
            <p:nvSpPr>
              <p:cNvPr id="1017" name="object 252"/>
              <p:cNvSpPr txBox="1"/>
              <p:nvPr/>
            </p:nvSpPr>
            <p:spPr>
              <a:xfrm>
                <a:off x="1320204" y="3881040"/>
                <a:ext cx="140335" cy="124460"/>
              </a:xfrm>
              <a:prstGeom prst="rect">
                <a:avLst/>
              </a:prstGeom>
            </p:spPr>
            <p:txBody>
              <a:bodyPr vert="horz" wrap="square" lIns="0" tIns="12700" rIns="0" bIns="0" rtlCol="0">
                <a:spAutoFit/>
              </a:bodyPr>
              <a:lstStyle/>
              <a:p>
                <a:pPr marL="12700">
                  <a:lnSpc>
                    <a:spcPct val="100000"/>
                  </a:lnSpc>
                  <a:spcBef>
                    <a:spcPts val="100"/>
                  </a:spcBef>
                </a:pPr>
                <a:r>
                  <a:rPr sz="650" dirty="0">
                    <a:latin typeface="Arial"/>
                    <a:cs typeface="Arial"/>
                  </a:rPr>
                  <a:t>0.0</a:t>
                </a:r>
                <a:endParaRPr sz="650">
                  <a:latin typeface="Arial"/>
                  <a:cs typeface="Arial"/>
                </a:endParaRPr>
              </a:p>
            </p:txBody>
          </p:sp>
          <p:sp>
            <p:nvSpPr>
              <p:cNvPr id="1018" name="object 253"/>
              <p:cNvSpPr/>
              <p:nvPr/>
            </p:nvSpPr>
            <p:spPr>
              <a:xfrm>
                <a:off x="1488734" y="3908015"/>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19" name="object 254"/>
              <p:cNvSpPr/>
              <p:nvPr/>
            </p:nvSpPr>
            <p:spPr>
              <a:xfrm>
                <a:off x="1488734" y="3865902"/>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0" name="object 255"/>
              <p:cNvSpPr/>
              <p:nvPr/>
            </p:nvSpPr>
            <p:spPr>
              <a:xfrm>
                <a:off x="1488734" y="3823776"/>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1" name="object 256"/>
              <p:cNvSpPr/>
              <p:nvPr/>
            </p:nvSpPr>
            <p:spPr>
              <a:xfrm>
                <a:off x="1488734" y="3781662"/>
                <a:ext cx="34290" cy="0"/>
              </a:xfrm>
              <a:custGeom>
                <a:avLst/>
                <a:gdLst/>
                <a:ahLst/>
                <a:cxnLst/>
                <a:rect l="l" t="t" r="r" b="b"/>
                <a:pathLst>
                  <a:path w="34290">
                    <a:moveTo>
                      <a:pt x="0" y="0"/>
                    </a:moveTo>
                    <a:lnTo>
                      <a:pt x="34086" y="0"/>
                    </a:lnTo>
                  </a:path>
                </a:pathLst>
              </a:custGeom>
              <a:ln w="6350">
                <a:solidFill>
                  <a:srgbClr val="000000"/>
                </a:solidFill>
              </a:ln>
            </p:spPr>
            <p:txBody>
              <a:bodyPr wrap="square" lIns="0" tIns="0" rIns="0" bIns="0" rtlCol="0"/>
              <a:lstStyle/>
              <a:p>
                <a:endParaRPr/>
              </a:p>
            </p:txBody>
          </p:sp>
          <p:sp>
            <p:nvSpPr>
              <p:cNvPr id="1022" name="object 257"/>
              <p:cNvSpPr/>
              <p:nvPr/>
            </p:nvSpPr>
            <p:spPr>
              <a:xfrm>
                <a:off x="1488734" y="3739524"/>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3" name="object 258"/>
              <p:cNvSpPr/>
              <p:nvPr/>
            </p:nvSpPr>
            <p:spPr>
              <a:xfrm>
                <a:off x="1488734" y="3697410"/>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4" name="object 259"/>
              <p:cNvSpPr/>
              <p:nvPr/>
            </p:nvSpPr>
            <p:spPr>
              <a:xfrm>
                <a:off x="1488734" y="3655285"/>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5" name="object 260"/>
              <p:cNvSpPr/>
              <p:nvPr/>
            </p:nvSpPr>
            <p:spPr>
              <a:xfrm>
                <a:off x="1488734" y="3613146"/>
                <a:ext cx="34290" cy="0"/>
              </a:xfrm>
              <a:custGeom>
                <a:avLst/>
                <a:gdLst/>
                <a:ahLst/>
                <a:cxnLst/>
                <a:rect l="l" t="t" r="r" b="b"/>
                <a:pathLst>
                  <a:path w="34290">
                    <a:moveTo>
                      <a:pt x="0" y="0"/>
                    </a:moveTo>
                    <a:lnTo>
                      <a:pt x="34086" y="0"/>
                    </a:lnTo>
                  </a:path>
                </a:pathLst>
              </a:custGeom>
              <a:ln w="6350">
                <a:solidFill>
                  <a:srgbClr val="000000"/>
                </a:solidFill>
              </a:ln>
            </p:spPr>
            <p:txBody>
              <a:bodyPr wrap="square" lIns="0" tIns="0" rIns="0" bIns="0" rtlCol="0"/>
              <a:lstStyle/>
              <a:p>
                <a:endParaRPr/>
              </a:p>
            </p:txBody>
          </p:sp>
          <p:sp>
            <p:nvSpPr>
              <p:cNvPr id="1026" name="object 261"/>
              <p:cNvSpPr/>
              <p:nvPr/>
            </p:nvSpPr>
            <p:spPr>
              <a:xfrm>
                <a:off x="1488734" y="3571047"/>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7" name="object 262"/>
              <p:cNvSpPr/>
              <p:nvPr/>
            </p:nvSpPr>
            <p:spPr>
              <a:xfrm>
                <a:off x="1488734" y="3528908"/>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8" name="object 263"/>
              <p:cNvSpPr/>
              <p:nvPr/>
            </p:nvSpPr>
            <p:spPr>
              <a:xfrm>
                <a:off x="1488734" y="3486808"/>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29" name="object 264"/>
              <p:cNvSpPr/>
              <p:nvPr/>
            </p:nvSpPr>
            <p:spPr>
              <a:xfrm>
                <a:off x="1488734" y="3444681"/>
                <a:ext cx="34290" cy="0"/>
              </a:xfrm>
              <a:custGeom>
                <a:avLst/>
                <a:gdLst/>
                <a:ahLst/>
                <a:cxnLst/>
                <a:rect l="l" t="t" r="r" b="b"/>
                <a:pathLst>
                  <a:path w="34290">
                    <a:moveTo>
                      <a:pt x="0" y="0"/>
                    </a:moveTo>
                    <a:lnTo>
                      <a:pt x="34086" y="0"/>
                    </a:lnTo>
                  </a:path>
                </a:pathLst>
              </a:custGeom>
              <a:ln w="6350">
                <a:solidFill>
                  <a:srgbClr val="000000"/>
                </a:solidFill>
              </a:ln>
            </p:spPr>
            <p:txBody>
              <a:bodyPr wrap="square" lIns="0" tIns="0" rIns="0" bIns="0" rtlCol="0"/>
              <a:lstStyle/>
              <a:p>
                <a:endParaRPr/>
              </a:p>
            </p:txBody>
          </p:sp>
          <p:sp>
            <p:nvSpPr>
              <p:cNvPr id="1030" name="object 265"/>
              <p:cNvSpPr/>
              <p:nvPr/>
            </p:nvSpPr>
            <p:spPr>
              <a:xfrm>
                <a:off x="1488734" y="3402567"/>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31" name="object 266"/>
              <p:cNvSpPr/>
              <p:nvPr/>
            </p:nvSpPr>
            <p:spPr>
              <a:xfrm>
                <a:off x="1488734" y="3360428"/>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32" name="object 267"/>
              <p:cNvSpPr/>
              <p:nvPr/>
            </p:nvSpPr>
            <p:spPr>
              <a:xfrm>
                <a:off x="1488734" y="3318315"/>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33" name="object 268"/>
              <p:cNvSpPr/>
              <p:nvPr/>
            </p:nvSpPr>
            <p:spPr>
              <a:xfrm>
                <a:off x="1488734" y="3276189"/>
                <a:ext cx="34290" cy="0"/>
              </a:xfrm>
              <a:custGeom>
                <a:avLst/>
                <a:gdLst/>
                <a:ahLst/>
                <a:cxnLst/>
                <a:rect l="l" t="t" r="r" b="b"/>
                <a:pathLst>
                  <a:path w="34290">
                    <a:moveTo>
                      <a:pt x="0" y="0"/>
                    </a:moveTo>
                    <a:lnTo>
                      <a:pt x="34086" y="0"/>
                    </a:lnTo>
                  </a:path>
                </a:pathLst>
              </a:custGeom>
              <a:ln w="6350">
                <a:solidFill>
                  <a:srgbClr val="000000"/>
                </a:solidFill>
              </a:ln>
            </p:spPr>
            <p:txBody>
              <a:bodyPr wrap="square" lIns="0" tIns="0" rIns="0" bIns="0" rtlCol="0"/>
              <a:lstStyle/>
              <a:p>
                <a:endParaRPr/>
              </a:p>
            </p:txBody>
          </p:sp>
          <p:sp>
            <p:nvSpPr>
              <p:cNvPr id="1034" name="object 269"/>
              <p:cNvSpPr/>
              <p:nvPr/>
            </p:nvSpPr>
            <p:spPr>
              <a:xfrm>
                <a:off x="1488734" y="3234064"/>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35" name="object 270"/>
              <p:cNvSpPr/>
              <p:nvPr/>
            </p:nvSpPr>
            <p:spPr>
              <a:xfrm>
                <a:off x="1488734" y="3191951"/>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36" name="object 271"/>
              <p:cNvSpPr/>
              <p:nvPr/>
            </p:nvSpPr>
            <p:spPr>
              <a:xfrm>
                <a:off x="1488734" y="3149825"/>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37" name="object 272"/>
              <p:cNvSpPr/>
              <p:nvPr/>
            </p:nvSpPr>
            <p:spPr>
              <a:xfrm>
                <a:off x="1488734" y="3107699"/>
                <a:ext cx="34290" cy="0"/>
              </a:xfrm>
              <a:custGeom>
                <a:avLst/>
                <a:gdLst/>
                <a:ahLst/>
                <a:cxnLst/>
                <a:rect l="l" t="t" r="r" b="b"/>
                <a:pathLst>
                  <a:path w="34290">
                    <a:moveTo>
                      <a:pt x="0" y="0"/>
                    </a:moveTo>
                    <a:lnTo>
                      <a:pt x="34086" y="0"/>
                    </a:lnTo>
                  </a:path>
                </a:pathLst>
              </a:custGeom>
              <a:ln w="6350">
                <a:solidFill>
                  <a:srgbClr val="000000"/>
                </a:solidFill>
              </a:ln>
            </p:spPr>
            <p:txBody>
              <a:bodyPr wrap="square" lIns="0" tIns="0" rIns="0" bIns="0" rtlCol="0"/>
              <a:lstStyle/>
              <a:p>
                <a:endParaRPr/>
              </a:p>
            </p:txBody>
          </p:sp>
          <p:sp>
            <p:nvSpPr>
              <p:cNvPr id="1038" name="object 273"/>
              <p:cNvSpPr/>
              <p:nvPr/>
            </p:nvSpPr>
            <p:spPr>
              <a:xfrm>
                <a:off x="1488734" y="3065585"/>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39" name="object 274"/>
              <p:cNvSpPr/>
              <p:nvPr/>
            </p:nvSpPr>
            <p:spPr>
              <a:xfrm>
                <a:off x="1488734" y="3023459"/>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40" name="object 275"/>
              <p:cNvSpPr/>
              <p:nvPr/>
            </p:nvSpPr>
            <p:spPr>
              <a:xfrm>
                <a:off x="1488734" y="2981333"/>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41" name="object 276"/>
              <p:cNvSpPr/>
              <p:nvPr/>
            </p:nvSpPr>
            <p:spPr>
              <a:xfrm>
                <a:off x="1488734" y="2939207"/>
                <a:ext cx="34290" cy="0"/>
              </a:xfrm>
              <a:custGeom>
                <a:avLst/>
                <a:gdLst/>
                <a:ahLst/>
                <a:cxnLst/>
                <a:rect l="l" t="t" r="r" b="b"/>
                <a:pathLst>
                  <a:path w="34290">
                    <a:moveTo>
                      <a:pt x="0" y="0"/>
                    </a:moveTo>
                    <a:lnTo>
                      <a:pt x="34086" y="0"/>
                    </a:lnTo>
                  </a:path>
                </a:pathLst>
              </a:custGeom>
              <a:ln w="6350">
                <a:solidFill>
                  <a:srgbClr val="000000"/>
                </a:solidFill>
              </a:ln>
            </p:spPr>
            <p:txBody>
              <a:bodyPr wrap="square" lIns="0" tIns="0" rIns="0" bIns="0" rtlCol="0"/>
              <a:lstStyle/>
              <a:p>
                <a:endParaRPr/>
              </a:p>
            </p:txBody>
          </p:sp>
          <p:sp>
            <p:nvSpPr>
              <p:cNvPr id="1042" name="object 277"/>
              <p:cNvSpPr/>
              <p:nvPr/>
            </p:nvSpPr>
            <p:spPr>
              <a:xfrm>
                <a:off x="1488734" y="2897082"/>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43" name="object 278"/>
              <p:cNvSpPr/>
              <p:nvPr/>
            </p:nvSpPr>
            <p:spPr>
              <a:xfrm>
                <a:off x="1488734" y="2854956"/>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44" name="object 279"/>
              <p:cNvSpPr/>
              <p:nvPr/>
            </p:nvSpPr>
            <p:spPr>
              <a:xfrm>
                <a:off x="1488734" y="2812855"/>
                <a:ext cx="24765" cy="0"/>
              </a:xfrm>
              <a:custGeom>
                <a:avLst/>
                <a:gdLst/>
                <a:ahLst/>
                <a:cxnLst/>
                <a:rect l="l" t="t" r="r" b="b"/>
                <a:pathLst>
                  <a:path w="24765">
                    <a:moveTo>
                      <a:pt x="0" y="0"/>
                    </a:moveTo>
                    <a:lnTo>
                      <a:pt x="24510" y="0"/>
                    </a:lnTo>
                  </a:path>
                </a:pathLst>
              </a:custGeom>
              <a:ln w="6350">
                <a:solidFill>
                  <a:srgbClr val="000000"/>
                </a:solidFill>
              </a:ln>
            </p:spPr>
            <p:txBody>
              <a:bodyPr wrap="square" lIns="0" tIns="0" rIns="0" bIns="0" rtlCol="0"/>
              <a:lstStyle/>
              <a:p>
                <a:endParaRPr/>
              </a:p>
            </p:txBody>
          </p:sp>
          <p:sp>
            <p:nvSpPr>
              <p:cNvPr id="1045" name="object 280"/>
              <p:cNvSpPr txBox="1"/>
              <p:nvPr/>
            </p:nvSpPr>
            <p:spPr>
              <a:xfrm>
                <a:off x="1320204" y="2701642"/>
                <a:ext cx="140335" cy="1135380"/>
              </a:xfrm>
              <a:prstGeom prst="rect">
                <a:avLst/>
              </a:prstGeom>
            </p:spPr>
            <p:txBody>
              <a:bodyPr vert="horz" wrap="square" lIns="0" tIns="12700" rIns="0" bIns="0" rtlCol="0">
                <a:spAutoFit/>
              </a:bodyPr>
              <a:lstStyle/>
              <a:p>
                <a:pPr marL="12700">
                  <a:lnSpc>
                    <a:spcPct val="100000"/>
                  </a:lnSpc>
                  <a:spcBef>
                    <a:spcPts val="100"/>
                  </a:spcBef>
                </a:pPr>
                <a:r>
                  <a:rPr sz="650" dirty="0">
                    <a:latin typeface="Arial"/>
                    <a:cs typeface="Arial"/>
                  </a:rPr>
                  <a:t>1.4</a:t>
                </a:r>
                <a:endParaRPr sz="650">
                  <a:latin typeface="Arial"/>
                  <a:cs typeface="Arial"/>
                </a:endParaRPr>
              </a:p>
              <a:p>
                <a:pPr marL="12700">
                  <a:lnSpc>
                    <a:spcPct val="100000"/>
                  </a:lnSpc>
                  <a:spcBef>
                    <a:spcPts val="545"/>
                  </a:spcBef>
                </a:pPr>
                <a:r>
                  <a:rPr sz="650" dirty="0">
                    <a:latin typeface="Arial"/>
                    <a:cs typeface="Arial"/>
                  </a:rPr>
                  <a:t>1.2</a:t>
                </a:r>
                <a:endParaRPr sz="650">
                  <a:latin typeface="Arial"/>
                  <a:cs typeface="Arial"/>
                </a:endParaRPr>
              </a:p>
              <a:p>
                <a:pPr marL="12700">
                  <a:lnSpc>
                    <a:spcPct val="100000"/>
                  </a:lnSpc>
                  <a:spcBef>
                    <a:spcPts val="545"/>
                  </a:spcBef>
                </a:pPr>
                <a:r>
                  <a:rPr sz="650" dirty="0">
                    <a:latin typeface="Arial"/>
                    <a:cs typeface="Arial"/>
                  </a:rPr>
                  <a:t>1.0</a:t>
                </a:r>
                <a:endParaRPr sz="650">
                  <a:latin typeface="Arial"/>
                  <a:cs typeface="Arial"/>
                </a:endParaRPr>
              </a:p>
              <a:p>
                <a:pPr marL="12700">
                  <a:lnSpc>
                    <a:spcPct val="100000"/>
                  </a:lnSpc>
                  <a:spcBef>
                    <a:spcPts val="550"/>
                  </a:spcBef>
                </a:pPr>
                <a:r>
                  <a:rPr sz="650" dirty="0">
                    <a:latin typeface="Arial"/>
                    <a:cs typeface="Arial"/>
                  </a:rPr>
                  <a:t>0.8</a:t>
                </a:r>
                <a:endParaRPr sz="650">
                  <a:latin typeface="Arial"/>
                  <a:cs typeface="Arial"/>
                </a:endParaRPr>
              </a:p>
              <a:p>
                <a:pPr marL="12700">
                  <a:lnSpc>
                    <a:spcPct val="100000"/>
                  </a:lnSpc>
                  <a:spcBef>
                    <a:spcPts val="545"/>
                  </a:spcBef>
                </a:pPr>
                <a:r>
                  <a:rPr sz="650" dirty="0">
                    <a:latin typeface="Arial"/>
                    <a:cs typeface="Arial"/>
                  </a:rPr>
                  <a:t>0.6</a:t>
                </a:r>
                <a:endParaRPr sz="650">
                  <a:latin typeface="Arial"/>
                  <a:cs typeface="Arial"/>
                </a:endParaRPr>
              </a:p>
              <a:p>
                <a:pPr marL="12700">
                  <a:lnSpc>
                    <a:spcPct val="100000"/>
                  </a:lnSpc>
                  <a:spcBef>
                    <a:spcPts val="545"/>
                  </a:spcBef>
                </a:pPr>
                <a:r>
                  <a:rPr sz="650" dirty="0">
                    <a:latin typeface="Arial"/>
                    <a:cs typeface="Arial"/>
                  </a:rPr>
                  <a:t>0.4</a:t>
                </a:r>
                <a:endParaRPr sz="650">
                  <a:latin typeface="Arial"/>
                  <a:cs typeface="Arial"/>
                </a:endParaRPr>
              </a:p>
              <a:p>
                <a:pPr marL="12700">
                  <a:lnSpc>
                    <a:spcPct val="100000"/>
                  </a:lnSpc>
                  <a:spcBef>
                    <a:spcPts val="550"/>
                  </a:spcBef>
                </a:pPr>
                <a:r>
                  <a:rPr sz="650" dirty="0">
                    <a:latin typeface="Arial"/>
                    <a:cs typeface="Arial"/>
                  </a:rPr>
                  <a:t>0.2</a:t>
                </a:r>
                <a:endParaRPr sz="650">
                  <a:latin typeface="Arial"/>
                  <a:cs typeface="Arial"/>
                </a:endParaRPr>
              </a:p>
            </p:txBody>
          </p:sp>
          <p:sp>
            <p:nvSpPr>
              <p:cNvPr id="1046" name="object 281"/>
              <p:cNvSpPr/>
              <p:nvPr/>
            </p:nvSpPr>
            <p:spPr>
              <a:xfrm>
                <a:off x="3633146" y="2770717"/>
                <a:ext cx="0" cy="14604"/>
              </a:xfrm>
              <a:custGeom>
                <a:avLst/>
                <a:gdLst/>
                <a:ahLst/>
                <a:cxnLst/>
                <a:rect l="l" t="t" r="r" b="b"/>
                <a:pathLst>
                  <a:path h="14605">
                    <a:moveTo>
                      <a:pt x="0" y="0"/>
                    </a:moveTo>
                    <a:lnTo>
                      <a:pt x="0" y="14350"/>
                    </a:lnTo>
                  </a:path>
                </a:pathLst>
              </a:custGeom>
              <a:ln w="6350">
                <a:solidFill>
                  <a:srgbClr val="000000"/>
                </a:solidFill>
              </a:ln>
            </p:spPr>
            <p:txBody>
              <a:bodyPr wrap="square" lIns="0" tIns="0" rIns="0" bIns="0" rtlCol="0"/>
              <a:lstStyle/>
              <a:p>
                <a:endParaRPr/>
              </a:p>
            </p:txBody>
          </p:sp>
          <p:sp>
            <p:nvSpPr>
              <p:cNvPr id="1047" name="object 282"/>
              <p:cNvSpPr/>
              <p:nvPr/>
            </p:nvSpPr>
            <p:spPr>
              <a:xfrm>
                <a:off x="3609232" y="3950128"/>
                <a:ext cx="24130" cy="0"/>
              </a:xfrm>
              <a:custGeom>
                <a:avLst/>
                <a:gdLst/>
                <a:ahLst/>
                <a:cxnLst/>
                <a:rect l="l" t="t" r="r" b="b"/>
                <a:pathLst>
                  <a:path w="24129">
                    <a:moveTo>
                      <a:pt x="23914" y="0"/>
                    </a:moveTo>
                    <a:lnTo>
                      <a:pt x="0" y="0"/>
                    </a:lnTo>
                  </a:path>
                </a:pathLst>
              </a:custGeom>
              <a:ln w="6350">
                <a:solidFill>
                  <a:srgbClr val="000000"/>
                </a:solidFill>
              </a:ln>
            </p:spPr>
            <p:txBody>
              <a:bodyPr wrap="square" lIns="0" tIns="0" rIns="0" bIns="0" rtlCol="0"/>
              <a:lstStyle/>
              <a:p>
                <a:endParaRPr/>
              </a:p>
            </p:txBody>
          </p:sp>
          <p:sp>
            <p:nvSpPr>
              <p:cNvPr id="1048" name="object 283"/>
              <p:cNvSpPr/>
              <p:nvPr/>
            </p:nvSpPr>
            <p:spPr>
              <a:xfrm>
                <a:off x="3609232" y="2770717"/>
                <a:ext cx="24130" cy="0"/>
              </a:xfrm>
              <a:custGeom>
                <a:avLst/>
                <a:gdLst/>
                <a:ahLst/>
                <a:cxnLst/>
                <a:rect l="l" t="t" r="r" b="b"/>
                <a:pathLst>
                  <a:path w="24129">
                    <a:moveTo>
                      <a:pt x="23914" y="0"/>
                    </a:moveTo>
                    <a:lnTo>
                      <a:pt x="0" y="0"/>
                    </a:lnTo>
                  </a:path>
                </a:pathLst>
              </a:custGeom>
              <a:ln w="6350">
                <a:solidFill>
                  <a:srgbClr val="000000"/>
                </a:solidFill>
              </a:ln>
            </p:spPr>
            <p:txBody>
              <a:bodyPr wrap="square" lIns="0" tIns="0" rIns="0" bIns="0" rtlCol="0"/>
              <a:lstStyle/>
              <a:p>
                <a:endParaRPr/>
              </a:p>
            </p:txBody>
          </p:sp>
          <p:sp>
            <p:nvSpPr>
              <p:cNvPr id="1049" name="object 284"/>
              <p:cNvSpPr txBox="1"/>
              <p:nvPr/>
            </p:nvSpPr>
            <p:spPr>
              <a:xfrm>
                <a:off x="2075365" y="4082157"/>
                <a:ext cx="970915" cy="124460"/>
              </a:xfrm>
              <a:prstGeom prst="rect">
                <a:avLst/>
              </a:prstGeom>
            </p:spPr>
            <p:txBody>
              <a:bodyPr vert="horz" wrap="square" lIns="0" tIns="12700" rIns="0" bIns="0" rtlCol="0">
                <a:spAutoFit/>
              </a:bodyPr>
              <a:lstStyle/>
              <a:p>
                <a:pPr marL="12700">
                  <a:lnSpc>
                    <a:spcPct val="100000"/>
                  </a:lnSpc>
                  <a:spcBef>
                    <a:spcPts val="100"/>
                  </a:spcBef>
                </a:pPr>
                <a:r>
                  <a:rPr sz="650" dirty="0">
                    <a:latin typeface="Arial"/>
                    <a:cs typeface="Arial"/>
                  </a:rPr>
                  <a:t>Oscillation frequency</a:t>
                </a:r>
                <a:r>
                  <a:rPr sz="650" spc="-80" dirty="0">
                    <a:latin typeface="Arial"/>
                    <a:cs typeface="Arial"/>
                  </a:rPr>
                  <a:t> </a:t>
                </a:r>
                <a:r>
                  <a:rPr sz="650" dirty="0">
                    <a:latin typeface="Arial"/>
                    <a:cs typeface="Arial"/>
                  </a:rPr>
                  <a:t>(Hz)</a:t>
                </a:r>
                <a:endParaRPr sz="650">
                  <a:latin typeface="Arial"/>
                  <a:cs typeface="Arial"/>
                </a:endParaRPr>
              </a:p>
            </p:txBody>
          </p:sp>
          <p:sp>
            <p:nvSpPr>
              <p:cNvPr id="1050" name="object 285"/>
              <p:cNvSpPr txBox="1"/>
              <p:nvPr/>
            </p:nvSpPr>
            <p:spPr>
              <a:xfrm>
                <a:off x="1180016" y="2961268"/>
                <a:ext cx="121285" cy="810260"/>
              </a:xfrm>
              <a:prstGeom prst="rect">
                <a:avLst/>
              </a:prstGeom>
            </p:spPr>
            <p:txBody>
              <a:bodyPr vert="vert270" wrap="square" lIns="0" tIns="6350" rIns="0" bIns="0" rtlCol="0">
                <a:spAutoFit/>
              </a:bodyPr>
              <a:lstStyle/>
              <a:p>
                <a:pPr marL="12700">
                  <a:lnSpc>
                    <a:spcPct val="100000"/>
                  </a:lnSpc>
                  <a:spcBef>
                    <a:spcPts val="50"/>
                  </a:spcBef>
                </a:pPr>
                <a:r>
                  <a:rPr sz="650" spc="-5" dirty="0">
                    <a:latin typeface="Arial"/>
                    <a:cs typeface="Arial"/>
                  </a:rPr>
                  <a:t>Relative</a:t>
                </a:r>
                <a:r>
                  <a:rPr sz="650" spc="-40" dirty="0">
                    <a:latin typeface="Arial"/>
                    <a:cs typeface="Arial"/>
                  </a:rPr>
                  <a:t> </a:t>
                </a:r>
                <a:r>
                  <a:rPr sz="650" dirty="0">
                    <a:latin typeface="Arial"/>
                    <a:cs typeface="Arial"/>
                  </a:rPr>
                  <a:t>transmission</a:t>
                </a:r>
                <a:endParaRPr sz="650">
                  <a:latin typeface="Arial"/>
                  <a:cs typeface="Arial"/>
                </a:endParaRPr>
              </a:p>
            </p:txBody>
          </p:sp>
          <p:sp>
            <p:nvSpPr>
              <p:cNvPr id="1051" name="object 286"/>
              <p:cNvSpPr txBox="1"/>
              <p:nvPr/>
            </p:nvSpPr>
            <p:spPr>
              <a:xfrm>
                <a:off x="2525503" y="2948517"/>
                <a:ext cx="665480" cy="124460"/>
              </a:xfrm>
              <a:prstGeom prst="rect">
                <a:avLst/>
              </a:prstGeom>
            </p:spPr>
            <p:txBody>
              <a:bodyPr vert="horz" wrap="square" lIns="0" tIns="12700" rIns="0" bIns="0" rtlCol="0">
                <a:spAutoFit/>
              </a:bodyPr>
              <a:lstStyle/>
              <a:p>
                <a:pPr marL="38100">
                  <a:lnSpc>
                    <a:spcPct val="100000"/>
                  </a:lnSpc>
                  <a:spcBef>
                    <a:spcPts val="100"/>
                  </a:spcBef>
                </a:pPr>
                <a:r>
                  <a:rPr sz="650" i="1" spc="-5" dirty="0">
                    <a:latin typeface="Arial"/>
                    <a:cs typeface="Arial"/>
                  </a:rPr>
                  <a:t>a </a:t>
                </a:r>
                <a:r>
                  <a:rPr sz="650" dirty="0">
                    <a:latin typeface="Arial"/>
                    <a:cs typeface="Arial"/>
                  </a:rPr>
                  <a:t>= 2.05 mm</a:t>
                </a:r>
                <a:r>
                  <a:rPr sz="650" spc="-65" dirty="0">
                    <a:latin typeface="Arial"/>
                    <a:cs typeface="Arial"/>
                  </a:rPr>
                  <a:t> </a:t>
                </a:r>
                <a:r>
                  <a:rPr sz="650" dirty="0">
                    <a:latin typeface="Arial"/>
                    <a:cs typeface="Arial"/>
                  </a:rPr>
                  <a:t>s</a:t>
                </a:r>
                <a:r>
                  <a:rPr sz="675" baseline="37037" dirty="0">
                    <a:latin typeface="Arial"/>
                    <a:cs typeface="Arial"/>
                  </a:rPr>
                  <a:t>–1</a:t>
                </a:r>
                <a:endParaRPr sz="675" baseline="37037">
                  <a:latin typeface="Arial"/>
                  <a:cs typeface="Arial"/>
                </a:endParaRPr>
              </a:p>
            </p:txBody>
          </p:sp>
          <p:sp>
            <p:nvSpPr>
              <p:cNvPr id="1052" name="object 287"/>
              <p:cNvSpPr/>
              <p:nvPr/>
            </p:nvSpPr>
            <p:spPr>
              <a:xfrm>
                <a:off x="4610880" y="2771457"/>
                <a:ext cx="0" cy="1178560"/>
              </a:xfrm>
              <a:custGeom>
                <a:avLst/>
                <a:gdLst/>
                <a:ahLst/>
                <a:cxnLst/>
                <a:rect l="l" t="t" r="r" b="b"/>
                <a:pathLst>
                  <a:path h="1178560">
                    <a:moveTo>
                      <a:pt x="0" y="0"/>
                    </a:moveTo>
                    <a:lnTo>
                      <a:pt x="0" y="1178128"/>
                    </a:lnTo>
                  </a:path>
                </a:pathLst>
              </a:custGeom>
              <a:ln w="3175">
                <a:solidFill>
                  <a:srgbClr val="7F7F7F"/>
                </a:solidFill>
              </a:ln>
            </p:spPr>
            <p:txBody>
              <a:bodyPr wrap="square" lIns="0" tIns="0" rIns="0" bIns="0" rtlCol="0"/>
              <a:lstStyle/>
              <a:p>
                <a:endParaRPr/>
              </a:p>
            </p:txBody>
          </p:sp>
          <p:sp>
            <p:nvSpPr>
              <p:cNvPr id="1053" name="object 288"/>
              <p:cNvSpPr/>
              <p:nvPr/>
            </p:nvSpPr>
            <p:spPr>
              <a:xfrm>
                <a:off x="5047989" y="2771457"/>
                <a:ext cx="0" cy="1178560"/>
              </a:xfrm>
              <a:custGeom>
                <a:avLst/>
                <a:gdLst/>
                <a:ahLst/>
                <a:cxnLst/>
                <a:rect l="l" t="t" r="r" b="b"/>
                <a:pathLst>
                  <a:path h="1178560">
                    <a:moveTo>
                      <a:pt x="0" y="0"/>
                    </a:moveTo>
                    <a:lnTo>
                      <a:pt x="0" y="1178128"/>
                    </a:lnTo>
                  </a:path>
                </a:pathLst>
              </a:custGeom>
              <a:ln w="3175">
                <a:solidFill>
                  <a:srgbClr val="7F7F7F"/>
                </a:solidFill>
              </a:ln>
            </p:spPr>
            <p:txBody>
              <a:bodyPr wrap="square" lIns="0" tIns="0" rIns="0" bIns="0" rtlCol="0"/>
              <a:lstStyle/>
              <a:p>
                <a:endParaRPr/>
              </a:p>
            </p:txBody>
          </p:sp>
          <p:sp>
            <p:nvSpPr>
              <p:cNvPr id="1054" name="object 289"/>
              <p:cNvSpPr/>
              <p:nvPr/>
            </p:nvSpPr>
            <p:spPr>
              <a:xfrm>
                <a:off x="5485123" y="2771457"/>
                <a:ext cx="0" cy="1178560"/>
              </a:xfrm>
              <a:custGeom>
                <a:avLst/>
                <a:gdLst/>
                <a:ahLst/>
                <a:cxnLst/>
                <a:rect l="l" t="t" r="r" b="b"/>
                <a:pathLst>
                  <a:path h="1178560">
                    <a:moveTo>
                      <a:pt x="0" y="0"/>
                    </a:moveTo>
                    <a:lnTo>
                      <a:pt x="0" y="1178128"/>
                    </a:lnTo>
                  </a:path>
                </a:pathLst>
              </a:custGeom>
              <a:ln w="3175">
                <a:solidFill>
                  <a:srgbClr val="7F7F7F"/>
                </a:solidFill>
              </a:ln>
            </p:spPr>
            <p:txBody>
              <a:bodyPr wrap="square" lIns="0" tIns="0" rIns="0" bIns="0" rtlCol="0"/>
              <a:lstStyle/>
              <a:p>
                <a:endParaRPr/>
              </a:p>
            </p:txBody>
          </p:sp>
          <p:sp>
            <p:nvSpPr>
              <p:cNvPr id="1055" name="object 290"/>
              <p:cNvSpPr/>
              <p:nvPr/>
            </p:nvSpPr>
            <p:spPr>
              <a:xfrm>
                <a:off x="5922245" y="2771457"/>
                <a:ext cx="0" cy="1178560"/>
              </a:xfrm>
              <a:custGeom>
                <a:avLst/>
                <a:gdLst/>
                <a:ahLst/>
                <a:cxnLst/>
                <a:rect l="l" t="t" r="r" b="b"/>
                <a:pathLst>
                  <a:path h="1178560">
                    <a:moveTo>
                      <a:pt x="0" y="0"/>
                    </a:moveTo>
                    <a:lnTo>
                      <a:pt x="0" y="1178128"/>
                    </a:lnTo>
                  </a:path>
                </a:pathLst>
              </a:custGeom>
              <a:ln w="3175">
                <a:solidFill>
                  <a:srgbClr val="7F7F7F"/>
                </a:solidFill>
              </a:ln>
            </p:spPr>
            <p:txBody>
              <a:bodyPr wrap="square" lIns="0" tIns="0" rIns="0" bIns="0" rtlCol="0"/>
              <a:lstStyle/>
              <a:p>
                <a:endParaRPr/>
              </a:p>
            </p:txBody>
          </p:sp>
          <p:sp>
            <p:nvSpPr>
              <p:cNvPr id="1056" name="object 291"/>
              <p:cNvSpPr/>
              <p:nvPr/>
            </p:nvSpPr>
            <p:spPr>
              <a:xfrm>
                <a:off x="4173772" y="3781281"/>
                <a:ext cx="2185670" cy="0"/>
              </a:xfrm>
              <a:custGeom>
                <a:avLst/>
                <a:gdLst/>
                <a:ahLst/>
                <a:cxnLst/>
                <a:rect l="l" t="t" r="r" b="b"/>
                <a:pathLst>
                  <a:path w="2185670">
                    <a:moveTo>
                      <a:pt x="0" y="0"/>
                    </a:moveTo>
                    <a:lnTo>
                      <a:pt x="2185593" y="0"/>
                    </a:lnTo>
                  </a:path>
                </a:pathLst>
              </a:custGeom>
              <a:ln w="3175">
                <a:solidFill>
                  <a:srgbClr val="7F7F7F"/>
                </a:solidFill>
              </a:ln>
            </p:spPr>
            <p:txBody>
              <a:bodyPr wrap="square" lIns="0" tIns="0" rIns="0" bIns="0" rtlCol="0"/>
              <a:lstStyle/>
              <a:p>
                <a:endParaRPr/>
              </a:p>
            </p:txBody>
          </p:sp>
          <p:sp>
            <p:nvSpPr>
              <p:cNvPr id="1057" name="object 292"/>
              <p:cNvSpPr/>
              <p:nvPr/>
            </p:nvSpPr>
            <p:spPr>
              <a:xfrm>
                <a:off x="4173772" y="3612981"/>
                <a:ext cx="2185670" cy="0"/>
              </a:xfrm>
              <a:custGeom>
                <a:avLst/>
                <a:gdLst/>
                <a:ahLst/>
                <a:cxnLst/>
                <a:rect l="l" t="t" r="r" b="b"/>
                <a:pathLst>
                  <a:path w="2185670">
                    <a:moveTo>
                      <a:pt x="0" y="0"/>
                    </a:moveTo>
                    <a:lnTo>
                      <a:pt x="2185593" y="0"/>
                    </a:lnTo>
                  </a:path>
                </a:pathLst>
              </a:custGeom>
              <a:ln w="3175">
                <a:solidFill>
                  <a:srgbClr val="7F7F7F"/>
                </a:solidFill>
              </a:ln>
            </p:spPr>
            <p:txBody>
              <a:bodyPr wrap="square" lIns="0" tIns="0" rIns="0" bIns="0" rtlCol="0"/>
              <a:lstStyle/>
              <a:p>
                <a:endParaRPr/>
              </a:p>
            </p:txBody>
          </p:sp>
          <p:sp>
            <p:nvSpPr>
              <p:cNvPr id="1058" name="object 293"/>
              <p:cNvSpPr/>
              <p:nvPr/>
            </p:nvSpPr>
            <p:spPr>
              <a:xfrm>
                <a:off x="4173772" y="3444681"/>
                <a:ext cx="2185670" cy="0"/>
              </a:xfrm>
              <a:custGeom>
                <a:avLst/>
                <a:gdLst/>
                <a:ahLst/>
                <a:cxnLst/>
                <a:rect l="l" t="t" r="r" b="b"/>
                <a:pathLst>
                  <a:path w="2185670">
                    <a:moveTo>
                      <a:pt x="0" y="0"/>
                    </a:moveTo>
                    <a:lnTo>
                      <a:pt x="2185593" y="0"/>
                    </a:lnTo>
                  </a:path>
                </a:pathLst>
              </a:custGeom>
              <a:ln w="3175">
                <a:solidFill>
                  <a:srgbClr val="7F7F7F"/>
                </a:solidFill>
              </a:ln>
            </p:spPr>
            <p:txBody>
              <a:bodyPr wrap="square" lIns="0" tIns="0" rIns="0" bIns="0" rtlCol="0"/>
              <a:lstStyle/>
              <a:p>
                <a:endParaRPr/>
              </a:p>
            </p:txBody>
          </p:sp>
          <p:sp>
            <p:nvSpPr>
              <p:cNvPr id="1059" name="object 294"/>
              <p:cNvSpPr/>
              <p:nvPr/>
            </p:nvSpPr>
            <p:spPr>
              <a:xfrm>
                <a:off x="4173772" y="3276368"/>
                <a:ext cx="2185670" cy="0"/>
              </a:xfrm>
              <a:custGeom>
                <a:avLst/>
                <a:gdLst/>
                <a:ahLst/>
                <a:cxnLst/>
                <a:rect l="l" t="t" r="r" b="b"/>
                <a:pathLst>
                  <a:path w="2185670">
                    <a:moveTo>
                      <a:pt x="0" y="0"/>
                    </a:moveTo>
                    <a:lnTo>
                      <a:pt x="2185593" y="0"/>
                    </a:lnTo>
                  </a:path>
                </a:pathLst>
              </a:custGeom>
              <a:ln w="3175">
                <a:solidFill>
                  <a:srgbClr val="7F7F7F"/>
                </a:solidFill>
              </a:ln>
            </p:spPr>
            <p:txBody>
              <a:bodyPr wrap="square" lIns="0" tIns="0" rIns="0" bIns="0" rtlCol="0"/>
              <a:lstStyle/>
              <a:p>
                <a:endParaRPr/>
              </a:p>
            </p:txBody>
          </p:sp>
          <p:sp>
            <p:nvSpPr>
              <p:cNvPr id="1060" name="object 295"/>
              <p:cNvSpPr/>
              <p:nvPr/>
            </p:nvSpPr>
            <p:spPr>
              <a:xfrm>
                <a:off x="4173766" y="3108064"/>
                <a:ext cx="2185670" cy="0"/>
              </a:xfrm>
              <a:custGeom>
                <a:avLst/>
                <a:gdLst/>
                <a:ahLst/>
                <a:cxnLst/>
                <a:rect l="l" t="t" r="r" b="b"/>
                <a:pathLst>
                  <a:path w="2185670">
                    <a:moveTo>
                      <a:pt x="0" y="0"/>
                    </a:moveTo>
                    <a:lnTo>
                      <a:pt x="2185593" y="0"/>
                    </a:lnTo>
                  </a:path>
                </a:pathLst>
              </a:custGeom>
              <a:ln w="3175">
                <a:solidFill>
                  <a:srgbClr val="7F7F7F"/>
                </a:solidFill>
              </a:ln>
            </p:spPr>
            <p:txBody>
              <a:bodyPr wrap="square" lIns="0" tIns="0" rIns="0" bIns="0" rtlCol="0"/>
              <a:lstStyle/>
              <a:p>
                <a:endParaRPr/>
              </a:p>
            </p:txBody>
          </p:sp>
          <p:sp>
            <p:nvSpPr>
              <p:cNvPr id="1061" name="object 296"/>
              <p:cNvSpPr/>
              <p:nvPr/>
            </p:nvSpPr>
            <p:spPr>
              <a:xfrm>
                <a:off x="4173772" y="2939754"/>
                <a:ext cx="2185670" cy="0"/>
              </a:xfrm>
              <a:custGeom>
                <a:avLst/>
                <a:gdLst/>
                <a:ahLst/>
                <a:cxnLst/>
                <a:rect l="l" t="t" r="r" b="b"/>
                <a:pathLst>
                  <a:path w="2185670">
                    <a:moveTo>
                      <a:pt x="0" y="0"/>
                    </a:moveTo>
                    <a:lnTo>
                      <a:pt x="2185593" y="0"/>
                    </a:lnTo>
                  </a:path>
                </a:pathLst>
              </a:custGeom>
              <a:ln w="3175">
                <a:solidFill>
                  <a:srgbClr val="7F7F7F"/>
                </a:solidFill>
              </a:ln>
            </p:spPr>
            <p:txBody>
              <a:bodyPr wrap="square" lIns="0" tIns="0" rIns="0" bIns="0" rtlCol="0"/>
              <a:lstStyle/>
              <a:p>
                <a:endParaRPr/>
              </a:p>
            </p:txBody>
          </p:sp>
          <p:sp>
            <p:nvSpPr>
              <p:cNvPr id="1062" name="object 297"/>
              <p:cNvSpPr/>
              <p:nvPr/>
            </p:nvSpPr>
            <p:spPr>
              <a:xfrm>
                <a:off x="4171327" y="3097336"/>
                <a:ext cx="2188210" cy="384810"/>
              </a:xfrm>
              <a:custGeom>
                <a:avLst/>
                <a:gdLst/>
                <a:ahLst/>
                <a:cxnLst/>
                <a:rect l="l" t="t" r="r" b="b"/>
                <a:pathLst>
                  <a:path w="2188210" h="384810">
                    <a:moveTo>
                      <a:pt x="963060" y="383540"/>
                    </a:moveTo>
                    <a:lnTo>
                      <a:pt x="891190" y="383540"/>
                    </a:lnTo>
                    <a:lnTo>
                      <a:pt x="901477" y="384810"/>
                    </a:lnTo>
                    <a:lnTo>
                      <a:pt x="960253" y="384810"/>
                    </a:lnTo>
                    <a:lnTo>
                      <a:pt x="963060" y="383540"/>
                    </a:lnTo>
                    <a:close/>
                  </a:path>
                  <a:path w="2188210" h="384810">
                    <a:moveTo>
                      <a:pt x="1077817" y="361950"/>
                    </a:moveTo>
                    <a:lnTo>
                      <a:pt x="964012" y="361950"/>
                    </a:lnTo>
                    <a:lnTo>
                      <a:pt x="961421" y="363220"/>
                    </a:lnTo>
                    <a:lnTo>
                      <a:pt x="936199" y="363220"/>
                    </a:lnTo>
                    <a:lnTo>
                      <a:pt x="935488" y="364490"/>
                    </a:lnTo>
                    <a:lnTo>
                      <a:pt x="781665" y="364490"/>
                    </a:lnTo>
                    <a:lnTo>
                      <a:pt x="784675" y="365760"/>
                    </a:lnTo>
                    <a:lnTo>
                      <a:pt x="790568" y="367030"/>
                    </a:lnTo>
                    <a:lnTo>
                      <a:pt x="805021" y="370840"/>
                    </a:lnTo>
                    <a:lnTo>
                      <a:pt x="807777" y="370840"/>
                    </a:lnTo>
                    <a:lnTo>
                      <a:pt x="835386" y="377190"/>
                    </a:lnTo>
                    <a:lnTo>
                      <a:pt x="847845" y="379730"/>
                    </a:lnTo>
                    <a:lnTo>
                      <a:pt x="859047" y="381000"/>
                    </a:lnTo>
                    <a:lnTo>
                      <a:pt x="864216" y="381000"/>
                    </a:lnTo>
                    <a:lnTo>
                      <a:pt x="873194" y="382270"/>
                    </a:lnTo>
                    <a:lnTo>
                      <a:pt x="876979" y="383540"/>
                    </a:lnTo>
                    <a:lnTo>
                      <a:pt x="965676" y="383540"/>
                    </a:lnTo>
                    <a:lnTo>
                      <a:pt x="976674" y="382270"/>
                    </a:lnTo>
                    <a:lnTo>
                      <a:pt x="986567" y="382270"/>
                    </a:lnTo>
                    <a:lnTo>
                      <a:pt x="990873" y="381000"/>
                    </a:lnTo>
                    <a:lnTo>
                      <a:pt x="998277" y="379730"/>
                    </a:lnTo>
                    <a:lnTo>
                      <a:pt x="1002722" y="379730"/>
                    </a:lnTo>
                    <a:lnTo>
                      <a:pt x="1008475" y="378460"/>
                    </a:lnTo>
                    <a:lnTo>
                      <a:pt x="1011586" y="378460"/>
                    </a:lnTo>
                    <a:lnTo>
                      <a:pt x="1020514" y="375920"/>
                    </a:lnTo>
                    <a:lnTo>
                      <a:pt x="1033659" y="373380"/>
                    </a:lnTo>
                    <a:lnTo>
                      <a:pt x="1037875" y="373380"/>
                    </a:lnTo>
                    <a:lnTo>
                      <a:pt x="1043425" y="372110"/>
                    </a:lnTo>
                    <a:lnTo>
                      <a:pt x="1054487" y="368300"/>
                    </a:lnTo>
                    <a:lnTo>
                      <a:pt x="1065511" y="365760"/>
                    </a:lnTo>
                    <a:lnTo>
                      <a:pt x="1077817" y="361950"/>
                    </a:lnTo>
                    <a:close/>
                  </a:path>
                  <a:path w="2188210" h="384810">
                    <a:moveTo>
                      <a:pt x="7347" y="0"/>
                    </a:moveTo>
                    <a:lnTo>
                      <a:pt x="0" y="0"/>
                    </a:lnTo>
                    <a:lnTo>
                      <a:pt x="0" y="21590"/>
                    </a:lnTo>
                    <a:lnTo>
                      <a:pt x="7397" y="21590"/>
                    </a:lnTo>
                    <a:lnTo>
                      <a:pt x="14205" y="22860"/>
                    </a:lnTo>
                    <a:lnTo>
                      <a:pt x="33826" y="22860"/>
                    </a:lnTo>
                    <a:lnTo>
                      <a:pt x="39135" y="24130"/>
                    </a:lnTo>
                    <a:lnTo>
                      <a:pt x="50019" y="24130"/>
                    </a:lnTo>
                    <a:lnTo>
                      <a:pt x="58642" y="25400"/>
                    </a:lnTo>
                    <a:lnTo>
                      <a:pt x="61410" y="25400"/>
                    </a:lnTo>
                    <a:lnTo>
                      <a:pt x="68510" y="26670"/>
                    </a:lnTo>
                    <a:lnTo>
                      <a:pt x="72866" y="27940"/>
                    </a:lnTo>
                    <a:lnTo>
                      <a:pt x="78492" y="27940"/>
                    </a:lnTo>
                    <a:lnTo>
                      <a:pt x="89795" y="30480"/>
                    </a:lnTo>
                    <a:lnTo>
                      <a:pt x="90519" y="30480"/>
                    </a:lnTo>
                    <a:lnTo>
                      <a:pt x="95243" y="31750"/>
                    </a:lnTo>
                    <a:lnTo>
                      <a:pt x="100501" y="31750"/>
                    </a:lnTo>
                    <a:lnTo>
                      <a:pt x="112223" y="34290"/>
                    </a:lnTo>
                    <a:lnTo>
                      <a:pt x="113849" y="35560"/>
                    </a:lnTo>
                    <a:lnTo>
                      <a:pt x="116528" y="35560"/>
                    </a:lnTo>
                    <a:lnTo>
                      <a:pt x="121786" y="36830"/>
                    </a:lnTo>
                    <a:lnTo>
                      <a:pt x="133254" y="40640"/>
                    </a:lnTo>
                    <a:lnTo>
                      <a:pt x="135020" y="40640"/>
                    </a:lnTo>
                    <a:lnTo>
                      <a:pt x="137750" y="41910"/>
                    </a:lnTo>
                    <a:lnTo>
                      <a:pt x="153346" y="45720"/>
                    </a:lnTo>
                    <a:lnTo>
                      <a:pt x="174352" y="53340"/>
                    </a:lnTo>
                    <a:lnTo>
                      <a:pt x="175761" y="53340"/>
                    </a:lnTo>
                    <a:lnTo>
                      <a:pt x="180054" y="54610"/>
                    </a:lnTo>
                    <a:lnTo>
                      <a:pt x="185667" y="57150"/>
                    </a:lnTo>
                    <a:lnTo>
                      <a:pt x="197034" y="60960"/>
                    </a:lnTo>
                    <a:lnTo>
                      <a:pt x="219805" y="69850"/>
                    </a:lnTo>
                    <a:lnTo>
                      <a:pt x="262464" y="90170"/>
                    </a:lnTo>
                    <a:lnTo>
                      <a:pt x="308781" y="113030"/>
                    </a:lnTo>
                    <a:lnTo>
                      <a:pt x="354361" y="139700"/>
                    </a:lnTo>
                    <a:lnTo>
                      <a:pt x="396932" y="163830"/>
                    </a:lnTo>
                    <a:lnTo>
                      <a:pt x="443223" y="193040"/>
                    </a:lnTo>
                    <a:lnTo>
                      <a:pt x="486568" y="219710"/>
                    </a:lnTo>
                    <a:lnTo>
                      <a:pt x="575392" y="273050"/>
                    </a:lnTo>
                    <a:lnTo>
                      <a:pt x="618661" y="295910"/>
                    </a:lnTo>
                    <a:lnTo>
                      <a:pt x="665676" y="320040"/>
                    </a:lnTo>
                    <a:lnTo>
                      <a:pt x="712590" y="340360"/>
                    </a:lnTo>
                    <a:lnTo>
                      <a:pt x="713365" y="340360"/>
                    </a:lnTo>
                    <a:lnTo>
                      <a:pt x="717340" y="342900"/>
                    </a:lnTo>
                    <a:lnTo>
                      <a:pt x="722788" y="344170"/>
                    </a:lnTo>
                    <a:lnTo>
                      <a:pt x="736263" y="349250"/>
                    </a:lnTo>
                    <a:lnTo>
                      <a:pt x="739044" y="350520"/>
                    </a:lnTo>
                    <a:lnTo>
                      <a:pt x="744429" y="353060"/>
                    </a:lnTo>
                    <a:lnTo>
                      <a:pt x="755211" y="355600"/>
                    </a:lnTo>
                    <a:lnTo>
                      <a:pt x="756723" y="356870"/>
                    </a:lnTo>
                    <a:lnTo>
                      <a:pt x="758107" y="356870"/>
                    </a:lnTo>
                    <a:lnTo>
                      <a:pt x="761130" y="358140"/>
                    </a:lnTo>
                    <a:lnTo>
                      <a:pt x="767022" y="359410"/>
                    </a:lnTo>
                    <a:lnTo>
                      <a:pt x="779545" y="363220"/>
                    </a:lnTo>
                    <a:lnTo>
                      <a:pt x="780268" y="364490"/>
                    </a:lnTo>
                    <a:lnTo>
                      <a:pt x="918000" y="364490"/>
                    </a:lnTo>
                    <a:lnTo>
                      <a:pt x="910926" y="363220"/>
                    </a:lnTo>
                    <a:lnTo>
                      <a:pt x="896981" y="363220"/>
                    </a:lnTo>
                    <a:lnTo>
                      <a:pt x="889742" y="361950"/>
                    </a:lnTo>
                    <a:lnTo>
                      <a:pt x="884116" y="361950"/>
                    </a:lnTo>
                    <a:lnTo>
                      <a:pt x="875480" y="360680"/>
                    </a:lnTo>
                    <a:lnTo>
                      <a:pt x="866959" y="360680"/>
                    </a:lnTo>
                    <a:lnTo>
                      <a:pt x="864114" y="359410"/>
                    </a:lnTo>
                    <a:lnTo>
                      <a:pt x="861269" y="359410"/>
                    </a:lnTo>
                    <a:lnTo>
                      <a:pt x="855478" y="358140"/>
                    </a:lnTo>
                    <a:lnTo>
                      <a:pt x="849941" y="358140"/>
                    </a:lnTo>
                    <a:lnTo>
                      <a:pt x="833951" y="354330"/>
                    </a:lnTo>
                    <a:lnTo>
                      <a:pt x="828617" y="354330"/>
                    </a:lnTo>
                    <a:lnTo>
                      <a:pt x="812717" y="350520"/>
                    </a:lnTo>
                    <a:lnTo>
                      <a:pt x="810152" y="349250"/>
                    </a:lnTo>
                    <a:lnTo>
                      <a:pt x="807510" y="349250"/>
                    </a:lnTo>
                    <a:lnTo>
                      <a:pt x="796105" y="345440"/>
                    </a:lnTo>
                    <a:lnTo>
                      <a:pt x="790390" y="344170"/>
                    </a:lnTo>
                    <a:lnTo>
                      <a:pt x="784790" y="342900"/>
                    </a:lnTo>
                    <a:lnTo>
                      <a:pt x="773360" y="339090"/>
                    </a:lnTo>
                    <a:lnTo>
                      <a:pt x="767696" y="337820"/>
                    </a:lnTo>
                    <a:lnTo>
                      <a:pt x="764876" y="336550"/>
                    </a:lnTo>
                    <a:lnTo>
                      <a:pt x="762069" y="335280"/>
                    </a:lnTo>
                    <a:lnTo>
                      <a:pt x="751516" y="332740"/>
                    </a:lnTo>
                    <a:lnTo>
                      <a:pt x="746245" y="330200"/>
                    </a:lnTo>
                    <a:lnTo>
                      <a:pt x="742410" y="328930"/>
                    </a:lnTo>
                    <a:lnTo>
                      <a:pt x="741064" y="328930"/>
                    </a:lnTo>
                    <a:lnTo>
                      <a:pt x="730510" y="323850"/>
                    </a:lnTo>
                    <a:lnTo>
                      <a:pt x="725227" y="322580"/>
                    </a:lnTo>
                    <a:lnTo>
                      <a:pt x="720236" y="320040"/>
                    </a:lnTo>
                    <a:lnTo>
                      <a:pt x="674820" y="300990"/>
                    </a:lnTo>
                    <a:lnTo>
                      <a:pt x="628669" y="276860"/>
                    </a:lnTo>
                    <a:lnTo>
                      <a:pt x="585997" y="254000"/>
                    </a:lnTo>
                    <a:lnTo>
                      <a:pt x="540150" y="227330"/>
                    </a:lnTo>
                    <a:lnTo>
                      <a:pt x="497795" y="200660"/>
                    </a:lnTo>
                    <a:lnTo>
                      <a:pt x="454539" y="173990"/>
                    </a:lnTo>
                    <a:lnTo>
                      <a:pt x="365093" y="120650"/>
                    </a:lnTo>
                    <a:lnTo>
                      <a:pt x="318928" y="93980"/>
                    </a:lnTo>
                    <a:lnTo>
                      <a:pt x="271824" y="69850"/>
                    </a:lnTo>
                    <a:lnTo>
                      <a:pt x="204857" y="40640"/>
                    </a:lnTo>
                    <a:lnTo>
                      <a:pt x="193135" y="36830"/>
                    </a:lnTo>
                    <a:lnTo>
                      <a:pt x="187242" y="34290"/>
                    </a:lnTo>
                    <a:lnTo>
                      <a:pt x="181362" y="33020"/>
                    </a:lnTo>
                    <a:lnTo>
                      <a:pt x="159797" y="25400"/>
                    </a:lnTo>
                    <a:lnTo>
                      <a:pt x="148952" y="22860"/>
                    </a:lnTo>
                    <a:lnTo>
                      <a:pt x="143503" y="20320"/>
                    </a:lnTo>
                    <a:lnTo>
                      <a:pt x="121494" y="15240"/>
                    </a:lnTo>
                    <a:lnTo>
                      <a:pt x="118662" y="13970"/>
                    </a:lnTo>
                    <a:lnTo>
                      <a:pt x="115766" y="13970"/>
                    </a:lnTo>
                    <a:lnTo>
                      <a:pt x="99409" y="10160"/>
                    </a:lnTo>
                    <a:lnTo>
                      <a:pt x="95116" y="8890"/>
                    </a:lnTo>
                    <a:lnTo>
                      <a:pt x="93922" y="8890"/>
                    </a:lnTo>
                    <a:lnTo>
                      <a:pt x="81959" y="7620"/>
                    </a:lnTo>
                    <a:lnTo>
                      <a:pt x="73031" y="6350"/>
                    </a:lnTo>
                    <a:lnTo>
                      <a:pt x="70720" y="5080"/>
                    </a:lnTo>
                    <a:lnTo>
                      <a:pt x="64217" y="5080"/>
                    </a:lnTo>
                    <a:lnTo>
                      <a:pt x="59683" y="3810"/>
                    </a:lnTo>
                    <a:lnTo>
                      <a:pt x="58083" y="3810"/>
                    </a:lnTo>
                    <a:lnTo>
                      <a:pt x="52317" y="2540"/>
                    </a:lnTo>
                    <a:lnTo>
                      <a:pt x="40824" y="2540"/>
                    </a:lnTo>
                    <a:lnTo>
                      <a:pt x="35591" y="1270"/>
                    </a:lnTo>
                    <a:lnTo>
                      <a:pt x="14903" y="1270"/>
                    </a:lnTo>
                    <a:lnTo>
                      <a:pt x="7347" y="0"/>
                    </a:lnTo>
                    <a:close/>
                  </a:path>
                  <a:path w="2188210" h="384810">
                    <a:moveTo>
                      <a:pt x="1122724" y="346710"/>
                    </a:moveTo>
                    <a:lnTo>
                      <a:pt x="1054474" y="346710"/>
                    </a:lnTo>
                    <a:lnTo>
                      <a:pt x="1050486" y="347980"/>
                    </a:lnTo>
                    <a:lnTo>
                      <a:pt x="1049115" y="347980"/>
                    </a:lnTo>
                    <a:lnTo>
                      <a:pt x="1033189" y="351790"/>
                    </a:lnTo>
                    <a:lnTo>
                      <a:pt x="1028503" y="353060"/>
                    </a:lnTo>
                    <a:lnTo>
                      <a:pt x="1027804" y="353060"/>
                    </a:lnTo>
                    <a:lnTo>
                      <a:pt x="1016463" y="355600"/>
                    </a:lnTo>
                    <a:lnTo>
                      <a:pt x="999382" y="358140"/>
                    </a:lnTo>
                    <a:lnTo>
                      <a:pt x="993819" y="359410"/>
                    </a:lnTo>
                    <a:lnTo>
                      <a:pt x="988053" y="359410"/>
                    </a:lnTo>
                    <a:lnTo>
                      <a:pt x="985196" y="360680"/>
                    </a:lnTo>
                    <a:lnTo>
                      <a:pt x="977119" y="360680"/>
                    </a:lnTo>
                    <a:lnTo>
                      <a:pt x="971924" y="361950"/>
                    </a:lnTo>
                    <a:lnTo>
                      <a:pt x="1079125" y="361950"/>
                    </a:lnTo>
                    <a:lnTo>
                      <a:pt x="1081944" y="360680"/>
                    </a:lnTo>
                    <a:lnTo>
                      <a:pt x="1087367" y="359410"/>
                    </a:lnTo>
                    <a:lnTo>
                      <a:pt x="1098213" y="355600"/>
                    </a:lnTo>
                    <a:lnTo>
                      <a:pt x="1121238" y="347980"/>
                    </a:lnTo>
                    <a:lnTo>
                      <a:pt x="1122724" y="346710"/>
                    </a:lnTo>
                    <a:close/>
                  </a:path>
                  <a:path w="2188210" h="384810">
                    <a:moveTo>
                      <a:pt x="1926355" y="13970"/>
                    </a:moveTo>
                    <a:lnTo>
                      <a:pt x="1759832" y="13970"/>
                    </a:lnTo>
                    <a:lnTo>
                      <a:pt x="1754447" y="15240"/>
                    </a:lnTo>
                    <a:lnTo>
                      <a:pt x="1748745" y="15240"/>
                    </a:lnTo>
                    <a:lnTo>
                      <a:pt x="1740642" y="17780"/>
                    </a:lnTo>
                    <a:lnTo>
                      <a:pt x="1726164" y="20320"/>
                    </a:lnTo>
                    <a:lnTo>
                      <a:pt x="1720259" y="21590"/>
                    </a:lnTo>
                    <a:lnTo>
                      <a:pt x="1714328" y="24130"/>
                    </a:lnTo>
                    <a:lnTo>
                      <a:pt x="1702631" y="26670"/>
                    </a:lnTo>
                    <a:lnTo>
                      <a:pt x="1690897" y="30480"/>
                    </a:lnTo>
                    <a:lnTo>
                      <a:pt x="1680051" y="33020"/>
                    </a:lnTo>
                    <a:lnTo>
                      <a:pt x="1674615" y="35560"/>
                    </a:lnTo>
                    <a:lnTo>
                      <a:pt x="1669180" y="36830"/>
                    </a:lnTo>
                    <a:lnTo>
                      <a:pt x="1658359" y="40640"/>
                    </a:lnTo>
                    <a:lnTo>
                      <a:pt x="1648910" y="44450"/>
                    </a:lnTo>
                    <a:lnTo>
                      <a:pt x="1647526" y="44450"/>
                    </a:lnTo>
                    <a:lnTo>
                      <a:pt x="1625542" y="53340"/>
                    </a:lnTo>
                    <a:lnTo>
                      <a:pt x="1614481" y="58420"/>
                    </a:lnTo>
                    <a:lnTo>
                      <a:pt x="1603406" y="62230"/>
                    </a:lnTo>
                    <a:lnTo>
                      <a:pt x="1556518" y="85090"/>
                    </a:lnTo>
                    <a:lnTo>
                      <a:pt x="1513249" y="107950"/>
                    </a:lnTo>
                    <a:lnTo>
                      <a:pt x="1466983" y="134620"/>
                    </a:lnTo>
                    <a:lnTo>
                      <a:pt x="1424463" y="160020"/>
                    </a:lnTo>
                    <a:lnTo>
                      <a:pt x="1334890" y="214630"/>
                    </a:lnTo>
                    <a:lnTo>
                      <a:pt x="1292269" y="240030"/>
                    </a:lnTo>
                    <a:lnTo>
                      <a:pt x="1246714" y="265430"/>
                    </a:lnTo>
                    <a:lnTo>
                      <a:pt x="1200410" y="289560"/>
                    </a:lnTo>
                    <a:lnTo>
                      <a:pt x="1157751" y="309880"/>
                    </a:lnTo>
                    <a:lnTo>
                      <a:pt x="1123638" y="323850"/>
                    </a:lnTo>
                    <a:lnTo>
                      <a:pt x="1117974" y="326390"/>
                    </a:lnTo>
                    <a:lnTo>
                      <a:pt x="1112361" y="327660"/>
                    </a:lnTo>
                    <a:lnTo>
                      <a:pt x="1080865" y="339090"/>
                    </a:lnTo>
                    <a:lnTo>
                      <a:pt x="1075696" y="340360"/>
                    </a:lnTo>
                    <a:lnTo>
                      <a:pt x="1071276" y="341630"/>
                    </a:lnTo>
                    <a:lnTo>
                      <a:pt x="1070400" y="341630"/>
                    </a:lnTo>
                    <a:lnTo>
                      <a:pt x="1059770" y="345440"/>
                    </a:lnTo>
                    <a:lnTo>
                      <a:pt x="1054411" y="346710"/>
                    </a:lnTo>
                    <a:lnTo>
                      <a:pt x="1125607" y="346710"/>
                    </a:lnTo>
                    <a:lnTo>
                      <a:pt x="1166539" y="328930"/>
                    </a:lnTo>
                    <a:lnTo>
                      <a:pt x="1209998" y="308610"/>
                    </a:lnTo>
                    <a:lnTo>
                      <a:pt x="1257027" y="284480"/>
                    </a:lnTo>
                    <a:lnTo>
                      <a:pt x="1303077" y="257810"/>
                    </a:lnTo>
                    <a:lnTo>
                      <a:pt x="1345990" y="232410"/>
                    </a:lnTo>
                    <a:lnTo>
                      <a:pt x="1477803" y="152400"/>
                    </a:lnTo>
                    <a:lnTo>
                      <a:pt x="1523587" y="127000"/>
                    </a:lnTo>
                    <a:lnTo>
                      <a:pt x="1566157" y="104140"/>
                    </a:lnTo>
                    <a:lnTo>
                      <a:pt x="1612334" y="82550"/>
                    </a:lnTo>
                    <a:lnTo>
                      <a:pt x="1617643" y="80010"/>
                    </a:lnTo>
                    <a:lnTo>
                      <a:pt x="1613312" y="69850"/>
                    </a:lnTo>
                    <a:lnTo>
                      <a:pt x="1642851" y="69850"/>
                    </a:lnTo>
                    <a:lnTo>
                      <a:pt x="1655108" y="64770"/>
                    </a:lnTo>
                    <a:lnTo>
                      <a:pt x="1660379" y="63500"/>
                    </a:lnTo>
                    <a:lnTo>
                      <a:pt x="1665585" y="60960"/>
                    </a:lnTo>
                    <a:lnTo>
                      <a:pt x="1676114" y="57150"/>
                    </a:lnTo>
                    <a:lnTo>
                      <a:pt x="1681384" y="55880"/>
                    </a:lnTo>
                    <a:lnTo>
                      <a:pt x="1686541" y="53340"/>
                    </a:lnTo>
                    <a:lnTo>
                      <a:pt x="1698466" y="50800"/>
                    </a:lnTo>
                    <a:lnTo>
                      <a:pt x="1702733" y="49530"/>
                    </a:lnTo>
                    <a:lnTo>
                      <a:pt x="1708359" y="46990"/>
                    </a:lnTo>
                    <a:lnTo>
                      <a:pt x="1720348" y="44450"/>
                    </a:lnTo>
                    <a:lnTo>
                      <a:pt x="1722609" y="43180"/>
                    </a:lnTo>
                    <a:lnTo>
                      <a:pt x="1725403" y="43180"/>
                    </a:lnTo>
                    <a:lnTo>
                      <a:pt x="1731029" y="41910"/>
                    </a:lnTo>
                    <a:lnTo>
                      <a:pt x="1743792" y="39370"/>
                    </a:lnTo>
                    <a:lnTo>
                      <a:pt x="1745011" y="38100"/>
                    </a:lnTo>
                    <a:lnTo>
                      <a:pt x="1747640" y="38100"/>
                    </a:lnTo>
                    <a:lnTo>
                      <a:pt x="1753076" y="36830"/>
                    </a:lnTo>
                    <a:lnTo>
                      <a:pt x="1754143" y="36830"/>
                    </a:lnTo>
                    <a:lnTo>
                      <a:pt x="1758270" y="35560"/>
                    </a:lnTo>
                    <a:lnTo>
                      <a:pt x="1766195" y="34290"/>
                    </a:lnTo>
                    <a:lnTo>
                      <a:pt x="1768773" y="34290"/>
                    </a:lnTo>
                    <a:lnTo>
                      <a:pt x="1776660" y="33020"/>
                    </a:lnTo>
                    <a:lnTo>
                      <a:pt x="1779276" y="33020"/>
                    </a:lnTo>
                    <a:lnTo>
                      <a:pt x="1785270" y="31750"/>
                    </a:lnTo>
                    <a:lnTo>
                      <a:pt x="1791849" y="30480"/>
                    </a:lnTo>
                    <a:lnTo>
                      <a:pt x="1796713" y="30480"/>
                    </a:lnTo>
                    <a:lnTo>
                      <a:pt x="1807495" y="29210"/>
                    </a:lnTo>
                    <a:lnTo>
                      <a:pt x="1826012" y="29210"/>
                    </a:lnTo>
                    <a:lnTo>
                      <a:pt x="1828920" y="27940"/>
                    </a:lnTo>
                    <a:lnTo>
                      <a:pt x="1986189" y="27940"/>
                    </a:lnTo>
                    <a:lnTo>
                      <a:pt x="1978806" y="25400"/>
                    </a:lnTo>
                    <a:lnTo>
                      <a:pt x="1967757" y="22860"/>
                    </a:lnTo>
                    <a:lnTo>
                      <a:pt x="1950027" y="19050"/>
                    </a:lnTo>
                    <a:lnTo>
                      <a:pt x="1945582" y="17780"/>
                    </a:lnTo>
                    <a:lnTo>
                      <a:pt x="1944795" y="17780"/>
                    </a:lnTo>
                    <a:lnTo>
                      <a:pt x="1932285" y="15240"/>
                    </a:lnTo>
                    <a:lnTo>
                      <a:pt x="1926355" y="13970"/>
                    </a:lnTo>
                    <a:close/>
                  </a:path>
                  <a:path w="2188210" h="384810">
                    <a:moveTo>
                      <a:pt x="2182869" y="115570"/>
                    </a:moveTo>
                    <a:lnTo>
                      <a:pt x="2137949" y="115570"/>
                    </a:lnTo>
                    <a:lnTo>
                      <a:pt x="2146928" y="119380"/>
                    </a:lnTo>
                    <a:lnTo>
                      <a:pt x="2161787" y="128270"/>
                    </a:lnTo>
                    <a:lnTo>
                      <a:pt x="2170627" y="133350"/>
                    </a:lnTo>
                    <a:lnTo>
                      <a:pt x="2181040" y="139700"/>
                    </a:lnTo>
                    <a:lnTo>
                      <a:pt x="2181790" y="139700"/>
                    </a:lnTo>
                    <a:lnTo>
                      <a:pt x="2188044" y="143510"/>
                    </a:lnTo>
                    <a:lnTo>
                      <a:pt x="2188044" y="118110"/>
                    </a:lnTo>
                    <a:lnTo>
                      <a:pt x="2182869" y="115570"/>
                    </a:lnTo>
                    <a:close/>
                  </a:path>
                  <a:path w="2188210" h="384810">
                    <a:moveTo>
                      <a:pt x="1986189" y="27940"/>
                    </a:moveTo>
                    <a:lnTo>
                      <a:pt x="1855514" y="27940"/>
                    </a:lnTo>
                    <a:lnTo>
                      <a:pt x="1859743" y="29210"/>
                    </a:lnTo>
                    <a:lnTo>
                      <a:pt x="1877752" y="29210"/>
                    </a:lnTo>
                    <a:lnTo>
                      <a:pt x="1880317" y="30480"/>
                    </a:lnTo>
                    <a:lnTo>
                      <a:pt x="1890858" y="30480"/>
                    </a:lnTo>
                    <a:lnTo>
                      <a:pt x="1896179" y="31750"/>
                    </a:lnTo>
                    <a:lnTo>
                      <a:pt x="1901285" y="31750"/>
                    </a:lnTo>
                    <a:lnTo>
                      <a:pt x="1906504" y="33020"/>
                    </a:lnTo>
                    <a:lnTo>
                      <a:pt x="1918544" y="34290"/>
                    </a:lnTo>
                    <a:lnTo>
                      <a:pt x="1919763" y="34290"/>
                    </a:lnTo>
                    <a:lnTo>
                      <a:pt x="1922672" y="35560"/>
                    </a:lnTo>
                    <a:lnTo>
                      <a:pt x="1928361" y="36830"/>
                    </a:lnTo>
                    <a:lnTo>
                      <a:pt x="1941226" y="39370"/>
                    </a:lnTo>
                    <a:lnTo>
                      <a:pt x="1945417" y="39370"/>
                    </a:lnTo>
                    <a:lnTo>
                      <a:pt x="1951094" y="40640"/>
                    </a:lnTo>
                    <a:lnTo>
                      <a:pt x="1963883" y="44450"/>
                    </a:lnTo>
                    <a:lnTo>
                      <a:pt x="1973103" y="46990"/>
                    </a:lnTo>
                    <a:lnTo>
                      <a:pt x="1983708" y="49530"/>
                    </a:lnTo>
                    <a:lnTo>
                      <a:pt x="2005310" y="55880"/>
                    </a:lnTo>
                    <a:lnTo>
                      <a:pt x="2005730" y="55880"/>
                    </a:lnTo>
                    <a:lnTo>
                      <a:pt x="2006250" y="57150"/>
                    </a:lnTo>
                    <a:lnTo>
                      <a:pt x="2007711" y="57150"/>
                    </a:lnTo>
                    <a:lnTo>
                      <a:pt x="2010327" y="58420"/>
                    </a:lnTo>
                    <a:lnTo>
                      <a:pt x="2015458" y="59690"/>
                    </a:lnTo>
                    <a:lnTo>
                      <a:pt x="2025910" y="63500"/>
                    </a:lnTo>
                    <a:lnTo>
                      <a:pt x="2048338" y="72390"/>
                    </a:lnTo>
                    <a:lnTo>
                      <a:pt x="2052580" y="73660"/>
                    </a:lnTo>
                    <a:lnTo>
                      <a:pt x="2092344" y="91440"/>
                    </a:lnTo>
                    <a:lnTo>
                      <a:pt x="2135727" y="114300"/>
                    </a:lnTo>
                    <a:lnTo>
                      <a:pt x="2137987" y="115570"/>
                    </a:lnTo>
                    <a:lnTo>
                      <a:pt x="2182209" y="115570"/>
                    </a:lnTo>
                    <a:lnTo>
                      <a:pt x="2181460" y="114300"/>
                    </a:lnTo>
                    <a:lnTo>
                      <a:pt x="2170791" y="109220"/>
                    </a:lnTo>
                    <a:lnTo>
                      <a:pt x="2148147" y="96520"/>
                    </a:lnTo>
                    <a:lnTo>
                      <a:pt x="2146585" y="95250"/>
                    </a:lnTo>
                    <a:lnTo>
                      <a:pt x="2144960" y="93980"/>
                    </a:lnTo>
                    <a:lnTo>
                      <a:pt x="2101716" y="72390"/>
                    </a:lnTo>
                    <a:lnTo>
                      <a:pt x="2060898" y="54610"/>
                    </a:lnTo>
                    <a:lnTo>
                      <a:pt x="2056453" y="52070"/>
                    </a:lnTo>
                    <a:lnTo>
                      <a:pt x="2033492" y="43180"/>
                    </a:lnTo>
                    <a:lnTo>
                      <a:pt x="2022722" y="39370"/>
                    </a:lnTo>
                    <a:lnTo>
                      <a:pt x="2017274" y="38100"/>
                    </a:lnTo>
                    <a:lnTo>
                      <a:pt x="2013350" y="36830"/>
                    </a:lnTo>
                    <a:lnTo>
                      <a:pt x="2012524" y="35560"/>
                    </a:lnTo>
                    <a:lnTo>
                      <a:pt x="2011610" y="35560"/>
                    </a:lnTo>
                    <a:lnTo>
                      <a:pt x="1989880" y="29210"/>
                    </a:lnTo>
                    <a:lnTo>
                      <a:pt x="1986189" y="27940"/>
                    </a:lnTo>
                    <a:close/>
                  </a:path>
                  <a:path w="2188210" h="384810">
                    <a:moveTo>
                      <a:pt x="1613312" y="69850"/>
                    </a:moveTo>
                    <a:lnTo>
                      <a:pt x="1617541" y="80010"/>
                    </a:lnTo>
                    <a:lnTo>
                      <a:pt x="1613312" y="69850"/>
                    </a:lnTo>
                    <a:close/>
                  </a:path>
                  <a:path w="2188210" h="384810">
                    <a:moveTo>
                      <a:pt x="1617626" y="79970"/>
                    </a:moveTo>
                    <a:close/>
                  </a:path>
                  <a:path w="2188210" h="384810">
                    <a:moveTo>
                      <a:pt x="1642851" y="69850"/>
                    </a:moveTo>
                    <a:lnTo>
                      <a:pt x="1613312" y="69850"/>
                    </a:lnTo>
                    <a:lnTo>
                      <a:pt x="1617626" y="79970"/>
                    </a:lnTo>
                    <a:lnTo>
                      <a:pt x="1622977" y="77470"/>
                    </a:lnTo>
                    <a:lnTo>
                      <a:pt x="1633658" y="73660"/>
                    </a:lnTo>
                    <a:lnTo>
                      <a:pt x="1642851" y="69850"/>
                    </a:lnTo>
                    <a:close/>
                  </a:path>
                  <a:path w="2188210" h="384810">
                    <a:moveTo>
                      <a:pt x="1904066" y="10160"/>
                    </a:moveTo>
                    <a:lnTo>
                      <a:pt x="1782743" y="10160"/>
                    </a:lnTo>
                    <a:lnTo>
                      <a:pt x="1771580" y="11430"/>
                    </a:lnTo>
                    <a:lnTo>
                      <a:pt x="1765484" y="12700"/>
                    </a:lnTo>
                    <a:lnTo>
                      <a:pt x="1759781" y="13970"/>
                    </a:lnTo>
                    <a:lnTo>
                      <a:pt x="1923459" y="13970"/>
                    </a:lnTo>
                    <a:lnTo>
                      <a:pt x="1921821" y="12700"/>
                    </a:lnTo>
                    <a:lnTo>
                      <a:pt x="1909489" y="11430"/>
                    </a:lnTo>
                    <a:lnTo>
                      <a:pt x="1904066" y="10160"/>
                    </a:lnTo>
                    <a:close/>
                  </a:path>
                  <a:path w="2188210" h="384810">
                    <a:moveTo>
                      <a:pt x="1879415" y="7620"/>
                    </a:moveTo>
                    <a:lnTo>
                      <a:pt x="1805933" y="7620"/>
                    </a:lnTo>
                    <a:lnTo>
                      <a:pt x="1787937" y="10160"/>
                    </a:lnTo>
                    <a:lnTo>
                      <a:pt x="1899939" y="10160"/>
                    </a:lnTo>
                    <a:lnTo>
                      <a:pt x="1893106" y="8890"/>
                    </a:lnTo>
                    <a:lnTo>
                      <a:pt x="1889093" y="8890"/>
                    </a:lnTo>
                    <a:lnTo>
                      <a:pt x="1879415" y="7620"/>
                    </a:lnTo>
                    <a:close/>
                  </a:path>
                  <a:path w="2188210" h="384810">
                    <a:moveTo>
                      <a:pt x="1829708" y="6350"/>
                    </a:moveTo>
                    <a:lnTo>
                      <a:pt x="1823828" y="7620"/>
                    </a:lnTo>
                    <a:lnTo>
                      <a:pt x="1829657" y="7620"/>
                    </a:lnTo>
                    <a:lnTo>
                      <a:pt x="1829708" y="6350"/>
                    </a:lnTo>
                    <a:close/>
                  </a:path>
                  <a:path w="2188210" h="384810">
                    <a:moveTo>
                      <a:pt x="1853152" y="6350"/>
                    </a:moveTo>
                    <a:lnTo>
                      <a:pt x="1830559" y="6350"/>
                    </a:lnTo>
                    <a:lnTo>
                      <a:pt x="1829657" y="7620"/>
                    </a:lnTo>
                    <a:lnTo>
                      <a:pt x="1859083" y="7620"/>
                    </a:lnTo>
                    <a:lnTo>
                      <a:pt x="1853152" y="6350"/>
                    </a:lnTo>
                    <a:close/>
                  </a:path>
                </a:pathLst>
              </a:custGeom>
              <a:solidFill>
                <a:srgbClr val="0000FF"/>
              </a:solidFill>
            </p:spPr>
            <p:txBody>
              <a:bodyPr wrap="square" lIns="0" tIns="0" rIns="0" bIns="0" rtlCol="0"/>
              <a:lstStyle/>
              <a:p>
                <a:endParaRPr/>
              </a:p>
            </p:txBody>
          </p:sp>
          <p:sp>
            <p:nvSpPr>
              <p:cNvPr id="1063" name="object 298"/>
              <p:cNvSpPr/>
              <p:nvPr/>
            </p:nvSpPr>
            <p:spPr>
              <a:xfrm>
                <a:off x="4171327" y="3098377"/>
                <a:ext cx="2188210" cy="775970"/>
              </a:xfrm>
              <a:custGeom>
                <a:avLst/>
                <a:gdLst/>
                <a:ahLst/>
                <a:cxnLst/>
                <a:rect l="l" t="t" r="r" b="b"/>
                <a:pathLst>
                  <a:path w="2188210" h="775970">
                    <a:moveTo>
                      <a:pt x="1327943" y="774699"/>
                    </a:moveTo>
                    <a:lnTo>
                      <a:pt x="1253775" y="774699"/>
                    </a:lnTo>
                    <a:lnTo>
                      <a:pt x="1258271" y="775969"/>
                    </a:lnTo>
                    <a:lnTo>
                      <a:pt x="1322444" y="775969"/>
                    </a:lnTo>
                    <a:lnTo>
                      <a:pt x="1327943" y="774699"/>
                    </a:lnTo>
                    <a:close/>
                  </a:path>
                  <a:path w="2188210" h="775970">
                    <a:moveTo>
                      <a:pt x="1354080" y="772159"/>
                    </a:moveTo>
                    <a:lnTo>
                      <a:pt x="1232935" y="772159"/>
                    </a:lnTo>
                    <a:lnTo>
                      <a:pt x="1240364" y="773429"/>
                    </a:lnTo>
                    <a:lnTo>
                      <a:pt x="1244923" y="774699"/>
                    </a:lnTo>
                    <a:lnTo>
                      <a:pt x="1335970" y="774699"/>
                    </a:lnTo>
                    <a:lnTo>
                      <a:pt x="1342244" y="773429"/>
                    </a:lnTo>
                    <a:lnTo>
                      <a:pt x="1347489" y="773429"/>
                    </a:lnTo>
                    <a:lnTo>
                      <a:pt x="1354080" y="772159"/>
                    </a:lnTo>
                    <a:close/>
                  </a:path>
                  <a:path w="2188210" h="775970">
                    <a:moveTo>
                      <a:pt x="183064" y="34289"/>
                    </a:moveTo>
                    <a:lnTo>
                      <a:pt x="111575" y="34289"/>
                    </a:lnTo>
                    <a:lnTo>
                      <a:pt x="113722" y="35559"/>
                    </a:lnTo>
                    <a:lnTo>
                      <a:pt x="121596" y="36829"/>
                    </a:lnTo>
                    <a:lnTo>
                      <a:pt x="132378" y="40639"/>
                    </a:lnTo>
                    <a:lnTo>
                      <a:pt x="134918" y="40639"/>
                    </a:lnTo>
                    <a:lnTo>
                      <a:pt x="137471" y="41909"/>
                    </a:lnTo>
                    <a:lnTo>
                      <a:pt x="142678" y="43179"/>
                    </a:lnTo>
                    <a:lnTo>
                      <a:pt x="174059" y="54609"/>
                    </a:lnTo>
                    <a:lnTo>
                      <a:pt x="175520" y="54609"/>
                    </a:lnTo>
                    <a:lnTo>
                      <a:pt x="176790" y="55879"/>
                    </a:lnTo>
                    <a:lnTo>
                      <a:pt x="179724" y="57149"/>
                    </a:lnTo>
                    <a:lnTo>
                      <a:pt x="185337" y="58419"/>
                    </a:lnTo>
                    <a:lnTo>
                      <a:pt x="219500" y="73659"/>
                    </a:lnTo>
                    <a:lnTo>
                      <a:pt x="224783" y="76199"/>
                    </a:lnTo>
                    <a:lnTo>
                      <a:pt x="240658" y="83819"/>
                    </a:lnTo>
                    <a:lnTo>
                      <a:pt x="308108" y="123189"/>
                    </a:lnTo>
                    <a:lnTo>
                      <a:pt x="353549" y="153669"/>
                    </a:lnTo>
                    <a:lnTo>
                      <a:pt x="395979" y="184149"/>
                    </a:lnTo>
                    <a:lnTo>
                      <a:pt x="442093" y="220979"/>
                    </a:lnTo>
                    <a:lnTo>
                      <a:pt x="485197" y="256539"/>
                    </a:lnTo>
                    <a:lnTo>
                      <a:pt x="527513" y="293369"/>
                    </a:lnTo>
                    <a:lnTo>
                      <a:pt x="663022" y="417829"/>
                    </a:lnTo>
                    <a:lnTo>
                      <a:pt x="708742" y="458469"/>
                    </a:lnTo>
                    <a:lnTo>
                      <a:pt x="751528" y="497839"/>
                    </a:lnTo>
                    <a:lnTo>
                      <a:pt x="841305" y="574039"/>
                    </a:lnTo>
                    <a:lnTo>
                      <a:pt x="888371" y="610869"/>
                    </a:lnTo>
                    <a:lnTo>
                      <a:pt x="934650" y="645159"/>
                    </a:lnTo>
                    <a:lnTo>
                      <a:pt x="977957" y="673099"/>
                    </a:lnTo>
                    <a:lnTo>
                      <a:pt x="1024921" y="701039"/>
                    </a:lnTo>
                    <a:lnTo>
                      <a:pt x="1030484" y="703579"/>
                    </a:lnTo>
                    <a:lnTo>
                      <a:pt x="1035945" y="707389"/>
                    </a:lnTo>
                    <a:lnTo>
                      <a:pt x="1046969" y="712469"/>
                    </a:lnTo>
                    <a:lnTo>
                      <a:pt x="1069562" y="723899"/>
                    </a:lnTo>
                    <a:lnTo>
                      <a:pt x="1079760" y="727709"/>
                    </a:lnTo>
                    <a:lnTo>
                      <a:pt x="1091126" y="732789"/>
                    </a:lnTo>
                    <a:lnTo>
                      <a:pt x="1091863" y="734059"/>
                    </a:lnTo>
                    <a:lnTo>
                      <a:pt x="1093273" y="734059"/>
                    </a:lnTo>
                    <a:lnTo>
                      <a:pt x="1095914" y="735329"/>
                    </a:lnTo>
                    <a:lnTo>
                      <a:pt x="1101375" y="737869"/>
                    </a:lnTo>
                    <a:lnTo>
                      <a:pt x="1113021" y="741679"/>
                    </a:lnTo>
                    <a:lnTo>
                      <a:pt x="1118050" y="744219"/>
                    </a:lnTo>
                    <a:lnTo>
                      <a:pt x="1123956" y="745489"/>
                    </a:lnTo>
                    <a:lnTo>
                      <a:pt x="1135627" y="750569"/>
                    </a:lnTo>
                    <a:lnTo>
                      <a:pt x="1141558" y="751839"/>
                    </a:lnTo>
                    <a:lnTo>
                      <a:pt x="1147451" y="754379"/>
                    </a:lnTo>
                    <a:lnTo>
                      <a:pt x="1164812" y="759459"/>
                    </a:lnTo>
                    <a:lnTo>
                      <a:pt x="1170197" y="760729"/>
                    </a:lnTo>
                    <a:lnTo>
                      <a:pt x="1182503" y="763269"/>
                    </a:lnTo>
                    <a:lnTo>
                      <a:pt x="1183963" y="763269"/>
                    </a:lnTo>
                    <a:lnTo>
                      <a:pt x="1192180" y="765809"/>
                    </a:lnTo>
                    <a:lnTo>
                      <a:pt x="1204614" y="768349"/>
                    </a:lnTo>
                    <a:lnTo>
                      <a:pt x="1209135" y="769619"/>
                    </a:lnTo>
                    <a:lnTo>
                      <a:pt x="1227118" y="772159"/>
                    </a:lnTo>
                    <a:lnTo>
                      <a:pt x="1354893" y="772159"/>
                    </a:lnTo>
                    <a:lnTo>
                      <a:pt x="1365192" y="770889"/>
                    </a:lnTo>
                    <a:lnTo>
                      <a:pt x="1368304" y="770889"/>
                    </a:lnTo>
                    <a:lnTo>
                      <a:pt x="1371174" y="769619"/>
                    </a:lnTo>
                    <a:lnTo>
                      <a:pt x="1377143" y="768349"/>
                    </a:lnTo>
                    <a:lnTo>
                      <a:pt x="1388954" y="767079"/>
                    </a:lnTo>
                    <a:lnTo>
                      <a:pt x="1389742" y="765809"/>
                    </a:lnTo>
                    <a:lnTo>
                      <a:pt x="1391748" y="765809"/>
                    </a:lnTo>
                    <a:lnTo>
                      <a:pt x="1400028" y="764539"/>
                    </a:lnTo>
                    <a:lnTo>
                      <a:pt x="1411166" y="760729"/>
                    </a:lnTo>
                    <a:lnTo>
                      <a:pt x="1411801" y="760729"/>
                    </a:lnTo>
                    <a:lnTo>
                      <a:pt x="1416577" y="759459"/>
                    </a:lnTo>
                    <a:lnTo>
                      <a:pt x="1422101" y="758189"/>
                    </a:lnTo>
                    <a:lnTo>
                      <a:pt x="1430305" y="755649"/>
                    </a:lnTo>
                    <a:lnTo>
                      <a:pt x="1282820" y="755649"/>
                    </a:lnTo>
                    <a:lnTo>
                      <a:pt x="1282274" y="754379"/>
                    </a:lnTo>
                    <a:lnTo>
                      <a:pt x="1258550" y="754379"/>
                    </a:lnTo>
                    <a:lnTo>
                      <a:pt x="1255680" y="753109"/>
                    </a:lnTo>
                    <a:lnTo>
                      <a:pt x="1247146" y="753109"/>
                    </a:lnTo>
                    <a:lnTo>
                      <a:pt x="1241380" y="751839"/>
                    </a:lnTo>
                    <a:lnTo>
                      <a:pt x="1235754" y="751839"/>
                    </a:lnTo>
                    <a:lnTo>
                      <a:pt x="1230738" y="750569"/>
                    </a:lnTo>
                    <a:lnTo>
                      <a:pt x="1229975" y="750569"/>
                    </a:lnTo>
                    <a:lnTo>
                      <a:pt x="1212945" y="748029"/>
                    </a:lnTo>
                    <a:lnTo>
                      <a:pt x="1208741" y="746759"/>
                    </a:lnTo>
                    <a:lnTo>
                      <a:pt x="1207255" y="746759"/>
                    </a:lnTo>
                    <a:lnTo>
                      <a:pt x="1191406" y="742949"/>
                    </a:lnTo>
                    <a:lnTo>
                      <a:pt x="1187519" y="742949"/>
                    </a:lnTo>
                    <a:lnTo>
                      <a:pt x="1175620" y="739139"/>
                    </a:lnTo>
                    <a:lnTo>
                      <a:pt x="1167733" y="737869"/>
                    </a:lnTo>
                    <a:lnTo>
                      <a:pt x="1166463" y="736599"/>
                    </a:lnTo>
                    <a:lnTo>
                      <a:pt x="1165117" y="736599"/>
                    </a:lnTo>
                    <a:lnTo>
                      <a:pt x="1153775" y="732789"/>
                    </a:lnTo>
                    <a:lnTo>
                      <a:pt x="1148086" y="731519"/>
                    </a:lnTo>
                    <a:lnTo>
                      <a:pt x="1143946" y="730249"/>
                    </a:lnTo>
                    <a:lnTo>
                      <a:pt x="1131157" y="725169"/>
                    </a:lnTo>
                    <a:lnTo>
                      <a:pt x="1125518" y="723899"/>
                    </a:lnTo>
                    <a:lnTo>
                      <a:pt x="1119905" y="721359"/>
                    </a:lnTo>
                    <a:lnTo>
                      <a:pt x="1109364" y="717549"/>
                    </a:lnTo>
                    <a:lnTo>
                      <a:pt x="1104195" y="715009"/>
                    </a:lnTo>
                    <a:lnTo>
                      <a:pt x="1101553" y="713739"/>
                    </a:lnTo>
                    <a:lnTo>
                      <a:pt x="1099737" y="713739"/>
                    </a:lnTo>
                    <a:lnTo>
                      <a:pt x="1088497" y="708659"/>
                    </a:lnTo>
                    <a:lnTo>
                      <a:pt x="1078744" y="703579"/>
                    </a:lnTo>
                    <a:lnTo>
                      <a:pt x="1078172" y="703579"/>
                    </a:lnTo>
                    <a:lnTo>
                      <a:pt x="1045953" y="688339"/>
                    </a:lnTo>
                    <a:lnTo>
                      <a:pt x="1036593" y="683259"/>
                    </a:lnTo>
                    <a:lnTo>
                      <a:pt x="1035272" y="681989"/>
                    </a:lnTo>
                    <a:lnTo>
                      <a:pt x="989349" y="655319"/>
                    </a:lnTo>
                    <a:lnTo>
                      <a:pt x="946931" y="627379"/>
                    </a:lnTo>
                    <a:lnTo>
                      <a:pt x="901350" y="594359"/>
                    </a:lnTo>
                    <a:lnTo>
                      <a:pt x="854830" y="557529"/>
                    </a:lnTo>
                    <a:lnTo>
                      <a:pt x="811866" y="521969"/>
                    </a:lnTo>
                    <a:lnTo>
                      <a:pt x="765765" y="481329"/>
                    </a:lnTo>
                    <a:lnTo>
                      <a:pt x="723207" y="443229"/>
                    </a:lnTo>
                    <a:lnTo>
                      <a:pt x="587940" y="318769"/>
                    </a:lnTo>
                    <a:lnTo>
                      <a:pt x="541737" y="278129"/>
                    </a:lnTo>
                    <a:lnTo>
                      <a:pt x="499154" y="240029"/>
                    </a:lnTo>
                    <a:lnTo>
                      <a:pt x="455657" y="204469"/>
                    </a:lnTo>
                    <a:lnTo>
                      <a:pt x="409009" y="167639"/>
                    </a:lnTo>
                    <a:lnTo>
                      <a:pt x="365893" y="135889"/>
                    </a:lnTo>
                    <a:lnTo>
                      <a:pt x="319589" y="105409"/>
                    </a:lnTo>
                    <a:lnTo>
                      <a:pt x="272421" y="76199"/>
                    </a:lnTo>
                    <a:lnTo>
                      <a:pt x="228593" y="54609"/>
                    </a:lnTo>
                    <a:lnTo>
                      <a:pt x="205225" y="43179"/>
                    </a:lnTo>
                    <a:lnTo>
                      <a:pt x="193478" y="39369"/>
                    </a:lnTo>
                    <a:lnTo>
                      <a:pt x="187547" y="36829"/>
                    </a:lnTo>
                    <a:lnTo>
                      <a:pt x="184677" y="35559"/>
                    </a:lnTo>
                    <a:lnTo>
                      <a:pt x="183064" y="34289"/>
                    </a:lnTo>
                    <a:close/>
                  </a:path>
                  <a:path w="2188210" h="775970">
                    <a:moveTo>
                      <a:pt x="1434407" y="754379"/>
                    </a:moveTo>
                    <a:lnTo>
                      <a:pt x="1305363" y="754379"/>
                    </a:lnTo>
                    <a:lnTo>
                      <a:pt x="1301578" y="755649"/>
                    </a:lnTo>
                    <a:lnTo>
                      <a:pt x="1430305" y="755649"/>
                    </a:lnTo>
                    <a:lnTo>
                      <a:pt x="1434407" y="754379"/>
                    </a:lnTo>
                    <a:close/>
                  </a:path>
                  <a:path w="2188210" h="775970">
                    <a:moveTo>
                      <a:pt x="2188044" y="162559"/>
                    </a:moveTo>
                    <a:lnTo>
                      <a:pt x="2180875" y="167639"/>
                    </a:lnTo>
                    <a:lnTo>
                      <a:pt x="2179377" y="168909"/>
                    </a:lnTo>
                    <a:lnTo>
                      <a:pt x="2157457" y="185419"/>
                    </a:lnTo>
                    <a:lnTo>
                      <a:pt x="2145442" y="194309"/>
                    </a:lnTo>
                    <a:lnTo>
                      <a:pt x="2139346" y="199389"/>
                    </a:lnTo>
                    <a:lnTo>
                      <a:pt x="2136349" y="201929"/>
                    </a:lnTo>
                    <a:lnTo>
                      <a:pt x="2134127" y="203199"/>
                    </a:lnTo>
                    <a:lnTo>
                      <a:pt x="2090121" y="240029"/>
                    </a:lnTo>
                    <a:lnTo>
                      <a:pt x="2043880" y="279399"/>
                    </a:lnTo>
                    <a:lnTo>
                      <a:pt x="2001285" y="317499"/>
                    </a:lnTo>
                    <a:lnTo>
                      <a:pt x="1868671" y="438149"/>
                    </a:lnTo>
                    <a:lnTo>
                      <a:pt x="1822926" y="478789"/>
                    </a:lnTo>
                    <a:lnTo>
                      <a:pt x="1776317" y="519429"/>
                    </a:lnTo>
                    <a:lnTo>
                      <a:pt x="1733378" y="554989"/>
                    </a:lnTo>
                    <a:lnTo>
                      <a:pt x="1687442" y="590549"/>
                    </a:lnTo>
                    <a:lnTo>
                      <a:pt x="1645138" y="622299"/>
                    </a:lnTo>
                    <a:lnTo>
                      <a:pt x="1602111" y="650239"/>
                    </a:lnTo>
                    <a:lnTo>
                      <a:pt x="1556010" y="678179"/>
                    </a:lnTo>
                    <a:lnTo>
                      <a:pt x="1524285" y="694689"/>
                    </a:lnTo>
                    <a:lnTo>
                      <a:pt x="1519002" y="697229"/>
                    </a:lnTo>
                    <a:lnTo>
                      <a:pt x="1513820" y="699769"/>
                    </a:lnTo>
                    <a:lnTo>
                      <a:pt x="1491075" y="711199"/>
                    </a:lnTo>
                    <a:lnTo>
                      <a:pt x="1479784" y="715009"/>
                    </a:lnTo>
                    <a:lnTo>
                      <a:pt x="1474095" y="717549"/>
                    </a:lnTo>
                    <a:lnTo>
                      <a:pt x="1470031" y="720089"/>
                    </a:lnTo>
                    <a:lnTo>
                      <a:pt x="1468520" y="720089"/>
                    </a:lnTo>
                    <a:lnTo>
                      <a:pt x="1437227" y="731519"/>
                    </a:lnTo>
                    <a:lnTo>
                      <a:pt x="1432007" y="732789"/>
                    </a:lnTo>
                    <a:lnTo>
                      <a:pt x="1428248" y="734059"/>
                    </a:lnTo>
                    <a:lnTo>
                      <a:pt x="1426876" y="734059"/>
                    </a:lnTo>
                    <a:lnTo>
                      <a:pt x="1416284" y="737869"/>
                    </a:lnTo>
                    <a:lnTo>
                      <a:pt x="1410925" y="739139"/>
                    </a:lnTo>
                    <a:lnTo>
                      <a:pt x="1406277" y="740409"/>
                    </a:lnTo>
                    <a:lnTo>
                      <a:pt x="1405566" y="740409"/>
                    </a:lnTo>
                    <a:lnTo>
                      <a:pt x="1395101" y="742949"/>
                    </a:lnTo>
                    <a:lnTo>
                      <a:pt x="1387125" y="744219"/>
                    </a:lnTo>
                    <a:lnTo>
                      <a:pt x="1384522" y="745489"/>
                    </a:lnTo>
                    <a:lnTo>
                      <a:pt x="1373193" y="748029"/>
                    </a:lnTo>
                    <a:lnTo>
                      <a:pt x="1367567" y="748029"/>
                    </a:lnTo>
                    <a:lnTo>
                      <a:pt x="1364621" y="749299"/>
                    </a:lnTo>
                    <a:lnTo>
                      <a:pt x="1362005" y="749299"/>
                    </a:lnTo>
                    <a:lnTo>
                      <a:pt x="1356163" y="750569"/>
                    </a:lnTo>
                    <a:lnTo>
                      <a:pt x="1352010" y="750569"/>
                    </a:lnTo>
                    <a:lnTo>
                      <a:pt x="1344885" y="751839"/>
                    </a:lnTo>
                    <a:lnTo>
                      <a:pt x="1340034" y="753109"/>
                    </a:lnTo>
                    <a:lnTo>
                      <a:pt x="1328832" y="753109"/>
                    </a:lnTo>
                    <a:lnTo>
                      <a:pt x="1324819" y="754379"/>
                    </a:lnTo>
                    <a:lnTo>
                      <a:pt x="1435830" y="754379"/>
                    </a:lnTo>
                    <a:lnTo>
                      <a:pt x="1438484" y="753109"/>
                    </a:lnTo>
                    <a:lnTo>
                      <a:pt x="1443958" y="751839"/>
                    </a:lnTo>
                    <a:lnTo>
                      <a:pt x="1476267" y="740409"/>
                    </a:lnTo>
                    <a:lnTo>
                      <a:pt x="1479327" y="739139"/>
                    </a:lnTo>
                    <a:lnTo>
                      <a:pt x="1523041" y="720089"/>
                    </a:lnTo>
                    <a:lnTo>
                      <a:pt x="1523815" y="718819"/>
                    </a:lnTo>
                    <a:lnTo>
                      <a:pt x="1528578" y="717549"/>
                    </a:lnTo>
                    <a:lnTo>
                      <a:pt x="1533988" y="715009"/>
                    </a:lnTo>
                    <a:lnTo>
                      <a:pt x="1544885" y="708659"/>
                    </a:lnTo>
                    <a:lnTo>
                      <a:pt x="1566653" y="697229"/>
                    </a:lnTo>
                    <a:lnTo>
                      <a:pt x="1613630" y="669289"/>
                    </a:lnTo>
                    <a:lnTo>
                      <a:pt x="1657496" y="640079"/>
                    </a:lnTo>
                    <a:lnTo>
                      <a:pt x="1700447" y="608329"/>
                    </a:lnTo>
                    <a:lnTo>
                      <a:pt x="1746916" y="571499"/>
                    </a:lnTo>
                    <a:lnTo>
                      <a:pt x="1790261" y="535939"/>
                    </a:lnTo>
                    <a:lnTo>
                      <a:pt x="1837124" y="494029"/>
                    </a:lnTo>
                    <a:lnTo>
                      <a:pt x="1883162" y="453389"/>
                    </a:lnTo>
                    <a:lnTo>
                      <a:pt x="1925948" y="414019"/>
                    </a:lnTo>
                    <a:lnTo>
                      <a:pt x="2015598" y="332739"/>
                    </a:lnTo>
                    <a:lnTo>
                      <a:pt x="2058016" y="295909"/>
                    </a:lnTo>
                    <a:lnTo>
                      <a:pt x="2103939" y="256539"/>
                    </a:lnTo>
                    <a:lnTo>
                      <a:pt x="2146801" y="220979"/>
                    </a:lnTo>
                    <a:lnTo>
                      <a:pt x="2158688" y="212089"/>
                    </a:lnTo>
                    <a:lnTo>
                      <a:pt x="2170601" y="201929"/>
                    </a:lnTo>
                    <a:lnTo>
                      <a:pt x="2185498" y="190499"/>
                    </a:lnTo>
                    <a:lnTo>
                      <a:pt x="2188044" y="189229"/>
                    </a:lnTo>
                    <a:lnTo>
                      <a:pt x="2188044" y="162559"/>
                    </a:lnTo>
                    <a:close/>
                  </a:path>
                  <a:path w="2188210" h="775970">
                    <a:moveTo>
                      <a:pt x="32670" y="0"/>
                    </a:moveTo>
                    <a:lnTo>
                      <a:pt x="0" y="0"/>
                    </a:lnTo>
                    <a:lnTo>
                      <a:pt x="0" y="21589"/>
                    </a:lnTo>
                    <a:lnTo>
                      <a:pt x="33813" y="21589"/>
                    </a:lnTo>
                    <a:lnTo>
                      <a:pt x="34525" y="22859"/>
                    </a:lnTo>
                    <a:lnTo>
                      <a:pt x="47059" y="22859"/>
                    </a:lnTo>
                    <a:lnTo>
                      <a:pt x="49980" y="24129"/>
                    </a:lnTo>
                    <a:lnTo>
                      <a:pt x="58489" y="24129"/>
                    </a:lnTo>
                    <a:lnTo>
                      <a:pt x="61372" y="25399"/>
                    </a:lnTo>
                    <a:lnTo>
                      <a:pt x="67760" y="25399"/>
                    </a:lnTo>
                    <a:lnTo>
                      <a:pt x="68497" y="26669"/>
                    </a:lnTo>
                    <a:lnTo>
                      <a:pt x="72713" y="26669"/>
                    </a:lnTo>
                    <a:lnTo>
                      <a:pt x="78365" y="27939"/>
                    </a:lnTo>
                    <a:lnTo>
                      <a:pt x="89820" y="29209"/>
                    </a:lnTo>
                    <a:lnTo>
                      <a:pt x="95104" y="30479"/>
                    </a:lnTo>
                    <a:lnTo>
                      <a:pt x="111017" y="34289"/>
                    </a:lnTo>
                    <a:lnTo>
                      <a:pt x="181654" y="34289"/>
                    </a:lnTo>
                    <a:lnTo>
                      <a:pt x="149193" y="22859"/>
                    </a:lnTo>
                    <a:lnTo>
                      <a:pt x="143719" y="21589"/>
                    </a:lnTo>
                    <a:lnTo>
                      <a:pt x="140989" y="20319"/>
                    </a:lnTo>
                    <a:lnTo>
                      <a:pt x="139033" y="20319"/>
                    </a:lnTo>
                    <a:lnTo>
                      <a:pt x="127260" y="16509"/>
                    </a:lnTo>
                    <a:lnTo>
                      <a:pt x="99498" y="10159"/>
                    </a:lnTo>
                    <a:lnTo>
                      <a:pt x="96755" y="8889"/>
                    </a:lnTo>
                    <a:lnTo>
                      <a:pt x="93884" y="8889"/>
                    </a:lnTo>
                    <a:lnTo>
                      <a:pt x="76092" y="5079"/>
                    </a:lnTo>
                    <a:lnTo>
                      <a:pt x="71596" y="5079"/>
                    </a:lnTo>
                    <a:lnTo>
                      <a:pt x="64255" y="3809"/>
                    </a:lnTo>
                    <a:lnTo>
                      <a:pt x="58286" y="2539"/>
                    </a:lnTo>
                    <a:lnTo>
                      <a:pt x="49434" y="2539"/>
                    </a:lnTo>
                    <a:lnTo>
                      <a:pt x="47885" y="1269"/>
                    </a:lnTo>
                    <a:lnTo>
                      <a:pt x="36201" y="1269"/>
                    </a:lnTo>
                    <a:lnTo>
                      <a:pt x="32670" y="0"/>
                    </a:lnTo>
                    <a:close/>
                  </a:path>
                </a:pathLst>
              </a:custGeom>
              <a:solidFill>
                <a:srgbClr val="FF0000"/>
              </a:solidFill>
            </p:spPr>
            <p:txBody>
              <a:bodyPr wrap="square" lIns="0" tIns="0" rIns="0" bIns="0" rtlCol="0"/>
              <a:lstStyle/>
              <a:p>
                <a:endParaRPr/>
              </a:p>
            </p:txBody>
          </p:sp>
          <p:sp>
            <p:nvSpPr>
              <p:cNvPr id="1064" name="object 299"/>
              <p:cNvSpPr/>
              <p:nvPr/>
            </p:nvSpPr>
            <p:spPr>
              <a:xfrm>
                <a:off x="4171327" y="3107229"/>
                <a:ext cx="2188044" cy="76940"/>
              </a:xfrm>
              <a:prstGeom prst="rect">
                <a:avLst/>
              </a:prstGeom>
              <a:blipFill>
                <a:blip r:embed="rId5" cstate="print"/>
                <a:stretch>
                  <a:fillRect/>
                </a:stretch>
              </a:blipFill>
            </p:spPr>
            <p:txBody>
              <a:bodyPr wrap="square" lIns="0" tIns="0" rIns="0" bIns="0" rtlCol="0"/>
              <a:lstStyle/>
              <a:p>
                <a:endParaRPr/>
              </a:p>
            </p:txBody>
          </p:sp>
          <p:sp>
            <p:nvSpPr>
              <p:cNvPr id="1065" name="object 300"/>
              <p:cNvSpPr/>
              <p:nvPr/>
            </p:nvSpPr>
            <p:spPr>
              <a:xfrm>
                <a:off x="4174191" y="3145703"/>
                <a:ext cx="2185035" cy="0"/>
              </a:xfrm>
              <a:custGeom>
                <a:avLst/>
                <a:gdLst/>
                <a:ahLst/>
                <a:cxnLst/>
                <a:rect l="l" t="t" r="r" b="b"/>
                <a:pathLst>
                  <a:path w="2185035">
                    <a:moveTo>
                      <a:pt x="0" y="0"/>
                    </a:moveTo>
                    <a:lnTo>
                      <a:pt x="2184742" y="0"/>
                    </a:lnTo>
                  </a:path>
                </a:pathLst>
              </a:custGeom>
              <a:ln w="10756">
                <a:solidFill>
                  <a:srgbClr val="333333"/>
                </a:solidFill>
              </a:ln>
            </p:spPr>
            <p:txBody>
              <a:bodyPr wrap="square" lIns="0" tIns="0" rIns="0" bIns="0" rtlCol="0"/>
              <a:lstStyle/>
              <a:p>
                <a:endParaRPr/>
              </a:p>
            </p:txBody>
          </p:sp>
          <p:sp>
            <p:nvSpPr>
              <p:cNvPr id="1066" name="object 301"/>
              <p:cNvSpPr/>
              <p:nvPr/>
            </p:nvSpPr>
            <p:spPr>
              <a:xfrm>
                <a:off x="6303230" y="3184598"/>
                <a:ext cx="56515" cy="635"/>
              </a:xfrm>
              <a:custGeom>
                <a:avLst/>
                <a:gdLst/>
                <a:ahLst/>
                <a:cxnLst/>
                <a:rect l="l" t="t" r="r" b="b"/>
                <a:pathLst>
                  <a:path w="56514" h="635">
                    <a:moveTo>
                      <a:pt x="56134" y="0"/>
                    </a:moveTo>
                    <a:lnTo>
                      <a:pt x="0" y="0"/>
                    </a:lnTo>
                    <a:lnTo>
                      <a:pt x="838" y="419"/>
                    </a:lnTo>
                    <a:lnTo>
                      <a:pt x="56134" y="419"/>
                    </a:lnTo>
                    <a:lnTo>
                      <a:pt x="56134" y="0"/>
                    </a:lnTo>
                    <a:close/>
                  </a:path>
                </a:pathLst>
              </a:custGeom>
              <a:solidFill>
                <a:srgbClr val="CCCCCC"/>
              </a:solidFill>
            </p:spPr>
            <p:txBody>
              <a:bodyPr wrap="square" lIns="0" tIns="0" rIns="0" bIns="0" rtlCol="0"/>
              <a:lstStyle/>
              <a:p>
                <a:endParaRPr/>
              </a:p>
            </p:txBody>
          </p:sp>
          <p:sp>
            <p:nvSpPr>
              <p:cNvPr id="1067" name="object 302"/>
              <p:cNvSpPr/>
              <p:nvPr/>
            </p:nvSpPr>
            <p:spPr>
              <a:xfrm>
                <a:off x="5923323" y="3184807"/>
                <a:ext cx="332740" cy="0"/>
              </a:xfrm>
              <a:custGeom>
                <a:avLst/>
                <a:gdLst/>
                <a:ahLst/>
                <a:cxnLst/>
                <a:rect l="l" t="t" r="r" b="b"/>
                <a:pathLst>
                  <a:path w="332739">
                    <a:moveTo>
                      <a:pt x="0" y="0"/>
                    </a:moveTo>
                    <a:lnTo>
                      <a:pt x="332524" y="0"/>
                    </a:lnTo>
                  </a:path>
                </a:pathLst>
              </a:custGeom>
              <a:ln w="3175">
                <a:solidFill>
                  <a:srgbClr val="CCCCCC"/>
                </a:solidFill>
              </a:ln>
            </p:spPr>
            <p:txBody>
              <a:bodyPr wrap="square" lIns="0" tIns="0" rIns="0" bIns="0" rtlCol="0"/>
              <a:lstStyle/>
              <a:p>
                <a:endParaRPr/>
              </a:p>
            </p:txBody>
          </p:sp>
          <p:sp>
            <p:nvSpPr>
              <p:cNvPr id="1068" name="object 303"/>
              <p:cNvSpPr/>
              <p:nvPr/>
            </p:nvSpPr>
            <p:spPr>
              <a:xfrm>
                <a:off x="5771126" y="3184807"/>
                <a:ext cx="150495" cy="0"/>
              </a:xfrm>
              <a:custGeom>
                <a:avLst/>
                <a:gdLst/>
                <a:ahLst/>
                <a:cxnLst/>
                <a:rect l="l" t="t" r="r" b="b"/>
                <a:pathLst>
                  <a:path w="150495">
                    <a:moveTo>
                      <a:pt x="0" y="0"/>
                    </a:moveTo>
                    <a:lnTo>
                      <a:pt x="150050" y="0"/>
                    </a:lnTo>
                  </a:path>
                </a:pathLst>
              </a:custGeom>
              <a:ln w="3175">
                <a:solidFill>
                  <a:srgbClr val="CCCCCC"/>
                </a:solidFill>
              </a:ln>
            </p:spPr>
            <p:txBody>
              <a:bodyPr wrap="square" lIns="0" tIns="0" rIns="0" bIns="0" rtlCol="0"/>
              <a:lstStyle/>
              <a:p>
                <a:endParaRPr/>
              </a:p>
            </p:txBody>
          </p:sp>
          <p:sp>
            <p:nvSpPr>
              <p:cNvPr id="1069" name="object 304"/>
              <p:cNvSpPr/>
              <p:nvPr/>
            </p:nvSpPr>
            <p:spPr>
              <a:xfrm>
                <a:off x="5486201" y="3184807"/>
                <a:ext cx="236854" cy="0"/>
              </a:xfrm>
              <a:custGeom>
                <a:avLst/>
                <a:gdLst/>
                <a:ahLst/>
                <a:cxnLst/>
                <a:rect l="l" t="t" r="r" b="b"/>
                <a:pathLst>
                  <a:path w="236854">
                    <a:moveTo>
                      <a:pt x="0" y="0"/>
                    </a:moveTo>
                    <a:lnTo>
                      <a:pt x="236232" y="0"/>
                    </a:lnTo>
                  </a:path>
                </a:pathLst>
              </a:custGeom>
              <a:ln w="3175">
                <a:solidFill>
                  <a:srgbClr val="CCCCCC"/>
                </a:solidFill>
              </a:ln>
            </p:spPr>
            <p:txBody>
              <a:bodyPr wrap="square" lIns="0" tIns="0" rIns="0" bIns="0" rtlCol="0"/>
              <a:lstStyle/>
              <a:p>
                <a:endParaRPr/>
              </a:p>
            </p:txBody>
          </p:sp>
          <p:sp>
            <p:nvSpPr>
              <p:cNvPr id="1070" name="object 305"/>
              <p:cNvSpPr/>
              <p:nvPr/>
            </p:nvSpPr>
            <p:spPr>
              <a:xfrm>
                <a:off x="5049067" y="3184807"/>
                <a:ext cx="435609" cy="0"/>
              </a:xfrm>
              <a:custGeom>
                <a:avLst/>
                <a:gdLst/>
                <a:ahLst/>
                <a:cxnLst/>
                <a:rect l="l" t="t" r="r" b="b"/>
                <a:pathLst>
                  <a:path w="435610">
                    <a:moveTo>
                      <a:pt x="0" y="0"/>
                    </a:moveTo>
                    <a:lnTo>
                      <a:pt x="434987" y="0"/>
                    </a:lnTo>
                  </a:path>
                </a:pathLst>
              </a:custGeom>
              <a:ln w="3175">
                <a:solidFill>
                  <a:srgbClr val="CCCCCC"/>
                </a:solidFill>
              </a:ln>
            </p:spPr>
            <p:txBody>
              <a:bodyPr wrap="square" lIns="0" tIns="0" rIns="0" bIns="0" rtlCol="0"/>
              <a:lstStyle/>
              <a:p>
                <a:endParaRPr/>
              </a:p>
            </p:txBody>
          </p:sp>
          <p:sp>
            <p:nvSpPr>
              <p:cNvPr id="1071" name="object 306"/>
              <p:cNvSpPr/>
              <p:nvPr/>
            </p:nvSpPr>
            <p:spPr>
              <a:xfrm>
                <a:off x="4611959" y="3184807"/>
                <a:ext cx="434975" cy="0"/>
              </a:xfrm>
              <a:custGeom>
                <a:avLst/>
                <a:gdLst/>
                <a:ahLst/>
                <a:cxnLst/>
                <a:rect l="l" t="t" r="r" b="b"/>
                <a:pathLst>
                  <a:path w="434975">
                    <a:moveTo>
                      <a:pt x="0" y="0"/>
                    </a:moveTo>
                    <a:lnTo>
                      <a:pt x="434962" y="0"/>
                    </a:lnTo>
                  </a:path>
                </a:pathLst>
              </a:custGeom>
              <a:ln w="3175">
                <a:solidFill>
                  <a:srgbClr val="CCCCCC"/>
                </a:solidFill>
              </a:ln>
            </p:spPr>
            <p:txBody>
              <a:bodyPr wrap="square" lIns="0" tIns="0" rIns="0" bIns="0" rtlCol="0"/>
              <a:lstStyle/>
              <a:p>
                <a:endParaRPr/>
              </a:p>
            </p:txBody>
          </p:sp>
          <p:sp>
            <p:nvSpPr>
              <p:cNvPr id="1072" name="object 307"/>
              <p:cNvSpPr/>
              <p:nvPr/>
            </p:nvSpPr>
            <p:spPr>
              <a:xfrm>
                <a:off x="4477174" y="3184807"/>
                <a:ext cx="132715" cy="0"/>
              </a:xfrm>
              <a:custGeom>
                <a:avLst/>
                <a:gdLst/>
                <a:ahLst/>
                <a:cxnLst/>
                <a:rect l="l" t="t" r="r" b="b"/>
                <a:pathLst>
                  <a:path w="132714">
                    <a:moveTo>
                      <a:pt x="0" y="0"/>
                    </a:moveTo>
                    <a:lnTo>
                      <a:pt x="132638" y="0"/>
                    </a:lnTo>
                  </a:path>
                </a:pathLst>
              </a:custGeom>
              <a:ln w="3175">
                <a:solidFill>
                  <a:srgbClr val="CCCCCC"/>
                </a:solidFill>
              </a:ln>
            </p:spPr>
            <p:txBody>
              <a:bodyPr wrap="square" lIns="0" tIns="0" rIns="0" bIns="0" rtlCol="0"/>
              <a:lstStyle/>
              <a:p>
                <a:endParaRPr/>
              </a:p>
            </p:txBody>
          </p:sp>
          <p:sp>
            <p:nvSpPr>
              <p:cNvPr id="1073" name="object 308"/>
              <p:cNvSpPr/>
              <p:nvPr/>
            </p:nvSpPr>
            <p:spPr>
              <a:xfrm>
                <a:off x="4173339" y="3150727"/>
                <a:ext cx="635" cy="34290"/>
              </a:xfrm>
              <a:custGeom>
                <a:avLst/>
                <a:gdLst/>
                <a:ahLst/>
                <a:cxnLst/>
                <a:rect l="l" t="t" r="r" b="b"/>
                <a:pathLst>
                  <a:path w="635" h="34289">
                    <a:moveTo>
                      <a:pt x="0" y="34290"/>
                    </a:moveTo>
                    <a:lnTo>
                      <a:pt x="431" y="34290"/>
                    </a:lnTo>
                    <a:lnTo>
                      <a:pt x="431" y="0"/>
                    </a:lnTo>
                    <a:lnTo>
                      <a:pt x="0" y="0"/>
                    </a:lnTo>
                    <a:lnTo>
                      <a:pt x="0" y="34290"/>
                    </a:lnTo>
                    <a:close/>
                  </a:path>
                </a:pathLst>
              </a:custGeom>
              <a:solidFill>
                <a:srgbClr val="CCCCCC"/>
              </a:solidFill>
            </p:spPr>
            <p:txBody>
              <a:bodyPr wrap="square" lIns="0" tIns="0" rIns="0" bIns="0" rtlCol="0"/>
              <a:lstStyle/>
              <a:p>
                <a:endParaRPr/>
              </a:p>
            </p:txBody>
          </p:sp>
          <p:sp>
            <p:nvSpPr>
              <p:cNvPr id="1074" name="object 309"/>
              <p:cNvSpPr/>
              <p:nvPr/>
            </p:nvSpPr>
            <p:spPr>
              <a:xfrm>
                <a:off x="4173339" y="3118812"/>
                <a:ext cx="635" cy="21590"/>
              </a:xfrm>
              <a:custGeom>
                <a:avLst/>
                <a:gdLst/>
                <a:ahLst/>
                <a:cxnLst/>
                <a:rect l="l" t="t" r="r" b="b"/>
                <a:pathLst>
                  <a:path w="635" h="21589">
                    <a:moveTo>
                      <a:pt x="431" y="0"/>
                    </a:moveTo>
                    <a:lnTo>
                      <a:pt x="0" y="0"/>
                    </a:lnTo>
                    <a:lnTo>
                      <a:pt x="0" y="21513"/>
                    </a:lnTo>
                    <a:lnTo>
                      <a:pt x="431" y="21513"/>
                    </a:lnTo>
                    <a:lnTo>
                      <a:pt x="431" y="0"/>
                    </a:lnTo>
                    <a:close/>
                  </a:path>
                </a:pathLst>
              </a:custGeom>
              <a:solidFill>
                <a:srgbClr val="CCCCCC"/>
              </a:solidFill>
            </p:spPr>
            <p:txBody>
              <a:bodyPr wrap="square" lIns="0" tIns="0" rIns="0" bIns="0" rtlCol="0"/>
              <a:lstStyle/>
              <a:p>
                <a:endParaRPr/>
              </a:p>
            </p:txBody>
          </p:sp>
          <p:sp>
            <p:nvSpPr>
              <p:cNvPr id="1075" name="object 310"/>
              <p:cNvSpPr/>
              <p:nvPr/>
            </p:nvSpPr>
            <p:spPr>
              <a:xfrm>
                <a:off x="6066642" y="3106588"/>
                <a:ext cx="292735" cy="0"/>
              </a:xfrm>
              <a:custGeom>
                <a:avLst/>
                <a:gdLst/>
                <a:ahLst/>
                <a:cxnLst/>
                <a:rect l="l" t="t" r="r" b="b"/>
                <a:pathLst>
                  <a:path w="292735">
                    <a:moveTo>
                      <a:pt x="0" y="0"/>
                    </a:moveTo>
                    <a:lnTo>
                      <a:pt x="292722" y="0"/>
                    </a:lnTo>
                  </a:path>
                </a:pathLst>
              </a:custGeom>
              <a:ln w="3175">
                <a:solidFill>
                  <a:srgbClr val="CCCCCC"/>
                </a:solidFill>
              </a:ln>
            </p:spPr>
            <p:txBody>
              <a:bodyPr wrap="square" lIns="0" tIns="0" rIns="0" bIns="0" rtlCol="0"/>
              <a:lstStyle/>
              <a:p>
                <a:endParaRPr/>
              </a:p>
            </p:txBody>
          </p:sp>
          <p:sp>
            <p:nvSpPr>
              <p:cNvPr id="1076" name="object 311"/>
              <p:cNvSpPr/>
              <p:nvPr/>
            </p:nvSpPr>
            <p:spPr>
              <a:xfrm>
                <a:off x="5923323" y="3106378"/>
                <a:ext cx="38100" cy="635"/>
              </a:xfrm>
              <a:custGeom>
                <a:avLst/>
                <a:gdLst/>
                <a:ahLst/>
                <a:cxnLst/>
                <a:rect l="l" t="t" r="r" b="b"/>
                <a:pathLst>
                  <a:path w="38100" h="635">
                    <a:moveTo>
                      <a:pt x="37896" y="0"/>
                    </a:moveTo>
                    <a:lnTo>
                      <a:pt x="0" y="0"/>
                    </a:lnTo>
                    <a:lnTo>
                      <a:pt x="0" y="419"/>
                    </a:lnTo>
                    <a:lnTo>
                      <a:pt x="34213" y="419"/>
                    </a:lnTo>
                    <a:lnTo>
                      <a:pt x="37896" y="0"/>
                    </a:lnTo>
                    <a:close/>
                  </a:path>
                </a:pathLst>
              </a:custGeom>
              <a:solidFill>
                <a:srgbClr val="CCCCCC"/>
              </a:solidFill>
            </p:spPr>
            <p:txBody>
              <a:bodyPr wrap="square" lIns="0" tIns="0" rIns="0" bIns="0" rtlCol="0"/>
              <a:lstStyle/>
              <a:p>
                <a:endParaRPr/>
              </a:p>
            </p:txBody>
          </p:sp>
          <p:sp>
            <p:nvSpPr>
              <p:cNvPr id="1077" name="object 312"/>
              <p:cNvSpPr/>
              <p:nvPr/>
            </p:nvSpPr>
            <p:spPr>
              <a:xfrm>
                <a:off x="5486201" y="3106588"/>
                <a:ext cx="434975" cy="0"/>
              </a:xfrm>
              <a:custGeom>
                <a:avLst/>
                <a:gdLst/>
                <a:ahLst/>
                <a:cxnLst/>
                <a:rect l="l" t="t" r="r" b="b"/>
                <a:pathLst>
                  <a:path w="434975">
                    <a:moveTo>
                      <a:pt x="0" y="0"/>
                    </a:moveTo>
                    <a:lnTo>
                      <a:pt x="434975" y="0"/>
                    </a:lnTo>
                  </a:path>
                </a:pathLst>
              </a:custGeom>
              <a:ln w="3175">
                <a:solidFill>
                  <a:srgbClr val="CCCCCC"/>
                </a:solidFill>
              </a:ln>
            </p:spPr>
            <p:txBody>
              <a:bodyPr wrap="square" lIns="0" tIns="0" rIns="0" bIns="0" rtlCol="0"/>
              <a:lstStyle/>
              <a:p>
                <a:endParaRPr/>
              </a:p>
            </p:txBody>
          </p:sp>
          <p:sp>
            <p:nvSpPr>
              <p:cNvPr id="1078" name="object 313"/>
              <p:cNvSpPr/>
              <p:nvPr/>
            </p:nvSpPr>
            <p:spPr>
              <a:xfrm>
                <a:off x="5049067" y="3106588"/>
                <a:ext cx="435609" cy="0"/>
              </a:xfrm>
              <a:custGeom>
                <a:avLst/>
                <a:gdLst/>
                <a:ahLst/>
                <a:cxnLst/>
                <a:rect l="l" t="t" r="r" b="b"/>
                <a:pathLst>
                  <a:path w="435610">
                    <a:moveTo>
                      <a:pt x="0" y="0"/>
                    </a:moveTo>
                    <a:lnTo>
                      <a:pt x="434987" y="0"/>
                    </a:lnTo>
                  </a:path>
                </a:pathLst>
              </a:custGeom>
              <a:ln w="3175">
                <a:solidFill>
                  <a:srgbClr val="CCCCCC"/>
                </a:solidFill>
              </a:ln>
            </p:spPr>
            <p:txBody>
              <a:bodyPr wrap="square" lIns="0" tIns="0" rIns="0" bIns="0" rtlCol="0"/>
              <a:lstStyle/>
              <a:p>
                <a:endParaRPr/>
              </a:p>
            </p:txBody>
          </p:sp>
          <p:sp>
            <p:nvSpPr>
              <p:cNvPr id="1079" name="object 314"/>
              <p:cNvSpPr/>
              <p:nvPr/>
            </p:nvSpPr>
            <p:spPr>
              <a:xfrm>
                <a:off x="4611959" y="3106588"/>
                <a:ext cx="434975" cy="0"/>
              </a:xfrm>
              <a:custGeom>
                <a:avLst/>
                <a:gdLst/>
                <a:ahLst/>
                <a:cxnLst/>
                <a:rect l="l" t="t" r="r" b="b"/>
                <a:pathLst>
                  <a:path w="434975">
                    <a:moveTo>
                      <a:pt x="0" y="0"/>
                    </a:moveTo>
                    <a:lnTo>
                      <a:pt x="434962" y="0"/>
                    </a:lnTo>
                  </a:path>
                </a:pathLst>
              </a:custGeom>
              <a:ln w="3175">
                <a:solidFill>
                  <a:srgbClr val="CCCCCC"/>
                </a:solidFill>
              </a:ln>
            </p:spPr>
            <p:txBody>
              <a:bodyPr wrap="square" lIns="0" tIns="0" rIns="0" bIns="0" rtlCol="0"/>
              <a:lstStyle/>
              <a:p>
                <a:endParaRPr/>
              </a:p>
            </p:txBody>
          </p:sp>
          <p:sp>
            <p:nvSpPr>
              <p:cNvPr id="1080" name="object 315"/>
              <p:cNvSpPr/>
              <p:nvPr/>
            </p:nvSpPr>
            <p:spPr>
              <a:xfrm>
                <a:off x="4268081" y="3106588"/>
                <a:ext cx="342265" cy="0"/>
              </a:xfrm>
              <a:custGeom>
                <a:avLst/>
                <a:gdLst/>
                <a:ahLst/>
                <a:cxnLst/>
                <a:rect l="l" t="t" r="r" b="b"/>
                <a:pathLst>
                  <a:path w="342264">
                    <a:moveTo>
                      <a:pt x="0" y="0"/>
                    </a:moveTo>
                    <a:lnTo>
                      <a:pt x="341731" y="0"/>
                    </a:lnTo>
                  </a:path>
                </a:pathLst>
              </a:custGeom>
              <a:ln w="3175">
                <a:solidFill>
                  <a:srgbClr val="CCCCCC"/>
                </a:solidFill>
              </a:ln>
            </p:spPr>
            <p:txBody>
              <a:bodyPr wrap="square" lIns="0" tIns="0" rIns="0" bIns="0" rtlCol="0"/>
              <a:lstStyle/>
              <a:p>
                <a:endParaRPr/>
              </a:p>
            </p:txBody>
          </p:sp>
          <p:sp>
            <p:nvSpPr>
              <p:cNvPr id="1081" name="object 316"/>
              <p:cNvSpPr/>
              <p:nvPr/>
            </p:nvSpPr>
            <p:spPr>
              <a:xfrm>
                <a:off x="4609807" y="3106381"/>
                <a:ext cx="2540" cy="78740"/>
              </a:xfrm>
              <a:custGeom>
                <a:avLst/>
                <a:gdLst/>
                <a:ahLst/>
                <a:cxnLst/>
                <a:rect l="l" t="t" r="r" b="b"/>
                <a:pathLst>
                  <a:path w="2539" h="78739">
                    <a:moveTo>
                      <a:pt x="2146" y="78219"/>
                    </a:moveTo>
                    <a:lnTo>
                      <a:pt x="0" y="78219"/>
                    </a:lnTo>
                    <a:lnTo>
                      <a:pt x="0" y="78638"/>
                    </a:lnTo>
                    <a:lnTo>
                      <a:pt x="2146" y="78638"/>
                    </a:lnTo>
                    <a:lnTo>
                      <a:pt x="2146" y="78219"/>
                    </a:lnTo>
                    <a:close/>
                  </a:path>
                  <a:path w="2539" h="78739">
                    <a:moveTo>
                      <a:pt x="2146" y="0"/>
                    </a:moveTo>
                    <a:lnTo>
                      <a:pt x="0" y="0"/>
                    </a:lnTo>
                    <a:lnTo>
                      <a:pt x="0" y="419"/>
                    </a:lnTo>
                    <a:lnTo>
                      <a:pt x="2146" y="419"/>
                    </a:lnTo>
                    <a:lnTo>
                      <a:pt x="2146" y="0"/>
                    </a:lnTo>
                    <a:close/>
                  </a:path>
                </a:pathLst>
              </a:custGeom>
              <a:solidFill>
                <a:srgbClr val="808080"/>
              </a:solidFill>
            </p:spPr>
            <p:txBody>
              <a:bodyPr wrap="square" lIns="0" tIns="0" rIns="0" bIns="0" rtlCol="0"/>
              <a:lstStyle/>
              <a:p>
                <a:endParaRPr/>
              </a:p>
            </p:txBody>
          </p:sp>
          <p:sp>
            <p:nvSpPr>
              <p:cNvPr id="1082" name="object 317"/>
              <p:cNvSpPr/>
              <p:nvPr/>
            </p:nvSpPr>
            <p:spPr>
              <a:xfrm>
                <a:off x="5046916" y="3106381"/>
                <a:ext cx="2540" cy="78740"/>
              </a:xfrm>
              <a:custGeom>
                <a:avLst/>
                <a:gdLst/>
                <a:ahLst/>
                <a:cxnLst/>
                <a:rect l="l" t="t" r="r" b="b"/>
                <a:pathLst>
                  <a:path w="2539" h="78739">
                    <a:moveTo>
                      <a:pt x="2146" y="78219"/>
                    </a:moveTo>
                    <a:lnTo>
                      <a:pt x="0" y="78219"/>
                    </a:lnTo>
                    <a:lnTo>
                      <a:pt x="0" y="78638"/>
                    </a:lnTo>
                    <a:lnTo>
                      <a:pt x="2146" y="78638"/>
                    </a:lnTo>
                    <a:lnTo>
                      <a:pt x="2146" y="78219"/>
                    </a:lnTo>
                    <a:close/>
                  </a:path>
                  <a:path w="2539" h="78739">
                    <a:moveTo>
                      <a:pt x="2146" y="0"/>
                    </a:moveTo>
                    <a:lnTo>
                      <a:pt x="0" y="0"/>
                    </a:lnTo>
                    <a:lnTo>
                      <a:pt x="0" y="419"/>
                    </a:lnTo>
                    <a:lnTo>
                      <a:pt x="2146" y="419"/>
                    </a:lnTo>
                    <a:lnTo>
                      <a:pt x="2146" y="0"/>
                    </a:lnTo>
                    <a:close/>
                  </a:path>
                </a:pathLst>
              </a:custGeom>
              <a:solidFill>
                <a:srgbClr val="808080"/>
              </a:solidFill>
            </p:spPr>
            <p:txBody>
              <a:bodyPr wrap="square" lIns="0" tIns="0" rIns="0" bIns="0" rtlCol="0"/>
              <a:lstStyle/>
              <a:p>
                <a:endParaRPr/>
              </a:p>
            </p:txBody>
          </p:sp>
          <p:sp>
            <p:nvSpPr>
              <p:cNvPr id="1083" name="object 318"/>
              <p:cNvSpPr/>
              <p:nvPr/>
            </p:nvSpPr>
            <p:spPr>
              <a:xfrm>
                <a:off x="5484050" y="3106381"/>
                <a:ext cx="2540" cy="78740"/>
              </a:xfrm>
              <a:custGeom>
                <a:avLst/>
                <a:gdLst/>
                <a:ahLst/>
                <a:cxnLst/>
                <a:rect l="l" t="t" r="r" b="b"/>
                <a:pathLst>
                  <a:path w="2539" h="78739">
                    <a:moveTo>
                      <a:pt x="2146" y="78219"/>
                    </a:moveTo>
                    <a:lnTo>
                      <a:pt x="0" y="78219"/>
                    </a:lnTo>
                    <a:lnTo>
                      <a:pt x="0" y="78638"/>
                    </a:lnTo>
                    <a:lnTo>
                      <a:pt x="2146" y="78638"/>
                    </a:lnTo>
                    <a:lnTo>
                      <a:pt x="2146" y="78219"/>
                    </a:lnTo>
                    <a:close/>
                  </a:path>
                  <a:path w="2539" h="78739">
                    <a:moveTo>
                      <a:pt x="2146" y="0"/>
                    </a:moveTo>
                    <a:lnTo>
                      <a:pt x="0" y="0"/>
                    </a:lnTo>
                    <a:lnTo>
                      <a:pt x="0" y="419"/>
                    </a:lnTo>
                    <a:lnTo>
                      <a:pt x="2146" y="419"/>
                    </a:lnTo>
                    <a:lnTo>
                      <a:pt x="2146" y="0"/>
                    </a:lnTo>
                    <a:close/>
                  </a:path>
                </a:pathLst>
              </a:custGeom>
              <a:solidFill>
                <a:srgbClr val="808080"/>
              </a:solidFill>
            </p:spPr>
            <p:txBody>
              <a:bodyPr wrap="square" lIns="0" tIns="0" rIns="0" bIns="0" rtlCol="0"/>
              <a:lstStyle/>
              <a:p>
                <a:endParaRPr/>
              </a:p>
            </p:txBody>
          </p:sp>
          <p:sp>
            <p:nvSpPr>
              <p:cNvPr id="1084" name="object 319"/>
              <p:cNvSpPr/>
              <p:nvPr/>
            </p:nvSpPr>
            <p:spPr>
              <a:xfrm>
                <a:off x="5921171" y="3106381"/>
                <a:ext cx="2540" cy="78740"/>
              </a:xfrm>
              <a:custGeom>
                <a:avLst/>
                <a:gdLst/>
                <a:ahLst/>
                <a:cxnLst/>
                <a:rect l="l" t="t" r="r" b="b"/>
                <a:pathLst>
                  <a:path w="2539" h="78739">
                    <a:moveTo>
                      <a:pt x="2146" y="78219"/>
                    </a:moveTo>
                    <a:lnTo>
                      <a:pt x="0" y="78219"/>
                    </a:lnTo>
                    <a:lnTo>
                      <a:pt x="0" y="78638"/>
                    </a:lnTo>
                    <a:lnTo>
                      <a:pt x="2146" y="78638"/>
                    </a:lnTo>
                    <a:lnTo>
                      <a:pt x="2146" y="78219"/>
                    </a:lnTo>
                    <a:close/>
                  </a:path>
                  <a:path w="2539" h="78739">
                    <a:moveTo>
                      <a:pt x="2146" y="0"/>
                    </a:moveTo>
                    <a:lnTo>
                      <a:pt x="0" y="0"/>
                    </a:lnTo>
                    <a:lnTo>
                      <a:pt x="0" y="419"/>
                    </a:lnTo>
                    <a:lnTo>
                      <a:pt x="2146" y="419"/>
                    </a:lnTo>
                    <a:lnTo>
                      <a:pt x="2146" y="0"/>
                    </a:lnTo>
                    <a:close/>
                  </a:path>
                </a:pathLst>
              </a:custGeom>
              <a:solidFill>
                <a:srgbClr val="808080"/>
              </a:solidFill>
            </p:spPr>
            <p:txBody>
              <a:bodyPr wrap="square" lIns="0" tIns="0" rIns="0" bIns="0" rtlCol="0"/>
              <a:lstStyle/>
              <a:p>
                <a:endParaRPr/>
              </a:p>
            </p:txBody>
          </p:sp>
          <p:sp>
            <p:nvSpPr>
              <p:cNvPr id="1085" name="object 320"/>
              <p:cNvSpPr/>
              <p:nvPr/>
            </p:nvSpPr>
            <p:spPr>
              <a:xfrm>
                <a:off x="6254946" y="3184598"/>
                <a:ext cx="49530" cy="635"/>
              </a:xfrm>
              <a:custGeom>
                <a:avLst/>
                <a:gdLst/>
                <a:ahLst/>
                <a:cxnLst/>
                <a:rect l="l" t="t" r="r" b="b"/>
                <a:pathLst>
                  <a:path w="49529" h="635">
                    <a:moveTo>
                      <a:pt x="48285" y="0"/>
                    </a:moveTo>
                    <a:lnTo>
                      <a:pt x="0" y="0"/>
                    </a:lnTo>
                    <a:lnTo>
                      <a:pt x="901" y="419"/>
                    </a:lnTo>
                    <a:lnTo>
                      <a:pt x="49123" y="419"/>
                    </a:lnTo>
                    <a:lnTo>
                      <a:pt x="48285" y="0"/>
                    </a:lnTo>
                    <a:close/>
                  </a:path>
                </a:pathLst>
              </a:custGeom>
              <a:solidFill>
                <a:srgbClr val="3333CC"/>
              </a:solidFill>
            </p:spPr>
            <p:txBody>
              <a:bodyPr wrap="square" lIns="0" tIns="0" rIns="0" bIns="0" rtlCol="0"/>
              <a:lstStyle/>
              <a:p>
                <a:endParaRPr/>
              </a:p>
            </p:txBody>
          </p:sp>
          <p:sp>
            <p:nvSpPr>
              <p:cNvPr id="1086" name="object 321"/>
              <p:cNvSpPr/>
              <p:nvPr/>
            </p:nvSpPr>
            <p:spPr>
              <a:xfrm>
                <a:off x="5721636" y="3184598"/>
                <a:ext cx="50800" cy="635"/>
              </a:xfrm>
              <a:custGeom>
                <a:avLst/>
                <a:gdLst/>
                <a:ahLst/>
                <a:cxnLst/>
                <a:rect l="l" t="t" r="r" b="b"/>
                <a:pathLst>
                  <a:path w="50800" h="635">
                    <a:moveTo>
                      <a:pt x="50380" y="0"/>
                    </a:moveTo>
                    <a:lnTo>
                      <a:pt x="800" y="0"/>
                    </a:lnTo>
                    <a:lnTo>
                      <a:pt x="0" y="419"/>
                    </a:lnTo>
                    <a:lnTo>
                      <a:pt x="49491" y="419"/>
                    </a:lnTo>
                    <a:lnTo>
                      <a:pt x="50380" y="0"/>
                    </a:lnTo>
                    <a:close/>
                  </a:path>
                </a:pathLst>
              </a:custGeom>
              <a:solidFill>
                <a:srgbClr val="3333CC"/>
              </a:solidFill>
            </p:spPr>
            <p:txBody>
              <a:bodyPr wrap="square" lIns="0" tIns="0" rIns="0" bIns="0" rtlCol="0"/>
              <a:lstStyle/>
              <a:p>
                <a:endParaRPr/>
              </a:p>
            </p:txBody>
          </p:sp>
          <p:sp>
            <p:nvSpPr>
              <p:cNvPr id="1087" name="object 322"/>
              <p:cNvSpPr/>
              <p:nvPr/>
            </p:nvSpPr>
            <p:spPr>
              <a:xfrm>
                <a:off x="4460678" y="3184598"/>
                <a:ext cx="17780" cy="635"/>
              </a:xfrm>
              <a:custGeom>
                <a:avLst/>
                <a:gdLst/>
                <a:ahLst/>
                <a:cxnLst/>
                <a:rect l="l" t="t" r="r" b="b"/>
                <a:pathLst>
                  <a:path w="17779" h="635">
                    <a:moveTo>
                      <a:pt x="16497" y="0"/>
                    </a:moveTo>
                    <a:lnTo>
                      <a:pt x="0" y="0"/>
                    </a:lnTo>
                    <a:lnTo>
                      <a:pt x="711" y="419"/>
                    </a:lnTo>
                    <a:lnTo>
                      <a:pt x="17310" y="419"/>
                    </a:lnTo>
                    <a:lnTo>
                      <a:pt x="16497" y="0"/>
                    </a:lnTo>
                    <a:close/>
                  </a:path>
                </a:pathLst>
              </a:custGeom>
              <a:solidFill>
                <a:srgbClr val="3333CC"/>
              </a:solidFill>
            </p:spPr>
            <p:txBody>
              <a:bodyPr wrap="square" lIns="0" tIns="0" rIns="0" bIns="0" rtlCol="0"/>
              <a:lstStyle/>
              <a:p>
                <a:endParaRPr/>
              </a:p>
            </p:txBody>
          </p:sp>
          <p:sp>
            <p:nvSpPr>
              <p:cNvPr id="1088" name="object 323"/>
              <p:cNvSpPr/>
              <p:nvPr/>
            </p:nvSpPr>
            <p:spPr>
              <a:xfrm>
                <a:off x="5957538" y="3106588"/>
                <a:ext cx="113030" cy="0"/>
              </a:xfrm>
              <a:custGeom>
                <a:avLst/>
                <a:gdLst/>
                <a:ahLst/>
                <a:cxnLst/>
                <a:rect l="l" t="t" r="r" b="b"/>
                <a:pathLst>
                  <a:path w="113029">
                    <a:moveTo>
                      <a:pt x="0" y="0"/>
                    </a:moveTo>
                    <a:lnTo>
                      <a:pt x="112966" y="0"/>
                    </a:lnTo>
                  </a:path>
                </a:pathLst>
              </a:custGeom>
              <a:ln w="3175">
                <a:solidFill>
                  <a:srgbClr val="3333CC"/>
                </a:solidFill>
              </a:ln>
            </p:spPr>
            <p:txBody>
              <a:bodyPr wrap="square" lIns="0" tIns="0" rIns="0" bIns="0" rtlCol="0"/>
              <a:lstStyle/>
              <a:p>
                <a:endParaRPr/>
              </a:p>
            </p:txBody>
          </p:sp>
          <p:sp>
            <p:nvSpPr>
              <p:cNvPr id="1089" name="object 324"/>
              <p:cNvSpPr/>
              <p:nvPr/>
            </p:nvSpPr>
            <p:spPr>
              <a:xfrm>
                <a:off x="4264971" y="3106378"/>
                <a:ext cx="5715" cy="635"/>
              </a:xfrm>
              <a:custGeom>
                <a:avLst/>
                <a:gdLst/>
                <a:ahLst/>
                <a:cxnLst/>
                <a:rect l="l" t="t" r="r" b="b"/>
                <a:pathLst>
                  <a:path w="5714" h="635">
                    <a:moveTo>
                      <a:pt x="3111" y="0"/>
                    </a:moveTo>
                    <a:lnTo>
                      <a:pt x="0" y="0"/>
                    </a:lnTo>
                    <a:lnTo>
                      <a:pt x="2108" y="419"/>
                    </a:lnTo>
                    <a:lnTo>
                      <a:pt x="5295" y="419"/>
                    </a:lnTo>
                    <a:lnTo>
                      <a:pt x="3111" y="0"/>
                    </a:lnTo>
                    <a:close/>
                  </a:path>
                </a:pathLst>
              </a:custGeom>
              <a:solidFill>
                <a:srgbClr val="3333CC"/>
              </a:solidFill>
            </p:spPr>
            <p:txBody>
              <a:bodyPr wrap="square" lIns="0" tIns="0" rIns="0" bIns="0" rtlCol="0"/>
              <a:lstStyle/>
              <a:p>
                <a:endParaRPr/>
              </a:p>
            </p:txBody>
          </p:sp>
          <p:sp>
            <p:nvSpPr>
              <p:cNvPr id="1090" name="object 325"/>
              <p:cNvSpPr/>
              <p:nvPr/>
            </p:nvSpPr>
            <p:spPr>
              <a:xfrm>
                <a:off x="4173339" y="3106378"/>
                <a:ext cx="288290" cy="78740"/>
              </a:xfrm>
              <a:custGeom>
                <a:avLst/>
                <a:gdLst/>
                <a:ahLst/>
                <a:cxnLst/>
                <a:rect l="l" t="t" r="r" b="b"/>
                <a:pathLst>
                  <a:path w="288289" h="78739">
                    <a:moveTo>
                      <a:pt x="287337" y="78219"/>
                    </a:moveTo>
                    <a:lnTo>
                      <a:pt x="243573" y="78219"/>
                    </a:lnTo>
                    <a:lnTo>
                      <a:pt x="244360" y="78638"/>
                    </a:lnTo>
                    <a:lnTo>
                      <a:pt x="288048" y="78638"/>
                    </a:lnTo>
                    <a:lnTo>
                      <a:pt x="287337" y="78219"/>
                    </a:lnTo>
                    <a:close/>
                  </a:path>
                  <a:path w="288289" h="78739">
                    <a:moveTo>
                      <a:pt x="91630" y="0"/>
                    </a:moveTo>
                    <a:lnTo>
                      <a:pt x="419" y="0"/>
                    </a:lnTo>
                    <a:lnTo>
                      <a:pt x="0" y="419"/>
                    </a:lnTo>
                    <a:lnTo>
                      <a:pt x="0" y="12433"/>
                    </a:lnTo>
                    <a:lnTo>
                      <a:pt x="431" y="12433"/>
                    </a:lnTo>
                    <a:lnTo>
                      <a:pt x="431" y="419"/>
                    </a:lnTo>
                    <a:lnTo>
                      <a:pt x="93738" y="419"/>
                    </a:lnTo>
                    <a:lnTo>
                      <a:pt x="91630" y="0"/>
                    </a:lnTo>
                    <a:close/>
                  </a:path>
                </a:pathLst>
              </a:custGeom>
              <a:solidFill>
                <a:srgbClr val="CC3333"/>
              </a:solidFill>
            </p:spPr>
            <p:txBody>
              <a:bodyPr wrap="square" lIns="0" tIns="0" rIns="0" bIns="0" rtlCol="0"/>
              <a:lstStyle/>
              <a:p>
                <a:endParaRPr/>
              </a:p>
            </p:txBody>
          </p:sp>
          <p:sp>
            <p:nvSpPr>
              <p:cNvPr id="1091" name="object 326"/>
              <p:cNvSpPr/>
              <p:nvPr/>
            </p:nvSpPr>
            <p:spPr>
              <a:xfrm>
                <a:off x="4173340" y="3140325"/>
                <a:ext cx="635" cy="10795"/>
              </a:xfrm>
              <a:custGeom>
                <a:avLst/>
                <a:gdLst/>
                <a:ahLst/>
                <a:cxnLst/>
                <a:rect l="l" t="t" r="r" b="b"/>
                <a:pathLst>
                  <a:path w="635" h="10794">
                    <a:moveTo>
                      <a:pt x="431" y="10756"/>
                    </a:moveTo>
                    <a:lnTo>
                      <a:pt x="0" y="10756"/>
                    </a:lnTo>
                    <a:lnTo>
                      <a:pt x="0" y="0"/>
                    </a:lnTo>
                    <a:lnTo>
                      <a:pt x="431" y="0"/>
                    </a:lnTo>
                    <a:lnTo>
                      <a:pt x="431" y="10756"/>
                    </a:lnTo>
                    <a:close/>
                  </a:path>
                </a:pathLst>
              </a:custGeom>
              <a:solidFill>
                <a:srgbClr val="333333"/>
              </a:solidFill>
            </p:spPr>
            <p:txBody>
              <a:bodyPr wrap="square" lIns="0" tIns="0" rIns="0" bIns="0" rtlCol="0"/>
              <a:lstStyle/>
              <a:p>
                <a:endParaRPr/>
              </a:p>
            </p:txBody>
          </p:sp>
          <p:sp>
            <p:nvSpPr>
              <p:cNvPr id="1092" name="object 327"/>
              <p:cNvSpPr/>
              <p:nvPr/>
            </p:nvSpPr>
            <p:spPr>
              <a:xfrm>
                <a:off x="5923323" y="3184381"/>
                <a:ext cx="332105" cy="0"/>
              </a:xfrm>
              <a:custGeom>
                <a:avLst/>
                <a:gdLst/>
                <a:ahLst/>
                <a:cxnLst/>
                <a:rect l="l" t="t" r="r" b="b"/>
                <a:pathLst>
                  <a:path w="332104">
                    <a:moveTo>
                      <a:pt x="0" y="0"/>
                    </a:moveTo>
                    <a:lnTo>
                      <a:pt x="331622" y="0"/>
                    </a:lnTo>
                  </a:path>
                </a:pathLst>
              </a:custGeom>
              <a:ln w="3175">
                <a:solidFill>
                  <a:srgbClr val="AEAEAE"/>
                </a:solidFill>
              </a:ln>
            </p:spPr>
            <p:txBody>
              <a:bodyPr wrap="square" lIns="0" tIns="0" rIns="0" bIns="0" rtlCol="0"/>
              <a:lstStyle/>
              <a:p>
                <a:endParaRPr/>
              </a:p>
            </p:txBody>
          </p:sp>
          <p:sp>
            <p:nvSpPr>
              <p:cNvPr id="1093" name="object 328"/>
              <p:cNvSpPr/>
              <p:nvPr/>
            </p:nvSpPr>
            <p:spPr>
              <a:xfrm>
                <a:off x="6358933" y="3151577"/>
                <a:ext cx="635" cy="33020"/>
              </a:xfrm>
              <a:custGeom>
                <a:avLst/>
                <a:gdLst/>
                <a:ahLst/>
                <a:cxnLst/>
                <a:rect l="l" t="t" r="r" b="b"/>
                <a:pathLst>
                  <a:path w="635" h="33019">
                    <a:moveTo>
                      <a:pt x="0" y="33020"/>
                    </a:moveTo>
                    <a:lnTo>
                      <a:pt x="431" y="33020"/>
                    </a:lnTo>
                    <a:lnTo>
                      <a:pt x="431" y="0"/>
                    </a:lnTo>
                    <a:lnTo>
                      <a:pt x="0" y="0"/>
                    </a:lnTo>
                    <a:lnTo>
                      <a:pt x="0" y="33020"/>
                    </a:lnTo>
                    <a:close/>
                  </a:path>
                </a:pathLst>
              </a:custGeom>
              <a:solidFill>
                <a:srgbClr val="AEAEAE"/>
              </a:solidFill>
            </p:spPr>
            <p:txBody>
              <a:bodyPr wrap="square" lIns="0" tIns="0" rIns="0" bIns="0" rtlCol="0"/>
              <a:lstStyle/>
              <a:p>
                <a:endParaRPr/>
              </a:p>
            </p:txBody>
          </p:sp>
          <p:sp>
            <p:nvSpPr>
              <p:cNvPr id="1094" name="object 329"/>
              <p:cNvSpPr/>
              <p:nvPr/>
            </p:nvSpPr>
            <p:spPr>
              <a:xfrm>
                <a:off x="6358933" y="3109134"/>
                <a:ext cx="635" cy="31750"/>
              </a:xfrm>
              <a:custGeom>
                <a:avLst/>
                <a:gdLst/>
                <a:ahLst/>
                <a:cxnLst/>
                <a:rect l="l" t="t" r="r" b="b"/>
                <a:pathLst>
                  <a:path w="635" h="31750">
                    <a:moveTo>
                      <a:pt x="431" y="0"/>
                    </a:moveTo>
                    <a:lnTo>
                      <a:pt x="0" y="0"/>
                    </a:lnTo>
                    <a:lnTo>
                      <a:pt x="0" y="31191"/>
                    </a:lnTo>
                    <a:lnTo>
                      <a:pt x="431" y="31191"/>
                    </a:lnTo>
                    <a:lnTo>
                      <a:pt x="431" y="0"/>
                    </a:lnTo>
                    <a:close/>
                  </a:path>
                </a:pathLst>
              </a:custGeom>
              <a:solidFill>
                <a:srgbClr val="AEAEAE"/>
              </a:solidFill>
            </p:spPr>
            <p:txBody>
              <a:bodyPr wrap="square" lIns="0" tIns="0" rIns="0" bIns="0" rtlCol="0"/>
              <a:lstStyle/>
              <a:p>
                <a:endParaRPr/>
              </a:p>
            </p:txBody>
          </p:sp>
          <p:sp>
            <p:nvSpPr>
              <p:cNvPr id="1095" name="object 330"/>
              <p:cNvSpPr/>
              <p:nvPr/>
            </p:nvSpPr>
            <p:spPr>
              <a:xfrm>
                <a:off x="5923323" y="3106797"/>
                <a:ext cx="34290" cy="635"/>
              </a:xfrm>
              <a:custGeom>
                <a:avLst/>
                <a:gdLst/>
                <a:ahLst/>
                <a:cxnLst/>
                <a:rect l="l" t="t" r="r" b="b"/>
                <a:pathLst>
                  <a:path w="34289" h="635">
                    <a:moveTo>
                      <a:pt x="34213" y="0"/>
                    </a:moveTo>
                    <a:lnTo>
                      <a:pt x="0" y="0"/>
                    </a:lnTo>
                    <a:lnTo>
                      <a:pt x="0" y="190"/>
                    </a:lnTo>
                    <a:lnTo>
                      <a:pt x="32626" y="190"/>
                    </a:lnTo>
                    <a:lnTo>
                      <a:pt x="34213" y="0"/>
                    </a:lnTo>
                    <a:close/>
                  </a:path>
                </a:pathLst>
              </a:custGeom>
              <a:solidFill>
                <a:srgbClr val="AEAEAE"/>
              </a:solidFill>
            </p:spPr>
            <p:txBody>
              <a:bodyPr wrap="square" lIns="0" tIns="0" rIns="0" bIns="0" rtlCol="0"/>
              <a:lstStyle/>
              <a:p>
                <a:endParaRPr/>
              </a:p>
            </p:txBody>
          </p:sp>
          <p:sp>
            <p:nvSpPr>
              <p:cNvPr id="1096" name="object 331"/>
              <p:cNvSpPr/>
              <p:nvPr/>
            </p:nvSpPr>
            <p:spPr>
              <a:xfrm>
                <a:off x="6070567" y="3106892"/>
                <a:ext cx="288925" cy="0"/>
              </a:xfrm>
              <a:custGeom>
                <a:avLst/>
                <a:gdLst/>
                <a:ahLst/>
                <a:cxnLst/>
                <a:rect l="l" t="t" r="r" b="b"/>
                <a:pathLst>
                  <a:path w="288925">
                    <a:moveTo>
                      <a:pt x="0" y="0"/>
                    </a:moveTo>
                    <a:lnTo>
                      <a:pt x="288797" y="0"/>
                    </a:lnTo>
                  </a:path>
                </a:pathLst>
              </a:custGeom>
              <a:ln w="3175">
                <a:solidFill>
                  <a:srgbClr val="AEAEAE"/>
                </a:solidFill>
              </a:ln>
            </p:spPr>
            <p:txBody>
              <a:bodyPr wrap="square" lIns="0" tIns="0" rIns="0" bIns="0" rtlCol="0"/>
              <a:lstStyle/>
              <a:p>
                <a:endParaRPr/>
              </a:p>
            </p:txBody>
          </p:sp>
          <p:sp>
            <p:nvSpPr>
              <p:cNvPr id="1097" name="object 332"/>
              <p:cNvSpPr/>
              <p:nvPr/>
            </p:nvSpPr>
            <p:spPr>
              <a:xfrm>
                <a:off x="5772015" y="3184381"/>
                <a:ext cx="149225" cy="0"/>
              </a:xfrm>
              <a:custGeom>
                <a:avLst/>
                <a:gdLst/>
                <a:ahLst/>
                <a:cxnLst/>
                <a:rect l="l" t="t" r="r" b="b"/>
                <a:pathLst>
                  <a:path w="149225">
                    <a:moveTo>
                      <a:pt x="0" y="0"/>
                    </a:moveTo>
                    <a:lnTo>
                      <a:pt x="149161" y="0"/>
                    </a:lnTo>
                  </a:path>
                </a:pathLst>
              </a:custGeom>
              <a:ln w="3175">
                <a:solidFill>
                  <a:srgbClr val="AEAEAE"/>
                </a:solidFill>
              </a:ln>
            </p:spPr>
            <p:txBody>
              <a:bodyPr wrap="square" lIns="0" tIns="0" rIns="0" bIns="0" rtlCol="0"/>
              <a:lstStyle/>
              <a:p>
                <a:endParaRPr/>
              </a:p>
            </p:txBody>
          </p:sp>
          <p:sp>
            <p:nvSpPr>
              <p:cNvPr id="1098" name="object 333"/>
              <p:cNvSpPr/>
              <p:nvPr/>
            </p:nvSpPr>
            <p:spPr>
              <a:xfrm>
                <a:off x="5486201" y="3184381"/>
                <a:ext cx="237490" cy="0"/>
              </a:xfrm>
              <a:custGeom>
                <a:avLst/>
                <a:gdLst/>
                <a:ahLst/>
                <a:cxnLst/>
                <a:rect l="l" t="t" r="r" b="b"/>
                <a:pathLst>
                  <a:path w="237489">
                    <a:moveTo>
                      <a:pt x="0" y="0"/>
                    </a:moveTo>
                    <a:lnTo>
                      <a:pt x="237045" y="0"/>
                    </a:lnTo>
                  </a:path>
                </a:pathLst>
              </a:custGeom>
              <a:ln w="3175">
                <a:solidFill>
                  <a:srgbClr val="AEAEAE"/>
                </a:solidFill>
              </a:ln>
            </p:spPr>
            <p:txBody>
              <a:bodyPr wrap="square" lIns="0" tIns="0" rIns="0" bIns="0" rtlCol="0"/>
              <a:lstStyle/>
              <a:p>
                <a:endParaRPr/>
              </a:p>
            </p:txBody>
          </p:sp>
          <p:sp>
            <p:nvSpPr>
              <p:cNvPr id="1099" name="object 334"/>
              <p:cNvSpPr/>
              <p:nvPr/>
            </p:nvSpPr>
            <p:spPr>
              <a:xfrm>
                <a:off x="5049067" y="3184381"/>
                <a:ext cx="435609" cy="0"/>
              </a:xfrm>
              <a:custGeom>
                <a:avLst/>
                <a:gdLst/>
                <a:ahLst/>
                <a:cxnLst/>
                <a:rect l="l" t="t" r="r" b="b"/>
                <a:pathLst>
                  <a:path w="435610">
                    <a:moveTo>
                      <a:pt x="0" y="0"/>
                    </a:moveTo>
                    <a:lnTo>
                      <a:pt x="434987" y="0"/>
                    </a:lnTo>
                  </a:path>
                </a:pathLst>
              </a:custGeom>
              <a:ln w="3175">
                <a:solidFill>
                  <a:srgbClr val="AEAEAE"/>
                </a:solidFill>
              </a:ln>
            </p:spPr>
            <p:txBody>
              <a:bodyPr wrap="square" lIns="0" tIns="0" rIns="0" bIns="0" rtlCol="0"/>
              <a:lstStyle/>
              <a:p>
                <a:endParaRPr/>
              </a:p>
            </p:txBody>
          </p:sp>
          <p:sp>
            <p:nvSpPr>
              <p:cNvPr id="1100" name="object 335"/>
              <p:cNvSpPr/>
              <p:nvPr/>
            </p:nvSpPr>
            <p:spPr>
              <a:xfrm>
                <a:off x="4611959" y="3184381"/>
                <a:ext cx="434975" cy="0"/>
              </a:xfrm>
              <a:custGeom>
                <a:avLst/>
                <a:gdLst/>
                <a:ahLst/>
                <a:cxnLst/>
                <a:rect l="l" t="t" r="r" b="b"/>
                <a:pathLst>
                  <a:path w="434975">
                    <a:moveTo>
                      <a:pt x="0" y="0"/>
                    </a:moveTo>
                    <a:lnTo>
                      <a:pt x="434962" y="0"/>
                    </a:lnTo>
                  </a:path>
                </a:pathLst>
              </a:custGeom>
              <a:ln w="3175">
                <a:solidFill>
                  <a:srgbClr val="AEAEAE"/>
                </a:solidFill>
              </a:ln>
            </p:spPr>
            <p:txBody>
              <a:bodyPr wrap="square" lIns="0" tIns="0" rIns="0" bIns="0" rtlCol="0"/>
              <a:lstStyle/>
              <a:p>
                <a:endParaRPr/>
              </a:p>
            </p:txBody>
          </p:sp>
          <p:sp>
            <p:nvSpPr>
              <p:cNvPr id="1101" name="object 336"/>
              <p:cNvSpPr/>
              <p:nvPr/>
            </p:nvSpPr>
            <p:spPr>
              <a:xfrm>
                <a:off x="4476336" y="3184381"/>
                <a:ext cx="133985" cy="0"/>
              </a:xfrm>
              <a:custGeom>
                <a:avLst/>
                <a:gdLst/>
                <a:ahLst/>
                <a:cxnLst/>
                <a:rect l="l" t="t" r="r" b="b"/>
                <a:pathLst>
                  <a:path w="133985">
                    <a:moveTo>
                      <a:pt x="0" y="0"/>
                    </a:moveTo>
                    <a:lnTo>
                      <a:pt x="133477" y="0"/>
                    </a:lnTo>
                  </a:path>
                </a:pathLst>
              </a:custGeom>
              <a:ln w="3175">
                <a:solidFill>
                  <a:srgbClr val="AEAEAE"/>
                </a:solidFill>
              </a:ln>
            </p:spPr>
            <p:txBody>
              <a:bodyPr wrap="square" lIns="0" tIns="0" rIns="0" bIns="0" rtlCol="0"/>
              <a:lstStyle/>
              <a:p>
                <a:endParaRPr/>
              </a:p>
            </p:txBody>
          </p:sp>
          <p:sp>
            <p:nvSpPr>
              <p:cNvPr id="1102" name="object 337"/>
              <p:cNvSpPr/>
              <p:nvPr/>
            </p:nvSpPr>
            <p:spPr>
              <a:xfrm>
                <a:off x="4173771" y="3151577"/>
                <a:ext cx="635" cy="33020"/>
              </a:xfrm>
              <a:custGeom>
                <a:avLst/>
                <a:gdLst/>
                <a:ahLst/>
                <a:cxnLst/>
                <a:rect l="l" t="t" r="r" b="b"/>
                <a:pathLst>
                  <a:path w="635" h="33019">
                    <a:moveTo>
                      <a:pt x="0" y="33020"/>
                    </a:moveTo>
                    <a:lnTo>
                      <a:pt x="418" y="33020"/>
                    </a:lnTo>
                    <a:lnTo>
                      <a:pt x="418" y="0"/>
                    </a:lnTo>
                    <a:lnTo>
                      <a:pt x="0" y="0"/>
                    </a:lnTo>
                    <a:lnTo>
                      <a:pt x="0" y="33020"/>
                    </a:lnTo>
                    <a:close/>
                  </a:path>
                </a:pathLst>
              </a:custGeom>
              <a:solidFill>
                <a:srgbClr val="AEAEAE"/>
              </a:solidFill>
            </p:spPr>
            <p:txBody>
              <a:bodyPr wrap="square" lIns="0" tIns="0" rIns="0" bIns="0" rtlCol="0"/>
              <a:lstStyle/>
              <a:p>
                <a:endParaRPr/>
              </a:p>
            </p:txBody>
          </p:sp>
          <p:sp>
            <p:nvSpPr>
              <p:cNvPr id="1103" name="object 338"/>
              <p:cNvSpPr/>
              <p:nvPr/>
            </p:nvSpPr>
            <p:spPr>
              <a:xfrm>
                <a:off x="4173771" y="3118811"/>
                <a:ext cx="635" cy="21590"/>
              </a:xfrm>
              <a:custGeom>
                <a:avLst/>
                <a:gdLst/>
                <a:ahLst/>
                <a:cxnLst/>
                <a:rect l="l" t="t" r="r" b="b"/>
                <a:pathLst>
                  <a:path w="635" h="21589">
                    <a:moveTo>
                      <a:pt x="419" y="0"/>
                    </a:moveTo>
                    <a:lnTo>
                      <a:pt x="0" y="0"/>
                    </a:lnTo>
                    <a:lnTo>
                      <a:pt x="0" y="21513"/>
                    </a:lnTo>
                    <a:lnTo>
                      <a:pt x="419" y="21513"/>
                    </a:lnTo>
                    <a:lnTo>
                      <a:pt x="419" y="0"/>
                    </a:lnTo>
                    <a:close/>
                  </a:path>
                </a:pathLst>
              </a:custGeom>
              <a:solidFill>
                <a:srgbClr val="AEAEAE"/>
              </a:solidFill>
            </p:spPr>
            <p:txBody>
              <a:bodyPr wrap="square" lIns="0" tIns="0" rIns="0" bIns="0" rtlCol="0"/>
              <a:lstStyle/>
              <a:p>
                <a:endParaRPr/>
              </a:p>
            </p:txBody>
          </p:sp>
          <p:sp>
            <p:nvSpPr>
              <p:cNvPr id="1104" name="object 339"/>
              <p:cNvSpPr/>
              <p:nvPr/>
            </p:nvSpPr>
            <p:spPr>
              <a:xfrm>
                <a:off x="5486201" y="3106892"/>
                <a:ext cx="434975" cy="0"/>
              </a:xfrm>
              <a:custGeom>
                <a:avLst/>
                <a:gdLst/>
                <a:ahLst/>
                <a:cxnLst/>
                <a:rect l="l" t="t" r="r" b="b"/>
                <a:pathLst>
                  <a:path w="434975">
                    <a:moveTo>
                      <a:pt x="0" y="0"/>
                    </a:moveTo>
                    <a:lnTo>
                      <a:pt x="434975" y="0"/>
                    </a:lnTo>
                  </a:path>
                </a:pathLst>
              </a:custGeom>
              <a:ln w="3175">
                <a:solidFill>
                  <a:srgbClr val="AEAEAE"/>
                </a:solidFill>
              </a:ln>
            </p:spPr>
            <p:txBody>
              <a:bodyPr wrap="square" lIns="0" tIns="0" rIns="0" bIns="0" rtlCol="0"/>
              <a:lstStyle/>
              <a:p>
                <a:endParaRPr/>
              </a:p>
            </p:txBody>
          </p:sp>
          <p:sp>
            <p:nvSpPr>
              <p:cNvPr id="1105" name="object 340"/>
              <p:cNvSpPr/>
              <p:nvPr/>
            </p:nvSpPr>
            <p:spPr>
              <a:xfrm>
                <a:off x="5049067" y="3106892"/>
                <a:ext cx="435609" cy="0"/>
              </a:xfrm>
              <a:custGeom>
                <a:avLst/>
                <a:gdLst/>
                <a:ahLst/>
                <a:cxnLst/>
                <a:rect l="l" t="t" r="r" b="b"/>
                <a:pathLst>
                  <a:path w="435610">
                    <a:moveTo>
                      <a:pt x="0" y="0"/>
                    </a:moveTo>
                    <a:lnTo>
                      <a:pt x="434987" y="0"/>
                    </a:lnTo>
                  </a:path>
                </a:pathLst>
              </a:custGeom>
              <a:ln w="3175">
                <a:solidFill>
                  <a:srgbClr val="AEAEAE"/>
                </a:solidFill>
              </a:ln>
            </p:spPr>
            <p:txBody>
              <a:bodyPr wrap="square" lIns="0" tIns="0" rIns="0" bIns="0" rtlCol="0"/>
              <a:lstStyle/>
              <a:p>
                <a:endParaRPr/>
              </a:p>
            </p:txBody>
          </p:sp>
          <p:sp>
            <p:nvSpPr>
              <p:cNvPr id="1106" name="object 341"/>
              <p:cNvSpPr/>
              <p:nvPr/>
            </p:nvSpPr>
            <p:spPr>
              <a:xfrm>
                <a:off x="4611959" y="3106892"/>
                <a:ext cx="434975" cy="0"/>
              </a:xfrm>
              <a:custGeom>
                <a:avLst/>
                <a:gdLst/>
                <a:ahLst/>
                <a:cxnLst/>
                <a:rect l="l" t="t" r="r" b="b"/>
                <a:pathLst>
                  <a:path w="434975">
                    <a:moveTo>
                      <a:pt x="0" y="0"/>
                    </a:moveTo>
                    <a:lnTo>
                      <a:pt x="434962" y="0"/>
                    </a:lnTo>
                  </a:path>
                </a:pathLst>
              </a:custGeom>
              <a:ln w="3175">
                <a:solidFill>
                  <a:srgbClr val="AEAEAE"/>
                </a:solidFill>
              </a:ln>
            </p:spPr>
            <p:txBody>
              <a:bodyPr wrap="square" lIns="0" tIns="0" rIns="0" bIns="0" rtlCol="0"/>
              <a:lstStyle/>
              <a:p>
                <a:endParaRPr/>
              </a:p>
            </p:txBody>
          </p:sp>
          <p:sp>
            <p:nvSpPr>
              <p:cNvPr id="1107" name="object 342"/>
              <p:cNvSpPr/>
              <p:nvPr/>
            </p:nvSpPr>
            <p:spPr>
              <a:xfrm>
                <a:off x="4270265" y="3106892"/>
                <a:ext cx="339725" cy="0"/>
              </a:xfrm>
              <a:custGeom>
                <a:avLst/>
                <a:gdLst/>
                <a:ahLst/>
                <a:cxnLst/>
                <a:rect l="l" t="t" r="r" b="b"/>
                <a:pathLst>
                  <a:path w="339725">
                    <a:moveTo>
                      <a:pt x="0" y="0"/>
                    </a:moveTo>
                    <a:lnTo>
                      <a:pt x="339547" y="0"/>
                    </a:lnTo>
                  </a:path>
                </a:pathLst>
              </a:custGeom>
              <a:ln w="3175">
                <a:solidFill>
                  <a:srgbClr val="AEAEAE"/>
                </a:solidFill>
              </a:ln>
            </p:spPr>
            <p:txBody>
              <a:bodyPr wrap="square" lIns="0" tIns="0" rIns="0" bIns="0" rtlCol="0"/>
              <a:lstStyle/>
              <a:p>
                <a:endParaRPr/>
              </a:p>
            </p:txBody>
          </p:sp>
          <p:sp>
            <p:nvSpPr>
              <p:cNvPr id="1108" name="object 343"/>
              <p:cNvSpPr/>
              <p:nvPr/>
            </p:nvSpPr>
            <p:spPr>
              <a:xfrm>
                <a:off x="4609807" y="3106801"/>
                <a:ext cx="2540" cy="78105"/>
              </a:xfrm>
              <a:custGeom>
                <a:avLst/>
                <a:gdLst/>
                <a:ahLst/>
                <a:cxnLst/>
                <a:rect l="l" t="t" r="r" b="b"/>
                <a:pathLst>
                  <a:path w="2539" h="78105">
                    <a:moveTo>
                      <a:pt x="2146" y="77368"/>
                    </a:moveTo>
                    <a:lnTo>
                      <a:pt x="0" y="77368"/>
                    </a:lnTo>
                    <a:lnTo>
                      <a:pt x="0" y="77800"/>
                    </a:lnTo>
                    <a:lnTo>
                      <a:pt x="2146" y="77800"/>
                    </a:lnTo>
                    <a:lnTo>
                      <a:pt x="2146" y="77368"/>
                    </a:lnTo>
                    <a:close/>
                  </a:path>
                  <a:path w="2539" h="78105">
                    <a:moveTo>
                      <a:pt x="2146" y="0"/>
                    </a:moveTo>
                    <a:lnTo>
                      <a:pt x="0" y="0"/>
                    </a:lnTo>
                    <a:lnTo>
                      <a:pt x="0" y="190"/>
                    </a:lnTo>
                    <a:lnTo>
                      <a:pt x="2146" y="190"/>
                    </a:lnTo>
                    <a:lnTo>
                      <a:pt x="2146" y="0"/>
                    </a:lnTo>
                    <a:close/>
                  </a:path>
                </a:pathLst>
              </a:custGeom>
              <a:solidFill>
                <a:srgbClr val="808080"/>
              </a:solidFill>
            </p:spPr>
            <p:txBody>
              <a:bodyPr wrap="square" lIns="0" tIns="0" rIns="0" bIns="0" rtlCol="0"/>
              <a:lstStyle/>
              <a:p>
                <a:endParaRPr/>
              </a:p>
            </p:txBody>
          </p:sp>
          <p:sp>
            <p:nvSpPr>
              <p:cNvPr id="1109" name="object 344"/>
              <p:cNvSpPr/>
              <p:nvPr/>
            </p:nvSpPr>
            <p:spPr>
              <a:xfrm>
                <a:off x="5046916" y="3106801"/>
                <a:ext cx="2540" cy="78105"/>
              </a:xfrm>
              <a:custGeom>
                <a:avLst/>
                <a:gdLst/>
                <a:ahLst/>
                <a:cxnLst/>
                <a:rect l="l" t="t" r="r" b="b"/>
                <a:pathLst>
                  <a:path w="2539" h="78105">
                    <a:moveTo>
                      <a:pt x="2146" y="77368"/>
                    </a:moveTo>
                    <a:lnTo>
                      <a:pt x="0" y="77368"/>
                    </a:lnTo>
                    <a:lnTo>
                      <a:pt x="0" y="77800"/>
                    </a:lnTo>
                    <a:lnTo>
                      <a:pt x="2146" y="77800"/>
                    </a:lnTo>
                    <a:lnTo>
                      <a:pt x="2146" y="77368"/>
                    </a:lnTo>
                    <a:close/>
                  </a:path>
                  <a:path w="2539" h="78105">
                    <a:moveTo>
                      <a:pt x="2146" y="0"/>
                    </a:moveTo>
                    <a:lnTo>
                      <a:pt x="0" y="0"/>
                    </a:lnTo>
                    <a:lnTo>
                      <a:pt x="0" y="190"/>
                    </a:lnTo>
                    <a:lnTo>
                      <a:pt x="2146" y="190"/>
                    </a:lnTo>
                    <a:lnTo>
                      <a:pt x="2146" y="0"/>
                    </a:lnTo>
                    <a:close/>
                  </a:path>
                </a:pathLst>
              </a:custGeom>
              <a:solidFill>
                <a:srgbClr val="808080"/>
              </a:solidFill>
            </p:spPr>
            <p:txBody>
              <a:bodyPr wrap="square" lIns="0" tIns="0" rIns="0" bIns="0" rtlCol="0"/>
              <a:lstStyle/>
              <a:p>
                <a:endParaRPr/>
              </a:p>
            </p:txBody>
          </p:sp>
          <p:sp>
            <p:nvSpPr>
              <p:cNvPr id="1110" name="object 345"/>
              <p:cNvSpPr/>
              <p:nvPr/>
            </p:nvSpPr>
            <p:spPr>
              <a:xfrm>
                <a:off x="5484050" y="3106801"/>
                <a:ext cx="2540" cy="78105"/>
              </a:xfrm>
              <a:custGeom>
                <a:avLst/>
                <a:gdLst/>
                <a:ahLst/>
                <a:cxnLst/>
                <a:rect l="l" t="t" r="r" b="b"/>
                <a:pathLst>
                  <a:path w="2539" h="78105">
                    <a:moveTo>
                      <a:pt x="2146" y="77368"/>
                    </a:moveTo>
                    <a:lnTo>
                      <a:pt x="0" y="77368"/>
                    </a:lnTo>
                    <a:lnTo>
                      <a:pt x="0" y="77800"/>
                    </a:lnTo>
                    <a:lnTo>
                      <a:pt x="2146" y="77800"/>
                    </a:lnTo>
                    <a:lnTo>
                      <a:pt x="2146" y="77368"/>
                    </a:lnTo>
                    <a:close/>
                  </a:path>
                  <a:path w="2539" h="78105">
                    <a:moveTo>
                      <a:pt x="2146" y="0"/>
                    </a:moveTo>
                    <a:lnTo>
                      <a:pt x="0" y="0"/>
                    </a:lnTo>
                    <a:lnTo>
                      <a:pt x="0" y="190"/>
                    </a:lnTo>
                    <a:lnTo>
                      <a:pt x="2146" y="190"/>
                    </a:lnTo>
                    <a:lnTo>
                      <a:pt x="2146" y="0"/>
                    </a:lnTo>
                    <a:close/>
                  </a:path>
                </a:pathLst>
              </a:custGeom>
              <a:solidFill>
                <a:srgbClr val="808080"/>
              </a:solidFill>
            </p:spPr>
            <p:txBody>
              <a:bodyPr wrap="square" lIns="0" tIns="0" rIns="0" bIns="0" rtlCol="0"/>
              <a:lstStyle/>
              <a:p>
                <a:endParaRPr/>
              </a:p>
            </p:txBody>
          </p:sp>
          <p:sp>
            <p:nvSpPr>
              <p:cNvPr id="1111" name="object 346"/>
              <p:cNvSpPr/>
              <p:nvPr/>
            </p:nvSpPr>
            <p:spPr>
              <a:xfrm>
                <a:off x="5921171" y="3106801"/>
                <a:ext cx="2540" cy="78105"/>
              </a:xfrm>
              <a:custGeom>
                <a:avLst/>
                <a:gdLst/>
                <a:ahLst/>
                <a:cxnLst/>
                <a:rect l="l" t="t" r="r" b="b"/>
                <a:pathLst>
                  <a:path w="2539" h="78105">
                    <a:moveTo>
                      <a:pt x="2146" y="77368"/>
                    </a:moveTo>
                    <a:lnTo>
                      <a:pt x="0" y="77368"/>
                    </a:lnTo>
                    <a:lnTo>
                      <a:pt x="0" y="77800"/>
                    </a:lnTo>
                    <a:lnTo>
                      <a:pt x="2146" y="77800"/>
                    </a:lnTo>
                    <a:lnTo>
                      <a:pt x="2146" y="77368"/>
                    </a:lnTo>
                    <a:close/>
                  </a:path>
                  <a:path w="2539" h="78105">
                    <a:moveTo>
                      <a:pt x="2146" y="0"/>
                    </a:moveTo>
                    <a:lnTo>
                      <a:pt x="0" y="0"/>
                    </a:lnTo>
                    <a:lnTo>
                      <a:pt x="0" y="190"/>
                    </a:lnTo>
                    <a:lnTo>
                      <a:pt x="2146" y="190"/>
                    </a:lnTo>
                    <a:lnTo>
                      <a:pt x="2146" y="0"/>
                    </a:lnTo>
                    <a:close/>
                  </a:path>
                </a:pathLst>
              </a:custGeom>
              <a:solidFill>
                <a:srgbClr val="808080"/>
              </a:solidFill>
            </p:spPr>
            <p:txBody>
              <a:bodyPr wrap="square" lIns="0" tIns="0" rIns="0" bIns="0" rtlCol="0"/>
              <a:lstStyle/>
              <a:p>
                <a:endParaRPr/>
              </a:p>
            </p:txBody>
          </p:sp>
          <p:sp>
            <p:nvSpPr>
              <p:cNvPr id="1112" name="object 347"/>
              <p:cNvSpPr/>
              <p:nvPr/>
            </p:nvSpPr>
            <p:spPr>
              <a:xfrm>
                <a:off x="6358933" y="3107865"/>
                <a:ext cx="635" cy="1270"/>
              </a:xfrm>
              <a:custGeom>
                <a:avLst/>
                <a:gdLst/>
                <a:ahLst/>
                <a:cxnLst/>
                <a:rect l="l" t="t" r="r" b="b"/>
                <a:pathLst>
                  <a:path w="635" h="1269">
                    <a:moveTo>
                      <a:pt x="0" y="1270"/>
                    </a:moveTo>
                    <a:lnTo>
                      <a:pt x="431" y="1270"/>
                    </a:lnTo>
                    <a:lnTo>
                      <a:pt x="431" y="0"/>
                    </a:lnTo>
                    <a:lnTo>
                      <a:pt x="0" y="0"/>
                    </a:lnTo>
                    <a:lnTo>
                      <a:pt x="0" y="1270"/>
                    </a:lnTo>
                    <a:close/>
                  </a:path>
                </a:pathLst>
              </a:custGeom>
              <a:solidFill>
                <a:srgbClr val="808080"/>
              </a:solidFill>
            </p:spPr>
            <p:txBody>
              <a:bodyPr wrap="square" lIns="0" tIns="0" rIns="0" bIns="0" rtlCol="0"/>
              <a:lstStyle/>
              <a:p>
                <a:endParaRPr/>
              </a:p>
            </p:txBody>
          </p:sp>
          <p:sp>
            <p:nvSpPr>
              <p:cNvPr id="1113" name="object 348"/>
              <p:cNvSpPr/>
              <p:nvPr/>
            </p:nvSpPr>
            <p:spPr>
              <a:xfrm>
                <a:off x="6074021" y="3107230"/>
                <a:ext cx="285115" cy="0"/>
              </a:xfrm>
              <a:custGeom>
                <a:avLst/>
                <a:gdLst/>
                <a:ahLst/>
                <a:cxnLst/>
                <a:rect l="l" t="t" r="r" b="b"/>
                <a:pathLst>
                  <a:path w="285114">
                    <a:moveTo>
                      <a:pt x="0" y="0"/>
                    </a:moveTo>
                    <a:lnTo>
                      <a:pt x="284911" y="0"/>
                    </a:lnTo>
                  </a:path>
                </a:pathLst>
              </a:custGeom>
              <a:ln w="3175">
                <a:solidFill>
                  <a:srgbClr val="808080"/>
                </a:solidFill>
              </a:ln>
            </p:spPr>
            <p:txBody>
              <a:bodyPr wrap="square" lIns="0" tIns="0" rIns="0" bIns="0" rtlCol="0"/>
              <a:lstStyle/>
              <a:p>
                <a:endParaRPr/>
              </a:p>
            </p:txBody>
          </p:sp>
          <p:sp>
            <p:nvSpPr>
              <p:cNvPr id="1114" name="object 349"/>
              <p:cNvSpPr/>
              <p:nvPr/>
            </p:nvSpPr>
            <p:spPr>
              <a:xfrm>
                <a:off x="4271231" y="3107110"/>
                <a:ext cx="1685289" cy="0"/>
              </a:xfrm>
              <a:custGeom>
                <a:avLst/>
                <a:gdLst/>
                <a:ahLst/>
                <a:cxnLst/>
                <a:rect l="l" t="t" r="r" b="b"/>
                <a:pathLst>
                  <a:path w="1685289">
                    <a:moveTo>
                      <a:pt x="0" y="0"/>
                    </a:moveTo>
                    <a:lnTo>
                      <a:pt x="1684718" y="0"/>
                    </a:lnTo>
                  </a:path>
                </a:pathLst>
              </a:custGeom>
              <a:ln w="3175">
                <a:solidFill>
                  <a:srgbClr val="808080"/>
                </a:solidFill>
              </a:ln>
            </p:spPr>
            <p:txBody>
              <a:bodyPr wrap="square" lIns="0" tIns="0" rIns="0" bIns="0" rtlCol="0"/>
              <a:lstStyle/>
              <a:p>
                <a:endParaRPr/>
              </a:p>
            </p:txBody>
          </p:sp>
          <p:sp>
            <p:nvSpPr>
              <p:cNvPr id="1115" name="object 350"/>
              <p:cNvSpPr/>
              <p:nvPr/>
            </p:nvSpPr>
            <p:spPr>
              <a:xfrm>
                <a:off x="4267078" y="3106797"/>
                <a:ext cx="2036445" cy="78105"/>
              </a:xfrm>
              <a:custGeom>
                <a:avLst/>
                <a:gdLst/>
                <a:ahLst/>
                <a:cxnLst/>
                <a:rect l="l" t="t" r="r" b="b"/>
                <a:pathLst>
                  <a:path w="2036445" h="78105">
                    <a:moveTo>
                      <a:pt x="2035314" y="77368"/>
                    </a:moveTo>
                    <a:lnTo>
                      <a:pt x="1986927" y="77368"/>
                    </a:lnTo>
                    <a:lnTo>
                      <a:pt x="1987867" y="77800"/>
                    </a:lnTo>
                    <a:lnTo>
                      <a:pt x="2036152" y="77800"/>
                    </a:lnTo>
                    <a:lnTo>
                      <a:pt x="2035314" y="77368"/>
                    </a:lnTo>
                    <a:close/>
                  </a:path>
                  <a:path w="2036445" h="78105">
                    <a:moveTo>
                      <a:pt x="1505838" y="77368"/>
                    </a:moveTo>
                    <a:lnTo>
                      <a:pt x="1456169" y="77368"/>
                    </a:lnTo>
                    <a:lnTo>
                      <a:pt x="1455356" y="77800"/>
                    </a:lnTo>
                    <a:lnTo>
                      <a:pt x="1504937" y="77800"/>
                    </a:lnTo>
                    <a:lnTo>
                      <a:pt x="1505838" y="77368"/>
                    </a:lnTo>
                    <a:close/>
                  </a:path>
                  <a:path w="2036445" h="78105">
                    <a:moveTo>
                      <a:pt x="209257" y="77368"/>
                    </a:moveTo>
                    <a:lnTo>
                      <a:pt x="192874" y="77368"/>
                    </a:lnTo>
                    <a:lnTo>
                      <a:pt x="193598" y="77800"/>
                    </a:lnTo>
                    <a:lnTo>
                      <a:pt x="210096" y="77800"/>
                    </a:lnTo>
                    <a:lnTo>
                      <a:pt x="209257" y="77368"/>
                    </a:lnTo>
                    <a:close/>
                  </a:path>
                  <a:path w="2036445" h="78105">
                    <a:moveTo>
                      <a:pt x="1803488" y="0"/>
                    </a:moveTo>
                    <a:lnTo>
                      <a:pt x="1690458" y="0"/>
                    </a:lnTo>
                    <a:lnTo>
                      <a:pt x="1686750" y="431"/>
                    </a:lnTo>
                    <a:lnTo>
                      <a:pt x="1806943" y="431"/>
                    </a:lnTo>
                    <a:lnTo>
                      <a:pt x="1803488" y="0"/>
                    </a:lnTo>
                    <a:close/>
                  </a:path>
                  <a:path w="2036445" h="78105">
                    <a:moveTo>
                      <a:pt x="4267" y="215"/>
                    </a:moveTo>
                    <a:lnTo>
                      <a:pt x="1003" y="215"/>
                    </a:lnTo>
                    <a:lnTo>
                      <a:pt x="2057" y="431"/>
                    </a:lnTo>
                    <a:lnTo>
                      <a:pt x="5346" y="431"/>
                    </a:lnTo>
                    <a:lnTo>
                      <a:pt x="4267" y="215"/>
                    </a:lnTo>
                    <a:close/>
                  </a:path>
                  <a:path w="2036445" h="78105">
                    <a:moveTo>
                      <a:pt x="3187" y="0"/>
                    </a:moveTo>
                    <a:lnTo>
                      <a:pt x="0" y="0"/>
                    </a:lnTo>
                    <a:lnTo>
                      <a:pt x="1054" y="228"/>
                    </a:lnTo>
                    <a:lnTo>
                      <a:pt x="4267" y="215"/>
                    </a:lnTo>
                    <a:lnTo>
                      <a:pt x="3187" y="0"/>
                    </a:lnTo>
                    <a:close/>
                  </a:path>
                </a:pathLst>
              </a:custGeom>
              <a:solidFill>
                <a:srgbClr val="5252AE"/>
              </a:solidFill>
            </p:spPr>
            <p:txBody>
              <a:bodyPr wrap="square" lIns="0" tIns="0" rIns="0" bIns="0" rtlCol="0"/>
              <a:lstStyle/>
              <a:p>
                <a:endParaRPr/>
              </a:p>
            </p:txBody>
          </p:sp>
          <p:sp>
            <p:nvSpPr>
              <p:cNvPr id="1116" name="object 351"/>
              <p:cNvSpPr/>
              <p:nvPr/>
            </p:nvSpPr>
            <p:spPr>
              <a:xfrm>
                <a:off x="4173772" y="3106797"/>
                <a:ext cx="287020" cy="78105"/>
              </a:xfrm>
              <a:custGeom>
                <a:avLst/>
                <a:gdLst/>
                <a:ahLst/>
                <a:cxnLst/>
                <a:rect l="l" t="t" r="r" b="b"/>
                <a:pathLst>
                  <a:path w="287020" h="78105">
                    <a:moveTo>
                      <a:pt x="286181" y="77368"/>
                    </a:moveTo>
                    <a:lnTo>
                      <a:pt x="242341" y="77368"/>
                    </a:lnTo>
                    <a:lnTo>
                      <a:pt x="243141" y="77800"/>
                    </a:lnTo>
                    <a:lnTo>
                      <a:pt x="286905" y="77800"/>
                    </a:lnTo>
                    <a:lnTo>
                      <a:pt x="286181" y="77368"/>
                    </a:lnTo>
                    <a:close/>
                  </a:path>
                  <a:path w="287020" h="78105">
                    <a:moveTo>
                      <a:pt x="93306" y="0"/>
                    </a:moveTo>
                    <a:lnTo>
                      <a:pt x="0" y="0"/>
                    </a:lnTo>
                    <a:lnTo>
                      <a:pt x="0" y="12014"/>
                    </a:lnTo>
                    <a:lnTo>
                      <a:pt x="419" y="12014"/>
                    </a:lnTo>
                    <a:lnTo>
                      <a:pt x="419" y="431"/>
                    </a:lnTo>
                    <a:lnTo>
                      <a:pt x="95364" y="431"/>
                    </a:lnTo>
                    <a:lnTo>
                      <a:pt x="93306" y="0"/>
                    </a:lnTo>
                    <a:close/>
                  </a:path>
                  <a:path w="287020" h="78105">
                    <a:moveTo>
                      <a:pt x="94310" y="215"/>
                    </a:moveTo>
                    <a:close/>
                  </a:path>
                </a:pathLst>
              </a:custGeom>
              <a:solidFill>
                <a:srgbClr val="AE5252"/>
              </a:solidFill>
            </p:spPr>
            <p:txBody>
              <a:bodyPr wrap="square" lIns="0" tIns="0" rIns="0" bIns="0" rtlCol="0"/>
              <a:lstStyle/>
              <a:p>
                <a:endParaRPr/>
              </a:p>
            </p:txBody>
          </p:sp>
          <p:sp>
            <p:nvSpPr>
              <p:cNvPr id="1117" name="object 352"/>
              <p:cNvSpPr/>
              <p:nvPr/>
            </p:nvSpPr>
            <p:spPr>
              <a:xfrm>
                <a:off x="6358928" y="3140329"/>
                <a:ext cx="635" cy="10795"/>
              </a:xfrm>
              <a:custGeom>
                <a:avLst/>
                <a:gdLst/>
                <a:ahLst/>
                <a:cxnLst/>
                <a:rect l="l" t="t" r="r" b="b"/>
                <a:pathLst>
                  <a:path w="635" h="10794">
                    <a:moveTo>
                      <a:pt x="431" y="0"/>
                    </a:moveTo>
                    <a:lnTo>
                      <a:pt x="0" y="0"/>
                    </a:lnTo>
                    <a:lnTo>
                      <a:pt x="0" y="10756"/>
                    </a:lnTo>
                    <a:lnTo>
                      <a:pt x="431" y="10756"/>
                    </a:lnTo>
                    <a:lnTo>
                      <a:pt x="431" y="0"/>
                    </a:lnTo>
                    <a:close/>
                  </a:path>
                </a:pathLst>
              </a:custGeom>
              <a:solidFill>
                <a:srgbClr val="525252"/>
              </a:solidFill>
            </p:spPr>
            <p:txBody>
              <a:bodyPr wrap="square" lIns="0" tIns="0" rIns="0" bIns="0" rtlCol="0"/>
              <a:lstStyle/>
              <a:p>
                <a:endParaRPr/>
              </a:p>
            </p:txBody>
          </p:sp>
          <p:sp>
            <p:nvSpPr>
              <p:cNvPr id="1118" name="object 353"/>
              <p:cNvSpPr/>
              <p:nvPr/>
            </p:nvSpPr>
            <p:spPr>
              <a:xfrm>
                <a:off x="4173766" y="3140329"/>
                <a:ext cx="635" cy="10795"/>
              </a:xfrm>
              <a:custGeom>
                <a:avLst/>
                <a:gdLst/>
                <a:ahLst/>
                <a:cxnLst/>
                <a:rect l="l" t="t" r="r" b="b"/>
                <a:pathLst>
                  <a:path w="635" h="10794">
                    <a:moveTo>
                      <a:pt x="419" y="0"/>
                    </a:moveTo>
                    <a:lnTo>
                      <a:pt x="0" y="0"/>
                    </a:lnTo>
                    <a:lnTo>
                      <a:pt x="0" y="10756"/>
                    </a:lnTo>
                    <a:lnTo>
                      <a:pt x="419" y="10756"/>
                    </a:lnTo>
                    <a:lnTo>
                      <a:pt x="419" y="0"/>
                    </a:lnTo>
                    <a:close/>
                  </a:path>
                </a:pathLst>
              </a:custGeom>
              <a:solidFill>
                <a:srgbClr val="525252"/>
              </a:solidFill>
            </p:spPr>
            <p:txBody>
              <a:bodyPr wrap="square" lIns="0" tIns="0" rIns="0" bIns="0" rtlCol="0"/>
              <a:lstStyle/>
              <a:p>
                <a:endParaRPr/>
              </a:p>
            </p:txBody>
          </p:sp>
          <p:sp>
            <p:nvSpPr>
              <p:cNvPr id="1119" name="object 354"/>
              <p:cNvSpPr/>
              <p:nvPr/>
            </p:nvSpPr>
            <p:spPr>
              <a:xfrm>
                <a:off x="4325878" y="3016260"/>
                <a:ext cx="33020" cy="32384"/>
              </a:xfrm>
              <a:custGeom>
                <a:avLst/>
                <a:gdLst/>
                <a:ahLst/>
                <a:cxnLst/>
                <a:rect l="l" t="t" r="r" b="b"/>
                <a:pathLst>
                  <a:path w="33020" h="32385">
                    <a:moveTo>
                      <a:pt x="20739" y="0"/>
                    </a:moveTo>
                    <a:lnTo>
                      <a:pt x="12039" y="0"/>
                    </a:lnTo>
                    <a:lnTo>
                      <a:pt x="7874" y="1689"/>
                    </a:lnTo>
                    <a:lnTo>
                      <a:pt x="1727" y="7721"/>
                    </a:lnTo>
                    <a:lnTo>
                      <a:pt x="0" y="11810"/>
                    </a:lnTo>
                    <a:lnTo>
                      <a:pt x="0" y="20345"/>
                    </a:lnTo>
                    <a:lnTo>
                      <a:pt x="1727" y="24422"/>
                    </a:lnTo>
                    <a:lnTo>
                      <a:pt x="7874" y="30441"/>
                    </a:lnTo>
                    <a:lnTo>
                      <a:pt x="12039" y="32118"/>
                    </a:lnTo>
                    <a:lnTo>
                      <a:pt x="20739" y="32118"/>
                    </a:lnTo>
                    <a:lnTo>
                      <a:pt x="24917" y="30441"/>
                    </a:lnTo>
                    <a:lnTo>
                      <a:pt x="31064" y="24422"/>
                    </a:lnTo>
                    <a:lnTo>
                      <a:pt x="32778" y="20345"/>
                    </a:lnTo>
                    <a:lnTo>
                      <a:pt x="32778" y="11810"/>
                    </a:lnTo>
                    <a:lnTo>
                      <a:pt x="31064" y="7721"/>
                    </a:lnTo>
                    <a:lnTo>
                      <a:pt x="24917" y="1689"/>
                    </a:lnTo>
                    <a:lnTo>
                      <a:pt x="20739" y="0"/>
                    </a:lnTo>
                    <a:close/>
                  </a:path>
                </a:pathLst>
              </a:custGeom>
              <a:solidFill>
                <a:srgbClr val="0000FF"/>
              </a:solidFill>
            </p:spPr>
            <p:txBody>
              <a:bodyPr wrap="square" lIns="0" tIns="0" rIns="0" bIns="0" rtlCol="0"/>
              <a:lstStyle/>
              <a:p>
                <a:endParaRPr/>
              </a:p>
            </p:txBody>
          </p:sp>
          <p:sp>
            <p:nvSpPr>
              <p:cNvPr id="1120" name="object 355"/>
              <p:cNvSpPr/>
              <p:nvPr/>
            </p:nvSpPr>
            <p:spPr>
              <a:xfrm>
                <a:off x="4589620" y="3284318"/>
                <a:ext cx="33020" cy="32384"/>
              </a:xfrm>
              <a:custGeom>
                <a:avLst/>
                <a:gdLst/>
                <a:ahLst/>
                <a:cxnLst/>
                <a:rect l="l" t="t" r="r" b="b"/>
                <a:pathLst>
                  <a:path w="33020" h="32385">
                    <a:moveTo>
                      <a:pt x="20739" y="0"/>
                    </a:moveTo>
                    <a:lnTo>
                      <a:pt x="12039" y="0"/>
                    </a:lnTo>
                    <a:lnTo>
                      <a:pt x="7874" y="1689"/>
                    </a:lnTo>
                    <a:lnTo>
                      <a:pt x="4813" y="4711"/>
                    </a:lnTo>
                    <a:lnTo>
                      <a:pt x="1739" y="7708"/>
                    </a:lnTo>
                    <a:lnTo>
                      <a:pt x="0" y="11798"/>
                    </a:lnTo>
                    <a:lnTo>
                      <a:pt x="0" y="20319"/>
                    </a:lnTo>
                    <a:lnTo>
                      <a:pt x="1739" y="24409"/>
                    </a:lnTo>
                    <a:lnTo>
                      <a:pt x="4813" y="27406"/>
                    </a:lnTo>
                    <a:lnTo>
                      <a:pt x="7874" y="30429"/>
                    </a:lnTo>
                    <a:lnTo>
                      <a:pt x="12039" y="32130"/>
                    </a:lnTo>
                    <a:lnTo>
                      <a:pt x="20739" y="32130"/>
                    </a:lnTo>
                    <a:lnTo>
                      <a:pt x="24904" y="30429"/>
                    </a:lnTo>
                    <a:lnTo>
                      <a:pt x="31051" y="24409"/>
                    </a:lnTo>
                    <a:lnTo>
                      <a:pt x="32778" y="20319"/>
                    </a:lnTo>
                    <a:lnTo>
                      <a:pt x="32778" y="11798"/>
                    </a:lnTo>
                    <a:lnTo>
                      <a:pt x="31051" y="7708"/>
                    </a:lnTo>
                    <a:lnTo>
                      <a:pt x="24904" y="1689"/>
                    </a:lnTo>
                    <a:lnTo>
                      <a:pt x="20739" y="0"/>
                    </a:lnTo>
                    <a:close/>
                  </a:path>
                </a:pathLst>
              </a:custGeom>
              <a:solidFill>
                <a:srgbClr val="0000FF"/>
              </a:solidFill>
            </p:spPr>
            <p:txBody>
              <a:bodyPr wrap="square" lIns="0" tIns="0" rIns="0" bIns="0" rtlCol="0"/>
              <a:lstStyle/>
              <a:p>
                <a:endParaRPr/>
              </a:p>
            </p:txBody>
          </p:sp>
          <p:sp>
            <p:nvSpPr>
              <p:cNvPr id="1121" name="object 356"/>
              <p:cNvSpPr/>
              <p:nvPr/>
            </p:nvSpPr>
            <p:spPr>
              <a:xfrm>
                <a:off x="5068244" y="3485358"/>
                <a:ext cx="33020" cy="32384"/>
              </a:xfrm>
              <a:custGeom>
                <a:avLst/>
                <a:gdLst/>
                <a:ahLst/>
                <a:cxnLst/>
                <a:rect l="l" t="t" r="r" b="b"/>
                <a:pathLst>
                  <a:path w="33020" h="32385">
                    <a:moveTo>
                      <a:pt x="20751" y="0"/>
                    </a:moveTo>
                    <a:lnTo>
                      <a:pt x="12052" y="0"/>
                    </a:lnTo>
                    <a:lnTo>
                      <a:pt x="7886" y="1701"/>
                    </a:lnTo>
                    <a:lnTo>
                      <a:pt x="1739" y="7708"/>
                    </a:lnTo>
                    <a:lnTo>
                      <a:pt x="0" y="11810"/>
                    </a:lnTo>
                    <a:lnTo>
                      <a:pt x="0" y="20332"/>
                    </a:lnTo>
                    <a:lnTo>
                      <a:pt x="1739" y="24422"/>
                    </a:lnTo>
                    <a:lnTo>
                      <a:pt x="7886" y="30429"/>
                    </a:lnTo>
                    <a:lnTo>
                      <a:pt x="12052" y="32130"/>
                    </a:lnTo>
                    <a:lnTo>
                      <a:pt x="20751" y="32130"/>
                    </a:lnTo>
                    <a:lnTo>
                      <a:pt x="24904" y="30429"/>
                    </a:lnTo>
                    <a:lnTo>
                      <a:pt x="31064" y="24422"/>
                    </a:lnTo>
                    <a:lnTo>
                      <a:pt x="32778" y="20332"/>
                    </a:lnTo>
                    <a:lnTo>
                      <a:pt x="32778" y="11810"/>
                    </a:lnTo>
                    <a:lnTo>
                      <a:pt x="31064" y="7708"/>
                    </a:lnTo>
                    <a:lnTo>
                      <a:pt x="24904" y="1701"/>
                    </a:lnTo>
                    <a:lnTo>
                      <a:pt x="20751" y="0"/>
                    </a:lnTo>
                    <a:close/>
                  </a:path>
                </a:pathLst>
              </a:custGeom>
              <a:solidFill>
                <a:srgbClr val="0000FF"/>
              </a:solidFill>
            </p:spPr>
            <p:txBody>
              <a:bodyPr wrap="square" lIns="0" tIns="0" rIns="0" bIns="0" rtlCol="0"/>
              <a:lstStyle/>
              <a:p>
                <a:endParaRPr/>
              </a:p>
            </p:txBody>
          </p:sp>
          <p:sp>
            <p:nvSpPr>
              <p:cNvPr id="1122" name="object 357"/>
              <p:cNvSpPr/>
              <p:nvPr/>
            </p:nvSpPr>
            <p:spPr>
              <a:xfrm>
                <a:off x="5161043" y="3341759"/>
                <a:ext cx="33020" cy="32384"/>
              </a:xfrm>
              <a:custGeom>
                <a:avLst/>
                <a:gdLst/>
                <a:ahLst/>
                <a:cxnLst/>
                <a:rect l="l" t="t" r="r" b="b"/>
                <a:pathLst>
                  <a:path w="33020" h="32385">
                    <a:moveTo>
                      <a:pt x="20739" y="0"/>
                    </a:moveTo>
                    <a:lnTo>
                      <a:pt x="12052" y="0"/>
                    </a:lnTo>
                    <a:lnTo>
                      <a:pt x="7874" y="1689"/>
                    </a:lnTo>
                    <a:lnTo>
                      <a:pt x="1739" y="7721"/>
                    </a:lnTo>
                    <a:lnTo>
                      <a:pt x="0" y="11798"/>
                    </a:lnTo>
                    <a:lnTo>
                      <a:pt x="0" y="20320"/>
                    </a:lnTo>
                    <a:lnTo>
                      <a:pt x="1739" y="24422"/>
                    </a:lnTo>
                    <a:lnTo>
                      <a:pt x="7874" y="30441"/>
                    </a:lnTo>
                    <a:lnTo>
                      <a:pt x="12052" y="32131"/>
                    </a:lnTo>
                    <a:lnTo>
                      <a:pt x="20739" y="32131"/>
                    </a:lnTo>
                    <a:lnTo>
                      <a:pt x="24904" y="30441"/>
                    </a:lnTo>
                    <a:lnTo>
                      <a:pt x="31051" y="24422"/>
                    </a:lnTo>
                    <a:lnTo>
                      <a:pt x="32791" y="20320"/>
                    </a:lnTo>
                    <a:lnTo>
                      <a:pt x="32791" y="11798"/>
                    </a:lnTo>
                    <a:lnTo>
                      <a:pt x="31051" y="7721"/>
                    </a:lnTo>
                    <a:lnTo>
                      <a:pt x="27990" y="4699"/>
                    </a:lnTo>
                    <a:lnTo>
                      <a:pt x="24904" y="1689"/>
                    </a:lnTo>
                    <a:lnTo>
                      <a:pt x="20739" y="0"/>
                    </a:lnTo>
                    <a:close/>
                  </a:path>
                </a:pathLst>
              </a:custGeom>
              <a:solidFill>
                <a:srgbClr val="0000FF"/>
              </a:solidFill>
            </p:spPr>
            <p:txBody>
              <a:bodyPr wrap="square" lIns="0" tIns="0" rIns="0" bIns="0" rtlCol="0"/>
              <a:lstStyle/>
              <a:p>
                <a:endParaRPr/>
              </a:p>
            </p:txBody>
          </p:sp>
          <p:sp>
            <p:nvSpPr>
              <p:cNvPr id="1123" name="object 358"/>
              <p:cNvSpPr/>
              <p:nvPr/>
            </p:nvSpPr>
            <p:spPr>
              <a:xfrm>
                <a:off x="5278264" y="3432704"/>
                <a:ext cx="33020" cy="32384"/>
              </a:xfrm>
              <a:custGeom>
                <a:avLst/>
                <a:gdLst/>
                <a:ahLst/>
                <a:cxnLst/>
                <a:rect l="l" t="t" r="r" b="b"/>
                <a:pathLst>
                  <a:path w="33020" h="32385">
                    <a:moveTo>
                      <a:pt x="20726" y="0"/>
                    </a:moveTo>
                    <a:lnTo>
                      <a:pt x="12052" y="0"/>
                    </a:lnTo>
                    <a:lnTo>
                      <a:pt x="7874" y="1689"/>
                    </a:lnTo>
                    <a:lnTo>
                      <a:pt x="4800" y="4686"/>
                    </a:lnTo>
                    <a:lnTo>
                      <a:pt x="1727" y="7721"/>
                    </a:lnTo>
                    <a:lnTo>
                      <a:pt x="0" y="11798"/>
                    </a:lnTo>
                    <a:lnTo>
                      <a:pt x="0" y="20332"/>
                    </a:lnTo>
                    <a:lnTo>
                      <a:pt x="1727" y="24422"/>
                    </a:lnTo>
                    <a:lnTo>
                      <a:pt x="7874" y="30441"/>
                    </a:lnTo>
                    <a:lnTo>
                      <a:pt x="12052" y="32130"/>
                    </a:lnTo>
                    <a:lnTo>
                      <a:pt x="20726" y="32130"/>
                    </a:lnTo>
                    <a:lnTo>
                      <a:pt x="24904" y="30441"/>
                    </a:lnTo>
                    <a:lnTo>
                      <a:pt x="31064" y="24422"/>
                    </a:lnTo>
                    <a:lnTo>
                      <a:pt x="32791" y="20332"/>
                    </a:lnTo>
                    <a:lnTo>
                      <a:pt x="32791" y="11798"/>
                    </a:lnTo>
                    <a:lnTo>
                      <a:pt x="31064" y="7721"/>
                    </a:lnTo>
                    <a:lnTo>
                      <a:pt x="27990" y="4686"/>
                    </a:lnTo>
                    <a:lnTo>
                      <a:pt x="24904" y="1689"/>
                    </a:lnTo>
                    <a:lnTo>
                      <a:pt x="20726" y="0"/>
                    </a:lnTo>
                    <a:close/>
                  </a:path>
                </a:pathLst>
              </a:custGeom>
              <a:solidFill>
                <a:srgbClr val="0000FF"/>
              </a:solidFill>
            </p:spPr>
            <p:txBody>
              <a:bodyPr wrap="square" lIns="0" tIns="0" rIns="0" bIns="0" rtlCol="0"/>
              <a:lstStyle/>
              <a:p>
                <a:endParaRPr/>
              </a:p>
            </p:txBody>
          </p:sp>
          <p:sp>
            <p:nvSpPr>
              <p:cNvPr id="1124" name="object 359"/>
              <p:cNvSpPr/>
              <p:nvPr/>
            </p:nvSpPr>
            <p:spPr>
              <a:xfrm>
                <a:off x="5498039" y="3298681"/>
                <a:ext cx="33020" cy="32384"/>
              </a:xfrm>
              <a:custGeom>
                <a:avLst/>
                <a:gdLst/>
                <a:ahLst/>
                <a:cxnLst/>
                <a:rect l="l" t="t" r="r" b="b"/>
                <a:pathLst>
                  <a:path w="33020" h="32385">
                    <a:moveTo>
                      <a:pt x="20751" y="0"/>
                    </a:moveTo>
                    <a:lnTo>
                      <a:pt x="12052" y="0"/>
                    </a:lnTo>
                    <a:lnTo>
                      <a:pt x="7874" y="1689"/>
                    </a:lnTo>
                    <a:lnTo>
                      <a:pt x="1727" y="7721"/>
                    </a:lnTo>
                    <a:lnTo>
                      <a:pt x="0" y="11798"/>
                    </a:lnTo>
                    <a:lnTo>
                      <a:pt x="0" y="20320"/>
                    </a:lnTo>
                    <a:lnTo>
                      <a:pt x="1727" y="24396"/>
                    </a:lnTo>
                    <a:lnTo>
                      <a:pt x="7874" y="30441"/>
                    </a:lnTo>
                    <a:lnTo>
                      <a:pt x="12052" y="32131"/>
                    </a:lnTo>
                    <a:lnTo>
                      <a:pt x="20751" y="32131"/>
                    </a:lnTo>
                    <a:lnTo>
                      <a:pt x="24917" y="30441"/>
                    </a:lnTo>
                    <a:lnTo>
                      <a:pt x="31064" y="24396"/>
                    </a:lnTo>
                    <a:lnTo>
                      <a:pt x="32778" y="20320"/>
                    </a:lnTo>
                    <a:lnTo>
                      <a:pt x="32778" y="11798"/>
                    </a:lnTo>
                    <a:lnTo>
                      <a:pt x="31064" y="7721"/>
                    </a:lnTo>
                    <a:lnTo>
                      <a:pt x="24917" y="1689"/>
                    </a:lnTo>
                    <a:lnTo>
                      <a:pt x="20751" y="0"/>
                    </a:lnTo>
                    <a:close/>
                  </a:path>
                </a:pathLst>
              </a:custGeom>
              <a:solidFill>
                <a:srgbClr val="0000FF"/>
              </a:solidFill>
            </p:spPr>
            <p:txBody>
              <a:bodyPr wrap="square" lIns="0" tIns="0" rIns="0" bIns="0" rtlCol="0"/>
              <a:lstStyle/>
              <a:p>
                <a:endParaRPr/>
              </a:p>
            </p:txBody>
          </p:sp>
          <p:sp>
            <p:nvSpPr>
              <p:cNvPr id="1125" name="object 360"/>
              <p:cNvSpPr/>
              <p:nvPr/>
            </p:nvSpPr>
            <p:spPr>
              <a:xfrm>
                <a:off x="5854565" y="2939679"/>
                <a:ext cx="33020" cy="32384"/>
              </a:xfrm>
              <a:custGeom>
                <a:avLst/>
                <a:gdLst/>
                <a:ahLst/>
                <a:cxnLst/>
                <a:rect l="l" t="t" r="r" b="b"/>
                <a:pathLst>
                  <a:path w="33020" h="32385">
                    <a:moveTo>
                      <a:pt x="20751" y="0"/>
                    </a:moveTo>
                    <a:lnTo>
                      <a:pt x="12077" y="0"/>
                    </a:lnTo>
                    <a:lnTo>
                      <a:pt x="7886" y="1689"/>
                    </a:lnTo>
                    <a:lnTo>
                      <a:pt x="1739" y="7708"/>
                    </a:lnTo>
                    <a:lnTo>
                      <a:pt x="0" y="11798"/>
                    </a:lnTo>
                    <a:lnTo>
                      <a:pt x="0" y="20332"/>
                    </a:lnTo>
                    <a:lnTo>
                      <a:pt x="1739" y="24409"/>
                    </a:lnTo>
                    <a:lnTo>
                      <a:pt x="7886" y="30429"/>
                    </a:lnTo>
                    <a:lnTo>
                      <a:pt x="12077" y="32118"/>
                    </a:lnTo>
                    <a:lnTo>
                      <a:pt x="20751" y="32118"/>
                    </a:lnTo>
                    <a:lnTo>
                      <a:pt x="24917" y="30429"/>
                    </a:lnTo>
                    <a:lnTo>
                      <a:pt x="31076" y="24409"/>
                    </a:lnTo>
                    <a:lnTo>
                      <a:pt x="32804" y="20332"/>
                    </a:lnTo>
                    <a:lnTo>
                      <a:pt x="32804" y="11798"/>
                    </a:lnTo>
                    <a:lnTo>
                      <a:pt x="31076" y="7708"/>
                    </a:lnTo>
                    <a:lnTo>
                      <a:pt x="24917" y="1689"/>
                    </a:lnTo>
                    <a:lnTo>
                      <a:pt x="20751" y="0"/>
                    </a:lnTo>
                    <a:close/>
                  </a:path>
                </a:pathLst>
              </a:custGeom>
              <a:solidFill>
                <a:srgbClr val="0000FF"/>
              </a:solidFill>
            </p:spPr>
            <p:txBody>
              <a:bodyPr wrap="square" lIns="0" tIns="0" rIns="0" bIns="0" rtlCol="0"/>
              <a:lstStyle/>
              <a:p>
                <a:endParaRPr/>
              </a:p>
            </p:txBody>
          </p:sp>
          <p:sp>
            <p:nvSpPr>
              <p:cNvPr id="1126" name="object 361"/>
              <p:cNvSpPr/>
              <p:nvPr/>
            </p:nvSpPr>
            <p:spPr>
              <a:xfrm>
                <a:off x="4342046" y="2872177"/>
                <a:ext cx="0" cy="321310"/>
              </a:xfrm>
              <a:custGeom>
                <a:avLst/>
                <a:gdLst/>
                <a:ahLst/>
                <a:cxnLst/>
                <a:rect l="l" t="t" r="r" b="b"/>
                <a:pathLst>
                  <a:path h="321310">
                    <a:moveTo>
                      <a:pt x="0" y="0"/>
                    </a:moveTo>
                    <a:lnTo>
                      <a:pt x="0" y="321297"/>
                    </a:lnTo>
                  </a:path>
                </a:pathLst>
              </a:custGeom>
              <a:ln w="15392">
                <a:solidFill>
                  <a:srgbClr val="0000FF"/>
                </a:solidFill>
              </a:ln>
            </p:spPr>
            <p:txBody>
              <a:bodyPr wrap="square" lIns="0" tIns="0" rIns="0" bIns="0" rtlCol="0"/>
              <a:lstStyle/>
              <a:p>
                <a:endParaRPr/>
              </a:p>
            </p:txBody>
          </p:sp>
          <p:sp>
            <p:nvSpPr>
              <p:cNvPr id="1127" name="object 362"/>
              <p:cNvSpPr/>
              <p:nvPr/>
            </p:nvSpPr>
            <p:spPr>
              <a:xfrm>
                <a:off x="4332876" y="2872177"/>
                <a:ext cx="18415" cy="0"/>
              </a:xfrm>
              <a:custGeom>
                <a:avLst/>
                <a:gdLst/>
                <a:ahLst/>
                <a:cxnLst/>
                <a:rect l="l" t="t" r="r" b="b"/>
                <a:pathLst>
                  <a:path w="18414">
                    <a:moveTo>
                      <a:pt x="18300" y="0"/>
                    </a:moveTo>
                    <a:lnTo>
                      <a:pt x="0" y="0"/>
                    </a:lnTo>
                  </a:path>
                </a:pathLst>
              </a:custGeom>
              <a:ln w="15392">
                <a:solidFill>
                  <a:srgbClr val="0000FF"/>
                </a:solidFill>
              </a:ln>
            </p:spPr>
            <p:txBody>
              <a:bodyPr wrap="square" lIns="0" tIns="0" rIns="0" bIns="0" rtlCol="0"/>
              <a:lstStyle/>
              <a:p>
                <a:endParaRPr/>
              </a:p>
            </p:txBody>
          </p:sp>
          <p:sp>
            <p:nvSpPr>
              <p:cNvPr id="1128" name="object 363"/>
              <p:cNvSpPr/>
              <p:nvPr/>
            </p:nvSpPr>
            <p:spPr>
              <a:xfrm>
                <a:off x="4332876" y="3193474"/>
                <a:ext cx="18415" cy="0"/>
              </a:xfrm>
              <a:custGeom>
                <a:avLst/>
                <a:gdLst/>
                <a:ahLst/>
                <a:cxnLst/>
                <a:rect l="l" t="t" r="r" b="b"/>
                <a:pathLst>
                  <a:path w="18414">
                    <a:moveTo>
                      <a:pt x="18300" y="0"/>
                    </a:moveTo>
                    <a:lnTo>
                      <a:pt x="0" y="0"/>
                    </a:lnTo>
                  </a:path>
                </a:pathLst>
              </a:custGeom>
              <a:ln w="15392">
                <a:solidFill>
                  <a:srgbClr val="0000FF"/>
                </a:solidFill>
              </a:ln>
            </p:spPr>
            <p:txBody>
              <a:bodyPr wrap="square" lIns="0" tIns="0" rIns="0" bIns="0" rtlCol="0"/>
              <a:lstStyle/>
              <a:p>
                <a:endParaRPr/>
              </a:p>
            </p:txBody>
          </p:sp>
          <p:sp>
            <p:nvSpPr>
              <p:cNvPr id="1129" name="object 364"/>
              <p:cNvSpPr/>
              <p:nvPr/>
            </p:nvSpPr>
            <p:spPr>
              <a:xfrm>
                <a:off x="4606828" y="3180190"/>
                <a:ext cx="0" cy="241300"/>
              </a:xfrm>
              <a:custGeom>
                <a:avLst/>
                <a:gdLst/>
                <a:ahLst/>
                <a:cxnLst/>
                <a:rect l="l" t="t" r="r" b="b"/>
                <a:pathLst>
                  <a:path h="241300">
                    <a:moveTo>
                      <a:pt x="0" y="0"/>
                    </a:moveTo>
                    <a:lnTo>
                      <a:pt x="0" y="240715"/>
                    </a:lnTo>
                  </a:path>
                </a:pathLst>
              </a:custGeom>
              <a:ln w="15392">
                <a:solidFill>
                  <a:srgbClr val="0000FF"/>
                </a:solidFill>
              </a:ln>
            </p:spPr>
            <p:txBody>
              <a:bodyPr wrap="square" lIns="0" tIns="0" rIns="0" bIns="0" rtlCol="0"/>
              <a:lstStyle/>
              <a:p>
                <a:endParaRPr/>
              </a:p>
            </p:txBody>
          </p:sp>
          <p:sp>
            <p:nvSpPr>
              <p:cNvPr id="1130" name="object 365"/>
              <p:cNvSpPr/>
              <p:nvPr/>
            </p:nvSpPr>
            <p:spPr>
              <a:xfrm>
                <a:off x="4597684" y="3180190"/>
                <a:ext cx="18415" cy="0"/>
              </a:xfrm>
              <a:custGeom>
                <a:avLst/>
                <a:gdLst/>
                <a:ahLst/>
                <a:cxnLst/>
                <a:rect l="l" t="t" r="r" b="b"/>
                <a:pathLst>
                  <a:path w="18414">
                    <a:moveTo>
                      <a:pt x="18313" y="0"/>
                    </a:moveTo>
                    <a:lnTo>
                      <a:pt x="0" y="0"/>
                    </a:lnTo>
                  </a:path>
                </a:pathLst>
              </a:custGeom>
              <a:ln w="15392">
                <a:solidFill>
                  <a:srgbClr val="0000FF"/>
                </a:solidFill>
              </a:ln>
            </p:spPr>
            <p:txBody>
              <a:bodyPr wrap="square" lIns="0" tIns="0" rIns="0" bIns="0" rtlCol="0"/>
              <a:lstStyle/>
              <a:p>
                <a:endParaRPr/>
              </a:p>
            </p:txBody>
          </p:sp>
          <p:sp>
            <p:nvSpPr>
              <p:cNvPr id="1131" name="object 366"/>
              <p:cNvSpPr/>
              <p:nvPr/>
            </p:nvSpPr>
            <p:spPr>
              <a:xfrm>
                <a:off x="4597684" y="3420919"/>
                <a:ext cx="18415" cy="0"/>
              </a:xfrm>
              <a:custGeom>
                <a:avLst/>
                <a:gdLst/>
                <a:ahLst/>
                <a:cxnLst/>
                <a:rect l="l" t="t" r="r" b="b"/>
                <a:pathLst>
                  <a:path w="18414">
                    <a:moveTo>
                      <a:pt x="18313" y="0"/>
                    </a:moveTo>
                    <a:lnTo>
                      <a:pt x="0" y="0"/>
                    </a:lnTo>
                  </a:path>
                </a:pathLst>
              </a:custGeom>
              <a:ln w="15392">
                <a:solidFill>
                  <a:srgbClr val="0000FF"/>
                </a:solidFill>
              </a:ln>
            </p:spPr>
            <p:txBody>
              <a:bodyPr wrap="square" lIns="0" tIns="0" rIns="0" bIns="0" rtlCol="0"/>
              <a:lstStyle/>
              <a:p>
                <a:endParaRPr/>
              </a:p>
            </p:txBody>
          </p:sp>
          <p:sp>
            <p:nvSpPr>
              <p:cNvPr id="1132" name="object 367"/>
              <p:cNvSpPr/>
              <p:nvPr/>
            </p:nvSpPr>
            <p:spPr>
              <a:xfrm>
                <a:off x="5084564" y="3451640"/>
                <a:ext cx="0" cy="102235"/>
              </a:xfrm>
              <a:custGeom>
                <a:avLst/>
                <a:gdLst/>
                <a:ahLst/>
                <a:cxnLst/>
                <a:rect l="l" t="t" r="r" b="b"/>
                <a:pathLst>
                  <a:path h="102235">
                    <a:moveTo>
                      <a:pt x="0" y="0"/>
                    </a:moveTo>
                    <a:lnTo>
                      <a:pt x="0" y="102108"/>
                    </a:lnTo>
                  </a:path>
                </a:pathLst>
              </a:custGeom>
              <a:ln w="15392">
                <a:solidFill>
                  <a:srgbClr val="0000FF"/>
                </a:solidFill>
              </a:ln>
            </p:spPr>
            <p:txBody>
              <a:bodyPr wrap="square" lIns="0" tIns="0" rIns="0" bIns="0" rtlCol="0"/>
              <a:lstStyle/>
              <a:p>
                <a:endParaRPr/>
              </a:p>
            </p:txBody>
          </p:sp>
          <p:sp>
            <p:nvSpPr>
              <p:cNvPr id="1133" name="object 368"/>
              <p:cNvSpPr/>
              <p:nvPr/>
            </p:nvSpPr>
            <p:spPr>
              <a:xfrm>
                <a:off x="5075407" y="3451640"/>
                <a:ext cx="18415" cy="0"/>
              </a:xfrm>
              <a:custGeom>
                <a:avLst/>
                <a:gdLst/>
                <a:ahLst/>
                <a:cxnLst/>
                <a:rect l="l" t="t" r="r" b="b"/>
                <a:pathLst>
                  <a:path w="18414">
                    <a:moveTo>
                      <a:pt x="18300" y="0"/>
                    </a:moveTo>
                    <a:lnTo>
                      <a:pt x="0" y="0"/>
                    </a:lnTo>
                  </a:path>
                </a:pathLst>
              </a:custGeom>
              <a:ln w="15392">
                <a:solidFill>
                  <a:srgbClr val="0000FF"/>
                </a:solidFill>
              </a:ln>
            </p:spPr>
            <p:txBody>
              <a:bodyPr wrap="square" lIns="0" tIns="0" rIns="0" bIns="0" rtlCol="0"/>
              <a:lstStyle/>
              <a:p>
                <a:endParaRPr/>
              </a:p>
            </p:txBody>
          </p:sp>
          <p:sp>
            <p:nvSpPr>
              <p:cNvPr id="1134" name="object 369"/>
              <p:cNvSpPr/>
              <p:nvPr/>
            </p:nvSpPr>
            <p:spPr>
              <a:xfrm>
                <a:off x="5075407" y="3553748"/>
                <a:ext cx="18415" cy="0"/>
              </a:xfrm>
              <a:custGeom>
                <a:avLst/>
                <a:gdLst/>
                <a:ahLst/>
                <a:cxnLst/>
                <a:rect l="l" t="t" r="r" b="b"/>
                <a:pathLst>
                  <a:path w="18414">
                    <a:moveTo>
                      <a:pt x="18300" y="0"/>
                    </a:moveTo>
                    <a:lnTo>
                      <a:pt x="0" y="0"/>
                    </a:lnTo>
                  </a:path>
                </a:pathLst>
              </a:custGeom>
              <a:ln w="15392">
                <a:solidFill>
                  <a:srgbClr val="0000FF"/>
                </a:solidFill>
              </a:ln>
            </p:spPr>
            <p:txBody>
              <a:bodyPr wrap="square" lIns="0" tIns="0" rIns="0" bIns="0" rtlCol="0"/>
              <a:lstStyle/>
              <a:p>
                <a:endParaRPr/>
              </a:p>
            </p:txBody>
          </p:sp>
          <p:sp>
            <p:nvSpPr>
              <p:cNvPr id="1135" name="object 370"/>
              <p:cNvSpPr/>
              <p:nvPr/>
            </p:nvSpPr>
            <p:spPr>
              <a:xfrm>
                <a:off x="5179154" y="3245405"/>
                <a:ext cx="0" cy="227329"/>
              </a:xfrm>
              <a:custGeom>
                <a:avLst/>
                <a:gdLst/>
                <a:ahLst/>
                <a:cxnLst/>
                <a:rect l="l" t="t" r="r" b="b"/>
                <a:pathLst>
                  <a:path h="227329">
                    <a:moveTo>
                      <a:pt x="0" y="0"/>
                    </a:moveTo>
                    <a:lnTo>
                      <a:pt x="0" y="226961"/>
                    </a:lnTo>
                  </a:path>
                </a:pathLst>
              </a:custGeom>
              <a:ln w="15392">
                <a:solidFill>
                  <a:srgbClr val="0000FF"/>
                </a:solidFill>
              </a:ln>
            </p:spPr>
            <p:txBody>
              <a:bodyPr wrap="square" lIns="0" tIns="0" rIns="0" bIns="0" rtlCol="0"/>
              <a:lstStyle/>
              <a:p>
                <a:endParaRPr/>
              </a:p>
            </p:txBody>
          </p:sp>
          <p:sp>
            <p:nvSpPr>
              <p:cNvPr id="1136" name="object 371"/>
              <p:cNvSpPr/>
              <p:nvPr/>
            </p:nvSpPr>
            <p:spPr>
              <a:xfrm>
                <a:off x="5169997" y="3245405"/>
                <a:ext cx="18415" cy="0"/>
              </a:xfrm>
              <a:custGeom>
                <a:avLst/>
                <a:gdLst/>
                <a:ahLst/>
                <a:cxnLst/>
                <a:rect l="l" t="t" r="r" b="b"/>
                <a:pathLst>
                  <a:path w="18414">
                    <a:moveTo>
                      <a:pt x="18300" y="0"/>
                    </a:moveTo>
                    <a:lnTo>
                      <a:pt x="0" y="0"/>
                    </a:lnTo>
                  </a:path>
                </a:pathLst>
              </a:custGeom>
              <a:ln w="15392">
                <a:solidFill>
                  <a:srgbClr val="0000FF"/>
                </a:solidFill>
              </a:ln>
            </p:spPr>
            <p:txBody>
              <a:bodyPr wrap="square" lIns="0" tIns="0" rIns="0" bIns="0" rtlCol="0"/>
              <a:lstStyle/>
              <a:p>
                <a:endParaRPr/>
              </a:p>
            </p:txBody>
          </p:sp>
          <p:sp>
            <p:nvSpPr>
              <p:cNvPr id="1137" name="object 372"/>
              <p:cNvSpPr/>
              <p:nvPr/>
            </p:nvSpPr>
            <p:spPr>
              <a:xfrm>
                <a:off x="5169997" y="3472379"/>
                <a:ext cx="18415" cy="0"/>
              </a:xfrm>
              <a:custGeom>
                <a:avLst/>
                <a:gdLst/>
                <a:ahLst/>
                <a:cxnLst/>
                <a:rect l="l" t="t" r="r" b="b"/>
                <a:pathLst>
                  <a:path w="18414">
                    <a:moveTo>
                      <a:pt x="18300" y="0"/>
                    </a:moveTo>
                    <a:lnTo>
                      <a:pt x="0" y="0"/>
                    </a:lnTo>
                  </a:path>
                </a:pathLst>
              </a:custGeom>
              <a:ln w="15392">
                <a:solidFill>
                  <a:srgbClr val="0000FF"/>
                </a:solidFill>
              </a:ln>
            </p:spPr>
            <p:txBody>
              <a:bodyPr wrap="square" lIns="0" tIns="0" rIns="0" bIns="0" rtlCol="0"/>
              <a:lstStyle/>
              <a:p>
                <a:endParaRPr/>
              </a:p>
            </p:txBody>
          </p:sp>
          <p:sp>
            <p:nvSpPr>
              <p:cNvPr id="1138" name="object 373"/>
              <p:cNvSpPr/>
              <p:nvPr/>
            </p:nvSpPr>
            <p:spPr>
              <a:xfrm>
                <a:off x="5296006" y="3365064"/>
                <a:ext cx="0" cy="168910"/>
              </a:xfrm>
              <a:custGeom>
                <a:avLst/>
                <a:gdLst/>
                <a:ahLst/>
                <a:cxnLst/>
                <a:rect l="l" t="t" r="r" b="b"/>
                <a:pathLst>
                  <a:path h="168910">
                    <a:moveTo>
                      <a:pt x="0" y="0"/>
                    </a:moveTo>
                    <a:lnTo>
                      <a:pt x="0" y="168643"/>
                    </a:lnTo>
                  </a:path>
                </a:pathLst>
              </a:custGeom>
              <a:ln w="15392">
                <a:solidFill>
                  <a:srgbClr val="0000FF"/>
                </a:solidFill>
              </a:ln>
            </p:spPr>
            <p:txBody>
              <a:bodyPr wrap="square" lIns="0" tIns="0" rIns="0" bIns="0" rtlCol="0"/>
              <a:lstStyle/>
              <a:p>
                <a:endParaRPr/>
              </a:p>
            </p:txBody>
          </p:sp>
          <p:sp>
            <p:nvSpPr>
              <p:cNvPr id="1139" name="object 374"/>
              <p:cNvSpPr/>
              <p:nvPr/>
            </p:nvSpPr>
            <p:spPr>
              <a:xfrm>
                <a:off x="5286850" y="3365064"/>
                <a:ext cx="18415" cy="0"/>
              </a:xfrm>
              <a:custGeom>
                <a:avLst/>
                <a:gdLst/>
                <a:ahLst/>
                <a:cxnLst/>
                <a:rect l="l" t="t" r="r" b="b"/>
                <a:pathLst>
                  <a:path w="18414">
                    <a:moveTo>
                      <a:pt x="18313" y="0"/>
                    </a:moveTo>
                    <a:lnTo>
                      <a:pt x="0" y="0"/>
                    </a:lnTo>
                  </a:path>
                </a:pathLst>
              </a:custGeom>
              <a:ln w="15392">
                <a:solidFill>
                  <a:srgbClr val="0000FF"/>
                </a:solidFill>
              </a:ln>
            </p:spPr>
            <p:txBody>
              <a:bodyPr wrap="square" lIns="0" tIns="0" rIns="0" bIns="0" rtlCol="0"/>
              <a:lstStyle/>
              <a:p>
                <a:endParaRPr/>
              </a:p>
            </p:txBody>
          </p:sp>
          <p:sp>
            <p:nvSpPr>
              <p:cNvPr id="1140" name="object 375"/>
              <p:cNvSpPr/>
              <p:nvPr/>
            </p:nvSpPr>
            <p:spPr>
              <a:xfrm>
                <a:off x="5286850" y="3533707"/>
                <a:ext cx="18415" cy="0"/>
              </a:xfrm>
              <a:custGeom>
                <a:avLst/>
                <a:gdLst/>
                <a:ahLst/>
                <a:cxnLst/>
                <a:rect l="l" t="t" r="r" b="b"/>
                <a:pathLst>
                  <a:path w="18414">
                    <a:moveTo>
                      <a:pt x="18313" y="0"/>
                    </a:moveTo>
                    <a:lnTo>
                      <a:pt x="0" y="0"/>
                    </a:lnTo>
                  </a:path>
                </a:pathLst>
              </a:custGeom>
              <a:ln w="15392">
                <a:solidFill>
                  <a:srgbClr val="0000FF"/>
                </a:solidFill>
              </a:ln>
            </p:spPr>
            <p:txBody>
              <a:bodyPr wrap="square" lIns="0" tIns="0" rIns="0" bIns="0" rtlCol="0"/>
              <a:lstStyle/>
              <a:p>
                <a:endParaRPr/>
              </a:p>
            </p:txBody>
          </p:sp>
          <p:sp>
            <p:nvSpPr>
              <p:cNvPr id="1141" name="object 376"/>
              <p:cNvSpPr/>
              <p:nvPr/>
            </p:nvSpPr>
            <p:spPr>
              <a:xfrm>
                <a:off x="5516567" y="3243106"/>
                <a:ext cx="0" cy="139065"/>
              </a:xfrm>
              <a:custGeom>
                <a:avLst/>
                <a:gdLst/>
                <a:ahLst/>
                <a:cxnLst/>
                <a:rect l="l" t="t" r="r" b="b"/>
                <a:pathLst>
                  <a:path h="139064">
                    <a:moveTo>
                      <a:pt x="0" y="0"/>
                    </a:moveTo>
                    <a:lnTo>
                      <a:pt x="0" y="138671"/>
                    </a:lnTo>
                  </a:path>
                </a:pathLst>
              </a:custGeom>
              <a:ln w="15392">
                <a:solidFill>
                  <a:srgbClr val="0000FF"/>
                </a:solidFill>
              </a:ln>
            </p:spPr>
            <p:txBody>
              <a:bodyPr wrap="square" lIns="0" tIns="0" rIns="0" bIns="0" rtlCol="0"/>
              <a:lstStyle/>
              <a:p>
                <a:endParaRPr/>
              </a:p>
            </p:txBody>
          </p:sp>
          <p:sp>
            <p:nvSpPr>
              <p:cNvPr id="1142" name="object 377"/>
              <p:cNvSpPr/>
              <p:nvPr/>
            </p:nvSpPr>
            <p:spPr>
              <a:xfrm>
                <a:off x="5507410" y="3243106"/>
                <a:ext cx="18415" cy="0"/>
              </a:xfrm>
              <a:custGeom>
                <a:avLst/>
                <a:gdLst/>
                <a:ahLst/>
                <a:cxnLst/>
                <a:rect l="l" t="t" r="r" b="b"/>
                <a:pathLst>
                  <a:path w="18414">
                    <a:moveTo>
                      <a:pt x="18326" y="0"/>
                    </a:moveTo>
                    <a:lnTo>
                      <a:pt x="0" y="0"/>
                    </a:lnTo>
                  </a:path>
                </a:pathLst>
              </a:custGeom>
              <a:ln w="15392">
                <a:solidFill>
                  <a:srgbClr val="0000FF"/>
                </a:solidFill>
              </a:ln>
            </p:spPr>
            <p:txBody>
              <a:bodyPr wrap="square" lIns="0" tIns="0" rIns="0" bIns="0" rtlCol="0"/>
              <a:lstStyle/>
              <a:p>
                <a:endParaRPr/>
              </a:p>
            </p:txBody>
          </p:sp>
          <p:sp>
            <p:nvSpPr>
              <p:cNvPr id="1143" name="object 378"/>
              <p:cNvSpPr/>
              <p:nvPr/>
            </p:nvSpPr>
            <p:spPr>
              <a:xfrm>
                <a:off x="5507410" y="3381777"/>
                <a:ext cx="18415" cy="0"/>
              </a:xfrm>
              <a:custGeom>
                <a:avLst/>
                <a:gdLst/>
                <a:ahLst/>
                <a:cxnLst/>
                <a:rect l="l" t="t" r="r" b="b"/>
                <a:pathLst>
                  <a:path w="18414">
                    <a:moveTo>
                      <a:pt x="18326" y="0"/>
                    </a:moveTo>
                    <a:lnTo>
                      <a:pt x="0" y="0"/>
                    </a:lnTo>
                  </a:path>
                </a:pathLst>
              </a:custGeom>
              <a:ln w="15392">
                <a:solidFill>
                  <a:srgbClr val="0000FF"/>
                </a:solidFill>
              </a:ln>
            </p:spPr>
            <p:txBody>
              <a:bodyPr wrap="square" lIns="0" tIns="0" rIns="0" bIns="0" rtlCol="0"/>
              <a:lstStyle/>
              <a:p>
                <a:endParaRPr/>
              </a:p>
            </p:txBody>
          </p:sp>
          <p:sp>
            <p:nvSpPr>
              <p:cNvPr id="1144" name="object 379"/>
              <p:cNvSpPr/>
              <p:nvPr/>
            </p:nvSpPr>
            <p:spPr>
              <a:xfrm>
                <a:off x="5869525" y="2799444"/>
                <a:ext cx="0" cy="315595"/>
              </a:xfrm>
              <a:custGeom>
                <a:avLst/>
                <a:gdLst/>
                <a:ahLst/>
                <a:cxnLst/>
                <a:rect l="l" t="t" r="r" b="b"/>
                <a:pathLst>
                  <a:path h="315594">
                    <a:moveTo>
                      <a:pt x="0" y="0"/>
                    </a:moveTo>
                    <a:lnTo>
                      <a:pt x="0" y="315112"/>
                    </a:lnTo>
                  </a:path>
                </a:pathLst>
              </a:custGeom>
              <a:ln w="15392">
                <a:solidFill>
                  <a:srgbClr val="0000FF"/>
                </a:solidFill>
              </a:ln>
            </p:spPr>
            <p:txBody>
              <a:bodyPr wrap="square" lIns="0" tIns="0" rIns="0" bIns="0" rtlCol="0"/>
              <a:lstStyle/>
              <a:p>
                <a:endParaRPr/>
              </a:p>
            </p:txBody>
          </p:sp>
          <p:sp>
            <p:nvSpPr>
              <p:cNvPr id="1145" name="object 380"/>
              <p:cNvSpPr/>
              <p:nvPr/>
            </p:nvSpPr>
            <p:spPr>
              <a:xfrm>
                <a:off x="5860356" y="2799444"/>
                <a:ext cx="18415" cy="0"/>
              </a:xfrm>
              <a:custGeom>
                <a:avLst/>
                <a:gdLst/>
                <a:ahLst/>
                <a:cxnLst/>
                <a:rect l="l" t="t" r="r" b="b"/>
                <a:pathLst>
                  <a:path w="18414">
                    <a:moveTo>
                      <a:pt x="18326" y="0"/>
                    </a:moveTo>
                    <a:lnTo>
                      <a:pt x="0" y="0"/>
                    </a:lnTo>
                  </a:path>
                </a:pathLst>
              </a:custGeom>
              <a:ln w="15392">
                <a:solidFill>
                  <a:srgbClr val="0000FF"/>
                </a:solidFill>
              </a:ln>
            </p:spPr>
            <p:txBody>
              <a:bodyPr wrap="square" lIns="0" tIns="0" rIns="0" bIns="0" rtlCol="0"/>
              <a:lstStyle/>
              <a:p>
                <a:endParaRPr/>
              </a:p>
            </p:txBody>
          </p:sp>
          <p:sp>
            <p:nvSpPr>
              <p:cNvPr id="1146" name="object 381"/>
              <p:cNvSpPr/>
              <p:nvPr/>
            </p:nvSpPr>
            <p:spPr>
              <a:xfrm>
                <a:off x="5860356" y="3114556"/>
                <a:ext cx="18415" cy="0"/>
              </a:xfrm>
              <a:custGeom>
                <a:avLst/>
                <a:gdLst/>
                <a:ahLst/>
                <a:cxnLst/>
                <a:rect l="l" t="t" r="r" b="b"/>
                <a:pathLst>
                  <a:path w="18414">
                    <a:moveTo>
                      <a:pt x="18326" y="0"/>
                    </a:moveTo>
                    <a:lnTo>
                      <a:pt x="0" y="0"/>
                    </a:lnTo>
                  </a:path>
                </a:pathLst>
              </a:custGeom>
              <a:ln w="15392">
                <a:solidFill>
                  <a:srgbClr val="0000FF"/>
                </a:solidFill>
              </a:ln>
            </p:spPr>
            <p:txBody>
              <a:bodyPr wrap="square" lIns="0" tIns="0" rIns="0" bIns="0" rtlCol="0"/>
              <a:lstStyle/>
              <a:p>
                <a:endParaRPr/>
              </a:p>
            </p:txBody>
          </p:sp>
          <p:sp>
            <p:nvSpPr>
              <p:cNvPr id="1147" name="object 382"/>
              <p:cNvSpPr/>
              <p:nvPr/>
            </p:nvSpPr>
            <p:spPr>
              <a:xfrm>
                <a:off x="4330756" y="3035398"/>
                <a:ext cx="33020" cy="32384"/>
              </a:xfrm>
              <a:custGeom>
                <a:avLst/>
                <a:gdLst/>
                <a:ahLst/>
                <a:cxnLst/>
                <a:rect l="l" t="t" r="r" b="b"/>
                <a:pathLst>
                  <a:path w="33020" h="32385">
                    <a:moveTo>
                      <a:pt x="20764" y="0"/>
                    </a:moveTo>
                    <a:lnTo>
                      <a:pt x="12039" y="0"/>
                    </a:lnTo>
                    <a:lnTo>
                      <a:pt x="7874" y="1701"/>
                    </a:lnTo>
                    <a:lnTo>
                      <a:pt x="1727" y="7721"/>
                    </a:lnTo>
                    <a:lnTo>
                      <a:pt x="0" y="11811"/>
                    </a:lnTo>
                    <a:lnTo>
                      <a:pt x="0" y="20345"/>
                    </a:lnTo>
                    <a:lnTo>
                      <a:pt x="1727" y="24422"/>
                    </a:lnTo>
                    <a:lnTo>
                      <a:pt x="7874" y="30441"/>
                    </a:lnTo>
                    <a:lnTo>
                      <a:pt x="12039" y="32131"/>
                    </a:lnTo>
                    <a:lnTo>
                      <a:pt x="20764" y="32131"/>
                    </a:lnTo>
                    <a:lnTo>
                      <a:pt x="24917" y="30441"/>
                    </a:lnTo>
                    <a:lnTo>
                      <a:pt x="31076" y="24422"/>
                    </a:lnTo>
                    <a:lnTo>
                      <a:pt x="32791" y="20345"/>
                    </a:lnTo>
                    <a:lnTo>
                      <a:pt x="32791" y="11811"/>
                    </a:lnTo>
                    <a:lnTo>
                      <a:pt x="31076" y="7721"/>
                    </a:lnTo>
                    <a:lnTo>
                      <a:pt x="24917" y="1701"/>
                    </a:lnTo>
                    <a:lnTo>
                      <a:pt x="20764" y="0"/>
                    </a:lnTo>
                    <a:close/>
                  </a:path>
                </a:pathLst>
              </a:custGeom>
              <a:solidFill>
                <a:srgbClr val="FF0000"/>
              </a:solidFill>
            </p:spPr>
            <p:txBody>
              <a:bodyPr wrap="square" lIns="0" tIns="0" rIns="0" bIns="0" rtlCol="0"/>
              <a:lstStyle/>
              <a:p>
                <a:endParaRPr/>
              </a:p>
            </p:txBody>
          </p:sp>
          <p:sp>
            <p:nvSpPr>
              <p:cNvPr id="1148" name="object 383"/>
              <p:cNvSpPr/>
              <p:nvPr/>
            </p:nvSpPr>
            <p:spPr>
              <a:xfrm>
                <a:off x="4726375" y="3341759"/>
                <a:ext cx="33020" cy="32384"/>
              </a:xfrm>
              <a:custGeom>
                <a:avLst/>
                <a:gdLst/>
                <a:ahLst/>
                <a:cxnLst/>
                <a:rect l="l" t="t" r="r" b="b"/>
                <a:pathLst>
                  <a:path w="33020" h="32385">
                    <a:moveTo>
                      <a:pt x="20726" y="0"/>
                    </a:moveTo>
                    <a:lnTo>
                      <a:pt x="12039" y="0"/>
                    </a:lnTo>
                    <a:lnTo>
                      <a:pt x="7874" y="1689"/>
                    </a:lnTo>
                    <a:lnTo>
                      <a:pt x="1714" y="7721"/>
                    </a:lnTo>
                    <a:lnTo>
                      <a:pt x="0" y="11798"/>
                    </a:lnTo>
                    <a:lnTo>
                      <a:pt x="0" y="20320"/>
                    </a:lnTo>
                    <a:lnTo>
                      <a:pt x="1714" y="24422"/>
                    </a:lnTo>
                    <a:lnTo>
                      <a:pt x="7874" y="30441"/>
                    </a:lnTo>
                    <a:lnTo>
                      <a:pt x="12039" y="32131"/>
                    </a:lnTo>
                    <a:lnTo>
                      <a:pt x="20726" y="32131"/>
                    </a:lnTo>
                    <a:lnTo>
                      <a:pt x="24904" y="30441"/>
                    </a:lnTo>
                    <a:lnTo>
                      <a:pt x="31064" y="24422"/>
                    </a:lnTo>
                    <a:lnTo>
                      <a:pt x="32778" y="20320"/>
                    </a:lnTo>
                    <a:lnTo>
                      <a:pt x="32778" y="11798"/>
                    </a:lnTo>
                    <a:lnTo>
                      <a:pt x="31064" y="7721"/>
                    </a:lnTo>
                    <a:lnTo>
                      <a:pt x="24904" y="1689"/>
                    </a:lnTo>
                    <a:lnTo>
                      <a:pt x="20726" y="0"/>
                    </a:lnTo>
                    <a:close/>
                  </a:path>
                </a:pathLst>
              </a:custGeom>
              <a:solidFill>
                <a:srgbClr val="FF0000"/>
              </a:solidFill>
            </p:spPr>
            <p:txBody>
              <a:bodyPr wrap="square" lIns="0" tIns="0" rIns="0" bIns="0" rtlCol="0"/>
              <a:lstStyle/>
              <a:p>
                <a:endParaRPr/>
              </a:p>
            </p:txBody>
          </p:sp>
          <p:sp>
            <p:nvSpPr>
              <p:cNvPr id="1149" name="object 384"/>
              <p:cNvSpPr/>
              <p:nvPr/>
            </p:nvSpPr>
            <p:spPr>
              <a:xfrm>
                <a:off x="4863115" y="3561940"/>
                <a:ext cx="33020" cy="32384"/>
              </a:xfrm>
              <a:custGeom>
                <a:avLst/>
                <a:gdLst/>
                <a:ahLst/>
                <a:cxnLst/>
                <a:rect l="l" t="t" r="r" b="b"/>
                <a:pathLst>
                  <a:path w="33020" h="32385">
                    <a:moveTo>
                      <a:pt x="20739" y="0"/>
                    </a:moveTo>
                    <a:lnTo>
                      <a:pt x="12052" y="0"/>
                    </a:lnTo>
                    <a:lnTo>
                      <a:pt x="7886" y="1701"/>
                    </a:lnTo>
                    <a:lnTo>
                      <a:pt x="1739" y="7721"/>
                    </a:lnTo>
                    <a:lnTo>
                      <a:pt x="0" y="11811"/>
                    </a:lnTo>
                    <a:lnTo>
                      <a:pt x="0" y="20332"/>
                    </a:lnTo>
                    <a:lnTo>
                      <a:pt x="1739" y="24422"/>
                    </a:lnTo>
                    <a:lnTo>
                      <a:pt x="7886" y="30429"/>
                    </a:lnTo>
                    <a:lnTo>
                      <a:pt x="12052" y="32143"/>
                    </a:lnTo>
                    <a:lnTo>
                      <a:pt x="20739" y="32143"/>
                    </a:lnTo>
                    <a:lnTo>
                      <a:pt x="24904" y="30429"/>
                    </a:lnTo>
                    <a:lnTo>
                      <a:pt x="31064" y="24422"/>
                    </a:lnTo>
                    <a:lnTo>
                      <a:pt x="32791" y="20332"/>
                    </a:lnTo>
                    <a:lnTo>
                      <a:pt x="32791" y="11811"/>
                    </a:lnTo>
                    <a:lnTo>
                      <a:pt x="31064" y="7721"/>
                    </a:lnTo>
                    <a:lnTo>
                      <a:pt x="27978" y="4724"/>
                    </a:lnTo>
                    <a:lnTo>
                      <a:pt x="24904" y="1701"/>
                    </a:lnTo>
                    <a:lnTo>
                      <a:pt x="20739" y="0"/>
                    </a:lnTo>
                    <a:close/>
                  </a:path>
                </a:pathLst>
              </a:custGeom>
              <a:solidFill>
                <a:srgbClr val="FF0000"/>
              </a:solidFill>
            </p:spPr>
            <p:txBody>
              <a:bodyPr wrap="square" lIns="0" tIns="0" rIns="0" bIns="0" rtlCol="0"/>
              <a:lstStyle/>
              <a:p>
                <a:endParaRPr/>
              </a:p>
            </p:txBody>
          </p:sp>
          <p:sp>
            <p:nvSpPr>
              <p:cNvPr id="1150" name="object 385"/>
              <p:cNvSpPr/>
              <p:nvPr/>
            </p:nvSpPr>
            <p:spPr>
              <a:xfrm>
                <a:off x="5004757" y="3590667"/>
                <a:ext cx="33020" cy="32384"/>
              </a:xfrm>
              <a:custGeom>
                <a:avLst/>
                <a:gdLst/>
                <a:ahLst/>
                <a:cxnLst/>
                <a:rect l="l" t="t" r="r" b="b"/>
                <a:pathLst>
                  <a:path w="33020" h="32385">
                    <a:moveTo>
                      <a:pt x="20739" y="0"/>
                    </a:moveTo>
                    <a:lnTo>
                      <a:pt x="12052" y="0"/>
                    </a:lnTo>
                    <a:lnTo>
                      <a:pt x="7861" y="1689"/>
                    </a:lnTo>
                    <a:lnTo>
                      <a:pt x="1714" y="7708"/>
                    </a:lnTo>
                    <a:lnTo>
                      <a:pt x="0" y="11798"/>
                    </a:lnTo>
                    <a:lnTo>
                      <a:pt x="0" y="20332"/>
                    </a:lnTo>
                    <a:lnTo>
                      <a:pt x="1714" y="24409"/>
                    </a:lnTo>
                    <a:lnTo>
                      <a:pt x="7861" y="30429"/>
                    </a:lnTo>
                    <a:lnTo>
                      <a:pt x="12052" y="32143"/>
                    </a:lnTo>
                    <a:lnTo>
                      <a:pt x="20739" y="32143"/>
                    </a:lnTo>
                    <a:lnTo>
                      <a:pt x="24917" y="30429"/>
                    </a:lnTo>
                    <a:lnTo>
                      <a:pt x="31064" y="24409"/>
                    </a:lnTo>
                    <a:lnTo>
                      <a:pt x="32778" y="20332"/>
                    </a:lnTo>
                    <a:lnTo>
                      <a:pt x="32778" y="11798"/>
                    </a:lnTo>
                    <a:lnTo>
                      <a:pt x="31064" y="7708"/>
                    </a:lnTo>
                    <a:lnTo>
                      <a:pt x="24917" y="1689"/>
                    </a:lnTo>
                    <a:lnTo>
                      <a:pt x="20739" y="0"/>
                    </a:lnTo>
                    <a:close/>
                  </a:path>
                </a:pathLst>
              </a:custGeom>
              <a:solidFill>
                <a:srgbClr val="FF0000"/>
              </a:solidFill>
            </p:spPr>
            <p:txBody>
              <a:bodyPr wrap="square" lIns="0" tIns="0" rIns="0" bIns="0" rtlCol="0"/>
              <a:lstStyle/>
              <a:p>
                <a:endParaRPr/>
              </a:p>
            </p:txBody>
          </p:sp>
          <p:sp>
            <p:nvSpPr>
              <p:cNvPr id="1151" name="object 386"/>
              <p:cNvSpPr/>
              <p:nvPr/>
            </p:nvSpPr>
            <p:spPr>
              <a:xfrm>
                <a:off x="4348612" y="2936655"/>
                <a:ext cx="0" cy="233679"/>
              </a:xfrm>
              <a:custGeom>
                <a:avLst/>
                <a:gdLst/>
                <a:ahLst/>
                <a:cxnLst/>
                <a:rect l="l" t="t" r="r" b="b"/>
                <a:pathLst>
                  <a:path h="233680">
                    <a:moveTo>
                      <a:pt x="0" y="0"/>
                    </a:moveTo>
                    <a:lnTo>
                      <a:pt x="0" y="233273"/>
                    </a:lnTo>
                  </a:path>
                </a:pathLst>
              </a:custGeom>
              <a:ln w="15392">
                <a:solidFill>
                  <a:srgbClr val="FF0000"/>
                </a:solidFill>
              </a:ln>
            </p:spPr>
            <p:txBody>
              <a:bodyPr wrap="square" lIns="0" tIns="0" rIns="0" bIns="0" rtlCol="0"/>
              <a:lstStyle/>
              <a:p>
                <a:endParaRPr/>
              </a:p>
            </p:txBody>
          </p:sp>
          <p:sp>
            <p:nvSpPr>
              <p:cNvPr id="1152" name="object 387"/>
              <p:cNvSpPr/>
              <p:nvPr/>
            </p:nvSpPr>
            <p:spPr>
              <a:xfrm>
                <a:off x="4339468" y="2936655"/>
                <a:ext cx="18415" cy="0"/>
              </a:xfrm>
              <a:custGeom>
                <a:avLst/>
                <a:gdLst/>
                <a:ahLst/>
                <a:cxnLst/>
                <a:rect l="l" t="t" r="r" b="b"/>
                <a:pathLst>
                  <a:path w="18414">
                    <a:moveTo>
                      <a:pt x="18313" y="0"/>
                    </a:moveTo>
                    <a:lnTo>
                      <a:pt x="0" y="0"/>
                    </a:lnTo>
                  </a:path>
                </a:pathLst>
              </a:custGeom>
              <a:ln w="15392">
                <a:solidFill>
                  <a:srgbClr val="FF0000"/>
                </a:solidFill>
              </a:ln>
            </p:spPr>
            <p:txBody>
              <a:bodyPr wrap="square" lIns="0" tIns="0" rIns="0" bIns="0" rtlCol="0"/>
              <a:lstStyle/>
              <a:p>
                <a:endParaRPr/>
              </a:p>
            </p:txBody>
          </p:sp>
          <p:sp>
            <p:nvSpPr>
              <p:cNvPr id="1153" name="object 388"/>
              <p:cNvSpPr/>
              <p:nvPr/>
            </p:nvSpPr>
            <p:spPr>
              <a:xfrm>
                <a:off x="4339468" y="3169929"/>
                <a:ext cx="18415" cy="0"/>
              </a:xfrm>
              <a:custGeom>
                <a:avLst/>
                <a:gdLst/>
                <a:ahLst/>
                <a:cxnLst/>
                <a:rect l="l" t="t" r="r" b="b"/>
                <a:pathLst>
                  <a:path w="18414">
                    <a:moveTo>
                      <a:pt x="18313" y="0"/>
                    </a:moveTo>
                    <a:lnTo>
                      <a:pt x="0" y="0"/>
                    </a:lnTo>
                  </a:path>
                </a:pathLst>
              </a:custGeom>
              <a:ln w="15392">
                <a:solidFill>
                  <a:srgbClr val="FF0000"/>
                </a:solidFill>
              </a:ln>
            </p:spPr>
            <p:txBody>
              <a:bodyPr wrap="square" lIns="0" tIns="0" rIns="0" bIns="0" rtlCol="0"/>
              <a:lstStyle/>
              <a:p>
                <a:endParaRPr/>
              </a:p>
            </p:txBody>
          </p:sp>
          <p:sp>
            <p:nvSpPr>
              <p:cNvPr id="1154" name="object 389"/>
              <p:cNvSpPr/>
              <p:nvPr/>
            </p:nvSpPr>
            <p:spPr>
              <a:xfrm>
                <a:off x="4744750" y="3266931"/>
                <a:ext cx="0" cy="184150"/>
              </a:xfrm>
              <a:custGeom>
                <a:avLst/>
                <a:gdLst/>
                <a:ahLst/>
                <a:cxnLst/>
                <a:rect l="l" t="t" r="r" b="b"/>
                <a:pathLst>
                  <a:path h="184150">
                    <a:moveTo>
                      <a:pt x="0" y="0"/>
                    </a:moveTo>
                    <a:lnTo>
                      <a:pt x="0" y="183921"/>
                    </a:lnTo>
                  </a:path>
                </a:pathLst>
              </a:custGeom>
              <a:ln w="15392">
                <a:solidFill>
                  <a:srgbClr val="FF0000"/>
                </a:solidFill>
              </a:ln>
            </p:spPr>
            <p:txBody>
              <a:bodyPr wrap="square" lIns="0" tIns="0" rIns="0" bIns="0" rtlCol="0"/>
              <a:lstStyle/>
              <a:p>
                <a:endParaRPr/>
              </a:p>
            </p:txBody>
          </p:sp>
          <p:sp>
            <p:nvSpPr>
              <p:cNvPr id="1155" name="object 390"/>
              <p:cNvSpPr/>
              <p:nvPr/>
            </p:nvSpPr>
            <p:spPr>
              <a:xfrm>
                <a:off x="4735606" y="3266931"/>
                <a:ext cx="18415" cy="0"/>
              </a:xfrm>
              <a:custGeom>
                <a:avLst/>
                <a:gdLst/>
                <a:ahLst/>
                <a:cxnLst/>
                <a:rect l="l" t="t" r="r" b="b"/>
                <a:pathLst>
                  <a:path w="18414">
                    <a:moveTo>
                      <a:pt x="18288" y="0"/>
                    </a:moveTo>
                    <a:lnTo>
                      <a:pt x="0" y="0"/>
                    </a:lnTo>
                  </a:path>
                </a:pathLst>
              </a:custGeom>
              <a:ln w="15392">
                <a:solidFill>
                  <a:srgbClr val="FF0000"/>
                </a:solidFill>
              </a:ln>
            </p:spPr>
            <p:txBody>
              <a:bodyPr wrap="square" lIns="0" tIns="0" rIns="0" bIns="0" rtlCol="0"/>
              <a:lstStyle/>
              <a:p>
                <a:endParaRPr/>
              </a:p>
            </p:txBody>
          </p:sp>
          <p:sp>
            <p:nvSpPr>
              <p:cNvPr id="1156" name="object 391"/>
              <p:cNvSpPr/>
              <p:nvPr/>
            </p:nvSpPr>
            <p:spPr>
              <a:xfrm>
                <a:off x="4735606" y="3450853"/>
                <a:ext cx="18415" cy="0"/>
              </a:xfrm>
              <a:custGeom>
                <a:avLst/>
                <a:gdLst/>
                <a:ahLst/>
                <a:cxnLst/>
                <a:rect l="l" t="t" r="r" b="b"/>
                <a:pathLst>
                  <a:path w="18414">
                    <a:moveTo>
                      <a:pt x="18288" y="0"/>
                    </a:moveTo>
                    <a:lnTo>
                      <a:pt x="0" y="0"/>
                    </a:lnTo>
                  </a:path>
                </a:pathLst>
              </a:custGeom>
              <a:ln w="15392">
                <a:solidFill>
                  <a:srgbClr val="FF0000"/>
                </a:solidFill>
              </a:ln>
            </p:spPr>
            <p:txBody>
              <a:bodyPr wrap="square" lIns="0" tIns="0" rIns="0" bIns="0" rtlCol="0"/>
              <a:lstStyle/>
              <a:p>
                <a:endParaRPr/>
              </a:p>
            </p:txBody>
          </p:sp>
          <p:sp>
            <p:nvSpPr>
              <p:cNvPr id="1157" name="object 392"/>
              <p:cNvSpPr/>
              <p:nvPr/>
            </p:nvSpPr>
            <p:spPr>
              <a:xfrm>
                <a:off x="4880945" y="3520919"/>
                <a:ext cx="0" cy="111125"/>
              </a:xfrm>
              <a:custGeom>
                <a:avLst/>
                <a:gdLst/>
                <a:ahLst/>
                <a:cxnLst/>
                <a:rect l="l" t="t" r="r" b="b"/>
                <a:pathLst>
                  <a:path h="111125">
                    <a:moveTo>
                      <a:pt x="0" y="0"/>
                    </a:moveTo>
                    <a:lnTo>
                      <a:pt x="0" y="110820"/>
                    </a:lnTo>
                  </a:path>
                </a:pathLst>
              </a:custGeom>
              <a:ln w="15392">
                <a:solidFill>
                  <a:srgbClr val="FF0000"/>
                </a:solidFill>
              </a:ln>
            </p:spPr>
            <p:txBody>
              <a:bodyPr wrap="square" lIns="0" tIns="0" rIns="0" bIns="0" rtlCol="0"/>
              <a:lstStyle/>
              <a:p>
                <a:endParaRPr/>
              </a:p>
            </p:txBody>
          </p:sp>
          <p:sp>
            <p:nvSpPr>
              <p:cNvPr id="1158" name="object 393"/>
              <p:cNvSpPr/>
              <p:nvPr/>
            </p:nvSpPr>
            <p:spPr>
              <a:xfrm>
                <a:off x="4871788" y="3520919"/>
                <a:ext cx="18415" cy="0"/>
              </a:xfrm>
              <a:custGeom>
                <a:avLst/>
                <a:gdLst/>
                <a:ahLst/>
                <a:cxnLst/>
                <a:rect l="l" t="t" r="r" b="b"/>
                <a:pathLst>
                  <a:path w="18414">
                    <a:moveTo>
                      <a:pt x="18313" y="0"/>
                    </a:moveTo>
                    <a:lnTo>
                      <a:pt x="0" y="0"/>
                    </a:lnTo>
                  </a:path>
                </a:pathLst>
              </a:custGeom>
              <a:ln w="15392">
                <a:solidFill>
                  <a:srgbClr val="FF0000"/>
                </a:solidFill>
              </a:ln>
            </p:spPr>
            <p:txBody>
              <a:bodyPr wrap="square" lIns="0" tIns="0" rIns="0" bIns="0" rtlCol="0"/>
              <a:lstStyle/>
              <a:p>
                <a:endParaRPr/>
              </a:p>
            </p:txBody>
          </p:sp>
          <p:sp>
            <p:nvSpPr>
              <p:cNvPr id="1159" name="object 394"/>
              <p:cNvSpPr/>
              <p:nvPr/>
            </p:nvSpPr>
            <p:spPr>
              <a:xfrm>
                <a:off x="4871788" y="3631751"/>
                <a:ext cx="18415" cy="0"/>
              </a:xfrm>
              <a:custGeom>
                <a:avLst/>
                <a:gdLst/>
                <a:ahLst/>
                <a:cxnLst/>
                <a:rect l="l" t="t" r="r" b="b"/>
                <a:pathLst>
                  <a:path w="18414">
                    <a:moveTo>
                      <a:pt x="18313" y="0"/>
                    </a:moveTo>
                    <a:lnTo>
                      <a:pt x="0" y="0"/>
                    </a:lnTo>
                  </a:path>
                </a:pathLst>
              </a:custGeom>
              <a:ln w="15392">
                <a:solidFill>
                  <a:srgbClr val="FF0000"/>
                </a:solidFill>
              </a:ln>
            </p:spPr>
            <p:txBody>
              <a:bodyPr wrap="square" lIns="0" tIns="0" rIns="0" bIns="0" rtlCol="0"/>
              <a:lstStyle/>
              <a:p>
                <a:endParaRPr/>
              </a:p>
            </p:txBody>
          </p:sp>
          <p:sp>
            <p:nvSpPr>
              <p:cNvPr id="1160" name="object 395"/>
              <p:cNvSpPr/>
              <p:nvPr/>
            </p:nvSpPr>
            <p:spPr>
              <a:xfrm>
                <a:off x="5021584" y="3534609"/>
                <a:ext cx="0" cy="147955"/>
              </a:xfrm>
              <a:custGeom>
                <a:avLst/>
                <a:gdLst/>
                <a:ahLst/>
                <a:cxnLst/>
                <a:rect l="l" t="t" r="r" b="b"/>
                <a:pathLst>
                  <a:path h="147954">
                    <a:moveTo>
                      <a:pt x="0" y="0"/>
                    </a:moveTo>
                    <a:lnTo>
                      <a:pt x="0" y="147713"/>
                    </a:lnTo>
                  </a:path>
                </a:pathLst>
              </a:custGeom>
              <a:ln w="15392">
                <a:solidFill>
                  <a:srgbClr val="FF0000"/>
                </a:solidFill>
              </a:ln>
            </p:spPr>
            <p:txBody>
              <a:bodyPr wrap="square" lIns="0" tIns="0" rIns="0" bIns="0" rtlCol="0"/>
              <a:lstStyle/>
              <a:p>
                <a:endParaRPr/>
              </a:p>
            </p:txBody>
          </p:sp>
          <p:sp>
            <p:nvSpPr>
              <p:cNvPr id="1161" name="object 396"/>
              <p:cNvSpPr/>
              <p:nvPr/>
            </p:nvSpPr>
            <p:spPr>
              <a:xfrm>
                <a:off x="5012415" y="3534609"/>
                <a:ext cx="18415" cy="0"/>
              </a:xfrm>
              <a:custGeom>
                <a:avLst/>
                <a:gdLst/>
                <a:ahLst/>
                <a:cxnLst/>
                <a:rect l="l" t="t" r="r" b="b"/>
                <a:pathLst>
                  <a:path w="18414">
                    <a:moveTo>
                      <a:pt x="18326" y="0"/>
                    </a:moveTo>
                    <a:lnTo>
                      <a:pt x="0" y="0"/>
                    </a:lnTo>
                  </a:path>
                </a:pathLst>
              </a:custGeom>
              <a:ln w="15392">
                <a:solidFill>
                  <a:srgbClr val="FF0000"/>
                </a:solidFill>
              </a:ln>
            </p:spPr>
            <p:txBody>
              <a:bodyPr wrap="square" lIns="0" tIns="0" rIns="0" bIns="0" rtlCol="0"/>
              <a:lstStyle/>
              <a:p>
                <a:endParaRPr/>
              </a:p>
            </p:txBody>
          </p:sp>
          <p:sp>
            <p:nvSpPr>
              <p:cNvPr id="1162" name="object 397"/>
              <p:cNvSpPr/>
              <p:nvPr/>
            </p:nvSpPr>
            <p:spPr>
              <a:xfrm>
                <a:off x="5012415" y="3682323"/>
                <a:ext cx="18415" cy="0"/>
              </a:xfrm>
              <a:custGeom>
                <a:avLst/>
                <a:gdLst/>
                <a:ahLst/>
                <a:cxnLst/>
                <a:rect l="l" t="t" r="r" b="b"/>
                <a:pathLst>
                  <a:path w="18414">
                    <a:moveTo>
                      <a:pt x="18326" y="0"/>
                    </a:moveTo>
                    <a:lnTo>
                      <a:pt x="0" y="0"/>
                    </a:lnTo>
                  </a:path>
                </a:pathLst>
              </a:custGeom>
              <a:ln w="15392">
                <a:solidFill>
                  <a:srgbClr val="FF0000"/>
                </a:solidFill>
              </a:ln>
            </p:spPr>
            <p:txBody>
              <a:bodyPr wrap="square" lIns="0" tIns="0" rIns="0" bIns="0" rtlCol="0"/>
              <a:lstStyle/>
              <a:p>
                <a:endParaRPr/>
              </a:p>
            </p:txBody>
          </p:sp>
          <p:sp>
            <p:nvSpPr>
              <p:cNvPr id="1163" name="object 398"/>
              <p:cNvSpPr/>
              <p:nvPr/>
            </p:nvSpPr>
            <p:spPr>
              <a:xfrm>
                <a:off x="4173771" y="3949582"/>
                <a:ext cx="2185670" cy="0"/>
              </a:xfrm>
              <a:custGeom>
                <a:avLst/>
                <a:gdLst/>
                <a:ahLst/>
                <a:cxnLst/>
                <a:rect l="l" t="t" r="r" b="b"/>
                <a:pathLst>
                  <a:path w="2185670">
                    <a:moveTo>
                      <a:pt x="2185593" y="0"/>
                    </a:moveTo>
                    <a:lnTo>
                      <a:pt x="0" y="0"/>
                    </a:lnTo>
                  </a:path>
                </a:pathLst>
              </a:custGeom>
              <a:ln w="6350">
                <a:solidFill>
                  <a:srgbClr val="000000"/>
                </a:solidFill>
              </a:ln>
            </p:spPr>
            <p:txBody>
              <a:bodyPr wrap="square" lIns="0" tIns="0" rIns="0" bIns="0" rtlCol="0"/>
              <a:lstStyle/>
              <a:p>
                <a:endParaRPr/>
              </a:p>
            </p:txBody>
          </p:sp>
          <p:sp>
            <p:nvSpPr>
              <p:cNvPr id="1164" name="object 399"/>
              <p:cNvSpPr/>
              <p:nvPr/>
            </p:nvSpPr>
            <p:spPr>
              <a:xfrm>
                <a:off x="4173771" y="2771454"/>
                <a:ext cx="0" cy="1178560"/>
              </a:xfrm>
              <a:custGeom>
                <a:avLst/>
                <a:gdLst/>
                <a:ahLst/>
                <a:cxnLst/>
                <a:rect l="l" t="t" r="r" b="b"/>
                <a:pathLst>
                  <a:path h="1178560">
                    <a:moveTo>
                      <a:pt x="0" y="1178128"/>
                    </a:moveTo>
                    <a:lnTo>
                      <a:pt x="0" y="0"/>
                    </a:lnTo>
                  </a:path>
                </a:pathLst>
              </a:custGeom>
              <a:ln w="6350">
                <a:solidFill>
                  <a:srgbClr val="000000"/>
                </a:solidFill>
              </a:ln>
            </p:spPr>
            <p:txBody>
              <a:bodyPr wrap="square" lIns="0" tIns="0" rIns="0" bIns="0" rtlCol="0"/>
              <a:lstStyle/>
              <a:p>
                <a:endParaRPr/>
              </a:p>
            </p:txBody>
          </p:sp>
          <p:sp>
            <p:nvSpPr>
              <p:cNvPr id="1165" name="object 400"/>
              <p:cNvSpPr/>
              <p:nvPr/>
            </p:nvSpPr>
            <p:spPr>
              <a:xfrm>
                <a:off x="4173771" y="2771454"/>
                <a:ext cx="2185670" cy="0"/>
              </a:xfrm>
              <a:custGeom>
                <a:avLst/>
                <a:gdLst/>
                <a:ahLst/>
                <a:cxnLst/>
                <a:rect l="l" t="t" r="r" b="b"/>
                <a:pathLst>
                  <a:path w="2185670">
                    <a:moveTo>
                      <a:pt x="0" y="0"/>
                    </a:moveTo>
                    <a:lnTo>
                      <a:pt x="2185593" y="0"/>
                    </a:lnTo>
                  </a:path>
                </a:pathLst>
              </a:custGeom>
              <a:ln w="6350">
                <a:solidFill>
                  <a:srgbClr val="000000"/>
                </a:solidFill>
              </a:ln>
            </p:spPr>
            <p:txBody>
              <a:bodyPr wrap="square" lIns="0" tIns="0" rIns="0" bIns="0" rtlCol="0"/>
              <a:lstStyle/>
              <a:p>
                <a:endParaRPr/>
              </a:p>
            </p:txBody>
          </p:sp>
          <p:sp>
            <p:nvSpPr>
              <p:cNvPr id="1166" name="object 401"/>
              <p:cNvSpPr/>
              <p:nvPr/>
            </p:nvSpPr>
            <p:spPr>
              <a:xfrm>
                <a:off x="6359364" y="2771454"/>
                <a:ext cx="0" cy="1178560"/>
              </a:xfrm>
              <a:custGeom>
                <a:avLst/>
                <a:gdLst/>
                <a:ahLst/>
                <a:cxnLst/>
                <a:rect l="l" t="t" r="r" b="b"/>
                <a:pathLst>
                  <a:path h="1178560">
                    <a:moveTo>
                      <a:pt x="0" y="0"/>
                    </a:moveTo>
                    <a:lnTo>
                      <a:pt x="0" y="1178140"/>
                    </a:lnTo>
                  </a:path>
                </a:pathLst>
              </a:custGeom>
              <a:ln w="6350">
                <a:solidFill>
                  <a:srgbClr val="000000"/>
                </a:solidFill>
              </a:ln>
            </p:spPr>
            <p:txBody>
              <a:bodyPr wrap="square" lIns="0" tIns="0" rIns="0" bIns="0" rtlCol="0"/>
              <a:lstStyle/>
              <a:p>
                <a:endParaRPr/>
              </a:p>
            </p:txBody>
          </p:sp>
          <p:sp>
            <p:nvSpPr>
              <p:cNvPr id="1167" name="object 402"/>
              <p:cNvSpPr/>
              <p:nvPr/>
            </p:nvSpPr>
            <p:spPr>
              <a:xfrm>
                <a:off x="4173772" y="3930443"/>
                <a:ext cx="0" cy="19685"/>
              </a:xfrm>
              <a:custGeom>
                <a:avLst/>
                <a:gdLst/>
                <a:ahLst/>
                <a:cxnLst/>
                <a:rect l="l" t="t" r="r" b="b"/>
                <a:pathLst>
                  <a:path h="19685">
                    <a:moveTo>
                      <a:pt x="0" y="19138"/>
                    </a:moveTo>
                    <a:lnTo>
                      <a:pt x="0" y="0"/>
                    </a:lnTo>
                  </a:path>
                </a:pathLst>
              </a:custGeom>
              <a:ln w="6350">
                <a:solidFill>
                  <a:srgbClr val="000000"/>
                </a:solidFill>
              </a:ln>
            </p:spPr>
            <p:txBody>
              <a:bodyPr wrap="square" lIns="0" tIns="0" rIns="0" bIns="0" rtlCol="0"/>
              <a:lstStyle/>
              <a:p>
                <a:endParaRPr/>
              </a:p>
            </p:txBody>
          </p:sp>
          <p:sp>
            <p:nvSpPr>
              <p:cNvPr id="1168" name="object 403"/>
              <p:cNvSpPr txBox="1"/>
              <p:nvPr/>
            </p:nvSpPr>
            <p:spPr>
              <a:xfrm>
                <a:off x="4138123" y="3953862"/>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0</a:t>
                </a:r>
                <a:endParaRPr sz="650">
                  <a:latin typeface="Arial"/>
                  <a:cs typeface="Arial"/>
                </a:endParaRPr>
              </a:p>
            </p:txBody>
          </p:sp>
          <p:sp>
            <p:nvSpPr>
              <p:cNvPr id="1169" name="object 404"/>
              <p:cNvSpPr/>
              <p:nvPr/>
            </p:nvSpPr>
            <p:spPr>
              <a:xfrm>
                <a:off x="4261199"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0" name="object 405"/>
              <p:cNvSpPr/>
              <p:nvPr/>
            </p:nvSpPr>
            <p:spPr>
              <a:xfrm>
                <a:off x="4348613"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1" name="object 406"/>
              <p:cNvSpPr/>
              <p:nvPr/>
            </p:nvSpPr>
            <p:spPr>
              <a:xfrm>
                <a:off x="4436052"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2" name="object 407"/>
              <p:cNvSpPr/>
              <p:nvPr/>
            </p:nvSpPr>
            <p:spPr>
              <a:xfrm>
                <a:off x="4523466"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3" name="object 408"/>
              <p:cNvSpPr/>
              <p:nvPr/>
            </p:nvSpPr>
            <p:spPr>
              <a:xfrm>
                <a:off x="4610893" y="3920283"/>
                <a:ext cx="0" cy="29845"/>
              </a:xfrm>
              <a:custGeom>
                <a:avLst/>
                <a:gdLst/>
                <a:ahLst/>
                <a:cxnLst/>
                <a:rect l="l" t="t" r="r" b="b"/>
                <a:pathLst>
                  <a:path h="29845">
                    <a:moveTo>
                      <a:pt x="0" y="29298"/>
                    </a:moveTo>
                    <a:lnTo>
                      <a:pt x="0" y="0"/>
                    </a:lnTo>
                  </a:path>
                </a:pathLst>
              </a:custGeom>
              <a:ln w="6350">
                <a:solidFill>
                  <a:srgbClr val="000000"/>
                </a:solidFill>
              </a:ln>
            </p:spPr>
            <p:txBody>
              <a:bodyPr wrap="square" lIns="0" tIns="0" rIns="0" bIns="0" rtlCol="0"/>
              <a:lstStyle/>
              <a:p>
                <a:endParaRPr/>
              </a:p>
            </p:txBody>
          </p:sp>
          <p:sp>
            <p:nvSpPr>
              <p:cNvPr id="1174" name="object 409"/>
              <p:cNvSpPr txBox="1"/>
              <p:nvPr/>
            </p:nvSpPr>
            <p:spPr>
              <a:xfrm>
                <a:off x="4575231" y="3953862"/>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1</a:t>
                </a:r>
                <a:endParaRPr sz="650">
                  <a:latin typeface="Arial"/>
                  <a:cs typeface="Arial"/>
                </a:endParaRPr>
              </a:p>
            </p:txBody>
          </p:sp>
          <p:sp>
            <p:nvSpPr>
              <p:cNvPr id="1175" name="object 410"/>
              <p:cNvSpPr/>
              <p:nvPr/>
            </p:nvSpPr>
            <p:spPr>
              <a:xfrm>
                <a:off x="4698320"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6" name="object 411"/>
              <p:cNvSpPr/>
              <p:nvPr/>
            </p:nvSpPr>
            <p:spPr>
              <a:xfrm>
                <a:off x="4785747"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7" name="object 412"/>
              <p:cNvSpPr/>
              <p:nvPr/>
            </p:nvSpPr>
            <p:spPr>
              <a:xfrm>
                <a:off x="4873174"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8" name="object 413"/>
              <p:cNvSpPr/>
              <p:nvPr/>
            </p:nvSpPr>
            <p:spPr>
              <a:xfrm>
                <a:off x="4960601"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79" name="object 414"/>
              <p:cNvSpPr/>
              <p:nvPr/>
            </p:nvSpPr>
            <p:spPr>
              <a:xfrm>
                <a:off x="5048002" y="3920283"/>
                <a:ext cx="0" cy="29845"/>
              </a:xfrm>
              <a:custGeom>
                <a:avLst/>
                <a:gdLst/>
                <a:ahLst/>
                <a:cxnLst/>
                <a:rect l="l" t="t" r="r" b="b"/>
                <a:pathLst>
                  <a:path h="29845">
                    <a:moveTo>
                      <a:pt x="0" y="29298"/>
                    </a:moveTo>
                    <a:lnTo>
                      <a:pt x="0" y="0"/>
                    </a:lnTo>
                  </a:path>
                </a:pathLst>
              </a:custGeom>
              <a:ln w="6350">
                <a:solidFill>
                  <a:srgbClr val="000000"/>
                </a:solidFill>
              </a:ln>
            </p:spPr>
            <p:txBody>
              <a:bodyPr wrap="square" lIns="0" tIns="0" rIns="0" bIns="0" rtlCol="0"/>
              <a:lstStyle/>
              <a:p>
                <a:endParaRPr/>
              </a:p>
            </p:txBody>
          </p:sp>
          <p:sp>
            <p:nvSpPr>
              <p:cNvPr id="1180" name="object 415"/>
              <p:cNvSpPr/>
              <p:nvPr/>
            </p:nvSpPr>
            <p:spPr>
              <a:xfrm>
                <a:off x="5135440"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1" name="object 416"/>
              <p:cNvSpPr/>
              <p:nvPr/>
            </p:nvSpPr>
            <p:spPr>
              <a:xfrm>
                <a:off x="5222854"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2" name="object 417"/>
              <p:cNvSpPr/>
              <p:nvPr/>
            </p:nvSpPr>
            <p:spPr>
              <a:xfrm>
                <a:off x="5310294"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3" name="object 418"/>
              <p:cNvSpPr/>
              <p:nvPr/>
            </p:nvSpPr>
            <p:spPr>
              <a:xfrm>
                <a:off x="5397708"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4" name="object 419"/>
              <p:cNvSpPr/>
              <p:nvPr/>
            </p:nvSpPr>
            <p:spPr>
              <a:xfrm>
                <a:off x="5485134" y="3920283"/>
                <a:ext cx="0" cy="29845"/>
              </a:xfrm>
              <a:custGeom>
                <a:avLst/>
                <a:gdLst/>
                <a:ahLst/>
                <a:cxnLst/>
                <a:rect l="l" t="t" r="r" b="b"/>
                <a:pathLst>
                  <a:path h="29845">
                    <a:moveTo>
                      <a:pt x="0" y="29298"/>
                    </a:moveTo>
                    <a:lnTo>
                      <a:pt x="0" y="0"/>
                    </a:lnTo>
                  </a:path>
                </a:pathLst>
              </a:custGeom>
              <a:ln w="6350">
                <a:solidFill>
                  <a:srgbClr val="000000"/>
                </a:solidFill>
              </a:ln>
            </p:spPr>
            <p:txBody>
              <a:bodyPr wrap="square" lIns="0" tIns="0" rIns="0" bIns="0" rtlCol="0"/>
              <a:lstStyle/>
              <a:p>
                <a:endParaRPr/>
              </a:p>
            </p:txBody>
          </p:sp>
          <p:sp>
            <p:nvSpPr>
              <p:cNvPr id="1185" name="object 420"/>
              <p:cNvSpPr/>
              <p:nvPr/>
            </p:nvSpPr>
            <p:spPr>
              <a:xfrm>
                <a:off x="5572549"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6" name="object 421"/>
              <p:cNvSpPr/>
              <p:nvPr/>
            </p:nvSpPr>
            <p:spPr>
              <a:xfrm>
                <a:off x="5659975"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7" name="object 422"/>
              <p:cNvSpPr/>
              <p:nvPr/>
            </p:nvSpPr>
            <p:spPr>
              <a:xfrm>
                <a:off x="5747402"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8" name="object 423"/>
              <p:cNvSpPr/>
              <p:nvPr/>
            </p:nvSpPr>
            <p:spPr>
              <a:xfrm>
                <a:off x="5834841"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89" name="object 424"/>
              <p:cNvSpPr/>
              <p:nvPr/>
            </p:nvSpPr>
            <p:spPr>
              <a:xfrm>
                <a:off x="5922243" y="3920283"/>
                <a:ext cx="0" cy="29845"/>
              </a:xfrm>
              <a:custGeom>
                <a:avLst/>
                <a:gdLst/>
                <a:ahLst/>
                <a:cxnLst/>
                <a:rect l="l" t="t" r="r" b="b"/>
                <a:pathLst>
                  <a:path h="29845">
                    <a:moveTo>
                      <a:pt x="0" y="29298"/>
                    </a:moveTo>
                    <a:lnTo>
                      <a:pt x="0" y="0"/>
                    </a:lnTo>
                  </a:path>
                </a:pathLst>
              </a:custGeom>
              <a:ln w="6350">
                <a:solidFill>
                  <a:srgbClr val="000000"/>
                </a:solidFill>
              </a:ln>
            </p:spPr>
            <p:txBody>
              <a:bodyPr wrap="square" lIns="0" tIns="0" rIns="0" bIns="0" rtlCol="0"/>
              <a:lstStyle/>
              <a:p>
                <a:endParaRPr/>
              </a:p>
            </p:txBody>
          </p:sp>
          <p:sp>
            <p:nvSpPr>
              <p:cNvPr id="1190" name="object 425"/>
              <p:cNvSpPr txBox="1"/>
              <p:nvPr/>
            </p:nvSpPr>
            <p:spPr>
              <a:xfrm>
                <a:off x="5886596" y="3953862"/>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4</a:t>
                </a:r>
                <a:endParaRPr sz="650">
                  <a:latin typeface="Arial"/>
                  <a:cs typeface="Arial"/>
                </a:endParaRPr>
              </a:p>
            </p:txBody>
          </p:sp>
          <p:sp>
            <p:nvSpPr>
              <p:cNvPr id="1191" name="object 426"/>
              <p:cNvSpPr/>
              <p:nvPr/>
            </p:nvSpPr>
            <p:spPr>
              <a:xfrm>
                <a:off x="6009683"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92" name="object 427"/>
              <p:cNvSpPr/>
              <p:nvPr/>
            </p:nvSpPr>
            <p:spPr>
              <a:xfrm>
                <a:off x="6097097"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93" name="object 428"/>
              <p:cNvSpPr/>
              <p:nvPr/>
            </p:nvSpPr>
            <p:spPr>
              <a:xfrm>
                <a:off x="6184524"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94" name="object 429"/>
              <p:cNvSpPr/>
              <p:nvPr/>
            </p:nvSpPr>
            <p:spPr>
              <a:xfrm>
                <a:off x="6271963" y="3927941"/>
                <a:ext cx="0" cy="22225"/>
              </a:xfrm>
              <a:custGeom>
                <a:avLst/>
                <a:gdLst/>
                <a:ahLst/>
                <a:cxnLst/>
                <a:rect l="l" t="t" r="r" b="b"/>
                <a:pathLst>
                  <a:path h="22225">
                    <a:moveTo>
                      <a:pt x="0" y="21640"/>
                    </a:moveTo>
                    <a:lnTo>
                      <a:pt x="0" y="0"/>
                    </a:lnTo>
                  </a:path>
                </a:pathLst>
              </a:custGeom>
              <a:ln w="6350">
                <a:solidFill>
                  <a:srgbClr val="000000"/>
                </a:solidFill>
              </a:ln>
            </p:spPr>
            <p:txBody>
              <a:bodyPr wrap="square" lIns="0" tIns="0" rIns="0" bIns="0" rtlCol="0"/>
              <a:lstStyle/>
              <a:p>
                <a:endParaRPr/>
              </a:p>
            </p:txBody>
          </p:sp>
          <p:sp>
            <p:nvSpPr>
              <p:cNvPr id="1195" name="object 430"/>
              <p:cNvSpPr/>
              <p:nvPr/>
            </p:nvSpPr>
            <p:spPr>
              <a:xfrm>
                <a:off x="6359364" y="3930443"/>
                <a:ext cx="0" cy="19685"/>
              </a:xfrm>
              <a:custGeom>
                <a:avLst/>
                <a:gdLst/>
                <a:ahLst/>
                <a:cxnLst/>
                <a:rect l="l" t="t" r="r" b="b"/>
                <a:pathLst>
                  <a:path h="19685">
                    <a:moveTo>
                      <a:pt x="0" y="19138"/>
                    </a:moveTo>
                    <a:lnTo>
                      <a:pt x="0" y="0"/>
                    </a:lnTo>
                  </a:path>
                </a:pathLst>
              </a:custGeom>
              <a:ln w="6350">
                <a:solidFill>
                  <a:srgbClr val="000000"/>
                </a:solidFill>
              </a:ln>
            </p:spPr>
            <p:txBody>
              <a:bodyPr wrap="square" lIns="0" tIns="0" rIns="0" bIns="0" rtlCol="0"/>
              <a:lstStyle/>
              <a:p>
                <a:endParaRPr/>
              </a:p>
            </p:txBody>
          </p:sp>
          <p:sp>
            <p:nvSpPr>
              <p:cNvPr id="1196" name="object 431"/>
              <p:cNvSpPr txBox="1"/>
              <p:nvPr/>
            </p:nvSpPr>
            <p:spPr>
              <a:xfrm>
                <a:off x="6323717" y="3953862"/>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5</a:t>
                </a:r>
                <a:endParaRPr sz="650">
                  <a:latin typeface="Arial"/>
                  <a:cs typeface="Arial"/>
                </a:endParaRPr>
              </a:p>
            </p:txBody>
          </p:sp>
          <p:sp>
            <p:nvSpPr>
              <p:cNvPr id="1197" name="object 432"/>
              <p:cNvSpPr/>
              <p:nvPr/>
            </p:nvSpPr>
            <p:spPr>
              <a:xfrm>
                <a:off x="4173772" y="3949582"/>
                <a:ext cx="19685" cy="0"/>
              </a:xfrm>
              <a:custGeom>
                <a:avLst/>
                <a:gdLst/>
                <a:ahLst/>
                <a:cxnLst/>
                <a:rect l="l" t="t" r="r" b="b"/>
                <a:pathLst>
                  <a:path w="19685">
                    <a:moveTo>
                      <a:pt x="0" y="0"/>
                    </a:moveTo>
                    <a:lnTo>
                      <a:pt x="19532" y="0"/>
                    </a:lnTo>
                  </a:path>
                </a:pathLst>
              </a:custGeom>
              <a:ln w="6350">
                <a:solidFill>
                  <a:srgbClr val="000000"/>
                </a:solidFill>
              </a:ln>
            </p:spPr>
            <p:txBody>
              <a:bodyPr wrap="square" lIns="0" tIns="0" rIns="0" bIns="0" rtlCol="0"/>
              <a:lstStyle/>
              <a:p>
                <a:endParaRPr/>
              </a:p>
            </p:txBody>
          </p:sp>
          <p:sp>
            <p:nvSpPr>
              <p:cNvPr id="1198" name="object 433"/>
              <p:cNvSpPr/>
              <p:nvPr/>
            </p:nvSpPr>
            <p:spPr>
              <a:xfrm>
                <a:off x="4173772" y="3907507"/>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199" name="object 434"/>
              <p:cNvSpPr/>
              <p:nvPr/>
            </p:nvSpPr>
            <p:spPr>
              <a:xfrm>
                <a:off x="4173772" y="3865432"/>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0" name="object 435"/>
              <p:cNvSpPr/>
              <p:nvPr/>
            </p:nvSpPr>
            <p:spPr>
              <a:xfrm>
                <a:off x="4173772" y="3823356"/>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1" name="object 436"/>
              <p:cNvSpPr/>
              <p:nvPr/>
            </p:nvSpPr>
            <p:spPr>
              <a:xfrm>
                <a:off x="4173772" y="3781281"/>
                <a:ext cx="29845" cy="0"/>
              </a:xfrm>
              <a:custGeom>
                <a:avLst/>
                <a:gdLst/>
                <a:ahLst/>
                <a:cxnLst/>
                <a:rect l="l" t="t" r="r" b="b"/>
                <a:pathLst>
                  <a:path w="29845">
                    <a:moveTo>
                      <a:pt x="0" y="0"/>
                    </a:moveTo>
                    <a:lnTo>
                      <a:pt x="29692" y="0"/>
                    </a:lnTo>
                  </a:path>
                </a:pathLst>
              </a:custGeom>
              <a:ln w="6350">
                <a:solidFill>
                  <a:srgbClr val="000000"/>
                </a:solidFill>
              </a:ln>
            </p:spPr>
            <p:txBody>
              <a:bodyPr wrap="square" lIns="0" tIns="0" rIns="0" bIns="0" rtlCol="0"/>
              <a:lstStyle/>
              <a:p>
                <a:endParaRPr/>
              </a:p>
            </p:txBody>
          </p:sp>
          <p:sp>
            <p:nvSpPr>
              <p:cNvPr id="1202" name="object 437"/>
              <p:cNvSpPr/>
              <p:nvPr/>
            </p:nvSpPr>
            <p:spPr>
              <a:xfrm>
                <a:off x="4173772" y="3739193"/>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3" name="object 438"/>
              <p:cNvSpPr/>
              <p:nvPr/>
            </p:nvSpPr>
            <p:spPr>
              <a:xfrm>
                <a:off x="4173772" y="3697131"/>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4" name="object 439"/>
              <p:cNvSpPr/>
              <p:nvPr/>
            </p:nvSpPr>
            <p:spPr>
              <a:xfrm>
                <a:off x="4173772" y="3655043"/>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5" name="object 440"/>
              <p:cNvSpPr/>
              <p:nvPr/>
            </p:nvSpPr>
            <p:spPr>
              <a:xfrm>
                <a:off x="4173772" y="3612981"/>
                <a:ext cx="29845" cy="0"/>
              </a:xfrm>
              <a:custGeom>
                <a:avLst/>
                <a:gdLst/>
                <a:ahLst/>
                <a:cxnLst/>
                <a:rect l="l" t="t" r="r" b="b"/>
                <a:pathLst>
                  <a:path w="29845">
                    <a:moveTo>
                      <a:pt x="0" y="0"/>
                    </a:moveTo>
                    <a:lnTo>
                      <a:pt x="29692" y="0"/>
                    </a:lnTo>
                  </a:path>
                </a:pathLst>
              </a:custGeom>
              <a:ln w="6350">
                <a:solidFill>
                  <a:srgbClr val="000000"/>
                </a:solidFill>
              </a:ln>
            </p:spPr>
            <p:txBody>
              <a:bodyPr wrap="square" lIns="0" tIns="0" rIns="0" bIns="0" rtlCol="0"/>
              <a:lstStyle/>
              <a:p>
                <a:endParaRPr/>
              </a:p>
            </p:txBody>
          </p:sp>
          <p:sp>
            <p:nvSpPr>
              <p:cNvPr id="1206" name="object 441"/>
              <p:cNvSpPr/>
              <p:nvPr/>
            </p:nvSpPr>
            <p:spPr>
              <a:xfrm>
                <a:off x="4173772" y="3570906"/>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7" name="object 442"/>
              <p:cNvSpPr/>
              <p:nvPr/>
            </p:nvSpPr>
            <p:spPr>
              <a:xfrm>
                <a:off x="4173772" y="3528831"/>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8" name="object 443"/>
              <p:cNvSpPr/>
              <p:nvPr/>
            </p:nvSpPr>
            <p:spPr>
              <a:xfrm>
                <a:off x="4173772" y="3486756"/>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09" name="object 444"/>
              <p:cNvSpPr/>
              <p:nvPr/>
            </p:nvSpPr>
            <p:spPr>
              <a:xfrm>
                <a:off x="4173772" y="3444681"/>
                <a:ext cx="29845" cy="0"/>
              </a:xfrm>
              <a:custGeom>
                <a:avLst/>
                <a:gdLst/>
                <a:ahLst/>
                <a:cxnLst/>
                <a:rect l="l" t="t" r="r" b="b"/>
                <a:pathLst>
                  <a:path w="29845">
                    <a:moveTo>
                      <a:pt x="0" y="0"/>
                    </a:moveTo>
                    <a:lnTo>
                      <a:pt x="29692" y="0"/>
                    </a:lnTo>
                  </a:path>
                </a:pathLst>
              </a:custGeom>
              <a:ln w="6350">
                <a:solidFill>
                  <a:srgbClr val="000000"/>
                </a:solidFill>
              </a:ln>
            </p:spPr>
            <p:txBody>
              <a:bodyPr wrap="square" lIns="0" tIns="0" rIns="0" bIns="0" rtlCol="0"/>
              <a:lstStyle/>
              <a:p>
                <a:endParaRPr/>
              </a:p>
            </p:txBody>
          </p:sp>
          <p:sp>
            <p:nvSpPr>
              <p:cNvPr id="1210" name="object 445"/>
              <p:cNvSpPr/>
              <p:nvPr/>
            </p:nvSpPr>
            <p:spPr>
              <a:xfrm>
                <a:off x="4173772" y="3402593"/>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11" name="object 446"/>
              <p:cNvSpPr/>
              <p:nvPr/>
            </p:nvSpPr>
            <p:spPr>
              <a:xfrm>
                <a:off x="4173772" y="3360518"/>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12" name="object 447"/>
              <p:cNvSpPr/>
              <p:nvPr/>
            </p:nvSpPr>
            <p:spPr>
              <a:xfrm>
                <a:off x="4173772" y="3318430"/>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13" name="object 448"/>
              <p:cNvSpPr/>
              <p:nvPr/>
            </p:nvSpPr>
            <p:spPr>
              <a:xfrm>
                <a:off x="4173772" y="3276367"/>
                <a:ext cx="29845" cy="0"/>
              </a:xfrm>
              <a:custGeom>
                <a:avLst/>
                <a:gdLst/>
                <a:ahLst/>
                <a:cxnLst/>
                <a:rect l="l" t="t" r="r" b="b"/>
                <a:pathLst>
                  <a:path w="29845">
                    <a:moveTo>
                      <a:pt x="0" y="0"/>
                    </a:moveTo>
                    <a:lnTo>
                      <a:pt x="29692" y="0"/>
                    </a:lnTo>
                  </a:path>
                </a:pathLst>
              </a:custGeom>
              <a:ln w="6350">
                <a:solidFill>
                  <a:srgbClr val="000000"/>
                </a:solidFill>
              </a:ln>
            </p:spPr>
            <p:txBody>
              <a:bodyPr wrap="square" lIns="0" tIns="0" rIns="0" bIns="0" rtlCol="0"/>
              <a:lstStyle/>
              <a:p>
                <a:endParaRPr/>
              </a:p>
            </p:txBody>
          </p:sp>
          <p:sp>
            <p:nvSpPr>
              <p:cNvPr id="1214" name="object 449"/>
              <p:cNvSpPr/>
              <p:nvPr/>
            </p:nvSpPr>
            <p:spPr>
              <a:xfrm>
                <a:off x="4173772" y="3234292"/>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15" name="object 450"/>
              <p:cNvSpPr/>
              <p:nvPr/>
            </p:nvSpPr>
            <p:spPr>
              <a:xfrm>
                <a:off x="4173772" y="3192217"/>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16" name="object 451"/>
              <p:cNvSpPr/>
              <p:nvPr/>
            </p:nvSpPr>
            <p:spPr>
              <a:xfrm>
                <a:off x="4173772" y="3150142"/>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17" name="object 452"/>
              <p:cNvSpPr/>
              <p:nvPr/>
            </p:nvSpPr>
            <p:spPr>
              <a:xfrm>
                <a:off x="4173772" y="3108067"/>
                <a:ext cx="29845" cy="0"/>
              </a:xfrm>
              <a:custGeom>
                <a:avLst/>
                <a:gdLst/>
                <a:ahLst/>
                <a:cxnLst/>
                <a:rect l="l" t="t" r="r" b="b"/>
                <a:pathLst>
                  <a:path w="29845">
                    <a:moveTo>
                      <a:pt x="0" y="0"/>
                    </a:moveTo>
                    <a:lnTo>
                      <a:pt x="29692" y="0"/>
                    </a:lnTo>
                  </a:path>
                </a:pathLst>
              </a:custGeom>
              <a:ln w="6350">
                <a:solidFill>
                  <a:srgbClr val="000000"/>
                </a:solidFill>
              </a:ln>
            </p:spPr>
            <p:txBody>
              <a:bodyPr wrap="square" lIns="0" tIns="0" rIns="0" bIns="0" rtlCol="0"/>
              <a:lstStyle/>
              <a:p>
                <a:endParaRPr/>
              </a:p>
            </p:txBody>
          </p:sp>
          <p:sp>
            <p:nvSpPr>
              <p:cNvPr id="1218" name="object 453"/>
              <p:cNvSpPr/>
              <p:nvPr/>
            </p:nvSpPr>
            <p:spPr>
              <a:xfrm>
                <a:off x="4173772" y="3065979"/>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19" name="object 454"/>
              <p:cNvSpPr/>
              <p:nvPr/>
            </p:nvSpPr>
            <p:spPr>
              <a:xfrm>
                <a:off x="4173772" y="3023917"/>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20" name="object 455"/>
              <p:cNvSpPr/>
              <p:nvPr/>
            </p:nvSpPr>
            <p:spPr>
              <a:xfrm>
                <a:off x="4173772" y="2981816"/>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21" name="object 456"/>
              <p:cNvSpPr/>
              <p:nvPr/>
            </p:nvSpPr>
            <p:spPr>
              <a:xfrm>
                <a:off x="4173772" y="2939754"/>
                <a:ext cx="29845" cy="0"/>
              </a:xfrm>
              <a:custGeom>
                <a:avLst/>
                <a:gdLst/>
                <a:ahLst/>
                <a:cxnLst/>
                <a:rect l="l" t="t" r="r" b="b"/>
                <a:pathLst>
                  <a:path w="29845">
                    <a:moveTo>
                      <a:pt x="0" y="0"/>
                    </a:moveTo>
                    <a:lnTo>
                      <a:pt x="29692" y="0"/>
                    </a:lnTo>
                  </a:path>
                </a:pathLst>
              </a:custGeom>
              <a:ln w="6350">
                <a:solidFill>
                  <a:srgbClr val="000000"/>
                </a:solidFill>
              </a:ln>
            </p:spPr>
            <p:txBody>
              <a:bodyPr wrap="square" lIns="0" tIns="0" rIns="0" bIns="0" rtlCol="0"/>
              <a:lstStyle/>
              <a:p>
                <a:endParaRPr/>
              </a:p>
            </p:txBody>
          </p:sp>
          <p:sp>
            <p:nvSpPr>
              <p:cNvPr id="1222" name="object 457"/>
              <p:cNvSpPr/>
              <p:nvPr/>
            </p:nvSpPr>
            <p:spPr>
              <a:xfrm>
                <a:off x="4173772" y="2897679"/>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23" name="object 458"/>
              <p:cNvSpPr/>
              <p:nvPr/>
            </p:nvSpPr>
            <p:spPr>
              <a:xfrm>
                <a:off x="4173772" y="2855604"/>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24" name="object 459"/>
              <p:cNvSpPr/>
              <p:nvPr/>
            </p:nvSpPr>
            <p:spPr>
              <a:xfrm>
                <a:off x="4173772" y="2813529"/>
                <a:ext cx="22225" cy="0"/>
              </a:xfrm>
              <a:custGeom>
                <a:avLst/>
                <a:gdLst/>
                <a:ahLst/>
                <a:cxnLst/>
                <a:rect l="l" t="t" r="r" b="b"/>
                <a:pathLst>
                  <a:path w="22225">
                    <a:moveTo>
                      <a:pt x="0" y="0"/>
                    </a:moveTo>
                    <a:lnTo>
                      <a:pt x="21882" y="0"/>
                    </a:lnTo>
                  </a:path>
                </a:pathLst>
              </a:custGeom>
              <a:ln w="6350">
                <a:solidFill>
                  <a:srgbClr val="000000"/>
                </a:solidFill>
              </a:ln>
            </p:spPr>
            <p:txBody>
              <a:bodyPr wrap="square" lIns="0" tIns="0" rIns="0" bIns="0" rtlCol="0"/>
              <a:lstStyle/>
              <a:p>
                <a:endParaRPr/>
              </a:p>
            </p:txBody>
          </p:sp>
          <p:sp>
            <p:nvSpPr>
              <p:cNvPr id="1225" name="object 460"/>
              <p:cNvSpPr/>
              <p:nvPr/>
            </p:nvSpPr>
            <p:spPr>
              <a:xfrm>
                <a:off x="4173772" y="2771454"/>
                <a:ext cx="19685" cy="0"/>
              </a:xfrm>
              <a:custGeom>
                <a:avLst/>
                <a:gdLst/>
                <a:ahLst/>
                <a:cxnLst/>
                <a:rect l="l" t="t" r="r" b="b"/>
                <a:pathLst>
                  <a:path w="19685">
                    <a:moveTo>
                      <a:pt x="0" y="0"/>
                    </a:moveTo>
                    <a:lnTo>
                      <a:pt x="19532" y="0"/>
                    </a:lnTo>
                  </a:path>
                </a:pathLst>
              </a:custGeom>
              <a:ln w="6350">
                <a:solidFill>
                  <a:srgbClr val="000000"/>
                </a:solidFill>
              </a:ln>
            </p:spPr>
            <p:txBody>
              <a:bodyPr wrap="square" lIns="0" tIns="0" rIns="0" bIns="0" rtlCol="0"/>
              <a:lstStyle/>
              <a:p>
                <a:endParaRPr/>
              </a:p>
            </p:txBody>
          </p:sp>
          <p:sp>
            <p:nvSpPr>
              <p:cNvPr id="1226" name="object 461"/>
              <p:cNvSpPr/>
              <p:nvPr/>
            </p:nvSpPr>
            <p:spPr>
              <a:xfrm>
                <a:off x="4173772" y="2771455"/>
                <a:ext cx="0" cy="19685"/>
              </a:xfrm>
              <a:custGeom>
                <a:avLst/>
                <a:gdLst/>
                <a:ahLst/>
                <a:cxnLst/>
                <a:rect l="l" t="t" r="r" b="b"/>
                <a:pathLst>
                  <a:path h="19685">
                    <a:moveTo>
                      <a:pt x="0" y="0"/>
                    </a:moveTo>
                    <a:lnTo>
                      <a:pt x="0" y="19151"/>
                    </a:lnTo>
                  </a:path>
                </a:pathLst>
              </a:custGeom>
              <a:ln w="6350">
                <a:solidFill>
                  <a:srgbClr val="000000"/>
                </a:solidFill>
              </a:ln>
            </p:spPr>
            <p:txBody>
              <a:bodyPr wrap="square" lIns="0" tIns="0" rIns="0" bIns="0" rtlCol="0"/>
              <a:lstStyle/>
              <a:p>
                <a:endParaRPr/>
              </a:p>
            </p:txBody>
          </p:sp>
          <p:sp>
            <p:nvSpPr>
              <p:cNvPr id="1227" name="object 462"/>
              <p:cNvSpPr/>
              <p:nvPr/>
            </p:nvSpPr>
            <p:spPr>
              <a:xfrm>
                <a:off x="6359366" y="2771455"/>
                <a:ext cx="0" cy="19685"/>
              </a:xfrm>
              <a:custGeom>
                <a:avLst/>
                <a:gdLst/>
                <a:ahLst/>
                <a:cxnLst/>
                <a:rect l="l" t="t" r="r" b="b"/>
                <a:pathLst>
                  <a:path h="19685">
                    <a:moveTo>
                      <a:pt x="0" y="0"/>
                    </a:moveTo>
                    <a:lnTo>
                      <a:pt x="0" y="19151"/>
                    </a:lnTo>
                  </a:path>
                </a:pathLst>
              </a:custGeom>
              <a:ln w="6350">
                <a:solidFill>
                  <a:srgbClr val="000000"/>
                </a:solidFill>
              </a:ln>
            </p:spPr>
            <p:txBody>
              <a:bodyPr wrap="square" lIns="0" tIns="0" rIns="0" bIns="0" rtlCol="0"/>
              <a:lstStyle/>
              <a:p>
                <a:endParaRPr/>
              </a:p>
            </p:txBody>
          </p:sp>
          <p:sp>
            <p:nvSpPr>
              <p:cNvPr id="1228" name="object 463"/>
              <p:cNvSpPr/>
              <p:nvPr/>
            </p:nvSpPr>
            <p:spPr>
              <a:xfrm>
                <a:off x="6339846" y="3949583"/>
                <a:ext cx="19685" cy="0"/>
              </a:xfrm>
              <a:custGeom>
                <a:avLst/>
                <a:gdLst/>
                <a:ahLst/>
                <a:cxnLst/>
                <a:rect l="l" t="t" r="r" b="b"/>
                <a:pathLst>
                  <a:path w="19685">
                    <a:moveTo>
                      <a:pt x="19519" y="0"/>
                    </a:moveTo>
                    <a:lnTo>
                      <a:pt x="0" y="0"/>
                    </a:lnTo>
                  </a:path>
                </a:pathLst>
              </a:custGeom>
              <a:ln w="6350">
                <a:solidFill>
                  <a:srgbClr val="000000"/>
                </a:solidFill>
              </a:ln>
            </p:spPr>
            <p:txBody>
              <a:bodyPr wrap="square" lIns="0" tIns="0" rIns="0" bIns="0" rtlCol="0"/>
              <a:lstStyle/>
              <a:p>
                <a:endParaRPr/>
              </a:p>
            </p:txBody>
          </p:sp>
          <p:sp>
            <p:nvSpPr>
              <p:cNvPr id="1229" name="object 464"/>
              <p:cNvSpPr/>
              <p:nvPr/>
            </p:nvSpPr>
            <p:spPr>
              <a:xfrm>
                <a:off x="6339846" y="2771455"/>
                <a:ext cx="19685" cy="0"/>
              </a:xfrm>
              <a:custGeom>
                <a:avLst/>
                <a:gdLst/>
                <a:ahLst/>
                <a:cxnLst/>
                <a:rect l="l" t="t" r="r" b="b"/>
                <a:pathLst>
                  <a:path w="19685">
                    <a:moveTo>
                      <a:pt x="19519" y="0"/>
                    </a:moveTo>
                    <a:lnTo>
                      <a:pt x="0" y="0"/>
                    </a:lnTo>
                  </a:path>
                </a:pathLst>
              </a:custGeom>
              <a:ln w="6350">
                <a:solidFill>
                  <a:srgbClr val="000000"/>
                </a:solidFill>
              </a:ln>
            </p:spPr>
            <p:txBody>
              <a:bodyPr wrap="square" lIns="0" tIns="0" rIns="0" bIns="0" rtlCol="0"/>
              <a:lstStyle/>
              <a:p>
                <a:endParaRPr/>
              </a:p>
            </p:txBody>
          </p:sp>
          <p:sp>
            <p:nvSpPr>
              <p:cNvPr id="1230" name="object 465"/>
              <p:cNvSpPr txBox="1"/>
              <p:nvPr/>
            </p:nvSpPr>
            <p:spPr>
              <a:xfrm>
                <a:off x="4693202" y="3905652"/>
                <a:ext cx="1146810" cy="320040"/>
              </a:xfrm>
              <a:prstGeom prst="rect">
                <a:avLst/>
              </a:prstGeom>
            </p:spPr>
            <p:txBody>
              <a:bodyPr vert="horz" wrap="square" lIns="0" tIns="60960" rIns="0" bIns="0" rtlCol="0">
                <a:spAutoFit/>
              </a:bodyPr>
              <a:lstStyle/>
              <a:p>
                <a:pPr algn="ctr">
                  <a:lnSpc>
                    <a:spcPct val="100000"/>
                  </a:lnSpc>
                  <a:spcBef>
                    <a:spcPts val="480"/>
                  </a:spcBef>
                  <a:tabLst>
                    <a:tab pos="436880" algn="l"/>
                  </a:tabLst>
                </a:pPr>
                <a:r>
                  <a:rPr sz="650" spc="-5" dirty="0">
                    <a:latin typeface="Arial"/>
                    <a:cs typeface="Arial"/>
                  </a:rPr>
                  <a:t>2	3</a:t>
                </a:r>
                <a:endParaRPr sz="650">
                  <a:latin typeface="Arial"/>
                  <a:cs typeface="Arial"/>
                </a:endParaRPr>
              </a:p>
              <a:p>
                <a:pPr algn="ctr">
                  <a:lnSpc>
                    <a:spcPct val="100000"/>
                  </a:lnSpc>
                  <a:spcBef>
                    <a:spcPts val="380"/>
                  </a:spcBef>
                </a:pPr>
                <a:r>
                  <a:rPr sz="650" dirty="0">
                    <a:latin typeface="Arial"/>
                    <a:cs typeface="Arial"/>
                  </a:rPr>
                  <a:t>Oscillation strength (mm</a:t>
                </a:r>
                <a:r>
                  <a:rPr sz="650" spc="-50" dirty="0">
                    <a:latin typeface="Arial"/>
                    <a:cs typeface="Arial"/>
                  </a:rPr>
                  <a:t> </a:t>
                </a:r>
                <a:r>
                  <a:rPr sz="650" spc="-5" dirty="0">
                    <a:latin typeface="Arial"/>
                    <a:cs typeface="Arial"/>
                  </a:rPr>
                  <a:t>s</a:t>
                </a:r>
                <a:r>
                  <a:rPr sz="675" spc="-7" baseline="37037" dirty="0">
                    <a:latin typeface="Arial"/>
                    <a:cs typeface="Arial"/>
                  </a:rPr>
                  <a:t>–1</a:t>
                </a:r>
                <a:r>
                  <a:rPr sz="650" spc="-5" dirty="0">
                    <a:latin typeface="Arial"/>
                    <a:cs typeface="Arial"/>
                  </a:rPr>
                  <a:t>)</a:t>
                </a:r>
                <a:endParaRPr sz="650">
                  <a:latin typeface="Arial"/>
                  <a:cs typeface="Arial"/>
                </a:endParaRPr>
              </a:p>
            </p:txBody>
          </p:sp>
          <p:sp>
            <p:nvSpPr>
              <p:cNvPr id="1231" name="object 466"/>
              <p:cNvSpPr txBox="1"/>
              <p:nvPr/>
            </p:nvSpPr>
            <p:spPr>
              <a:xfrm>
                <a:off x="3866781" y="2961357"/>
                <a:ext cx="121285" cy="810260"/>
              </a:xfrm>
              <a:prstGeom prst="rect">
                <a:avLst/>
              </a:prstGeom>
            </p:spPr>
            <p:txBody>
              <a:bodyPr vert="vert270" wrap="square" lIns="0" tIns="6350" rIns="0" bIns="0" rtlCol="0">
                <a:spAutoFit/>
              </a:bodyPr>
              <a:lstStyle/>
              <a:p>
                <a:pPr marL="12700">
                  <a:lnSpc>
                    <a:spcPct val="100000"/>
                  </a:lnSpc>
                  <a:spcBef>
                    <a:spcPts val="50"/>
                  </a:spcBef>
                </a:pPr>
                <a:r>
                  <a:rPr sz="650" spc="-5" dirty="0">
                    <a:latin typeface="Arial"/>
                    <a:cs typeface="Arial"/>
                  </a:rPr>
                  <a:t>Relative</a:t>
                </a:r>
                <a:r>
                  <a:rPr sz="650" spc="-40" dirty="0">
                    <a:latin typeface="Arial"/>
                    <a:cs typeface="Arial"/>
                  </a:rPr>
                  <a:t> </a:t>
                </a:r>
                <a:r>
                  <a:rPr sz="650" dirty="0">
                    <a:latin typeface="Arial"/>
                    <a:cs typeface="Arial"/>
                  </a:rPr>
                  <a:t>transmission</a:t>
                </a:r>
                <a:endParaRPr sz="650">
                  <a:latin typeface="Arial"/>
                  <a:cs typeface="Arial"/>
                </a:endParaRPr>
              </a:p>
            </p:txBody>
          </p:sp>
          <p:sp>
            <p:nvSpPr>
              <p:cNvPr id="1232" name="object 467"/>
              <p:cNvSpPr txBox="1"/>
              <p:nvPr/>
            </p:nvSpPr>
            <p:spPr>
              <a:xfrm>
                <a:off x="5934995" y="3591405"/>
                <a:ext cx="416559" cy="223520"/>
              </a:xfrm>
              <a:prstGeom prst="rect">
                <a:avLst/>
              </a:prstGeom>
            </p:spPr>
            <p:txBody>
              <a:bodyPr vert="horz" wrap="square" lIns="0" tIns="12700" rIns="0" bIns="0" rtlCol="0">
                <a:spAutoFit/>
              </a:bodyPr>
              <a:lstStyle/>
              <a:p>
                <a:pPr marL="12700">
                  <a:lnSpc>
                    <a:spcPct val="100000"/>
                  </a:lnSpc>
                  <a:spcBef>
                    <a:spcPts val="100"/>
                  </a:spcBef>
                </a:pPr>
                <a:r>
                  <a:rPr sz="650" spc="-30" dirty="0">
                    <a:solidFill>
                      <a:srgbClr val="FF0000"/>
                    </a:solidFill>
                    <a:latin typeface="Times New Roman"/>
                    <a:cs typeface="Times New Roman"/>
                  </a:rPr>
                  <a:t>v </a:t>
                </a:r>
                <a:r>
                  <a:rPr sz="650" dirty="0">
                    <a:solidFill>
                      <a:srgbClr val="FF0000"/>
                    </a:solidFill>
                    <a:latin typeface="Arial"/>
                    <a:cs typeface="Arial"/>
                  </a:rPr>
                  <a:t>= </a:t>
                </a:r>
                <a:r>
                  <a:rPr sz="650" spc="-5" dirty="0">
                    <a:solidFill>
                      <a:srgbClr val="FF0000"/>
                    </a:solidFill>
                    <a:latin typeface="Arial"/>
                    <a:cs typeface="Arial"/>
                  </a:rPr>
                  <a:t>647</a:t>
                </a:r>
                <a:r>
                  <a:rPr sz="650" spc="-35" dirty="0">
                    <a:solidFill>
                      <a:srgbClr val="FF0000"/>
                    </a:solidFill>
                    <a:latin typeface="Arial"/>
                    <a:cs typeface="Arial"/>
                  </a:rPr>
                  <a:t> </a:t>
                </a:r>
                <a:r>
                  <a:rPr sz="650" spc="-5" dirty="0">
                    <a:solidFill>
                      <a:srgbClr val="FF0000"/>
                    </a:solidFill>
                    <a:latin typeface="Arial"/>
                    <a:cs typeface="Arial"/>
                  </a:rPr>
                  <a:t>Hz</a:t>
                </a:r>
                <a:endParaRPr sz="650">
                  <a:latin typeface="Arial"/>
                  <a:cs typeface="Arial"/>
                </a:endParaRPr>
              </a:p>
              <a:p>
                <a:pPr marL="44450">
                  <a:lnSpc>
                    <a:spcPct val="100000"/>
                  </a:lnSpc>
                </a:pPr>
                <a:r>
                  <a:rPr sz="650" spc="10" dirty="0">
                    <a:solidFill>
                      <a:srgbClr val="FF0000"/>
                    </a:solidFill>
                    <a:latin typeface="Times New Roman"/>
                    <a:cs typeface="Times New Roman"/>
                  </a:rPr>
                  <a:t> </a:t>
                </a:r>
                <a:r>
                  <a:rPr sz="650" spc="10" dirty="0">
                    <a:solidFill>
                      <a:srgbClr val="FF0000"/>
                    </a:solidFill>
                    <a:latin typeface="Arial"/>
                    <a:cs typeface="Arial"/>
                  </a:rPr>
                  <a:t>1&gt; =</a:t>
                </a:r>
                <a:r>
                  <a:rPr sz="650" spc="110" dirty="0">
                    <a:solidFill>
                      <a:srgbClr val="FF0000"/>
                    </a:solidFill>
                    <a:latin typeface="Arial"/>
                    <a:cs typeface="Arial"/>
                  </a:rPr>
                  <a:t> </a:t>
                </a:r>
                <a:r>
                  <a:rPr sz="650" dirty="0">
                    <a:solidFill>
                      <a:srgbClr val="FF0000"/>
                    </a:solidFill>
                    <a:latin typeface="Arial"/>
                    <a:cs typeface="Arial"/>
                  </a:rPr>
                  <a:t>4&gt;</a:t>
                </a:r>
                <a:endParaRPr sz="650">
                  <a:latin typeface="Arial"/>
                  <a:cs typeface="Arial"/>
                </a:endParaRPr>
              </a:p>
            </p:txBody>
          </p:sp>
          <p:sp>
            <p:nvSpPr>
              <p:cNvPr id="1233" name="object 468"/>
              <p:cNvSpPr txBox="1"/>
              <p:nvPr/>
            </p:nvSpPr>
            <p:spPr>
              <a:xfrm>
                <a:off x="5576976" y="3236523"/>
                <a:ext cx="485140" cy="124460"/>
              </a:xfrm>
              <a:prstGeom prst="rect">
                <a:avLst/>
              </a:prstGeom>
            </p:spPr>
            <p:txBody>
              <a:bodyPr vert="horz" wrap="square" lIns="0" tIns="12700" rIns="0" bIns="0" rtlCol="0">
                <a:spAutoFit/>
              </a:bodyPr>
              <a:lstStyle/>
              <a:p>
                <a:pPr marL="12700">
                  <a:lnSpc>
                    <a:spcPct val="100000"/>
                  </a:lnSpc>
                  <a:spcBef>
                    <a:spcPts val="100"/>
                  </a:spcBef>
                </a:pPr>
                <a:r>
                  <a:rPr sz="650" spc="-30" dirty="0">
                    <a:solidFill>
                      <a:srgbClr val="0000FF"/>
                    </a:solidFill>
                    <a:latin typeface="Times New Roman"/>
                    <a:cs typeface="Times New Roman"/>
                  </a:rPr>
                  <a:t>v </a:t>
                </a:r>
                <a:r>
                  <a:rPr sz="650" dirty="0">
                    <a:solidFill>
                      <a:srgbClr val="0000FF"/>
                    </a:solidFill>
                    <a:latin typeface="Arial"/>
                    <a:cs typeface="Arial"/>
                  </a:rPr>
                  <a:t>= </a:t>
                </a:r>
                <a:r>
                  <a:rPr sz="650" spc="-5" dirty="0">
                    <a:solidFill>
                      <a:srgbClr val="0000FF"/>
                    </a:solidFill>
                    <a:latin typeface="Arial"/>
                    <a:cs typeface="Arial"/>
                  </a:rPr>
                  <a:t>462.6</a:t>
                </a:r>
                <a:r>
                  <a:rPr sz="650" spc="-25" dirty="0">
                    <a:solidFill>
                      <a:srgbClr val="0000FF"/>
                    </a:solidFill>
                    <a:latin typeface="Arial"/>
                    <a:cs typeface="Arial"/>
                  </a:rPr>
                  <a:t> </a:t>
                </a:r>
                <a:r>
                  <a:rPr sz="650" spc="-5" dirty="0">
                    <a:solidFill>
                      <a:srgbClr val="0000FF"/>
                    </a:solidFill>
                    <a:latin typeface="Arial"/>
                    <a:cs typeface="Arial"/>
                  </a:rPr>
                  <a:t>Hz</a:t>
                </a:r>
                <a:endParaRPr sz="650">
                  <a:latin typeface="Arial"/>
                  <a:cs typeface="Arial"/>
                </a:endParaRPr>
              </a:p>
            </p:txBody>
          </p:sp>
          <p:sp>
            <p:nvSpPr>
              <p:cNvPr id="1234" name="object 469"/>
              <p:cNvSpPr txBox="1"/>
              <p:nvPr/>
            </p:nvSpPr>
            <p:spPr>
              <a:xfrm>
                <a:off x="5643759" y="3335583"/>
                <a:ext cx="351790" cy="124460"/>
              </a:xfrm>
              <a:prstGeom prst="rect">
                <a:avLst/>
              </a:prstGeom>
            </p:spPr>
            <p:txBody>
              <a:bodyPr vert="horz" wrap="square" lIns="0" tIns="12700" rIns="0" bIns="0" rtlCol="0">
                <a:spAutoFit/>
              </a:bodyPr>
              <a:lstStyle/>
              <a:p>
                <a:pPr marL="12700">
                  <a:lnSpc>
                    <a:spcPct val="100000"/>
                  </a:lnSpc>
                  <a:spcBef>
                    <a:spcPts val="100"/>
                  </a:spcBef>
                </a:pPr>
                <a:r>
                  <a:rPr sz="650" spc="10" dirty="0">
                    <a:solidFill>
                      <a:srgbClr val="0000FF"/>
                    </a:solidFill>
                    <a:latin typeface="Times New Roman"/>
                    <a:cs typeface="Times New Roman"/>
                  </a:rPr>
                  <a:t> </a:t>
                </a:r>
                <a:r>
                  <a:rPr sz="650" spc="10" dirty="0">
                    <a:solidFill>
                      <a:srgbClr val="0000FF"/>
                    </a:solidFill>
                    <a:latin typeface="Arial"/>
                    <a:cs typeface="Arial"/>
                  </a:rPr>
                  <a:t>1&gt; =</a:t>
                </a:r>
                <a:r>
                  <a:rPr sz="650" spc="85" dirty="0">
                    <a:solidFill>
                      <a:srgbClr val="0000FF"/>
                    </a:solidFill>
                    <a:latin typeface="Arial"/>
                    <a:cs typeface="Arial"/>
                  </a:rPr>
                  <a:t> </a:t>
                </a:r>
                <a:r>
                  <a:rPr sz="650" dirty="0">
                    <a:solidFill>
                      <a:srgbClr val="0000FF"/>
                    </a:solidFill>
                    <a:latin typeface="Arial"/>
                    <a:cs typeface="Arial"/>
                  </a:rPr>
                  <a:t>3&gt;</a:t>
                </a:r>
                <a:endParaRPr sz="650">
                  <a:latin typeface="Arial"/>
                  <a:cs typeface="Arial"/>
                </a:endParaRPr>
              </a:p>
            </p:txBody>
          </p:sp>
          <p:sp>
            <p:nvSpPr>
              <p:cNvPr id="1235" name="object 470"/>
              <p:cNvSpPr/>
              <p:nvPr/>
            </p:nvSpPr>
            <p:spPr>
              <a:xfrm>
                <a:off x="1259732" y="865977"/>
                <a:ext cx="4773548" cy="1435532"/>
              </a:xfrm>
              <a:prstGeom prst="rect">
                <a:avLst/>
              </a:prstGeom>
              <a:blipFill>
                <a:blip r:embed="rId6" cstate="print"/>
                <a:stretch>
                  <a:fillRect/>
                </a:stretch>
              </a:blipFill>
            </p:spPr>
            <p:txBody>
              <a:bodyPr wrap="square" lIns="0" tIns="0" rIns="0" bIns="0" rtlCol="0"/>
              <a:lstStyle/>
              <a:p>
                <a:endParaRPr/>
              </a:p>
            </p:txBody>
          </p:sp>
          <p:sp>
            <p:nvSpPr>
              <p:cNvPr id="1236" name="object 471"/>
              <p:cNvSpPr/>
              <p:nvPr/>
            </p:nvSpPr>
            <p:spPr>
              <a:xfrm>
                <a:off x="1334516" y="1583753"/>
                <a:ext cx="4631690" cy="285750"/>
              </a:xfrm>
              <a:custGeom>
                <a:avLst/>
                <a:gdLst/>
                <a:ahLst/>
                <a:cxnLst/>
                <a:rect l="l" t="t" r="r" b="b"/>
                <a:pathLst>
                  <a:path w="4631690" h="285750">
                    <a:moveTo>
                      <a:pt x="0" y="0"/>
                    </a:moveTo>
                    <a:lnTo>
                      <a:pt x="4631283" y="0"/>
                    </a:lnTo>
                    <a:lnTo>
                      <a:pt x="4631283" y="285381"/>
                    </a:lnTo>
                    <a:lnTo>
                      <a:pt x="0" y="285381"/>
                    </a:lnTo>
                    <a:lnTo>
                      <a:pt x="0" y="0"/>
                    </a:lnTo>
                    <a:close/>
                  </a:path>
                </a:pathLst>
              </a:custGeom>
              <a:ln w="12382">
                <a:solidFill>
                  <a:srgbClr val="000000"/>
                </a:solidFill>
                <a:prstDash val="sysDot"/>
              </a:ln>
            </p:spPr>
            <p:txBody>
              <a:bodyPr wrap="square" lIns="0" tIns="0" rIns="0" bIns="0" rtlCol="0"/>
              <a:lstStyle/>
              <a:p>
                <a:endParaRPr/>
              </a:p>
            </p:txBody>
          </p:sp>
          <p:sp>
            <p:nvSpPr>
              <p:cNvPr id="1237" name="object 472"/>
              <p:cNvSpPr/>
              <p:nvPr/>
            </p:nvSpPr>
            <p:spPr>
              <a:xfrm>
                <a:off x="4972817" y="1818871"/>
                <a:ext cx="33655" cy="33655"/>
              </a:xfrm>
              <a:custGeom>
                <a:avLst/>
                <a:gdLst/>
                <a:ahLst/>
                <a:cxnLst/>
                <a:rect l="l" t="t" r="r" b="b"/>
                <a:pathLst>
                  <a:path w="33654" h="33655">
                    <a:moveTo>
                      <a:pt x="21069" y="0"/>
                    </a:moveTo>
                    <a:lnTo>
                      <a:pt x="12242" y="0"/>
                    </a:lnTo>
                    <a:lnTo>
                      <a:pt x="8000" y="1752"/>
                    </a:lnTo>
                    <a:lnTo>
                      <a:pt x="1752" y="7988"/>
                    </a:lnTo>
                    <a:lnTo>
                      <a:pt x="0" y="12204"/>
                    </a:lnTo>
                    <a:lnTo>
                      <a:pt x="0" y="21056"/>
                    </a:lnTo>
                    <a:lnTo>
                      <a:pt x="1752" y="25298"/>
                    </a:lnTo>
                    <a:lnTo>
                      <a:pt x="8000" y="31521"/>
                    </a:lnTo>
                    <a:lnTo>
                      <a:pt x="12242" y="33286"/>
                    </a:lnTo>
                    <a:lnTo>
                      <a:pt x="21069" y="33286"/>
                    </a:lnTo>
                    <a:lnTo>
                      <a:pt x="25298" y="31521"/>
                    </a:lnTo>
                    <a:lnTo>
                      <a:pt x="31546" y="25298"/>
                    </a:lnTo>
                    <a:lnTo>
                      <a:pt x="33299" y="21056"/>
                    </a:lnTo>
                    <a:lnTo>
                      <a:pt x="33299" y="12204"/>
                    </a:lnTo>
                    <a:lnTo>
                      <a:pt x="31546" y="7988"/>
                    </a:lnTo>
                    <a:lnTo>
                      <a:pt x="25298" y="1752"/>
                    </a:lnTo>
                    <a:lnTo>
                      <a:pt x="21069" y="0"/>
                    </a:lnTo>
                    <a:close/>
                  </a:path>
                </a:pathLst>
              </a:custGeom>
              <a:solidFill>
                <a:srgbClr val="00AA00"/>
              </a:solidFill>
            </p:spPr>
            <p:txBody>
              <a:bodyPr wrap="square" lIns="0" tIns="0" rIns="0" bIns="0" rtlCol="0"/>
              <a:lstStyle/>
              <a:p>
                <a:endParaRPr/>
              </a:p>
            </p:txBody>
          </p:sp>
          <p:sp>
            <p:nvSpPr>
              <p:cNvPr id="1238" name="object 473"/>
              <p:cNvSpPr/>
              <p:nvPr/>
            </p:nvSpPr>
            <p:spPr>
              <a:xfrm>
                <a:off x="3195415" y="1758261"/>
                <a:ext cx="33655" cy="33655"/>
              </a:xfrm>
              <a:custGeom>
                <a:avLst/>
                <a:gdLst/>
                <a:ahLst/>
                <a:cxnLst/>
                <a:rect l="l" t="t" r="r" b="b"/>
                <a:pathLst>
                  <a:path w="33655" h="33655">
                    <a:moveTo>
                      <a:pt x="21056" y="0"/>
                    </a:moveTo>
                    <a:lnTo>
                      <a:pt x="12230" y="0"/>
                    </a:lnTo>
                    <a:lnTo>
                      <a:pt x="8000" y="1739"/>
                    </a:lnTo>
                    <a:lnTo>
                      <a:pt x="4864" y="4864"/>
                    </a:lnTo>
                    <a:lnTo>
                      <a:pt x="1752" y="8000"/>
                    </a:lnTo>
                    <a:lnTo>
                      <a:pt x="0" y="12230"/>
                    </a:lnTo>
                    <a:lnTo>
                      <a:pt x="0" y="21056"/>
                    </a:lnTo>
                    <a:lnTo>
                      <a:pt x="1752" y="25311"/>
                    </a:lnTo>
                    <a:lnTo>
                      <a:pt x="8000" y="31546"/>
                    </a:lnTo>
                    <a:lnTo>
                      <a:pt x="12230" y="33299"/>
                    </a:lnTo>
                    <a:lnTo>
                      <a:pt x="21056" y="33299"/>
                    </a:lnTo>
                    <a:lnTo>
                      <a:pt x="25298" y="31546"/>
                    </a:lnTo>
                    <a:lnTo>
                      <a:pt x="31534" y="25311"/>
                    </a:lnTo>
                    <a:lnTo>
                      <a:pt x="33299" y="21056"/>
                    </a:lnTo>
                    <a:lnTo>
                      <a:pt x="33299" y="12230"/>
                    </a:lnTo>
                    <a:lnTo>
                      <a:pt x="31534" y="8000"/>
                    </a:lnTo>
                    <a:lnTo>
                      <a:pt x="25298" y="1739"/>
                    </a:lnTo>
                    <a:lnTo>
                      <a:pt x="21056" y="0"/>
                    </a:lnTo>
                    <a:close/>
                  </a:path>
                </a:pathLst>
              </a:custGeom>
              <a:solidFill>
                <a:srgbClr val="00AA00"/>
              </a:solidFill>
            </p:spPr>
            <p:txBody>
              <a:bodyPr wrap="square" lIns="0" tIns="0" rIns="0" bIns="0" rtlCol="0"/>
              <a:lstStyle/>
              <a:p>
                <a:endParaRPr/>
              </a:p>
            </p:txBody>
          </p:sp>
          <p:sp>
            <p:nvSpPr>
              <p:cNvPr id="1239" name="object 474"/>
              <p:cNvSpPr/>
              <p:nvPr/>
            </p:nvSpPr>
            <p:spPr>
              <a:xfrm>
                <a:off x="2219085" y="1701731"/>
                <a:ext cx="33655" cy="33655"/>
              </a:xfrm>
              <a:custGeom>
                <a:avLst/>
                <a:gdLst/>
                <a:ahLst/>
                <a:cxnLst/>
                <a:rect l="l" t="t" r="r" b="b"/>
                <a:pathLst>
                  <a:path w="33655" h="33655">
                    <a:moveTo>
                      <a:pt x="21081" y="0"/>
                    </a:moveTo>
                    <a:lnTo>
                      <a:pt x="12242" y="0"/>
                    </a:lnTo>
                    <a:lnTo>
                      <a:pt x="8000" y="1752"/>
                    </a:lnTo>
                    <a:lnTo>
                      <a:pt x="1765" y="8000"/>
                    </a:lnTo>
                    <a:lnTo>
                      <a:pt x="0" y="12242"/>
                    </a:lnTo>
                    <a:lnTo>
                      <a:pt x="0" y="21069"/>
                    </a:lnTo>
                    <a:lnTo>
                      <a:pt x="1765" y="25298"/>
                    </a:lnTo>
                    <a:lnTo>
                      <a:pt x="8000" y="31559"/>
                    </a:lnTo>
                    <a:lnTo>
                      <a:pt x="12242" y="33312"/>
                    </a:lnTo>
                    <a:lnTo>
                      <a:pt x="21081" y="33312"/>
                    </a:lnTo>
                    <a:lnTo>
                      <a:pt x="25311" y="31559"/>
                    </a:lnTo>
                    <a:lnTo>
                      <a:pt x="31546" y="25298"/>
                    </a:lnTo>
                    <a:lnTo>
                      <a:pt x="33299" y="21069"/>
                    </a:lnTo>
                    <a:lnTo>
                      <a:pt x="33299" y="12242"/>
                    </a:lnTo>
                    <a:lnTo>
                      <a:pt x="31546" y="8000"/>
                    </a:lnTo>
                    <a:lnTo>
                      <a:pt x="25311" y="1752"/>
                    </a:lnTo>
                    <a:lnTo>
                      <a:pt x="21081" y="0"/>
                    </a:lnTo>
                    <a:close/>
                  </a:path>
                </a:pathLst>
              </a:custGeom>
              <a:solidFill>
                <a:srgbClr val="00AA00"/>
              </a:solidFill>
            </p:spPr>
            <p:txBody>
              <a:bodyPr wrap="square" lIns="0" tIns="0" rIns="0" bIns="0" rtlCol="0"/>
              <a:lstStyle/>
              <a:p>
                <a:endParaRPr/>
              </a:p>
            </p:txBody>
          </p:sp>
          <p:sp>
            <p:nvSpPr>
              <p:cNvPr id="1240" name="object 475"/>
              <p:cNvSpPr/>
              <p:nvPr/>
            </p:nvSpPr>
            <p:spPr>
              <a:xfrm>
                <a:off x="3195415" y="1659278"/>
                <a:ext cx="33655" cy="33655"/>
              </a:xfrm>
              <a:custGeom>
                <a:avLst/>
                <a:gdLst/>
                <a:ahLst/>
                <a:cxnLst/>
                <a:rect l="l" t="t" r="r" b="b"/>
                <a:pathLst>
                  <a:path w="33655" h="33655">
                    <a:moveTo>
                      <a:pt x="21056" y="0"/>
                    </a:moveTo>
                    <a:lnTo>
                      <a:pt x="12230" y="0"/>
                    </a:lnTo>
                    <a:lnTo>
                      <a:pt x="8000" y="1752"/>
                    </a:lnTo>
                    <a:lnTo>
                      <a:pt x="1752" y="8000"/>
                    </a:lnTo>
                    <a:lnTo>
                      <a:pt x="0" y="12230"/>
                    </a:lnTo>
                    <a:lnTo>
                      <a:pt x="0" y="21069"/>
                    </a:lnTo>
                    <a:lnTo>
                      <a:pt x="1752" y="25298"/>
                    </a:lnTo>
                    <a:lnTo>
                      <a:pt x="4864" y="28422"/>
                    </a:lnTo>
                    <a:lnTo>
                      <a:pt x="8000" y="31534"/>
                    </a:lnTo>
                    <a:lnTo>
                      <a:pt x="12230" y="33299"/>
                    </a:lnTo>
                    <a:lnTo>
                      <a:pt x="21056" y="33299"/>
                    </a:lnTo>
                    <a:lnTo>
                      <a:pt x="25298" y="31534"/>
                    </a:lnTo>
                    <a:lnTo>
                      <a:pt x="31534" y="25298"/>
                    </a:lnTo>
                    <a:lnTo>
                      <a:pt x="33299" y="21069"/>
                    </a:lnTo>
                    <a:lnTo>
                      <a:pt x="33299" y="12230"/>
                    </a:lnTo>
                    <a:lnTo>
                      <a:pt x="31534" y="8000"/>
                    </a:lnTo>
                    <a:lnTo>
                      <a:pt x="25298" y="1752"/>
                    </a:lnTo>
                    <a:lnTo>
                      <a:pt x="21056" y="0"/>
                    </a:lnTo>
                    <a:close/>
                  </a:path>
                </a:pathLst>
              </a:custGeom>
              <a:solidFill>
                <a:srgbClr val="00AA00"/>
              </a:solidFill>
            </p:spPr>
            <p:txBody>
              <a:bodyPr wrap="square" lIns="0" tIns="0" rIns="0" bIns="0" rtlCol="0"/>
              <a:lstStyle/>
              <a:p>
                <a:endParaRPr/>
              </a:p>
            </p:txBody>
          </p:sp>
          <p:sp>
            <p:nvSpPr>
              <p:cNvPr id="1241" name="object 476"/>
              <p:cNvSpPr/>
              <p:nvPr/>
            </p:nvSpPr>
            <p:spPr>
              <a:xfrm>
                <a:off x="2819900" y="1691450"/>
                <a:ext cx="33655" cy="33655"/>
              </a:xfrm>
              <a:custGeom>
                <a:avLst/>
                <a:gdLst/>
                <a:ahLst/>
                <a:cxnLst/>
                <a:rect l="l" t="t" r="r" b="b"/>
                <a:pathLst>
                  <a:path w="33655" h="33655">
                    <a:moveTo>
                      <a:pt x="21069" y="0"/>
                    </a:moveTo>
                    <a:lnTo>
                      <a:pt x="12242" y="0"/>
                    </a:lnTo>
                    <a:lnTo>
                      <a:pt x="8013" y="1739"/>
                    </a:lnTo>
                    <a:lnTo>
                      <a:pt x="1765" y="7988"/>
                    </a:lnTo>
                    <a:lnTo>
                      <a:pt x="0" y="12230"/>
                    </a:lnTo>
                    <a:lnTo>
                      <a:pt x="0" y="21069"/>
                    </a:lnTo>
                    <a:lnTo>
                      <a:pt x="1765" y="25298"/>
                    </a:lnTo>
                    <a:lnTo>
                      <a:pt x="4876" y="28422"/>
                    </a:lnTo>
                    <a:lnTo>
                      <a:pt x="8013" y="31534"/>
                    </a:lnTo>
                    <a:lnTo>
                      <a:pt x="12242" y="33299"/>
                    </a:lnTo>
                    <a:lnTo>
                      <a:pt x="21069" y="33299"/>
                    </a:lnTo>
                    <a:lnTo>
                      <a:pt x="25298" y="31534"/>
                    </a:lnTo>
                    <a:lnTo>
                      <a:pt x="31546" y="25298"/>
                    </a:lnTo>
                    <a:lnTo>
                      <a:pt x="33312" y="21069"/>
                    </a:lnTo>
                    <a:lnTo>
                      <a:pt x="33312" y="12230"/>
                    </a:lnTo>
                    <a:lnTo>
                      <a:pt x="31546" y="7988"/>
                    </a:lnTo>
                    <a:lnTo>
                      <a:pt x="25298" y="1739"/>
                    </a:lnTo>
                    <a:lnTo>
                      <a:pt x="21069" y="0"/>
                    </a:lnTo>
                    <a:close/>
                  </a:path>
                </a:pathLst>
              </a:custGeom>
              <a:solidFill>
                <a:srgbClr val="00AA00"/>
              </a:solidFill>
            </p:spPr>
            <p:txBody>
              <a:bodyPr wrap="square" lIns="0" tIns="0" rIns="0" bIns="0" rtlCol="0"/>
              <a:lstStyle/>
              <a:p>
                <a:endParaRPr/>
              </a:p>
            </p:txBody>
          </p:sp>
          <p:sp>
            <p:nvSpPr>
              <p:cNvPr id="1242" name="object 477"/>
              <p:cNvSpPr/>
              <p:nvPr/>
            </p:nvSpPr>
            <p:spPr>
              <a:xfrm>
                <a:off x="2369292" y="1752109"/>
                <a:ext cx="33655" cy="33655"/>
              </a:xfrm>
              <a:custGeom>
                <a:avLst/>
                <a:gdLst/>
                <a:ahLst/>
                <a:cxnLst/>
                <a:rect l="l" t="t" r="r" b="b"/>
                <a:pathLst>
                  <a:path w="33655" h="33655">
                    <a:moveTo>
                      <a:pt x="21069" y="0"/>
                    </a:moveTo>
                    <a:lnTo>
                      <a:pt x="12242" y="0"/>
                    </a:lnTo>
                    <a:lnTo>
                      <a:pt x="8013" y="1752"/>
                    </a:lnTo>
                    <a:lnTo>
                      <a:pt x="1765" y="8000"/>
                    </a:lnTo>
                    <a:lnTo>
                      <a:pt x="0" y="12255"/>
                    </a:lnTo>
                    <a:lnTo>
                      <a:pt x="0" y="21081"/>
                    </a:lnTo>
                    <a:lnTo>
                      <a:pt x="1765" y="25323"/>
                    </a:lnTo>
                    <a:lnTo>
                      <a:pt x="8013" y="31546"/>
                    </a:lnTo>
                    <a:lnTo>
                      <a:pt x="12242" y="33286"/>
                    </a:lnTo>
                    <a:lnTo>
                      <a:pt x="21069" y="33286"/>
                    </a:lnTo>
                    <a:lnTo>
                      <a:pt x="25298" y="31546"/>
                    </a:lnTo>
                    <a:lnTo>
                      <a:pt x="31546" y="25323"/>
                    </a:lnTo>
                    <a:lnTo>
                      <a:pt x="33312" y="21081"/>
                    </a:lnTo>
                    <a:lnTo>
                      <a:pt x="33312" y="12255"/>
                    </a:lnTo>
                    <a:lnTo>
                      <a:pt x="31546" y="8000"/>
                    </a:lnTo>
                    <a:lnTo>
                      <a:pt x="25298" y="1752"/>
                    </a:lnTo>
                    <a:lnTo>
                      <a:pt x="21069" y="0"/>
                    </a:lnTo>
                    <a:close/>
                  </a:path>
                </a:pathLst>
              </a:custGeom>
              <a:solidFill>
                <a:srgbClr val="00AA00"/>
              </a:solidFill>
            </p:spPr>
            <p:txBody>
              <a:bodyPr wrap="square" lIns="0" tIns="0" rIns="0" bIns="0" rtlCol="0"/>
              <a:lstStyle/>
              <a:p>
                <a:endParaRPr/>
              </a:p>
            </p:txBody>
          </p:sp>
          <p:sp>
            <p:nvSpPr>
              <p:cNvPr id="1243" name="object 478"/>
              <p:cNvSpPr/>
              <p:nvPr/>
            </p:nvSpPr>
            <p:spPr>
              <a:xfrm>
                <a:off x="2970104" y="1720868"/>
                <a:ext cx="33655" cy="33655"/>
              </a:xfrm>
              <a:custGeom>
                <a:avLst/>
                <a:gdLst/>
                <a:ahLst/>
                <a:cxnLst/>
                <a:rect l="l" t="t" r="r" b="b"/>
                <a:pathLst>
                  <a:path w="33655" h="33655">
                    <a:moveTo>
                      <a:pt x="21069" y="0"/>
                    </a:moveTo>
                    <a:lnTo>
                      <a:pt x="12242" y="0"/>
                    </a:lnTo>
                    <a:lnTo>
                      <a:pt x="8000" y="1752"/>
                    </a:lnTo>
                    <a:lnTo>
                      <a:pt x="1752" y="8000"/>
                    </a:lnTo>
                    <a:lnTo>
                      <a:pt x="0" y="12217"/>
                    </a:lnTo>
                    <a:lnTo>
                      <a:pt x="0" y="21069"/>
                    </a:lnTo>
                    <a:lnTo>
                      <a:pt x="1752" y="25298"/>
                    </a:lnTo>
                    <a:lnTo>
                      <a:pt x="8000" y="31534"/>
                    </a:lnTo>
                    <a:lnTo>
                      <a:pt x="12242" y="33299"/>
                    </a:lnTo>
                    <a:lnTo>
                      <a:pt x="21069" y="33299"/>
                    </a:lnTo>
                    <a:lnTo>
                      <a:pt x="25311" y="31534"/>
                    </a:lnTo>
                    <a:lnTo>
                      <a:pt x="31559" y="25298"/>
                    </a:lnTo>
                    <a:lnTo>
                      <a:pt x="33299" y="21069"/>
                    </a:lnTo>
                    <a:lnTo>
                      <a:pt x="33299" y="12217"/>
                    </a:lnTo>
                    <a:lnTo>
                      <a:pt x="31559" y="8000"/>
                    </a:lnTo>
                    <a:lnTo>
                      <a:pt x="25311" y="1752"/>
                    </a:lnTo>
                    <a:lnTo>
                      <a:pt x="21069" y="0"/>
                    </a:lnTo>
                    <a:close/>
                  </a:path>
                </a:pathLst>
              </a:custGeom>
              <a:solidFill>
                <a:srgbClr val="00AA00"/>
              </a:solidFill>
            </p:spPr>
            <p:txBody>
              <a:bodyPr wrap="square" lIns="0" tIns="0" rIns="0" bIns="0" rtlCol="0"/>
              <a:lstStyle/>
              <a:p>
                <a:endParaRPr/>
              </a:p>
            </p:txBody>
          </p:sp>
          <p:sp>
            <p:nvSpPr>
              <p:cNvPr id="1244" name="object 479"/>
              <p:cNvSpPr/>
              <p:nvPr/>
            </p:nvSpPr>
            <p:spPr>
              <a:xfrm>
                <a:off x="2519496" y="1688399"/>
                <a:ext cx="33655" cy="33655"/>
              </a:xfrm>
              <a:custGeom>
                <a:avLst/>
                <a:gdLst/>
                <a:ahLst/>
                <a:cxnLst/>
                <a:rect l="l" t="t" r="r" b="b"/>
                <a:pathLst>
                  <a:path w="33655" h="33655">
                    <a:moveTo>
                      <a:pt x="21069" y="0"/>
                    </a:moveTo>
                    <a:lnTo>
                      <a:pt x="12230" y="0"/>
                    </a:lnTo>
                    <a:lnTo>
                      <a:pt x="8000" y="1752"/>
                    </a:lnTo>
                    <a:lnTo>
                      <a:pt x="1765" y="7988"/>
                    </a:lnTo>
                    <a:lnTo>
                      <a:pt x="0" y="12230"/>
                    </a:lnTo>
                    <a:lnTo>
                      <a:pt x="0" y="21069"/>
                    </a:lnTo>
                    <a:lnTo>
                      <a:pt x="1765" y="25298"/>
                    </a:lnTo>
                    <a:lnTo>
                      <a:pt x="8000" y="31534"/>
                    </a:lnTo>
                    <a:lnTo>
                      <a:pt x="12230" y="33299"/>
                    </a:lnTo>
                    <a:lnTo>
                      <a:pt x="21069" y="33299"/>
                    </a:lnTo>
                    <a:lnTo>
                      <a:pt x="25298" y="31534"/>
                    </a:lnTo>
                    <a:lnTo>
                      <a:pt x="31534" y="25298"/>
                    </a:lnTo>
                    <a:lnTo>
                      <a:pt x="33299" y="21069"/>
                    </a:lnTo>
                    <a:lnTo>
                      <a:pt x="33299" y="12230"/>
                    </a:lnTo>
                    <a:lnTo>
                      <a:pt x="31534" y="7988"/>
                    </a:lnTo>
                    <a:lnTo>
                      <a:pt x="25298" y="1752"/>
                    </a:lnTo>
                    <a:lnTo>
                      <a:pt x="21069" y="0"/>
                    </a:lnTo>
                    <a:close/>
                  </a:path>
                </a:pathLst>
              </a:custGeom>
              <a:solidFill>
                <a:srgbClr val="00AA00"/>
              </a:solidFill>
            </p:spPr>
            <p:txBody>
              <a:bodyPr wrap="square" lIns="0" tIns="0" rIns="0" bIns="0" rtlCol="0"/>
              <a:lstStyle/>
              <a:p>
                <a:endParaRPr/>
              </a:p>
            </p:txBody>
          </p:sp>
          <p:sp>
            <p:nvSpPr>
              <p:cNvPr id="1245" name="object 480"/>
              <p:cNvSpPr/>
              <p:nvPr/>
            </p:nvSpPr>
            <p:spPr>
              <a:xfrm>
                <a:off x="3383172" y="1730517"/>
                <a:ext cx="33655" cy="33655"/>
              </a:xfrm>
              <a:custGeom>
                <a:avLst/>
                <a:gdLst/>
                <a:ahLst/>
                <a:cxnLst/>
                <a:rect l="l" t="t" r="r" b="b"/>
                <a:pathLst>
                  <a:path w="33654" h="33655">
                    <a:moveTo>
                      <a:pt x="21056" y="0"/>
                    </a:moveTo>
                    <a:lnTo>
                      <a:pt x="12230" y="0"/>
                    </a:lnTo>
                    <a:lnTo>
                      <a:pt x="8001" y="1752"/>
                    </a:lnTo>
                    <a:lnTo>
                      <a:pt x="1752" y="7988"/>
                    </a:lnTo>
                    <a:lnTo>
                      <a:pt x="0" y="12230"/>
                    </a:lnTo>
                    <a:lnTo>
                      <a:pt x="0" y="21056"/>
                    </a:lnTo>
                    <a:lnTo>
                      <a:pt x="1752" y="25298"/>
                    </a:lnTo>
                    <a:lnTo>
                      <a:pt x="8001" y="31546"/>
                    </a:lnTo>
                    <a:lnTo>
                      <a:pt x="12230" y="33286"/>
                    </a:lnTo>
                    <a:lnTo>
                      <a:pt x="21056" y="33286"/>
                    </a:lnTo>
                    <a:lnTo>
                      <a:pt x="25285" y="31546"/>
                    </a:lnTo>
                    <a:lnTo>
                      <a:pt x="31546" y="25298"/>
                    </a:lnTo>
                    <a:lnTo>
                      <a:pt x="33286" y="21056"/>
                    </a:lnTo>
                    <a:lnTo>
                      <a:pt x="33286" y="12230"/>
                    </a:lnTo>
                    <a:lnTo>
                      <a:pt x="31546" y="7988"/>
                    </a:lnTo>
                    <a:lnTo>
                      <a:pt x="25285" y="1752"/>
                    </a:lnTo>
                    <a:lnTo>
                      <a:pt x="21056" y="0"/>
                    </a:lnTo>
                    <a:close/>
                  </a:path>
                </a:pathLst>
              </a:custGeom>
              <a:solidFill>
                <a:srgbClr val="00AA00"/>
              </a:solidFill>
            </p:spPr>
            <p:txBody>
              <a:bodyPr wrap="square" lIns="0" tIns="0" rIns="0" bIns="0" rtlCol="0"/>
              <a:lstStyle/>
              <a:p>
                <a:endParaRPr/>
              </a:p>
            </p:txBody>
          </p:sp>
          <p:sp>
            <p:nvSpPr>
              <p:cNvPr id="1246" name="object 481"/>
              <p:cNvSpPr/>
              <p:nvPr/>
            </p:nvSpPr>
            <p:spPr>
              <a:xfrm>
                <a:off x="2970104" y="1686390"/>
                <a:ext cx="33655" cy="33655"/>
              </a:xfrm>
              <a:custGeom>
                <a:avLst/>
                <a:gdLst/>
                <a:ahLst/>
                <a:cxnLst/>
                <a:rect l="l" t="t" r="r" b="b"/>
                <a:pathLst>
                  <a:path w="33655" h="33655">
                    <a:moveTo>
                      <a:pt x="21069" y="0"/>
                    </a:moveTo>
                    <a:lnTo>
                      <a:pt x="12242" y="0"/>
                    </a:lnTo>
                    <a:lnTo>
                      <a:pt x="8000" y="1739"/>
                    </a:lnTo>
                    <a:lnTo>
                      <a:pt x="1752" y="7988"/>
                    </a:lnTo>
                    <a:lnTo>
                      <a:pt x="0" y="12230"/>
                    </a:lnTo>
                    <a:lnTo>
                      <a:pt x="0" y="21043"/>
                    </a:lnTo>
                    <a:lnTo>
                      <a:pt x="1752" y="25298"/>
                    </a:lnTo>
                    <a:lnTo>
                      <a:pt x="8000" y="31521"/>
                    </a:lnTo>
                    <a:lnTo>
                      <a:pt x="12242" y="33286"/>
                    </a:lnTo>
                    <a:lnTo>
                      <a:pt x="21069" y="33286"/>
                    </a:lnTo>
                    <a:lnTo>
                      <a:pt x="25311" y="31521"/>
                    </a:lnTo>
                    <a:lnTo>
                      <a:pt x="31559" y="25298"/>
                    </a:lnTo>
                    <a:lnTo>
                      <a:pt x="33299" y="21043"/>
                    </a:lnTo>
                    <a:lnTo>
                      <a:pt x="33299" y="12230"/>
                    </a:lnTo>
                    <a:lnTo>
                      <a:pt x="31559" y="7988"/>
                    </a:lnTo>
                    <a:lnTo>
                      <a:pt x="25311" y="1739"/>
                    </a:lnTo>
                    <a:lnTo>
                      <a:pt x="21069" y="0"/>
                    </a:lnTo>
                    <a:close/>
                  </a:path>
                </a:pathLst>
              </a:custGeom>
              <a:solidFill>
                <a:srgbClr val="00AA00"/>
              </a:solidFill>
            </p:spPr>
            <p:txBody>
              <a:bodyPr wrap="square" lIns="0" tIns="0" rIns="0" bIns="0" rtlCol="0"/>
              <a:lstStyle/>
              <a:p>
                <a:endParaRPr/>
              </a:p>
            </p:txBody>
          </p:sp>
          <p:sp>
            <p:nvSpPr>
              <p:cNvPr id="1247" name="object 482"/>
              <p:cNvSpPr/>
              <p:nvPr/>
            </p:nvSpPr>
            <p:spPr>
              <a:xfrm>
                <a:off x="2444388" y="1689937"/>
                <a:ext cx="33655" cy="33655"/>
              </a:xfrm>
              <a:custGeom>
                <a:avLst/>
                <a:gdLst/>
                <a:ahLst/>
                <a:cxnLst/>
                <a:rect l="l" t="t" r="r" b="b"/>
                <a:pathLst>
                  <a:path w="33655" h="33655">
                    <a:moveTo>
                      <a:pt x="21069" y="0"/>
                    </a:moveTo>
                    <a:lnTo>
                      <a:pt x="12242" y="0"/>
                    </a:lnTo>
                    <a:lnTo>
                      <a:pt x="8013" y="1765"/>
                    </a:lnTo>
                    <a:lnTo>
                      <a:pt x="1752" y="8013"/>
                    </a:lnTo>
                    <a:lnTo>
                      <a:pt x="0" y="12242"/>
                    </a:lnTo>
                    <a:lnTo>
                      <a:pt x="0" y="21081"/>
                    </a:lnTo>
                    <a:lnTo>
                      <a:pt x="1752" y="25311"/>
                    </a:lnTo>
                    <a:lnTo>
                      <a:pt x="8013" y="31546"/>
                    </a:lnTo>
                    <a:lnTo>
                      <a:pt x="12242" y="33312"/>
                    </a:lnTo>
                    <a:lnTo>
                      <a:pt x="21069" y="33312"/>
                    </a:lnTo>
                    <a:lnTo>
                      <a:pt x="25311" y="31546"/>
                    </a:lnTo>
                    <a:lnTo>
                      <a:pt x="31559" y="25311"/>
                    </a:lnTo>
                    <a:lnTo>
                      <a:pt x="33312" y="21081"/>
                    </a:lnTo>
                    <a:lnTo>
                      <a:pt x="33312" y="12242"/>
                    </a:lnTo>
                    <a:lnTo>
                      <a:pt x="31559" y="8013"/>
                    </a:lnTo>
                    <a:lnTo>
                      <a:pt x="25311" y="1765"/>
                    </a:lnTo>
                    <a:lnTo>
                      <a:pt x="21069" y="0"/>
                    </a:lnTo>
                    <a:close/>
                  </a:path>
                </a:pathLst>
              </a:custGeom>
              <a:solidFill>
                <a:srgbClr val="00AA00"/>
              </a:solidFill>
            </p:spPr>
            <p:txBody>
              <a:bodyPr wrap="square" lIns="0" tIns="0" rIns="0" bIns="0" rtlCol="0"/>
              <a:lstStyle/>
              <a:p>
                <a:endParaRPr/>
              </a:p>
            </p:txBody>
          </p:sp>
          <p:sp>
            <p:nvSpPr>
              <p:cNvPr id="1248" name="object 483"/>
              <p:cNvSpPr/>
              <p:nvPr/>
            </p:nvSpPr>
            <p:spPr>
              <a:xfrm>
                <a:off x="4972817" y="2166387"/>
                <a:ext cx="33655" cy="33655"/>
              </a:xfrm>
              <a:custGeom>
                <a:avLst/>
                <a:gdLst/>
                <a:ahLst/>
                <a:cxnLst/>
                <a:rect l="l" t="t" r="r" b="b"/>
                <a:pathLst>
                  <a:path w="33654" h="33655">
                    <a:moveTo>
                      <a:pt x="21069" y="0"/>
                    </a:moveTo>
                    <a:lnTo>
                      <a:pt x="12242" y="0"/>
                    </a:lnTo>
                    <a:lnTo>
                      <a:pt x="8000" y="1765"/>
                    </a:lnTo>
                    <a:lnTo>
                      <a:pt x="1752" y="8013"/>
                    </a:lnTo>
                    <a:lnTo>
                      <a:pt x="0" y="12242"/>
                    </a:lnTo>
                    <a:lnTo>
                      <a:pt x="0" y="21069"/>
                    </a:lnTo>
                    <a:lnTo>
                      <a:pt x="1752" y="25298"/>
                    </a:lnTo>
                    <a:lnTo>
                      <a:pt x="8000" y="31559"/>
                    </a:lnTo>
                    <a:lnTo>
                      <a:pt x="12242" y="33299"/>
                    </a:lnTo>
                    <a:lnTo>
                      <a:pt x="21069" y="33299"/>
                    </a:lnTo>
                    <a:lnTo>
                      <a:pt x="25298" y="31559"/>
                    </a:lnTo>
                    <a:lnTo>
                      <a:pt x="31546" y="25298"/>
                    </a:lnTo>
                    <a:lnTo>
                      <a:pt x="33299" y="21069"/>
                    </a:lnTo>
                    <a:lnTo>
                      <a:pt x="33299" y="12242"/>
                    </a:lnTo>
                    <a:lnTo>
                      <a:pt x="31546" y="8013"/>
                    </a:lnTo>
                    <a:lnTo>
                      <a:pt x="25298" y="1765"/>
                    </a:lnTo>
                    <a:lnTo>
                      <a:pt x="21069" y="0"/>
                    </a:lnTo>
                    <a:close/>
                  </a:path>
                </a:pathLst>
              </a:custGeom>
              <a:solidFill>
                <a:srgbClr val="00AA00"/>
              </a:solidFill>
            </p:spPr>
            <p:txBody>
              <a:bodyPr wrap="square" lIns="0" tIns="0" rIns="0" bIns="0" rtlCol="0"/>
              <a:lstStyle/>
              <a:p>
                <a:endParaRPr/>
              </a:p>
            </p:txBody>
          </p:sp>
          <p:sp>
            <p:nvSpPr>
              <p:cNvPr id="1249" name="object 484"/>
              <p:cNvSpPr/>
              <p:nvPr/>
            </p:nvSpPr>
            <p:spPr>
              <a:xfrm>
                <a:off x="4384516" y="1728831"/>
                <a:ext cx="33655" cy="33655"/>
              </a:xfrm>
              <a:custGeom>
                <a:avLst/>
                <a:gdLst/>
                <a:ahLst/>
                <a:cxnLst/>
                <a:rect l="l" t="t" r="r" b="b"/>
                <a:pathLst>
                  <a:path w="33654" h="33655">
                    <a:moveTo>
                      <a:pt x="21069" y="0"/>
                    </a:moveTo>
                    <a:lnTo>
                      <a:pt x="12242" y="0"/>
                    </a:lnTo>
                    <a:lnTo>
                      <a:pt x="8013" y="1752"/>
                    </a:lnTo>
                    <a:lnTo>
                      <a:pt x="1739" y="7988"/>
                    </a:lnTo>
                    <a:lnTo>
                      <a:pt x="0" y="12230"/>
                    </a:lnTo>
                    <a:lnTo>
                      <a:pt x="0" y="21069"/>
                    </a:lnTo>
                    <a:lnTo>
                      <a:pt x="1739" y="25298"/>
                    </a:lnTo>
                    <a:lnTo>
                      <a:pt x="8013" y="31521"/>
                    </a:lnTo>
                    <a:lnTo>
                      <a:pt x="12242" y="33286"/>
                    </a:lnTo>
                    <a:lnTo>
                      <a:pt x="21069" y="33286"/>
                    </a:lnTo>
                    <a:lnTo>
                      <a:pt x="25311" y="31521"/>
                    </a:lnTo>
                    <a:lnTo>
                      <a:pt x="31559" y="25298"/>
                    </a:lnTo>
                    <a:lnTo>
                      <a:pt x="33299" y="21069"/>
                    </a:lnTo>
                    <a:lnTo>
                      <a:pt x="33299" y="12230"/>
                    </a:lnTo>
                    <a:lnTo>
                      <a:pt x="31559" y="7988"/>
                    </a:lnTo>
                    <a:lnTo>
                      <a:pt x="25311" y="1752"/>
                    </a:lnTo>
                    <a:lnTo>
                      <a:pt x="21069" y="0"/>
                    </a:lnTo>
                    <a:close/>
                  </a:path>
                </a:pathLst>
              </a:custGeom>
              <a:solidFill>
                <a:srgbClr val="00AA00"/>
              </a:solidFill>
            </p:spPr>
            <p:txBody>
              <a:bodyPr wrap="square" lIns="0" tIns="0" rIns="0" bIns="0" rtlCol="0"/>
              <a:lstStyle/>
              <a:p>
                <a:endParaRPr/>
              </a:p>
            </p:txBody>
          </p:sp>
          <p:sp>
            <p:nvSpPr>
              <p:cNvPr id="1250" name="object 485"/>
              <p:cNvSpPr/>
              <p:nvPr/>
            </p:nvSpPr>
            <p:spPr>
              <a:xfrm>
                <a:off x="4972817" y="1907784"/>
                <a:ext cx="33655" cy="33655"/>
              </a:xfrm>
              <a:custGeom>
                <a:avLst/>
                <a:gdLst/>
                <a:ahLst/>
                <a:cxnLst/>
                <a:rect l="l" t="t" r="r" b="b"/>
                <a:pathLst>
                  <a:path w="33654" h="33655">
                    <a:moveTo>
                      <a:pt x="21069" y="0"/>
                    </a:moveTo>
                    <a:lnTo>
                      <a:pt x="12242" y="0"/>
                    </a:lnTo>
                    <a:lnTo>
                      <a:pt x="8000" y="1752"/>
                    </a:lnTo>
                    <a:lnTo>
                      <a:pt x="1752" y="7988"/>
                    </a:lnTo>
                    <a:lnTo>
                      <a:pt x="0" y="12230"/>
                    </a:lnTo>
                    <a:lnTo>
                      <a:pt x="0" y="21056"/>
                    </a:lnTo>
                    <a:lnTo>
                      <a:pt x="1752" y="25298"/>
                    </a:lnTo>
                    <a:lnTo>
                      <a:pt x="8000" y="31546"/>
                    </a:lnTo>
                    <a:lnTo>
                      <a:pt x="12242" y="33299"/>
                    </a:lnTo>
                    <a:lnTo>
                      <a:pt x="21069" y="33299"/>
                    </a:lnTo>
                    <a:lnTo>
                      <a:pt x="25298" y="31546"/>
                    </a:lnTo>
                    <a:lnTo>
                      <a:pt x="31546" y="25298"/>
                    </a:lnTo>
                    <a:lnTo>
                      <a:pt x="33299" y="21056"/>
                    </a:lnTo>
                    <a:lnTo>
                      <a:pt x="33299" y="12230"/>
                    </a:lnTo>
                    <a:lnTo>
                      <a:pt x="31546" y="7988"/>
                    </a:lnTo>
                    <a:lnTo>
                      <a:pt x="25298" y="1752"/>
                    </a:lnTo>
                    <a:lnTo>
                      <a:pt x="21069" y="0"/>
                    </a:lnTo>
                    <a:close/>
                  </a:path>
                </a:pathLst>
              </a:custGeom>
              <a:solidFill>
                <a:srgbClr val="00AA00"/>
              </a:solidFill>
            </p:spPr>
            <p:txBody>
              <a:bodyPr wrap="square" lIns="0" tIns="0" rIns="0" bIns="0" rtlCol="0"/>
              <a:lstStyle/>
              <a:p>
                <a:endParaRPr/>
              </a:p>
            </p:txBody>
          </p:sp>
          <p:sp>
            <p:nvSpPr>
              <p:cNvPr id="1251" name="object 486"/>
              <p:cNvSpPr/>
              <p:nvPr/>
            </p:nvSpPr>
            <p:spPr>
              <a:xfrm>
                <a:off x="5148053" y="1710523"/>
                <a:ext cx="33655" cy="33655"/>
              </a:xfrm>
              <a:custGeom>
                <a:avLst/>
                <a:gdLst/>
                <a:ahLst/>
                <a:cxnLst/>
                <a:rect l="l" t="t" r="r" b="b"/>
                <a:pathLst>
                  <a:path w="33654" h="33655">
                    <a:moveTo>
                      <a:pt x="21081" y="0"/>
                    </a:moveTo>
                    <a:lnTo>
                      <a:pt x="12230" y="0"/>
                    </a:lnTo>
                    <a:lnTo>
                      <a:pt x="7988" y="1752"/>
                    </a:lnTo>
                    <a:lnTo>
                      <a:pt x="1765" y="8001"/>
                    </a:lnTo>
                    <a:lnTo>
                      <a:pt x="0" y="12230"/>
                    </a:lnTo>
                    <a:lnTo>
                      <a:pt x="0" y="21069"/>
                    </a:lnTo>
                    <a:lnTo>
                      <a:pt x="1765" y="25298"/>
                    </a:lnTo>
                    <a:lnTo>
                      <a:pt x="4889" y="28422"/>
                    </a:lnTo>
                    <a:lnTo>
                      <a:pt x="7988" y="31559"/>
                    </a:lnTo>
                    <a:lnTo>
                      <a:pt x="12230" y="33312"/>
                    </a:lnTo>
                    <a:lnTo>
                      <a:pt x="21081" y="33312"/>
                    </a:lnTo>
                    <a:lnTo>
                      <a:pt x="25311" y="31559"/>
                    </a:lnTo>
                    <a:lnTo>
                      <a:pt x="31534" y="25298"/>
                    </a:lnTo>
                    <a:lnTo>
                      <a:pt x="33312" y="21069"/>
                    </a:lnTo>
                    <a:lnTo>
                      <a:pt x="33312" y="12230"/>
                    </a:lnTo>
                    <a:lnTo>
                      <a:pt x="31534" y="8001"/>
                    </a:lnTo>
                    <a:lnTo>
                      <a:pt x="25311" y="1752"/>
                    </a:lnTo>
                    <a:lnTo>
                      <a:pt x="21081" y="0"/>
                    </a:lnTo>
                    <a:close/>
                  </a:path>
                </a:pathLst>
              </a:custGeom>
              <a:solidFill>
                <a:srgbClr val="FF0000"/>
              </a:solidFill>
            </p:spPr>
            <p:txBody>
              <a:bodyPr wrap="square" lIns="0" tIns="0" rIns="0" bIns="0" rtlCol="0"/>
              <a:lstStyle/>
              <a:p>
                <a:endParaRPr/>
              </a:p>
            </p:txBody>
          </p:sp>
          <p:sp>
            <p:nvSpPr>
              <p:cNvPr id="1252" name="object 487"/>
              <p:cNvSpPr/>
              <p:nvPr/>
            </p:nvSpPr>
            <p:spPr>
              <a:xfrm>
                <a:off x="4386135" y="1767941"/>
                <a:ext cx="30480" cy="40005"/>
              </a:xfrm>
              <a:custGeom>
                <a:avLst/>
                <a:gdLst/>
                <a:ahLst/>
                <a:cxnLst/>
                <a:rect l="l" t="t" r="r" b="b"/>
                <a:pathLst>
                  <a:path w="30479" h="40005">
                    <a:moveTo>
                      <a:pt x="0" y="0"/>
                    </a:moveTo>
                    <a:lnTo>
                      <a:pt x="30048" y="0"/>
                    </a:lnTo>
                    <a:lnTo>
                      <a:pt x="30048" y="39954"/>
                    </a:lnTo>
                    <a:lnTo>
                      <a:pt x="0" y="39954"/>
                    </a:lnTo>
                    <a:lnTo>
                      <a:pt x="0" y="0"/>
                    </a:lnTo>
                    <a:close/>
                  </a:path>
                </a:pathLst>
              </a:custGeom>
              <a:solidFill>
                <a:srgbClr val="0000AA"/>
              </a:solidFill>
            </p:spPr>
            <p:txBody>
              <a:bodyPr wrap="square" lIns="0" tIns="0" rIns="0" bIns="0" rtlCol="0"/>
              <a:lstStyle/>
              <a:p>
                <a:endParaRPr/>
              </a:p>
            </p:txBody>
          </p:sp>
          <p:sp>
            <p:nvSpPr>
              <p:cNvPr id="1253" name="object 488"/>
              <p:cNvSpPr/>
              <p:nvPr/>
            </p:nvSpPr>
            <p:spPr>
              <a:xfrm>
                <a:off x="5262333" y="1772247"/>
                <a:ext cx="30480" cy="40005"/>
              </a:xfrm>
              <a:custGeom>
                <a:avLst/>
                <a:gdLst/>
                <a:ahLst/>
                <a:cxnLst/>
                <a:rect l="l" t="t" r="r" b="b"/>
                <a:pathLst>
                  <a:path w="30479" h="40005">
                    <a:moveTo>
                      <a:pt x="0" y="0"/>
                    </a:moveTo>
                    <a:lnTo>
                      <a:pt x="30022" y="0"/>
                    </a:lnTo>
                    <a:lnTo>
                      <a:pt x="30022" y="39954"/>
                    </a:lnTo>
                    <a:lnTo>
                      <a:pt x="0" y="39954"/>
                    </a:lnTo>
                    <a:lnTo>
                      <a:pt x="0" y="0"/>
                    </a:lnTo>
                    <a:close/>
                  </a:path>
                </a:pathLst>
              </a:custGeom>
              <a:solidFill>
                <a:srgbClr val="0000AA"/>
              </a:solidFill>
            </p:spPr>
            <p:txBody>
              <a:bodyPr wrap="square" lIns="0" tIns="0" rIns="0" bIns="0" rtlCol="0"/>
              <a:lstStyle/>
              <a:p>
                <a:endParaRPr/>
              </a:p>
            </p:txBody>
          </p:sp>
          <p:sp>
            <p:nvSpPr>
              <p:cNvPr id="1254" name="object 489"/>
              <p:cNvSpPr/>
              <p:nvPr/>
            </p:nvSpPr>
            <p:spPr>
              <a:xfrm>
                <a:off x="5500154" y="1827886"/>
                <a:ext cx="30480" cy="40005"/>
              </a:xfrm>
              <a:custGeom>
                <a:avLst/>
                <a:gdLst/>
                <a:ahLst/>
                <a:cxnLst/>
                <a:rect l="l" t="t" r="r" b="b"/>
                <a:pathLst>
                  <a:path w="30479" h="40005">
                    <a:moveTo>
                      <a:pt x="0" y="0"/>
                    </a:moveTo>
                    <a:lnTo>
                      <a:pt x="30048" y="0"/>
                    </a:lnTo>
                    <a:lnTo>
                      <a:pt x="30048" y="39954"/>
                    </a:lnTo>
                    <a:lnTo>
                      <a:pt x="0" y="39954"/>
                    </a:lnTo>
                    <a:lnTo>
                      <a:pt x="0" y="0"/>
                    </a:lnTo>
                    <a:close/>
                  </a:path>
                </a:pathLst>
              </a:custGeom>
              <a:solidFill>
                <a:srgbClr val="5555FF"/>
              </a:solidFill>
            </p:spPr>
            <p:txBody>
              <a:bodyPr wrap="square" lIns="0" tIns="0" rIns="0" bIns="0" rtlCol="0"/>
              <a:lstStyle/>
              <a:p>
                <a:endParaRPr/>
              </a:p>
            </p:txBody>
          </p:sp>
          <p:sp>
            <p:nvSpPr>
              <p:cNvPr id="1255" name="object 490"/>
              <p:cNvSpPr/>
              <p:nvPr/>
            </p:nvSpPr>
            <p:spPr>
              <a:xfrm>
                <a:off x="4861775" y="1787969"/>
                <a:ext cx="30480" cy="40005"/>
              </a:xfrm>
              <a:custGeom>
                <a:avLst/>
                <a:gdLst/>
                <a:ahLst/>
                <a:cxnLst/>
                <a:rect l="l" t="t" r="r" b="b"/>
                <a:pathLst>
                  <a:path w="30479" h="40005">
                    <a:moveTo>
                      <a:pt x="0" y="0"/>
                    </a:moveTo>
                    <a:lnTo>
                      <a:pt x="30060" y="0"/>
                    </a:lnTo>
                    <a:lnTo>
                      <a:pt x="30060" y="39928"/>
                    </a:lnTo>
                    <a:lnTo>
                      <a:pt x="0" y="39928"/>
                    </a:lnTo>
                    <a:lnTo>
                      <a:pt x="0" y="0"/>
                    </a:lnTo>
                    <a:close/>
                  </a:path>
                </a:pathLst>
              </a:custGeom>
              <a:solidFill>
                <a:srgbClr val="5555FF"/>
              </a:solidFill>
            </p:spPr>
            <p:txBody>
              <a:bodyPr wrap="square" lIns="0" tIns="0" rIns="0" bIns="0" rtlCol="0"/>
              <a:lstStyle/>
              <a:p>
                <a:endParaRPr/>
              </a:p>
            </p:txBody>
          </p:sp>
          <p:sp>
            <p:nvSpPr>
              <p:cNvPr id="1256" name="object 491"/>
              <p:cNvSpPr/>
              <p:nvPr/>
            </p:nvSpPr>
            <p:spPr>
              <a:xfrm>
                <a:off x="5324906" y="1778660"/>
                <a:ext cx="30480" cy="40005"/>
              </a:xfrm>
              <a:custGeom>
                <a:avLst/>
                <a:gdLst/>
                <a:ahLst/>
                <a:cxnLst/>
                <a:rect l="l" t="t" r="r" b="b"/>
                <a:pathLst>
                  <a:path w="30479" h="40005">
                    <a:moveTo>
                      <a:pt x="0" y="0"/>
                    </a:moveTo>
                    <a:lnTo>
                      <a:pt x="30048" y="0"/>
                    </a:lnTo>
                    <a:lnTo>
                      <a:pt x="30048" y="39954"/>
                    </a:lnTo>
                    <a:lnTo>
                      <a:pt x="0" y="39954"/>
                    </a:lnTo>
                    <a:lnTo>
                      <a:pt x="0" y="0"/>
                    </a:lnTo>
                    <a:close/>
                  </a:path>
                </a:pathLst>
              </a:custGeom>
              <a:solidFill>
                <a:srgbClr val="00AA00"/>
              </a:solidFill>
            </p:spPr>
            <p:txBody>
              <a:bodyPr wrap="square" lIns="0" tIns="0" rIns="0" bIns="0" rtlCol="0"/>
              <a:lstStyle/>
              <a:p>
                <a:endParaRPr/>
              </a:p>
            </p:txBody>
          </p:sp>
          <p:sp>
            <p:nvSpPr>
              <p:cNvPr id="1257" name="object 492"/>
              <p:cNvSpPr/>
              <p:nvPr/>
            </p:nvSpPr>
            <p:spPr>
              <a:xfrm>
                <a:off x="2666326" y="1690979"/>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FF8000"/>
              </a:solidFill>
            </p:spPr>
            <p:txBody>
              <a:bodyPr wrap="square" lIns="0" tIns="0" rIns="0" bIns="0" rtlCol="0"/>
              <a:lstStyle/>
              <a:p>
                <a:endParaRPr/>
              </a:p>
            </p:txBody>
          </p:sp>
          <p:sp>
            <p:nvSpPr>
              <p:cNvPr id="1258" name="object 493"/>
              <p:cNvSpPr/>
              <p:nvPr/>
            </p:nvSpPr>
            <p:spPr>
              <a:xfrm>
                <a:off x="2521115" y="1692847"/>
                <a:ext cx="30480" cy="40005"/>
              </a:xfrm>
              <a:custGeom>
                <a:avLst/>
                <a:gdLst/>
                <a:ahLst/>
                <a:cxnLst/>
                <a:rect l="l" t="t" r="r" b="b"/>
                <a:pathLst>
                  <a:path w="30480" h="40005">
                    <a:moveTo>
                      <a:pt x="0" y="0"/>
                    </a:moveTo>
                    <a:lnTo>
                      <a:pt x="30048" y="0"/>
                    </a:lnTo>
                    <a:lnTo>
                      <a:pt x="30048" y="39941"/>
                    </a:lnTo>
                    <a:lnTo>
                      <a:pt x="0" y="39941"/>
                    </a:lnTo>
                    <a:lnTo>
                      <a:pt x="0" y="0"/>
                    </a:lnTo>
                    <a:close/>
                  </a:path>
                </a:pathLst>
              </a:custGeom>
              <a:solidFill>
                <a:srgbClr val="00AA00"/>
              </a:solidFill>
            </p:spPr>
            <p:txBody>
              <a:bodyPr wrap="square" lIns="0" tIns="0" rIns="0" bIns="0" rtlCol="0"/>
              <a:lstStyle/>
              <a:p>
                <a:endParaRPr/>
              </a:p>
            </p:txBody>
          </p:sp>
          <p:sp>
            <p:nvSpPr>
              <p:cNvPr id="1259" name="object 494"/>
              <p:cNvSpPr/>
              <p:nvPr/>
            </p:nvSpPr>
            <p:spPr>
              <a:xfrm>
                <a:off x="2666326" y="1685417"/>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0000AA"/>
              </a:solidFill>
            </p:spPr>
            <p:txBody>
              <a:bodyPr wrap="square" lIns="0" tIns="0" rIns="0" bIns="0" rtlCol="0"/>
              <a:lstStyle/>
              <a:p>
                <a:endParaRPr/>
              </a:p>
            </p:txBody>
          </p:sp>
          <p:sp>
            <p:nvSpPr>
              <p:cNvPr id="1260" name="object 495"/>
              <p:cNvSpPr/>
              <p:nvPr/>
            </p:nvSpPr>
            <p:spPr>
              <a:xfrm>
                <a:off x="2666326" y="1672704"/>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00AA00"/>
              </a:solidFill>
            </p:spPr>
            <p:txBody>
              <a:bodyPr wrap="square" lIns="0" tIns="0" rIns="0" bIns="0" rtlCol="0"/>
              <a:lstStyle/>
              <a:p>
                <a:endParaRPr/>
              </a:p>
            </p:txBody>
          </p:sp>
          <p:sp>
            <p:nvSpPr>
              <p:cNvPr id="1261" name="object 496"/>
              <p:cNvSpPr/>
              <p:nvPr/>
            </p:nvSpPr>
            <p:spPr>
              <a:xfrm>
                <a:off x="3384778" y="1709979"/>
                <a:ext cx="30480" cy="40005"/>
              </a:xfrm>
              <a:custGeom>
                <a:avLst/>
                <a:gdLst/>
                <a:ahLst/>
                <a:cxnLst/>
                <a:rect l="l" t="t" r="r" b="b"/>
                <a:pathLst>
                  <a:path w="30479" h="40005">
                    <a:moveTo>
                      <a:pt x="0" y="0"/>
                    </a:moveTo>
                    <a:lnTo>
                      <a:pt x="30048" y="0"/>
                    </a:lnTo>
                    <a:lnTo>
                      <a:pt x="30048" y="39954"/>
                    </a:lnTo>
                    <a:lnTo>
                      <a:pt x="0" y="39954"/>
                    </a:lnTo>
                    <a:lnTo>
                      <a:pt x="0" y="0"/>
                    </a:lnTo>
                    <a:close/>
                  </a:path>
                </a:pathLst>
              </a:custGeom>
              <a:solidFill>
                <a:srgbClr val="FF8000"/>
              </a:solidFill>
            </p:spPr>
            <p:txBody>
              <a:bodyPr wrap="square" lIns="0" tIns="0" rIns="0" bIns="0" rtlCol="0"/>
              <a:lstStyle/>
              <a:p>
                <a:endParaRPr/>
              </a:p>
            </p:txBody>
          </p:sp>
          <p:sp>
            <p:nvSpPr>
              <p:cNvPr id="1262" name="object 497"/>
              <p:cNvSpPr/>
              <p:nvPr/>
            </p:nvSpPr>
            <p:spPr>
              <a:xfrm>
                <a:off x="1382090" y="1710347"/>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00AA00"/>
              </a:solidFill>
            </p:spPr>
            <p:txBody>
              <a:bodyPr wrap="square" lIns="0" tIns="0" rIns="0" bIns="0" rtlCol="0"/>
              <a:lstStyle/>
              <a:p>
                <a:endParaRPr/>
              </a:p>
            </p:txBody>
          </p:sp>
          <p:sp>
            <p:nvSpPr>
              <p:cNvPr id="1263" name="object 498"/>
              <p:cNvSpPr/>
              <p:nvPr/>
            </p:nvSpPr>
            <p:spPr>
              <a:xfrm>
                <a:off x="1786394" y="1706448"/>
                <a:ext cx="30480" cy="40005"/>
              </a:xfrm>
              <a:custGeom>
                <a:avLst/>
                <a:gdLst/>
                <a:ahLst/>
                <a:cxnLst/>
                <a:rect l="l" t="t" r="r" b="b"/>
                <a:pathLst>
                  <a:path w="30480" h="40005">
                    <a:moveTo>
                      <a:pt x="0" y="0"/>
                    </a:moveTo>
                    <a:lnTo>
                      <a:pt x="30035" y="0"/>
                    </a:lnTo>
                    <a:lnTo>
                      <a:pt x="30035" y="39979"/>
                    </a:lnTo>
                    <a:lnTo>
                      <a:pt x="0" y="39979"/>
                    </a:lnTo>
                    <a:lnTo>
                      <a:pt x="0" y="0"/>
                    </a:lnTo>
                    <a:close/>
                  </a:path>
                </a:pathLst>
              </a:custGeom>
              <a:solidFill>
                <a:srgbClr val="00AA00"/>
              </a:solidFill>
            </p:spPr>
            <p:txBody>
              <a:bodyPr wrap="square" lIns="0" tIns="0" rIns="0" bIns="0" rtlCol="0"/>
              <a:lstStyle/>
              <a:p>
                <a:endParaRPr/>
              </a:p>
            </p:txBody>
          </p:sp>
          <p:sp>
            <p:nvSpPr>
              <p:cNvPr id="1264" name="object 499"/>
              <p:cNvSpPr/>
              <p:nvPr/>
            </p:nvSpPr>
            <p:spPr>
              <a:xfrm>
                <a:off x="2446020" y="1699844"/>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00AA00"/>
              </a:solidFill>
            </p:spPr>
            <p:txBody>
              <a:bodyPr wrap="square" lIns="0" tIns="0" rIns="0" bIns="0" rtlCol="0"/>
              <a:lstStyle/>
              <a:p>
                <a:endParaRPr/>
              </a:p>
            </p:txBody>
          </p:sp>
          <p:sp>
            <p:nvSpPr>
              <p:cNvPr id="1265" name="object 500"/>
              <p:cNvSpPr/>
              <p:nvPr/>
            </p:nvSpPr>
            <p:spPr>
              <a:xfrm>
                <a:off x="2666326" y="1994497"/>
                <a:ext cx="30480" cy="40005"/>
              </a:xfrm>
              <a:custGeom>
                <a:avLst/>
                <a:gdLst/>
                <a:ahLst/>
                <a:cxnLst/>
                <a:rect l="l" t="t" r="r" b="b"/>
                <a:pathLst>
                  <a:path w="30480" h="40005">
                    <a:moveTo>
                      <a:pt x="0" y="0"/>
                    </a:moveTo>
                    <a:lnTo>
                      <a:pt x="30035" y="0"/>
                    </a:lnTo>
                    <a:lnTo>
                      <a:pt x="30035" y="39966"/>
                    </a:lnTo>
                    <a:lnTo>
                      <a:pt x="0" y="39966"/>
                    </a:lnTo>
                    <a:lnTo>
                      <a:pt x="0" y="0"/>
                    </a:lnTo>
                    <a:close/>
                  </a:path>
                </a:pathLst>
              </a:custGeom>
              <a:solidFill>
                <a:srgbClr val="00AA00"/>
              </a:solidFill>
            </p:spPr>
            <p:txBody>
              <a:bodyPr wrap="square" lIns="0" tIns="0" rIns="0" bIns="0" rtlCol="0"/>
              <a:lstStyle/>
              <a:p>
                <a:endParaRPr/>
              </a:p>
            </p:txBody>
          </p:sp>
          <p:sp>
            <p:nvSpPr>
              <p:cNvPr id="1266" name="object 501"/>
              <p:cNvSpPr/>
              <p:nvPr/>
            </p:nvSpPr>
            <p:spPr>
              <a:xfrm>
                <a:off x="2666326" y="1406144"/>
                <a:ext cx="30480" cy="40005"/>
              </a:xfrm>
              <a:custGeom>
                <a:avLst/>
                <a:gdLst/>
                <a:ahLst/>
                <a:cxnLst/>
                <a:rect l="l" t="t" r="r" b="b"/>
                <a:pathLst>
                  <a:path w="30480" h="40005">
                    <a:moveTo>
                      <a:pt x="0" y="0"/>
                    </a:moveTo>
                    <a:lnTo>
                      <a:pt x="30035" y="0"/>
                    </a:lnTo>
                    <a:lnTo>
                      <a:pt x="30035" y="39941"/>
                    </a:lnTo>
                    <a:lnTo>
                      <a:pt x="0" y="39941"/>
                    </a:lnTo>
                    <a:lnTo>
                      <a:pt x="0" y="0"/>
                    </a:lnTo>
                    <a:close/>
                  </a:path>
                </a:pathLst>
              </a:custGeom>
              <a:solidFill>
                <a:srgbClr val="00AA00"/>
              </a:solidFill>
            </p:spPr>
            <p:txBody>
              <a:bodyPr wrap="square" lIns="0" tIns="0" rIns="0" bIns="0" rtlCol="0"/>
              <a:lstStyle/>
              <a:p>
                <a:endParaRPr/>
              </a:p>
            </p:txBody>
          </p:sp>
          <p:sp>
            <p:nvSpPr>
              <p:cNvPr id="1267" name="object 502"/>
              <p:cNvSpPr/>
              <p:nvPr/>
            </p:nvSpPr>
            <p:spPr>
              <a:xfrm>
                <a:off x="2666326" y="2167370"/>
                <a:ext cx="30480" cy="40005"/>
              </a:xfrm>
              <a:custGeom>
                <a:avLst/>
                <a:gdLst/>
                <a:ahLst/>
                <a:cxnLst/>
                <a:rect l="l" t="t" r="r" b="b"/>
                <a:pathLst>
                  <a:path w="30480" h="40005">
                    <a:moveTo>
                      <a:pt x="0" y="0"/>
                    </a:moveTo>
                    <a:lnTo>
                      <a:pt x="30035" y="0"/>
                    </a:lnTo>
                    <a:lnTo>
                      <a:pt x="30035" y="39966"/>
                    </a:lnTo>
                    <a:lnTo>
                      <a:pt x="0" y="39966"/>
                    </a:lnTo>
                    <a:lnTo>
                      <a:pt x="0" y="0"/>
                    </a:lnTo>
                    <a:close/>
                  </a:path>
                </a:pathLst>
              </a:custGeom>
              <a:solidFill>
                <a:srgbClr val="00AA00"/>
              </a:solidFill>
            </p:spPr>
            <p:txBody>
              <a:bodyPr wrap="square" lIns="0" tIns="0" rIns="0" bIns="0" rtlCol="0"/>
              <a:lstStyle/>
              <a:p>
                <a:endParaRPr/>
              </a:p>
            </p:txBody>
          </p:sp>
          <p:sp>
            <p:nvSpPr>
              <p:cNvPr id="1268" name="object 503"/>
              <p:cNvSpPr/>
              <p:nvPr/>
            </p:nvSpPr>
            <p:spPr>
              <a:xfrm>
                <a:off x="2666326" y="1620837"/>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00AA00"/>
              </a:solidFill>
            </p:spPr>
            <p:txBody>
              <a:bodyPr wrap="square" lIns="0" tIns="0" rIns="0" bIns="0" rtlCol="0"/>
              <a:lstStyle/>
              <a:p>
                <a:endParaRPr/>
              </a:p>
            </p:txBody>
          </p:sp>
          <p:sp>
            <p:nvSpPr>
              <p:cNvPr id="1269" name="object 504"/>
              <p:cNvSpPr/>
              <p:nvPr/>
            </p:nvSpPr>
            <p:spPr>
              <a:xfrm>
                <a:off x="2821533" y="1986369"/>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00AA00"/>
              </a:solidFill>
            </p:spPr>
            <p:txBody>
              <a:bodyPr wrap="square" lIns="0" tIns="0" rIns="0" bIns="0" rtlCol="0"/>
              <a:lstStyle/>
              <a:p>
                <a:endParaRPr/>
              </a:p>
            </p:txBody>
          </p:sp>
          <p:sp>
            <p:nvSpPr>
              <p:cNvPr id="1270" name="object 505"/>
              <p:cNvSpPr/>
              <p:nvPr/>
            </p:nvSpPr>
            <p:spPr>
              <a:xfrm>
                <a:off x="2666326" y="1544549"/>
                <a:ext cx="30480" cy="40005"/>
              </a:xfrm>
              <a:custGeom>
                <a:avLst/>
                <a:gdLst/>
                <a:ahLst/>
                <a:cxnLst/>
                <a:rect l="l" t="t" r="r" b="b"/>
                <a:pathLst>
                  <a:path w="30480" h="40005">
                    <a:moveTo>
                      <a:pt x="0" y="0"/>
                    </a:moveTo>
                    <a:lnTo>
                      <a:pt x="30035" y="0"/>
                    </a:lnTo>
                    <a:lnTo>
                      <a:pt x="30035" y="39941"/>
                    </a:lnTo>
                    <a:lnTo>
                      <a:pt x="0" y="39941"/>
                    </a:lnTo>
                    <a:lnTo>
                      <a:pt x="0" y="0"/>
                    </a:lnTo>
                    <a:close/>
                  </a:path>
                </a:pathLst>
              </a:custGeom>
              <a:solidFill>
                <a:srgbClr val="00AA00"/>
              </a:solidFill>
            </p:spPr>
            <p:txBody>
              <a:bodyPr wrap="square" lIns="0" tIns="0" rIns="0" bIns="0" rtlCol="0"/>
              <a:lstStyle/>
              <a:p>
                <a:endParaRPr/>
              </a:p>
            </p:txBody>
          </p:sp>
          <p:sp>
            <p:nvSpPr>
              <p:cNvPr id="1271" name="object 506"/>
              <p:cNvSpPr/>
              <p:nvPr/>
            </p:nvSpPr>
            <p:spPr>
              <a:xfrm>
                <a:off x="4974437" y="1723733"/>
                <a:ext cx="30480" cy="40005"/>
              </a:xfrm>
              <a:custGeom>
                <a:avLst/>
                <a:gdLst/>
                <a:ahLst/>
                <a:cxnLst/>
                <a:rect l="l" t="t" r="r" b="b"/>
                <a:pathLst>
                  <a:path w="30479" h="40005">
                    <a:moveTo>
                      <a:pt x="0" y="0"/>
                    </a:moveTo>
                    <a:lnTo>
                      <a:pt x="30060" y="0"/>
                    </a:lnTo>
                    <a:lnTo>
                      <a:pt x="30060" y="39954"/>
                    </a:lnTo>
                    <a:lnTo>
                      <a:pt x="0" y="39954"/>
                    </a:lnTo>
                    <a:lnTo>
                      <a:pt x="0" y="0"/>
                    </a:lnTo>
                    <a:close/>
                  </a:path>
                </a:pathLst>
              </a:custGeom>
              <a:solidFill>
                <a:srgbClr val="00AA00"/>
              </a:solidFill>
            </p:spPr>
            <p:txBody>
              <a:bodyPr wrap="square" lIns="0" tIns="0" rIns="0" bIns="0" rtlCol="0"/>
              <a:lstStyle/>
              <a:p>
                <a:endParaRPr/>
              </a:p>
            </p:txBody>
          </p:sp>
          <p:sp>
            <p:nvSpPr>
              <p:cNvPr id="1272" name="object 507"/>
              <p:cNvSpPr/>
              <p:nvPr/>
            </p:nvSpPr>
            <p:spPr>
              <a:xfrm>
                <a:off x="2666326" y="1170114"/>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FF8000"/>
              </a:solidFill>
            </p:spPr>
            <p:txBody>
              <a:bodyPr wrap="square" lIns="0" tIns="0" rIns="0" bIns="0" rtlCol="0"/>
              <a:lstStyle/>
              <a:p>
                <a:endParaRPr/>
              </a:p>
            </p:txBody>
          </p:sp>
          <p:sp>
            <p:nvSpPr>
              <p:cNvPr id="1273" name="object 508"/>
              <p:cNvSpPr/>
              <p:nvPr/>
            </p:nvSpPr>
            <p:spPr>
              <a:xfrm>
                <a:off x="5324906" y="1706448"/>
                <a:ext cx="30480" cy="40005"/>
              </a:xfrm>
              <a:custGeom>
                <a:avLst/>
                <a:gdLst/>
                <a:ahLst/>
                <a:cxnLst/>
                <a:rect l="l" t="t" r="r" b="b"/>
                <a:pathLst>
                  <a:path w="30479" h="40005">
                    <a:moveTo>
                      <a:pt x="0" y="0"/>
                    </a:moveTo>
                    <a:lnTo>
                      <a:pt x="30048" y="0"/>
                    </a:lnTo>
                    <a:lnTo>
                      <a:pt x="30048" y="39979"/>
                    </a:lnTo>
                    <a:lnTo>
                      <a:pt x="0" y="39979"/>
                    </a:lnTo>
                    <a:lnTo>
                      <a:pt x="0" y="0"/>
                    </a:lnTo>
                    <a:close/>
                  </a:path>
                </a:pathLst>
              </a:custGeom>
              <a:solidFill>
                <a:srgbClr val="00AA00"/>
              </a:solidFill>
            </p:spPr>
            <p:txBody>
              <a:bodyPr wrap="square" lIns="0" tIns="0" rIns="0" bIns="0" rtlCol="0"/>
              <a:lstStyle/>
              <a:p>
                <a:endParaRPr/>
              </a:p>
            </p:txBody>
          </p:sp>
          <p:sp>
            <p:nvSpPr>
              <p:cNvPr id="1274" name="object 509"/>
              <p:cNvSpPr/>
              <p:nvPr/>
            </p:nvSpPr>
            <p:spPr>
              <a:xfrm>
                <a:off x="4523828" y="1352436"/>
                <a:ext cx="30480" cy="40005"/>
              </a:xfrm>
              <a:custGeom>
                <a:avLst/>
                <a:gdLst/>
                <a:ahLst/>
                <a:cxnLst/>
                <a:rect l="l" t="t" r="r" b="b"/>
                <a:pathLst>
                  <a:path w="30479" h="40005">
                    <a:moveTo>
                      <a:pt x="0" y="0"/>
                    </a:moveTo>
                    <a:lnTo>
                      <a:pt x="30060" y="0"/>
                    </a:lnTo>
                    <a:lnTo>
                      <a:pt x="30060" y="39954"/>
                    </a:lnTo>
                    <a:lnTo>
                      <a:pt x="0" y="39954"/>
                    </a:lnTo>
                    <a:lnTo>
                      <a:pt x="0" y="0"/>
                    </a:lnTo>
                    <a:close/>
                  </a:path>
                </a:pathLst>
              </a:custGeom>
              <a:solidFill>
                <a:srgbClr val="00AA00"/>
              </a:solidFill>
            </p:spPr>
            <p:txBody>
              <a:bodyPr wrap="square" lIns="0" tIns="0" rIns="0" bIns="0" rtlCol="0"/>
              <a:lstStyle/>
              <a:p>
                <a:endParaRPr/>
              </a:p>
            </p:txBody>
          </p:sp>
          <p:sp>
            <p:nvSpPr>
              <p:cNvPr id="1275" name="object 510"/>
              <p:cNvSpPr/>
              <p:nvPr/>
            </p:nvSpPr>
            <p:spPr>
              <a:xfrm>
                <a:off x="2666326" y="1398447"/>
                <a:ext cx="30480" cy="40005"/>
              </a:xfrm>
              <a:custGeom>
                <a:avLst/>
                <a:gdLst/>
                <a:ahLst/>
                <a:cxnLst/>
                <a:rect l="l" t="t" r="r" b="b"/>
                <a:pathLst>
                  <a:path w="30480" h="40005">
                    <a:moveTo>
                      <a:pt x="0" y="0"/>
                    </a:moveTo>
                    <a:lnTo>
                      <a:pt x="30035" y="0"/>
                    </a:lnTo>
                    <a:lnTo>
                      <a:pt x="30035" y="39941"/>
                    </a:lnTo>
                    <a:lnTo>
                      <a:pt x="0" y="39941"/>
                    </a:lnTo>
                    <a:lnTo>
                      <a:pt x="0" y="0"/>
                    </a:lnTo>
                    <a:close/>
                  </a:path>
                </a:pathLst>
              </a:custGeom>
              <a:solidFill>
                <a:srgbClr val="00AA00"/>
              </a:solidFill>
            </p:spPr>
            <p:txBody>
              <a:bodyPr wrap="square" lIns="0" tIns="0" rIns="0" bIns="0" rtlCol="0"/>
              <a:lstStyle/>
              <a:p>
                <a:endParaRPr/>
              </a:p>
            </p:txBody>
          </p:sp>
          <p:sp>
            <p:nvSpPr>
              <p:cNvPr id="1276" name="object 511"/>
              <p:cNvSpPr/>
              <p:nvPr/>
            </p:nvSpPr>
            <p:spPr>
              <a:xfrm>
                <a:off x="2666326" y="1395895"/>
                <a:ext cx="30480" cy="40005"/>
              </a:xfrm>
              <a:custGeom>
                <a:avLst/>
                <a:gdLst/>
                <a:ahLst/>
                <a:cxnLst/>
                <a:rect l="l" t="t" r="r" b="b"/>
                <a:pathLst>
                  <a:path w="30480" h="40005">
                    <a:moveTo>
                      <a:pt x="0" y="0"/>
                    </a:moveTo>
                    <a:lnTo>
                      <a:pt x="30035" y="0"/>
                    </a:lnTo>
                    <a:lnTo>
                      <a:pt x="30035" y="39954"/>
                    </a:lnTo>
                    <a:lnTo>
                      <a:pt x="0" y="39954"/>
                    </a:lnTo>
                    <a:lnTo>
                      <a:pt x="0" y="0"/>
                    </a:lnTo>
                    <a:close/>
                  </a:path>
                </a:pathLst>
              </a:custGeom>
              <a:solidFill>
                <a:srgbClr val="00AA00"/>
              </a:solidFill>
            </p:spPr>
            <p:txBody>
              <a:bodyPr wrap="square" lIns="0" tIns="0" rIns="0" bIns="0" rtlCol="0"/>
              <a:lstStyle/>
              <a:p>
                <a:endParaRPr/>
              </a:p>
            </p:txBody>
          </p:sp>
          <p:sp>
            <p:nvSpPr>
              <p:cNvPr id="1277" name="object 512"/>
              <p:cNvSpPr/>
              <p:nvPr/>
            </p:nvSpPr>
            <p:spPr>
              <a:xfrm>
                <a:off x="4824234" y="1706448"/>
                <a:ext cx="30480" cy="40005"/>
              </a:xfrm>
              <a:custGeom>
                <a:avLst/>
                <a:gdLst/>
                <a:ahLst/>
                <a:cxnLst/>
                <a:rect l="l" t="t" r="r" b="b"/>
                <a:pathLst>
                  <a:path w="30479" h="40005">
                    <a:moveTo>
                      <a:pt x="0" y="0"/>
                    </a:moveTo>
                    <a:lnTo>
                      <a:pt x="30048" y="0"/>
                    </a:lnTo>
                    <a:lnTo>
                      <a:pt x="30048" y="39979"/>
                    </a:lnTo>
                    <a:lnTo>
                      <a:pt x="0" y="39979"/>
                    </a:lnTo>
                    <a:lnTo>
                      <a:pt x="0" y="0"/>
                    </a:lnTo>
                    <a:close/>
                  </a:path>
                </a:pathLst>
              </a:custGeom>
              <a:solidFill>
                <a:srgbClr val="00AA00"/>
              </a:solidFill>
            </p:spPr>
            <p:txBody>
              <a:bodyPr wrap="square" lIns="0" tIns="0" rIns="0" bIns="0" rtlCol="0"/>
              <a:lstStyle/>
              <a:p>
                <a:endParaRPr/>
              </a:p>
            </p:txBody>
          </p:sp>
          <p:sp>
            <p:nvSpPr>
              <p:cNvPr id="1278" name="object 513"/>
              <p:cNvSpPr/>
              <p:nvPr/>
            </p:nvSpPr>
            <p:spPr>
              <a:xfrm>
                <a:off x="3660152" y="1744713"/>
                <a:ext cx="30480" cy="40005"/>
              </a:xfrm>
              <a:custGeom>
                <a:avLst/>
                <a:gdLst/>
                <a:ahLst/>
                <a:cxnLst/>
                <a:rect l="l" t="t" r="r" b="b"/>
                <a:pathLst>
                  <a:path w="30479" h="40005">
                    <a:moveTo>
                      <a:pt x="0" y="0"/>
                    </a:moveTo>
                    <a:lnTo>
                      <a:pt x="30048" y="0"/>
                    </a:lnTo>
                    <a:lnTo>
                      <a:pt x="30048" y="39954"/>
                    </a:lnTo>
                    <a:lnTo>
                      <a:pt x="0" y="39954"/>
                    </a:lnTo>
                    <a:lnTo>
                      <a:pt x="0" y="0"/>
                    </a:lnTo>
                    <a:close/>
                  </a:path>
                </a:pathLst>
              </a:custGeom>
              <a:ln w="12382">
                <a:solidFill>
                  <a:srgbClr val="5555FF"/>
                </a:solidFill>
              </a:ln>
            </p:spPr>
            <p:txBody>
              <a:bodyPr wrap="square" lIns="0" tIns="0" rIns="0" bIns="0" rtlCol="0"/>
              <a:lstStyle/>
              <a:p>
                <a:endParaRPr/>
              </a:p>
            </p:txBody>
          </p:sp>
          <p:sp>
            <p:nvSpPr>
              <p:cNvPr id="1279" name="object 514"/>
              <p:cNvSpPr/>
              <p:nvPr/>
            </p:nvSpPr>
            <p:spPr>
              <a:xfrm>
                <a:off x="2666326" y="1682598"/>
                <a:ext cx="30480" cy="40005"/>
              </a:xfrm>
              <a:custGeom>
                <a:avLst/>
                <a:gdLst/>
                <a:ahLst/>
                <a:cxnLst/>
                <a:rect l="l" t="t" r="r" b="b"/>
                <a:pathLst>
                  <a:path w="30480" h="40005">
                    <a:moveTo>
                      <a:pt x="0" y="0"/>
                    </a:moveTo>
                    <a:lnTo>
                      <a:pt x="30035" y="0"/>
                    </a:lnTo>
                    <a:lnTo>
                      <a:pt x="30035" y="39954"/>
                    </a:lnTo>
                    <a:lnTo>
                      <a:pt x="0" y="39954"/>
                    </a:lnTo>
                    <a:lnTo>
                      <a:pt x="0" y="0"/>
                    </a:lnTo>
                    <a:close/>
                  </a:path>
                </a:pathLst>
              </a:custGeom>
              <a:ln w="12382">
                <a:solidFill>
                  <a:srgbClr val="00AA00"/>
                </a:solidFill>
              </a:ln>
            </p:spPr>
            <p:txBody>
              <a:bodyPr wrap="square" lIns="0" tIns="0" rIns="0" bIns="0" rtlCol="0"/>
              <a:lstStyle/>
              <a:p>
                <a:endParaRPr/>
              </a:p>
            </p:txBody>
          </p:sp>
          <p:sp>
            <p:nvSpPr>
              <p:cNvPr id="1280" name="object 515"/>
              <p:cNvSpPr/>
              <p:nvPr/>
            </p:nvSpPr>
            <p:spPr>
              <a:xfrm>
                <a:off x="1271936" y="2297210"/>
                <a:ext cx="4756785" cy="0"/>
              </a:xfrm>
              <a:custGeom>
                <a:avLst/>
                <a:gdLst/>
                <a:ahLst/>
                <a:cxnLst/>
                <a:rect l="l" t="t" r="r" b="b"/>
                <a:pathLst>
                  <a:path w="4756785">
                    <a:moveTo>
                      <a:pt x="4756442" y="0"/>
                    </a:moveTo>
                    <a:lnTo>
                      <a:pt x="0" y="0"/>
                    </a:lnTo>
                  </a:path>
                </a:pathLst>
              </a:custGeom>
              <a:ln w="6350">
                <a:solidFill>
                  <a:srgbClr val="000000"/>
                </a:solidFill>
              </a:ln>
            </p:spPr>
            <p:txBody>
              <a:bodyPr wrap="square" lIns="0" tIns="0" rIns="0" bIns="0" rtlCol="0"/>
              <a:lstStyle/>
              <a:p>
                <a:endParaRPr/>
              </a:p>
            </p:txBody>
          </p:sp>
          <p:sp>
            <p:nvSpPr>
              <p:cNvPr id="1281" name="object 516"/>
              <p:cNvSpPr/>
              <p:nvPr/>
            </p:nvSpPr>
            <p:spPr>
              <a:xfrm>
                <a:off x="1271936" y="870289"/>
                <a:ext cx="0" cy="1427480"/>
              </a:xfrm>
              <a:custGeom>
                <a:avLst/>
                <a:gdLst/>
                <a:ahLst/>
                <a:cxnLst/>
                <a:rect l="l" t="t" r="r" b="b"/>
                <a:pathLst>
                  <a:path h="1427480">
                    <a:moveTo>
                      <a:pt x="0" y="1426921"/>
                    </a:moveTo>
                    <a:lnTo>
                      <a:pt x="0" y="0"/>
                    </a:lnTo>
                  </a:path>
                </a:pathLst>
              </a:custGeom>
              <a:ln w="6350">
                <a:solidFill>
                  <a:srgbClr val="000000"/>
                </a:solidFill>
              </a:ln>
            </p:spPr>
            <p:txBody>
              <a:bodyPr wrap="square" lIns="0" tIns="0" rIns="0" bIns="0" rtlCol="0"/>
              <a:lstStyle/>
              <a:p>
                <a:endParaRPr/>
              </a:p>
            </p:txBody>
          </p:sp>
          <p:sp>
            <p:nvSpPr>
              <p:cNvPr id="1282" name="object 517"/>
              <p:cNvSpPr/>
              <p:nvPr/>
            </p:nvSpPr>
            <p:spPr>
              <a:xfrm>
                <a:off x="1271936" y="870289"/>
                <a:ext cx="4756785" cy="0"/>
              </a:xfrm>
              <a:custGeom>
                <a:avLst/>
                <a:gdLst/>
                <a:ahLst/>
                <a:cxnLst/>
                <a:rect l="l" t="t" r="r" b="b"/>
                <a:pathLst>
                  <a:path w="4756785">
                    <a:moveTo>
                      <a:pt x="0" y="0"/>
                    </a:moveTo>
                    <a:lnTo>
                      <a:pt x="4756442" y="0"/>
                    </a:lnTo>
                  </a:path>
                </a:pathLst>
              </a:custGeom>
              <a:ln w="6350">
                <a:solidFill>
                  <a:srgbClr val="000000"/>
                </a:solidFill>
              </a:ln>
            </p:spPr>
            <p:txBody>
              <a:bodyPr wrap="square" lIns="0" tIns="0" rIns="0" bIns="0" rtlCol="0"/>
              <a:lstStyle/>
              <a:p>
                <a:endParaRPr/>
              </a:p>
            </p:txBody>
          </p:sp>
          <p:sp>
            <p:nvSpPr>
              <p:cNvPr id="1283" name="object 518"/>
              <p:cNvSpPr/>
              <p:nvPr/>
            </p:nvSpPr>
            <p:spPr>
              <a:xfrm>
                <a:off x="6028378" y="870289"/>
                <a:ext cx="0" cy="1427480"/>
              </a:xfrm>
              <a:custGeom>
                <a:avLst/>
                <a:gdLst/>
                <a:ahLst/>
                <a:cxnLst/>
                <a:rect l="l" t="t" r="r" b="b"/>
                <a:pathLst>
                  <a:path h="1427480">
                    <a:moveTo>
                      <a:pt x="0" y="0"/>
                    </a:moveTo>
                    <a:lnTo>
                      <a:pt x="0" y="1426921"/>
                    </a:lnTo>
                  </a:path>
                </a:pathLst>
              </a:custGeom>
              <a:ln w="6350">
                <a:solidFill>
                  <a:srgbClr val="000000"/>
                </a:solidFill>
              </a:ln>
            </p:spPr>
            <p:txBody>
              <a:bodyPr wrap="square" lIns="0" tIns="0" rIns="0" bIns="0" rtlCol="0"/>
              <a:lstStyle/>
              <a:p>
                <a:endParaRPr/>
              </a:p>
            </p:txBody>
          </p:sp>
          <p:sp>
            <p:nvSpPr>
              <p:cNvPr id="1284" name="object 519"/>
              <p:cNvSpPr txBox="1"/>
              <p:nvPr/>
            </p:nvSpPr>
            <p:spPr>
              <a:xfrm>
                <a:off x="1190390" y="2299560"/>
                <a:ext cx="16319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350</a:t>
                </a:r>
                <a:endParaRPr sz="650">
                  <a:latin typeface="Arial"/>
                  <a:cs typeface="Arial"/>
                </a:endParaRPr>
              </a:p>
            </p:txBody>
          </p:sp>
          <p:sp>
            <p:nvSpPr>
              <p:cNvPr id="1285" name="object 520"/>
              <p:cNvSpPr/>
              <p:nvPr/>
            </p:nvSpPr>
            <p:spPr>
              <a:xfrm>
                <a:off x="1397105"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86" name="object 521"/>
              <p:cNvSpPr/>
              <p:nvPr/>
            </p:nvSpPr>
            <p:spPr>
              <a:xfrm>
                <a:off x="1522276"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87" name="object 522"/>
              <p:cNvSpPr/>
              <p:nvPr/>
            </p:nvSpPr>
            <p:spPr>
              <a:xfrm>
                <a:off x="1647447"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88" name="object 523"/>
              <p:cNvSpPr/>
              <p:nvPr/>
            </p:nvSpPr>
            <p:spPr>
              <a:xfrm>
                <a:off x="1772606"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89" name="object 524"/>
              <p:cNvSpPr/>
              <p:nvPr/>
            </p:nvSpPr>
            <p:spPr>
              <a:xfrm>
                <a:off x="1897777" y="2259733"/>
                <a:ext cx="0" cy="38100"/>
              </a:xfrm>
              <a:custGeom>
                <a:avLst/>
                <a:gdLst/>
                <a:ahLst/>
                <a:cxnLst/>
                <a:rect l="l" t="t" r="r" b="b"/>
                <a:pathLst>
                  <a:path h="38100">
                    <a:moveTo>
                      <a:pt x="0" y="37477"/>
                    </a:moveTo>
                    <a:lnTo>
                      <a:pt x="0" y="0"/>
                    </a:lnTo>
                  </a:path>
                </a:pathLst>
              </a:custGeom>
              <a:ln w="6350">
                <a:solidFill>
                  <a:srgbClr val="000000"/>
                </a:solidFill>
              </a:ln>
            </p:spPr>
            <p:txBody>
              <a:bodyPr wrap="square" lIns="0" tIns="0" rIns="0" bIns="0" rtlCol="0"/>
              <a:lstStyle/>
              <a:p>
                <a:endParaRPr/>
              </a:p>
            </p:txBody>
          </p:sp>
          <p:sp>
            <p:nvSpPr>
              <p:cNvPr id="1290" name="object 525"/>
              <p:cNvSpPr txBox="1"/>
              <p:nvPr/>
            </p:nvSpPr>
            <p:spPr>
              <a:xfrm>
                <a:off x="1816237" y="2299560"/>
                <a:ext cx="16319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400</a:t>
                </a:r>
                <a:endParaRPr sz="650">
                  <a:latin typeface="Arial"/>
                  <a:cs typeface="Arial"/>
                </a:endParaRPr>
              </a:p>
            </p:txBody>
          </p:sp>
          <p:sp>
            <p:nvSpPr>
              <p:cNvPr id="1291" name="object 526"/>
              <p:cNvSpPr/>
              <p:nvPr/>
            </p:nvSpPr>
            <p:spPr>
              <a:xfrm>
                <a:off x="2022953"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92" name="object 527"/>
              <p:cNvSpPr/>
              <p:nvPr/>
            </p:nvSpPr>
            <p:spPr>
              <a:xfrm>
                <a:off x="2148125"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93" name="object 528"/>
              <p:cNvSpPr/>
              <p:nvPr/>
            </p:nvSpPr>
            <p:spPr>
              <a:xfrm>
                <a:off x="2273296"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94" name="object 529"/>
              <p:cNvSpPr/>
              <p:nvPr/>
            </p:nvSpPr>
            <p:spPr>
              <a:xfrm>
                <a:off x="2398467"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95" name="object 530"/>
              <p:cNvSpPr/>
              <p:nvPr/>
            </p:nvSpPr>
            <p:spPr>
              <a:xfrm>
                <a:off x="2523625" y="2259733"/>
                <a:ext cx="0" cy="38100"/>
              </a:xfrm>
              <a:custGeom>
                <a:avLst/>
                <a:gdLst/>
                <a:ahLst/>
                <a:cxnLst/>
                <a:rect l="l" t="t" r="r" b="b"/>
                <a:pathLst>
                  <a:path h="38100">
                    <a:moveTo>
                      <a:pt x="0" y="37477"/>
                    </a:moveTo>
                    <a:lnTo>
                      <a:pt x="0" y="0"/>
                    </a:lnTo>
                  </a:path>
                </a:pathLst>
              </a:custGeom>
              <a:ln w="6350">
                <a:solidFill>
                  <a:srgbClr val="000000"/>
                </a:solidFill>
              </a:ln>
            </p:spPr>
            <p:txBody>
              <a:bodyPr wrap="square" lIns="0" tIns="0" rIns="0" bIns="0" rtlCol="0"/>
              <a:lstStyle/>
              <a:p>
                <a:endParaRPr/>
              </a:p>
            </p:txBody>
          </p:sp>
          <p:sp>
            <p:nvSpPr>
              <p:cNvPr id="1296" name="object 531"/>
              <p:cNvSpPr txBox="1"/>
              <p:nvPr/>
            </p:nvSpPr>
            <p:spPr>
              <a:xfrm>
                <a:off x="2442089" y="2299560"/>
                <a:ext cx="16319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450</a:t>
                </a:r>
                <a:endParaRPr sz="650">
                  <a:latin typeface="Arial"/>
                  <a:cs typeface="Arial"/>
                </a:endParaRPr>
              </a:p>
            </p:txBody>
          </p:sp>
          <p:sp>
            <p:nvSpPr>
              <p:cNvPr id="1297" name="object 532"/>
              <p:cNvSpPr/>
              <p:nvPr/>
            </p:nvSpPr>
            <p:spPr>
              <a:xfrm>
                <a:off x="2648794"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98" name="object 533"/>
              <p:cNvSpPr/>
              <p:nvPr/>
            </p:nvSpPr>
            <p:spPr>
              <a:xfrm>
                <a:off x="2773965"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299" name="object 534"/>
              <p:cNvSpPr/>
              <p:nvPr/>
            </p:nvSpPr>
            <p:spPr>
              <a:xfrm>
                <a:off x="2899136"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0" name="object 535"/>
              <p:cNvSpPr/>
              <p:nvPr/>
            </p:nvSpPr>
            <p:spPr>
              <a:xfrm>
                <a:off x="3024308"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1" name="object 536"/>
              <p:cNvSpPr/>
              <p:nvPr/>
            </p:nvSpPr>
            <p:spPr>
              <a:xfrm>
                <a:off x="3149479" y="2259733"/>
                <a:ext cx="0" cy="38100"/>
              </a:xfrm>
              <a:custGeom>
                <a:avLst/>
                <a:gdLst/>
                <a:ahLst/>
                <a:cxnLst/>
                <a:rect l="l" t="t" r="r" b="b"/>
                <a:pathLst>
                  <a:path h="38100">
                    <a:moveTo>
                      <a:pt x="0" y="37477"/>
                    </a:moveTo>
                    <a:lnTo>
                      <a:pt x="0" y="0"/>
                    </a:lnTo>
                  </a:path>
                </a:pathLst>
              </a:custGeom>
              <a:ln w="6350">
                <a:solidFill>
                  <a:srgbClr val="000000"/>
                </a:solidFill>
              </a:ln>
            </p:spPr>
            <p:txBody>
              <a:bodyPr wrap="square" lIns="0" tIns="0" rIns="0" bIns="0" rtlCol="0"/>
              <a:lstStyle/>
              <a:p>
                <a:endParaRPr/>
              </a:p>
            </p:txBody>
          </p:sp>
          <p:sp>
            <p:nvSpPr>
              <p:cNvPr id="1302" name="object 537"/>
              <p:cNvSpPr/>
              <p:nvPr/>
            </p:nvSpPr>
            <p:spPr>
              <a:xfrm>
                <a:off x="3274637"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3" name="object 538"/>
              <p:cNvSpPr/>
              <p:nvPr/>
            </p:nvSpPr>
            <p:spPr>
              <a:xfrm>
                <a:off x="3399808"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4" name="object 539"/>
              <p:cNvSpPr/>
              <p:nvPr/>
            </p:nvSpPr>
            <p:spPr>
              <a:xfrm>
                <a:off x="3524980"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5" name="object 540"/>
              <p:cNvSpPr/>
              <p:nvPr/>
            </p:nvSpPr>
            <p:spPr>
              <a:xfrm>
                <a:off x="3650164"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6" name="object 541"/>
              <p:cNvSpPr/>
              <p:nvPr/>
            </p:nvSpPr>
            <p:spPr>
              <a:xfrm>
                <a:off x="3775335" y="2259733"/>
                <a:ext cx="0" cy="38100"/>
              </a:xfrm>
              <a:custGeom>
                <a:avLst/>
                <a:gdLst/>
                <a:ahLst/>
                <a:cxnLst/>
                <a:rect l="l" t="t" r="r" b="b"/>
                <a:pathLst>
                  <a:path h="38100">
                    <a:moveTo>
                      <a:pt x="0" y="37477"/>
                    </a:moveTo>
                    <a:lnTo>
                      <a:pt x="0" y="0"/>
                    </a:lnTo>
                  </a:path>
                </a:pathLst>
              </a:custGeom>
              <a:ln w="6350">
                <a:solidFill>
                  <a:srgbClr val="000000"/>
                </a:solidFill>
              </a:ln>
            </p:spPr>
            <p:txBody>
              <a:bodyPr wrap="square" lIns="0" tIns="0" rIns="0" bIns="0" rtlCol="0"/>
              <a:lstStyle/>
              <a:p>
                <a:endParaRPr/>
              </a:p>
            </p:txBody>
          </p:sp>
          <p:sp>
            <p:nvSpPr>
              <p:cNvPr id="1307" name="object 542"/>
              <p:cNvSpPr/>
              <p:nvPr/>
            </p:nvSpPr>
            <p:spPr>
              <a:xfrm>
                <a:off x="3900493"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8" name="object 543"/>
              <p:cNvSpPr/>
              <p:nvPr/>
            </p:nvSpPr>
            <p:spPr>
              <a:xfrm>
                <a:off x="4025664"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09" name="object 544"/>
              <p:cNvSpPr/>
              <p:nvPr/>
            </p:nvSpPr>
            <p:spPr>
              <a:xfrm>
                <a:off x="4150836"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10" name="object 545"/>
              <p:cNvSpPr/>
              <p:nvPr/>
            </p:nvSpPr>
            <p:spPr>
              <a:xfrm>
                <a:off x="4275994"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11" name="object 546"/>
              <p:cNvSpPr/>
              <p:nvPr/>
            </p:nvSpPr>
            <p:spPr>
              <a:xfrm>
                <a:off x="4401165" y="2259733"/>
                <a:ext cx="0" cy="38100"/>
              </a:xfrm>
              <a:custGeom>
                <a:avLst/>
                <a:gdLst/>
                <a:ahLst/>
                <a:cxnLst/>
                <a:rect l="l" t="t" r="r" b="b"/>
                <a:pathLst>
                  <a:path h="38100">
                    <a:moveTo>
                      <a:pt x="0" y="37477"/>
                    </a:moveTo>
                    <a:lnTo>
                      <a:pt x="0" y="0"/>
                    </a:lnTo>
                  </a:path>
                </a:pathLst>
              </a:custGeom>
              <a:ln w="6350">
                <a:solidFill>
                  <a:srgbClr val="000000"/>
                </a:solidFill>
              </a:ln>
            </p:spPr>
            <p:txBody>
              <a:bodyPr wrap="square" lIns="0" tIns="0" rIns="0" bIns="0" rtlCol="0"/>
              <a:lstStyle/>
              <a:p>
                <a:endParaRPr/>
              </a:p>
            </p:txBody>
          </p:sp>
          <p:sp>
            <p:nvSpPr>
              <p:cNvPr id="1312" name="object 547"/>
              <p:cNvSpPr txBox="1"/>
              <p:nvPr/>
            </p:nvSpPr>
            <p:spPr>
              <a:xfrm>
                <a:off x="4319632" y="2299560"/>
                <a:ext cx="16319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600</a:t>
                </a:r>
                <a:endParaRPr sz="650">
                  <a:latin typeface="Arial"/>
                  <a:cs typeface="Arial"/>
                </a:endParaRPr>
              </a:p>
            </p:txBody>
          </p:sp>
          <p:sp>
            <p:nvSpPr>
              <p:cNvPr id="1313" name="object 548"/>
              <p:cNvSpPr/>
              <p:nvPr/>
            </p:nvSpPr>
            <p:spPr>
              <a:xfrm>
                <a:off x="4526323"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14" name="object 549"/>
              <p:cNvSpPr/>
              <p:nvPr/>
            </p:nvSpPr>
            <p:spPr>
              <a:xfrm>
                <a:off x="4651507"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15" name="object 550"/>
              <p:cNvSpPr/>
              <p:nvPr/>
            </p:nvSpPr>
            <p:spPr>
              <a:xfrm>
                <a:off x="4776678"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16" name="object 551"/>
              <p:cNvSpPr/>
              <p:nvPr/>
            </p:nvSpPr>
            <p:spPr>
              <a:xfrm>
                <a:off x="4901849"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17" name="object 552"/>
              <p:cNvSpPr/>
              <p:nvPr/>
            </p:nvSpPr>
            <p:spPr>
              <a:xfrm>
                <a:off x="5027008" y="2259733"/>
                <a:ext cx="0" cy="38100"/>
              </a:xfrm>
              <a:custGeom>
                <a:avLst/>
                <a:gdLst/>
                <a:ahLst/>
                <a:cxnLst/>
                <a:rect l="l" t="t" r="r" b="b"/>
                <a:pathLst>
                  <a:path h="38100">
                    <a:moveTo>
                      <a:pt x="0" y="37477"/>
                    </a:moveTo>
                    <a:lnTo>
                      <a:pt x="0" y="0"/>
                    </a:lnTo>
                  </a:path>
                </a:pathLst>
              </a:custGeom>
              <a:ln w="6350">
                <a:solidFill>
                  <a:srgbClr val="000000"/>
                </a:solidFill>
              </a:ln>
            </p:spPr>
            <p:txBody>
              <a:bodyPr wrap="square" lIns="0" tIns="0" rIns="0" bIns="0" rtlCol="0"/>
              <a:lstStyle/>
              <a:p>
                <a:endParaRPr/>
              </a:p>
            </p:txBody>
          </p:sp>
          <p:sp>
            <p:nvSpPr>
              <p:cNvPr id="1318" name="object 553"/>
              <p:cNvSpPr txBox="1"/>
              <p:nvPr/>
            </p:nvSpPr>
            <p:spPr>
              <a:xfrm>
                <a:off x="4945475" y="2299560"/>
                <a:ext cx="16319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650</a:t>
                </a:r>
                <a:endParaRPr sz="650">
                  <a:latin typeface="Arial"/>
                  <a:cs typeface="Arial"/>
                </a:endParaRPr>
              </a:p>
            </p:txBody>
          </p:sp>
          <p:sp>
            <p:nvSpPr>
              <p:cNvPr id="1319" name="object 554"/>
              <p:cNvSpPr/>
              <p:nvPr/>
            </p:nvSpPr>
            <p:spPr>
              <a:xfrm>
                <a:off x="5152191"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20" name="object 555"/>
              <p:cNvSpPr/>
              <p:nvPr/>
            </p:nvSpPr>
            <p:spPr>
              <a:xfrm>
                <a:off x="5277350"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21" name="object 556"/>
              <p:cNvSpPr/>
              <p:nvPr/>
            </p:nvSpPr>
            <p:spPr>
              <a:xfrm>
                <a:off x="5402546"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22" name="object 557"/>
              <p:cNvSpPr/>
              <p:nvPr/>
            </p:nvSpPr>
            <p:spPr>
              <a:xfrm>
                <a:off x="5527692"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23" name="object 558"/>
              <p:cNvSpPr/>
              <p:nvPr/>
            </p:nvSpPr>
            <p:spPr>
              <a:xfrm>
                <a:off x="5652876" y="2259733"/>
                <a:ext cx="0" cy="38100"/>
              </a:xfrm>
              <a:custGeom>
                <a:avLst/>
                <a:gdLst/>
                <a:ahLst/>
                <a:cxnLst/>
                <a:rect l="l" t="t" r="r" b="b"/>
                <a:pathLst>
                  <a:path h="38100">
                    <a:moveTo>
                      <a:pt x="0" y="37477"/>
                    </a:moveTo>
                    <a:lnTo>
                      <a:pt x="0" y="0"/>
                    </a:lnTo>
                  </a:path>
                </a:pathLst>
              </a:custGeom>
              <a:ln w="6350">
                <a:solidFill>
                  <a:srgbClr val="000000"/>
                </a:solidFill>
              </a:ln>
            </p:spPr>
            <p:txBody>
              <a:bodyPr wrap="square" lIns="0" tIns="0" rIns="0" bIns="0" rtlCol="0"/>
              <a:lstStyle/>
              <a:p>
                <a:endParaRPr/>
              </a:p>
            </p:txBody>
          </p:sp>
          <p:sp>
            <p:nvSpPr>
              <p:cNvPr id="1324" name="object 559"/>
              <p:cNvSpPr txBox="1"/>
              <p:nvPr/>
            </p:nvSpPr>
            <p:spPr>
              <a:xfrm>
                <a:off x="5571331" y="2299560"/>
                <a:ext cx="16319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700</a:t>
                </a:r>
                <a:endParaRPr sz="650">
                  <a:latin typeface="Arial"/>
                  <a:cs typeface="Arial"/>
                </a:endParaRPr>
              </a:p>
            </p:txBody>
          </p:sp>
          <p:sp>
            <p:nvSpPr>
              <p:cNvPr id="1325" name="object 560"/>
              <p:cNvSpPr/>
              <p:nvPr/>
            </p:nvSpPr>
            <p:spPr>
              <a:xfrm>
                <a:off x="5778036"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26" name="object 561"/>
              <p:cNvSpPr/>
              <p:nvPr/>
            </p:nvSpPr>
            <p:spPr>
              <a:xfrm>
                <a:off x="5903207" y="2269639"/>
                <a:ext cx="0" cy="27940"/>
              </a:xfrm>
              <a:custGeom>
                <a:avLst/>
                <a:gdLst/>
                <a:ahLst/>
                <a:cxnLst/>
                <a:rect l="l" t="t" r="r" b="b"/>
                <a:pathLst>
                  <a:path h="27939">
                    <a:moveTo>
                      <a:pt x="0" y="27571"/>
                    </a:moveTo>
                    <a:lnTo>
                      <a:pt x="0" y="0"/>
                    </a:lnTo>
                  </a:path>
                </a:pathLst>
              </a:custGeom>
              <a:ln w="6350">
                <a:solidFill>
                  <a:srgbClr val="000000"/>
                </a:solidFill>
              </a:ln>
            </p:spPr>
            <p:txBody>
              <a:bodyPr wrap="square" lIns="0" tIns="0" rIns="0" bIns="0" rtlCol="0"/>
              <a:lstStyle/>
              <a:p>
                <a:endParaRPr/>
              </a:p>
            </p:txBody>
          </p:sp>
          <p:sp>
            <p:nvSpPr>
              <p:cNvPr id="1327" name="object 562"/>
              <p:cNvSpPr txBox="1"/>
              <p:nvPr/>
            </p:nvSpPr>
            <p:spPr>
              <a:xfrm>
                <a:off x="1175241" y="2228135"/>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0</a:t>
                </a:r>
                <a:endParaRPr sz="650">
                  <a:latin typeface="Arial"/>
                  <a:cs typeface="Arial"/>
                </a:endParaRPr>
              </a:p>
            </p:txBody>
          </p:sp>
          <p:sp>
            <p:nvSpPr>
              <p:cNvPr id="1328" name="object 563"/>
              <p:cNvSpPr/>
              <p:nvPr/>
            </p:nvSpPr>
            <p:spPr>
              <a:xfrm>
                <a:off x="1271935" y="2240124"/>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29" name="object 564"/>
              <p:cNvSpPr/>
              <p:nvPr/>
            </p:nvSpPr>
            <p:spPr>
              <a:xfrm>
                <a:off x="1271935" y="2183063"/>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30" name="object 565"/>
              <p:cNvSpPr/>
              <p:nvPr/>
            </p:nvSpPr>
            <p:spPr>
              <a:xfrm>
                <a:off x="1271935" y="2125976"/>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31" name="object 566"/>
              <p:cNvSpPr/>
              <p:nvPr/>
            </p:nvSpPr>
            <p:spPr>
              <a:xfrm>
                <a:off x="1271935" y="2068903"/>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32" name="object 567"/>
              <p:cNvSpPr/>
              <p:nvPr/>
            </p:nvSpPr>
            <p:spPr>
              <a:xfrm>
                <a:off x="1271935" y="2011816"/>
                <a:ext cx="38100" cy="0"/>
              </a:xfrm>
              <a:custGeom>
                <a:avLst/>
                <a:gdLst/>
                <a:ahLst/>
                <a:cxnLst/>
                <a:rect l="l" t="t" r="r" b="b"/>
                <a:pathLst>
                  <a:path w="38100">
                    <a:moveTo>
                      <a:pt x="0" y="0"/>
                    </a:moveTo>
                    <a:lnTo>
                      <a:pt x="37477" y="0"/>
                    </a:lnTo>
                  </a:path>
                </a:pathLst>
              </a:custGeom>
              <a:ln w="6350">
                <a:solidFill>
                  <a:srgbClr val="000000"/>
                </a:solidFill>
              </a:ln>
            </p:spPr>
            <p:txBody>
              <a:bodyPr wrap="square" lIns="0" tIns="0" rIns="0" bIns="0" rtlCol="0"/>
              <a:lstStyle/>
              <a:p>
                <a:endParaRPr/>
              </a:p>
            </p:txBody>
          </p:sp>
          <p:sp>
            <p:nvSpPr>
              <p:cNvPr id="1333" name="object 568"/>
              <p:cNvSpPr txBox="1"/>
              <p:nvPr/>
            </p:nvSpPr>
            <p:spPr>
              <a:xfrm>
                <a:off x="1175241" y="1942741"/>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1</a:t>
                </a:r>
                <a:endParaRPr sz="650">
                  <a:latin typeface="Arial"/>
                  <a:cs typeface="Arial"/>
                </a:endParaRPr>
              </a:p>
            </p:txBody>
          </p:sp>
          <p:sp>
            <p:nvSpPr>
              <p:cNvPr id="1334" name="object 569"/>
              <p:cNvSpPr/>
              <p:nvPr/>
            </p:nvSpPr>
            <p:spPr>
              <a:xfrm>
                <a:off x="1271935" y="1954745"/>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35" name="object 570"/>
              <p:cNvSpPr/>
              <p:nvPr/>
            </p:nvSpPr>
            <p:spPr>
              <a:xfrm>
                <a:off x="1271935" y="1897658"/>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36" name="object 571"/>
              <p:cNvSpPr/>
              <p:nvPr/>
            </p:nvSpPr>
            <p:spPr>
              <a:xfrm>
                <a:off x="1271935" y="1840584"/>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37" name="object 572"/>
              <p:cNvSpPr/>
              <p:nvPr/>
            </p:nvSpPr>
            <p:spPr>
              <a:xfrm>
                <a:off x="1271935" y="1783510"/>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38" name="object 573"/>
              <p:cNvSpPr/>
              <p:nvPr/>
            </p:nvSpPr>
            <p:spPr>
              <a:xfrm>
                <a:off x="1271935" y="1726437"/>
                <a:ext cx="38100" cy="0"/>
              </a:xfrm>
              <a:custGeom>
                <a:avLst/>
                <a:gdLst/>
                <a:ahLst/>
                <a:cxnLst/>
                <a:rect l="l" t="t" r="r" b="b"/>
                <a:pathLst>
                  <a:path w="38100">
                    <a:moveTo>
                      <a:pt x="0" y="0"/>
                    </a:moveTo>
                    <a:lnTo>
                      <a:pt x="37477" y="0"/>
                    </a:lnTo>
                  </a:path>
                </a:pathLst>
              </a:custGeom>
              <a:ln w="6350">
                <a:solidFill>
                  <a:srgbClr val="000000"/>
                </a:solidFill>
              </a:ln>
            </p:spPr>
            <p:txBody>
              <a:bodyPr wrap="square" lIns="0" tIns="0" rIns="0" bIns="0" rtlCol="0"/>
              <a:lstStyle/>
              <a:p>
                <a:endParaRPr/>
              </a:p>
            </p:txBody>
          </p:sp>
          <p:sp>
            <p:nvSpPr>
              <p:cNvPr id="1339" name="object 574"/>
              <p:cNvSpPr txBox="1"/>
              <p:nvPr/>
            </p:nvSpPr>
            <p:spPr>
              <a:xfrm>
                <a:off x="1175241" y="1657361"/>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2</a:t>
                </a:r>
                <a:endParaRPr sz="650">
                  <a:latin typeface="Arial"/>
                  <a:cs typeface="Arial"/>
                </a:endParaRPr>
              </a:p>
            </p:txBody>
          </p:sp>
          <p:sp>
            <p:nvSpPr>
              <p:cNvPr id="1340" name="object 575"/>
              <p:cNvSpPr/>
              <p:nvPr/>
            </p:nvSpPr>
            <p:spPr>
              <a:xfrm>
                <a:off x="1271935" y="1669354"/>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41" name="object 576"/>
              <p:cNvSpPr/>
              <p:nvPr/>
            </p:nvSpPr>
            <p:spPr>
              <a:xfrm>
                <a:off x="1271935" y="1612280"/>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42" name="object 577"/>
              <p:cNvSpPr/>
              <p:nvPr/>
            </p:nvSpPr>
            <p:spPr>
              <a:xfrm>
                <a:off x="1271935" y="1555207"/>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43" name="object 578"/>
              <p:cNvSpPr/>
              <p:nvPr/>
            </p:nvSpPr>
            <p:spPr>
              <a:xfrm>
                <a:off x="1271935" y="1498133"/>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44" name="object 579"/>
              <p:cNvSpPr/>
              <p:nvPr/>
            </p:nvSpPr>
            <p:spPr>
              <a:xfrm>
                <a:off x="1271935" y="1441046"/>
                <a:ext cx="38100" cy="0"/>
              </a:xfrm>
              <a:custGeom>
                <a:avLst/>
                <a:gdLst/>
                <a:ahLst/>
                <a:cxnLst/>
                <a:rect l="l" t="t" r="r" b="b"/>
                <a:pathLst>
                  <a:path w="38100">
                    <a:moveTo>
                      <a:pt x="0" y="0"/>
                    </a:moveTo>
                    <a:lnTo>
                      <a:pt x="37477" y="0"/>
                    </a:lnTo>
                  </a:path>
                </a:pathLst>
              </a:custGeom>
              <a:ln w="6350">
                <a:solidFill>
                  <a:srgbClr val="000000"/>
                </a:solidFill>
              </a:ln>
            </p:spPr>
            <p:txBody>
              <a:bodyPr wrap="square" lIns="0" tIns="0" rIns="0" bIns="0" rtlCol="0"/>
              <a:lstStyle/>
              <a:p>
                <a:endParaRPr/>
              </a:p>
            </p:txBody>
          </p:sp>
          <p:sp>
            <p:nvSpPr>
              <p:cNvPr id="1345" name="object 580"/>
              <p:cNvSpPr txBox="1"/>
              <p:nvPr/>
            </p:nvSpPr>
            <p:spPr>
              <a:xfrm>
                <a:off x="1175241" y="1371971"/>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3</a:t>
                </a:r>
                <a:endParaRPr sz="650">
                  <a:latin typeface="Arial"/>
                  <a:cs typeface="Arial"/>
                </a:endParaRPr>
              </a:p>
            </p:txBody>
          </p:sp>
          <p:sp>
            <p:nvSpPr>
              <p:cNvPr id="1346" name="object 581"/>
              <p:cNvSpPr/>
              <p:nvPr/>
            </p:nvSpPr>
            <p:spPr>
              <a:xfrm>
                <a:off x="1271935" y="1383966"/>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47" name="object 582"/>
              <p:cNvSpPr/>
              <p:nvPr/>
            </p:nvSpPr>
            <p:spPr>
              <a:xfrm>
                <a:off x="1271935" y="1326892"/>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48" name="object 583"/>
              <p:cNvSpPr/>
              <p:nvPr/>
            </p:nvSpPr>
            <p:spPr>
              <a:xfrm>
                <a:off x="1271935" y="1269819"/>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49" name="object 584"/>
              <p:cNvSpPr/>
              <p:nvPr/>
            </p:nvSpPr>
            <p:spPr>
              <a:xfrm>
                <a:off x="1271935" y="1212745"/>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50" name="object 585"/>
              <p:cNvSpPr/>
              <p:nvPr/>
            </p:nvSpPr>
            <p:spPr>
              <a:xfrm>
                <a:off x="1271935" y="1155658"/>
                <a:ext cx="38100" cy="0"/>
              </a:xfrm>
              <a:custGeom>
                <a:avLst/>
                <a:gdLst/>
                <a:ahLst/>
                <a:cxnLst/>
                <a:rect l="l" t="t" r="r" b="b"/>
                <a:pathLst>
                  <a:path w="38100">
                    <a:moveTo>
                      <a:pt x="0" y="0"/>
                    </a:moveTo>
                    <a:lnTo>
                      <a:pt x="37477" y="0"/>
                    </a:lnTo>
                  </a:path>
                </a:pathLst>
              </a:custGeom>
              <a:ln w="6350">
                <a:solidFill>
                  <a:srgbClr val="000000"/>
                </a:solidFill>
              </a:ln>
            </p:spPr>
            <p:txBody>
              <a:bodyPr wrap="square" lIns="0" tIns="0" rIns="0" bIns="0" rtlCol="0"/>
              <a:lstStyle/>
              <a:p>
                <a:endParaRPr/>
              </a:p>
            </p:txBody>
          </p:sp>
          <p:sp>
            <p:nvSpPr>
              <p:cNvPr id="1351" name="object 586"/>
              <p:cNvSpPr txBox="1"/>
              <p:nvPr/>
            </p:nvSpPr>
            <p:spPr>
              <a:xfrm>
                <a:off x="1175241" y="1086593"/>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4</a:t>
                </a:r>
                <a:endParaRPr sz="650">
                  <a:latin typeface="Arial"/>
                  <a:cs typeface="Arial"/>
                </a:endParaRPr>
              </a:p>
            </p:txBody>
          </p:sp>
          <p:sp>
            <p:nvSpPr>
              <p:cNvPr id="1352" name="object 587"/>
              <p:cNvSpPr/>
              <p:nvPr/>
            </p:nvSpPr>
            <p:spPr>
              <a:xfrm>
                <a:off x="1271935" y="1098588"/>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53" name="object 588"/>
              <p:cNvSpPr/>
              <p:nvPr/>
            </p:nvSpPr>
            <p:spPr>
              <a:xfrm>
                <a:off x="1271935" y="1041514"/>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54" name="object 589"/>
              <p:cNvSpPr/>
              <p:nvPr/>
            </p:nvSpPr>
            <p:spPr>
              <a:xfrm>
                <a:off x="1271935" y="984441"/>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55" name="object 590"/>
              <p:cNvSpPr/>
              <p:nvPr/>
            </p:nvSpPr>
            <p:spPr>
              <a:xfrm>
                <a:off x="1271935" y="927354"/>
                <a:ext cx="27940" cy="0"/>
              </a:xfrm>
              <a:custGeom>
                <a:avLst/>
                <a:gdLst/>
                <a:ahLst/>
                <a:cxnLst/>
                <a:rect l="l" t="t" r="r" b="b"/>
                <a:pathLst>
                  <a:path w="27940">
                    <a:moveTo>
                      <a:pt x="0" y="0"/>
                    </a:moveTo>
                    <a:lnTo>
                      <a:pt x="27571" y="0"/>
                    </a:lnTo>
                  </a:path>
                </a:pathLst>
              </a:custGeom>
              <a:ln w="6350">
                <a:solidFill>
                  <a:srgbClr val="000000"/>
                </a:solidFill>
              </a:ln>
            </p:spPr>
            <p:txBody>
              <a:bodyPr wrap="square" lIns="0" tIns="0" rIns="0" bIns="0" rtlCol="0"/>
              <a:lstStyle/>
              <a:p>
                <a:endParaRPr/>
              </a:p>
            </p:txBody>
          </p:sp>
          <p:sp>
            <p:nvSpPr>
              <p:cNvPr id="1356" name="object 591"/>
              <p:cNvSpPr txBox="1"/>
              <p:nvPr/>
            </p:nvSpPr>
            <p:spPr>
              <a:xfrm>
                <a:off x="1175241" y="801203"/>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5</a:t>
                </a:r>
                <a:endParaRPr sz="650">
                  <a:latin typeface="Arial"/>
                  <a:cs typeface="Arial"/>
                </a:endParaRPr>
              </a:p>
            </p:txBody>
          </p:sp>
          <p:sp>
            <p:nvSpPr>
              <p:cNvPr id="1357" name="object 592"/>
              <p:cNvSpPr/>
              <p:nvPr/>
            </p:nvSpPr>
            <p:spPr>
              <a:xfrm>
                <a:off x="6028378" y="870284"/>
                <a:ext cx="0" cy="15240"/>
              </a:xfrm>
              <a:custGeom>
                <a:avLst/>
                <a:gdLst/>
                <a:ahLst/>
                <a:cxnLst/>
                <a:rect l="l" t="t" r="r" b="b"/>
                <a:pathLst>
                  <a:path h="15240">
                    <a:moveTo>
                      <a:pt x="0" y="0"/>
                    </a:moveTo>
                    <a:lnTo>
                      <a:pt x="0" y="14846"/>
                    </a:lnTo>
                  </a:path>
                </a:pathLst>
              </a:custGeom>
              <a:ln w="6350">
                <a:solidFill>
                  <a:srgbClr val="000000"/>
                </a:solidFill>
              </a:ln>
            </p:spPr>
            <p:txBody>
              <a:bodyPr wrap="square" lIns="0" tIns="0" rIns="0" bIns="0" rtlCol="0"/>
              <a:lstStyle/>
              <a:p>
                <a:endParaRPr/>
              </a:p>
            </p:txBody>
          </p:sp>
          <p:sp>
            <p:nvSpPr>
              <p:cNvPr id="1358" name="object 593"/>
              <p:cNvSpPr/>
              <p:nvPr/>
            </p:nvSpPr>
            <p:spPr>
              <a:xfrm>
                <a:off x="6003588" y="870284"/>
                <a:ext cx="25400" cy="0"/>
              </a:xfrm>
              <a:custGeom>
                <a:avLst/>
                <a:gdLst/>
                <a:ahLst/>
                <a:cxnLst/>
                <a:rect l="l" t="t" r="r" b="b"/>
                <a:pathLst>
                  <a:path w="25400">
                    <a:moveTo>
                      <a:pt x="24790" y="0"/>
                    </a:moveTo>
                    <a:lnTo>
                      <a:pt x="0" y="0"/>
                    </a:lnTo>
                  </a:path>
                </a:pathLst>
              </a:custGeom>
              <a:ln w="6350">
                <a:solidFill>
                  <a:srgbClr val="000000"/>
                </a:solidFill>
              </a:ln>
            </p:spPr>
            <p:txBody>
              <a:bodyPr wrap="square" lIns="0" tIns="0" rIns="0" bIns="0" rtlCol="0"/>
              <a:lstStyle/>
              <a:p>
                <a:endParaRPr/>
              </a:p>
            </p:txBody>
          </p:sp>
          <p:sp>
            <p:nvSpPr>
              <p:cNvPr id="1359" name="object 594"/>
              <p:cNvSpPr txBox="1"/>
              <p:nvPr/>
            </p:nvSpPr>
            <p:spPr>
              <a:xfrm>
                <a:off x="3067932" y="2269881"/>
                <a:ext cx="1064260" cy="283210"/>
              </a:xfrm>
              <a:prstGeom prst="rect">
                <a:avLst/>
              </a:prstGeom>
            </p:spPr>
            <p:txBody>
              <a:bodyPr vert="horz" wrap="square" lIns="0" tIns="41910" rIns="0" bIns="0" rtlCol="0">
                <a:spAutoFit/>
              </a:bodyPr>
              <a:lstStyle/>
              <a:p>
                <a:pPr marL="12700">
                  <a:lnSpc>
                    <a:spcPct val="100000"/>
                  </a:lnSpc>
                  <a:spcBef>
                    <a:spcPts val="330"/>
                  </a:spcBef>
                  <a:tabLst>
                    <a:tab pos="638175" algn="l"/>
                  </a:tabLst>
                </a:pPr>
                <a:r>
                  <a:rPr sz="650" spc="-5" dirty="0">
                    <a:latin typeface="Arial"/>
                    <a:cs typeface="Arial"/>
                  </a:rPr>
                  <a:t>500	550</a:t>
                </a:r>
                <a:endParaRPr sz="650" dirty="0">
                  <a:latin typeface="Arial"/>
                  <a:cs typeface="Arial"/>
                </a:endParaRPr>
              </a:p>
              <a:p>
                <a:pPr marL="106045">
                  <a:lnSpc>
                    <a:spcPct val="100000"/>
                  </a:lnSpc>
                  <a:spcBef>
                    <a:spcPts val="235"/>
                  </a:spcBef>
                </a:pPr>
                <a:r>
                  <a:rPr sz="650" dirty="0">
                    <a:latin typeface="Arial"/>
                    <a:cs typeface="Arial"/>
                  </a:rPr>
                  <a:t>Oscillation frequency</a:t>
                </a:r>
                <a:r>
                  <a:rPr sz="650" spc="-80" dirty="0">
                    <a:latin typeface="Arial"/>
                    <a:cs typeface="Arial"/>
                  </a:rPr>
                  <a:t> </a:t>
                </a:r>
                <a:r>
                  <a:rPr sz="650" dirty="0">
                    <a:latin typeface="Arial"/>
                    <a:cs typeface="Arial"/>
                  </a:rPr>
                  <a:t>(Hz)</a:t>
                </a:r>
              </a:p>
            </p:txBody>
          </p:sp>
          <p:sp>
            <p:nvSpPr>
              <p:cNvPr id="1360" name="object 595"/>
              <p:cNvSpPr txBox="1"/>
              <p:nvPr/>
            </p:nvSpPr>
            <p:spPr>
              <a:xfrm>
                <a:off x="1004765" y="1048481"/>
                <a:ext cx="135255" cy="1070610"/>
              </a:xfrm>
              <a:prstGeom prst="rect">
                <a:avLst/>
              </a:prstGeom>
            </p:spPr>
            <p:txBody>
              <a:bodyPr vert="vert270" wrap="square" lIns="0" tIns="20955" rIns="0" bIns="0" rtlCol="0">
                <a:spAutoFit/>
              </a:bodyPr>
              <a:lstStyle/>
              <a:p>
                <a:pPr marL="12700">
                  <a:lnSpc>
                    <a:spcPct val="100000"/>
                  </a:lnSpc>
                  <a:spcBef>
                    <a:spcPts val="165"/>
                  </a:spcBef>
                </a:pPr>
                <a:r>
                  <a:rPr sz="650" dirty="0">
                    <a:latin typeface="Arial"/>
                    <a:cs typeface="Arial"/>
                  </a:rPr>
                  <a:t>Oscillation strength (mm</a:t>
                </a:r>
                <a:r>
                  <a:rPr sz="650" spc="-85" dirty="0">
                    <a:latin typeface="Arial"/>
                    <a:cs typeface="Arial"/>
                  </a:rPr>
                  <a:t> </a:t>
                </a:r>
                <a:r>
                  <a:rPr sz="650" dirty="0">
                    <a:latin typeface="Arial"/>
                    <a:cs typeface="Arial"/>
                  </a:rPr>
                  <a:t>s</a:t>
                </a:r>
                <a:r>
                  <a:rPr sz="675" baseline="37037" dirty="0">
                    <a:latin typeface="Arial"/>
                    <a:cs typeface="Arial"/>
                  </a:rPr>
                  <a:t>–1</a:t>
                </a:r>
                <a:r>
                  <a:rPr sz="650" dirty="0">
                    <a:latin typeface="Arial"/>
                    <a:cs typeface="Arial"/>
                  </a:rPr>
                  <a:t>)</a:t>
                </a:r>
                <a:endParaRPr sz="650">
                  <a:latin typeface="Arial"/>
                  <a:cs typeface="Arial"/>
                </a:endParaRPr>
              </a:p>
            </p:txBody>
          </p:sp>
          <p:sp>
            <p:nvSpPr>
              <p:cNvPr id="1361" name="object 596"/>
              <p:cNvSpPr/>
              <p:nvPr/>
            </p:nvSpPr>
            <p:spPr>
              <a:xfrm>
                <a:off x="1354213" y="1054634"/>
                <a:ext cx="50165" cy="50165"/>
              </a:xfrm>
              <a:custGeom>
                <a:avLst/>
                <a:gdLst/>
                <a:ahLst/>
                <a:cxnLst/>
                <a:rect l="l" t="t" r="r" b="b"/>
                <a:pathLst>
                  <a:path w="50165" h="50165">
                    <a:moveTo>
                      <a:pt x="0" y="0"/>
                    </a:moveTo>
                    <a:lnTo>
                      <a:pt x="49542" y="0"/>
                    </a:lnTo>
                    <a:lnTo>
                      <a:pt x="49542" y="49542"/>
                    </a:lnTo>
                    <a:lnTo>
                      <a:pt x="0" y="49542"/>
                    </a:lnTo>
                    <a:lnTo>
                      <a:pt x="0" y="0"/>
                    </a:lnTo>
                    <a:close/>
                  </a:path>
                </a:pathLst>
              </a:custGeom>
              <a:solidFill>
                <a:srgbClr val="FF0000"/>
              </a:solidFill>
            </p:spPr>
            <p:txBody>
              <a:bodyPr wrap="square" lIns="0" tIns="0" rIns="0" bIns="0" rtlCol="0"/>
              <a:lstStyle/>
              <a:p>
                <a:endParaRPr/>
              </a:p>
            </p:txBody>
          </p:sp>
          <p:sp>
            <p:nvSpPr>
              <p:cNvPr id="1362" name="object 597"/>
              <p:cNvSpPr/>
              <p:nvPr/>
            </p:nvSpPr>
            <p:spPr>
              <a:xfrm>
                <a:off x="1353781" y="1054200"/>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55"/>
                    </a:lnTo>
                    <a:lnTo>
                      <a:pt x="863" y="49555"/>
                    </a:lnTo>
                    <a:lnTo>
                      <a:pt x="863" y="863"/>
                    </a:lnTo>
                    <a:lnTo>
                      <a:pt x="431" y="863"/>
                    </a:lnTo>
                    <a:lnTo>
                      <a:pt x="431" y="431"/>
                    </a:lnTo>
                    <a:lnTo>
                      <a:pt x="50406" y="431"/>
                    </a:lnTo>
                    <a:lnTo>
                      <a:pt x="49974" y="0"/>
                    </a:lnTo>
                    <a:close/>
                  </a:path>
                  <a:path w="50800" h="50800">
                    <a:moveTo>
                      <a:pt x="50406" y="431"/>
                    </a:moveTo>
                    <a:lnTo>
                      <a:pt x="863" y="431"/>
                    </a:lnTo>
                    <a:lnTo>
                      <a:pt x="863" y="863"/>
                    </a:lnTo>
                    <a:lnTo>
                      <a:pt x="49542" y="863"/>
                    </a:lnTo>
                    <a:lnTo>
                      <a:pt x="49542" y="49555"/>
                    </a:lnTo>
                    <a:lnTo>
                      <a:pt x="50406" y="49555"/>
                    </a:lnTo>
                    <a:lnTo>
                      <a:pt x="50406" y="431"/>
                    </a:lnTo>
                    <a:close/>
                  </a:path>
                  <a:path w="50800" h="50800">
                    <a:moveTo>
                      <a:pt x="863" y="431"/>
                    </a:moveTo>
                    <a:lnTo>
                      <a:pt x="431" y="431"/>
                    </a:lnTo>
                    <a:lnTo>
                      <a:pt x="431" y="863"/>
                    </a:lnTo>
                    <a:lnTo>
                      <a:pt x="863" y="863"/>
                    </a:lnTo>
                    <a:lnTo>
                      <a:pt x="863" y="431"/>
                    </a:lnTo>
                    <a:close/>
                  </a:path>
                </a:pathLst>
              </a:custGeom>
              <a:solidFill>
                <a:srgbClr val="FF0000"/>
              </a:solidFill>
            </p:spPr>
            <p:txBody>
              <a:bodyPr wrap="square" lIns="0" tIns="0" rIns="0" bIns="0" rtlCol="0"/>
              <a:lstStyle/>
              <a:p>
                <a:endParaRPr/>
              </a:p>
            </p:txBody>
          </p:sp>
          <p:sp>
            <p:nvSpPr>
              <p:cNvPr id="1363" name="object 598"/>
              <p:cNvSpPr/>
              <p:nvPr/>
            </p:nvSpPr>
            <p:spPr>
              <a:xfrm>
                <a:off x="1352664" y="1061949"/>
                <a:ext cx="1270" cy="3175"/>
              </a:xfrm>
              <a:custGeom>
                <a:avLst/>
                <a:gdLst/>
                <a:ahLst/>
                <a:cxnLst/>
                <a:rect l="l" t="t" r="r" b="b"/>
                <a:pathLst>
                  <a:path w="1269" h="3175">
                    <a:moveTo>
                      <a:pt x="0" y="0"/>
                    </a:moveTo>
                    <a:lnTo>
                      <a:pt x="0" y="3149"/>
                    </a:lnTo>
                    <a:lnTo>
                      <a:pt x="1117" y="2908"/>
                    </a:lnTo>
                    <a:lnTo>
                      <a:pt x="1117" y="0"/>
                    </a:lnTo>
                    <a:lnTo>
                      <a:pt x="0" y="0"/>
                    </a:lnTo>
                    <a:close/>
                  </a:path>
                </a:pathLst>
              </a:custGeom>
              <a:solidFill>
                <a:srgbClr val="B2B2B2"/>
              </a:solidFill>
            </p:spPr>
            <p:txBody>
              <a:bodyPr wrap="square" lIns="0" tIns="0" rIns="0" bIns="0" rtlCol="0"/>
              <a:lstStyle/>
              <a:p>
                <a:endParaRPr/>
              </a:p>
            </p:txBody>
          </p:sp>
          <p:sp>
            <p:nvSpPr>
              <p:cNvPr id="1364" name="object 599"/>
              <p:cNvSpPr/>
              <p:nvPr/>
            </p:nvSpPr>
            <p:spPr>
              <a:xfrm>
                <a:off x="1352664" y="1076380"/>
                <a:ext cx="1270" cy="3175"/>
              </a:xfrm>
              <a:custGeom>
                <a:avLst/>
                <a:gdLst/>
                <a:ahLst/>
                <a:cxnLst/>
                <a:rect l="l" t="t" r="r" b="b"/>
                <a:pathLst>
                  <a:path w="1269" h="3175">
                    <a:moveTo>
                      <a:pt x="0" y="3136"/>
                    </a:moveTo>
                    <a:lnTo>
                      <a:pt x="0" y="0"/>
                    </a:lnTo>
                    <a:lnTo>
                      <a:pt x="1117" y="0"/>
                    </a:lnTo>
                    <a:lnTo>
                      <a:pt x="1117" y="2882"/>
                    </a:lnTo>
                    <a:lnTo>
                      <a:pt x="0" y="3136"/>
                    </a:lnTo>
                    <a:close/>
                  </a:path>
                </a:pathLst>
              </a:custGeom>
              <a:solidFill>
                <a:srgbClr val="B2B2B2"/>
              </a:solidFill>
            </p:spPr>
            <p:txBody>
              <a:bodyPr wrap="square" lIns="0" tIns="0" rIns="0" bIns="0" rtlCol="0"/>
              <a:lstStyle/>
              <a:p>
                <a:endParaRPr/>
              </a:p>
            </p:txBody>
          </p:sp>
          <p:sp>
            <p:nvSpPr>
              <p:cNvPr id="1365" name="object 600"/>
              <p:cNvSpPr/>
              <p:nvPr/>
            </p:nvSpPr>
            <p:spPr>
              <a:xfrm>
                <a:off x="1352668" y="1105204"/>
                <a:ext cx="13970" cy="635"/>
              </a:xfrm>
              <a:custGeom>
                <a:avLst/>
                <a:gdLst/>
                <a:ahLst/>
                <a:cxnLst/>
                <a:rect l="l" t="t" r="r" b="b"/>
                <a:pathLst>
                  <a:path w="13969" h="634">
                    <a:moveTo>
                      <a:pt x="11506" y="520"/>
                    </a:moveTo>
                    <a:lnTo>
                      <a:pt x="0" y="520"/>
                    </a:lnTo>
                    <a:lnTo>
                      <a:pt x="0" y="0"/>
                    </a:lnTo>
                    <a:lnTo>
                      <a:pt x="13804" y="0"/>
                    </a:lnTo>
                    <a:lnTo>
                      <a:pt x="11506" y="520"/>
                    </a:lnTo>
                    <a:close/>
                  </a:path>
                </a:pathLst>
              </a:custGeom>
              <a:solidFill>
                <a:srgbClr val="B2B2B2"/>
              </a:solidFill>
            </p:spPr>
            <p:txBody>
              <a:bodyPr wrap="square" lIns="0" tIns="0" rIns="0" bIns="0" rtlCol="0"/>
              <a:lstStyle/>
              <a:p>
                <a:endParaRPr/>
              </a:p>
            </p:txBody>
          </p:sp>
          <p:sp>
            <p:nvSpPr>
              <p:cNvPr id="1366" name="object 601"/>
              <p:cNvSpPr/>
              <p:nvPr/>
            </p:nvSpPr>
            <p:spPr>
              <a:xfrm>
                <a:off x="1352664" y="1090782"/>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367" name="object 602"/>
              <p:cNvSpPr/>
              <p:nvPr/>
            </p:nvSpPr>
            <p:spPr>
              <a:xfrm>
                <a:off x="1352665" y="1076374"/>
                <a:ext cx="52705" cy="14604"/>
              </a:xfrm>
              <a:custGeom>
                <a:avLst/>
                <a:gdLst/>
                <a:ahLst/>
                <a:cxnLst/>
                <a:rect l="l" t="t" r="r" b="b"/>
                <a:pathLst>
                  <a:path w="52705" h="14605">
                    <a:moveTo>
                      <a:pt x="1117" y="2882"/>
                    </a:moveTo>
                    <a:lnTo>
                      <a:pt x="0" y="3136"/>
                    </a:lnTo>
                    <a:lnTo>
                      <a:pt x="0" y="14401"/>
                    </a:lnTo>
                    <a:lnTo>
                      <a:pt x="1117" y="14401"/>
                    </a:lnTo>
                    <a:lnTo>
                      <a:pt x="1117" y="2882"/>
                    </a:lnTo>
                    <a:close/>
                  </a:path>
                  <a:path w="52705" h="14605">
                    <a:moveTo>
                      <a:pt x="52628" y="0"/>
                    </a:moveTo>
                    <a:lnTo>
                      <a:pt x="51523" y="0"/>
                    </a:lnTo>
                    <a:lnTo>
                      <a:pt x="51523" y="5803"/>
                    </a:lnTo>
                    <a:lnTo>
                      <a:pt x="52628" y="5549"/>
                    </a:lnTo>
                    <a:lnTo>
                      <a:pt x="52628" y="0"/>
                    </a:lnTo>
                    <a:close/>
                  </a:path>
                </a:pathLst>
              </a:custGeom>
              <a:solidFill>
                <a:srgbClr val="B2B2B2"/>
              </a:solidFill>
            </p:spPr>
            <p:txBody>
              <a:bodyPr wrap="square" lIns="0" tIns="0" rIns="0" bIns="0" rtlCol="0"/>
              <a:lstStyle/>
              <a:p>
                <a:endParaRPr/>
              </a:p>
            </p:txBody>
          </p:sp>
          <p:sp>
            <p:nvSpPr>
              <p:cNvPr id="1368" name="object 603"/>
              <p:cNvSpPr/>
              <p:nvPr/>
            </p:nvSpPr>
            <p:spPr>
              <a:xfrm>
                <a:off x="1404180" y="1081931"/>
                <a:ext cx="1270" cy="1905"/>
              </a:xfrm>
              <a:custGeom>
                <a:avLst/>
                <a:gdLst/>
                <a:ahLst/>
                <a:cxnLst/>
                <a:rect l="l" t="t" r="r" b="b"/>
                <a:pathLst>
                  <a:path w="1269" h="1905">
                    <a:moveTo>
                      <a:pt x="1117" y="1600"/>
                    </a:moveTo>
                    <a:lnTo>
                      <a:pt x="0" y="711"/>
                    </a:lnTo>
                    <a:lnTo>
                      <a:pt x="0" y="253"/>
                    </a:lnTo>
                    <a:lnTo>
                      <a:pt x="1117" y="0"/>
                    </a:lnTo>
                    <a:lnTo>
                      <a:pt x="1117" y="1600"/>
                    </a:lnTo>
                    <a:close/>
                  </a:path>
                </a:pathLst>
              </a:custGeom>
              <a:solidFill>
                <a:srgbClr val="B2B2B2"/>
              </a:solidFill>
            </p:spPr>
            <p:txBody>
              <a:bodyPr wrap="square" lIns="0" tIns="0" rIns="0" bIns="0" rtlCol="0"/>
              <a:lstStyle/>
              <a:p>
                <a:endParaRPr/>
              </a:p>
            </p:txBody>
          </p:sp>
          <p:sp>
            <p:nvSpPr>
              <p:cNvPr id="1369" name="object 604"/>
              <p:cNvSpPr/>
              <p:nvPr/>
            </p:nvSpPr>
            <p:spPr>
              <a:xfrm>
                <a:off x="1379688" y="1053085"/>
                <a:ext cx="20955" cy="635"/>
              </a:xfrm>
              <a:custGeom>
                <a:avLst/>
                <a:gdLst/>
                <a:ahLst/>
                <a:cxnLst/>
                <a:rect l="l" t="t" r="r" b="b"/>
                <a:pathLst>
                  <a:path w="20955" h="634">
                    <a:moveTo>
                      <a:pt x="20700" y="266"/>
                    </a:moveTo>
                    <a:lnTo>
                      <a:pt x="0" y="266"/>
                    </a:lnTo>
                    <a:lnTo>
                      <a:pt x="1168" y="0"/>
                    </a:lnTo>
                    <a:lnTo>
                      <a:pt x="20700" y="0"/>
                    </a:lnTo>
                    <a:lnTo>
                      <a:pt x="20700" y="266"/>
                    </a:lnTo>
                    <a:close/>
                  </a:path>
                </a:pathLst>
              </a:custGeom>
              <a:solidFill>
                <a:srgbClr val="B2B2B2"/>
              </a:solidFill>
            </p:spPr>
            <p:txBody>
              <a:bodyPr wrap="square" lIns="0" tIns="0" rIns="0" bIns="0" rtlCol="0"/>
              <a:lstStyle/>
              <a:p>
                <a:endParaRPr/>
              </a:p>
            </p:txBody>
          </p:sp>
          <p:sp>
            <p:nvSpPr>
              <p:cNvPr id="1370" name="object 605"/>
              <p:cNvSpPr/>
              <p:nvPr/>
            </p:nvSpPr>
            <p:spPr>
              <a:xfrm>
                <a:off x="1352665" y="1053089"/>
                <a:ext cx="52705" cy="8890"/>
              </a:xfrm>
              <a:custGeom>
                <a:avLst/>
                <a:gdLst/>
                <a:ahLst/>
                <a:cxnLst/>
                <a:rect l="l" t="t" r="r" b="b"/>
                <a:pathLst>
                  <a:path w="52705" h="8890">
                    <a:moveTo>
                      <a:pt x="28193" y="0"/>
                    </a:moveTo>
                    <a:lnTo>
                      <a:pt x="0" y="0"/>
                    </a:lnTo>
                    <a:lnTo>
                      <a:pt x="0" y="8864"/>
                    </a:lnTo>
                    <a:lnTo>
                      <a:pt x="1117" y="8864"/>
                    </a:lnTo>
                    <a:lnTo>
                      <a:pt x="1117" y="1536"/>
                    </a:lnTo>
                    <a:lnTo>
                      <a:pt x="1549" y="1117"/>
                    </a:lnTo>
                    <a:lnTo>
                      <a:pt x="47815" y="1117"/>
                    </a:lnTo>
                    <a:lnTo>
                      <a:pt x="51066" y="368"/>
                    </a:lnTo>
                    <a:lnTo>
                      <a:pt x="52628" y="368"/>
                    </a:lnTo>
                    <a:lnTo>
                      <a:pt x="27025" y="266"/>
                    </a:lnTo>
                    <a:lnTo>
                      <a:pt x="28193" y="0"/>
                    </a:lnTo>
                    <a:close/>
                  </a:path>
                  <a:path w="52705" h="8890">
                    <a:moveTo>
                      <a:pt x="52628" y="368"/>
                    </a:moveTo>
                    <a:lnTo>
                      <a:pt x="51066" y="368"/>
                    </a:lnTo>
                    <a:lnTo>
                      <a:pt x="52628" y="1612"/>
                    </a:lnTo>
                    <a:lnTo>
                      <a:pt x="52628" y="368"/>
                    </a:lnTo>
                    <a:close/>
                  </a:path>
                  <a:path w="52705" h="8890">
                    <a:moveTo>
                      <a:pt x="52628" y="0"/>
                    </a:moveTo>
                    <a:lnTo>
                      <a:pt x="47726" y="0"/>
                    </a:lnTo>
                    <a:lnTo>
                      <a:pt x="47726" y="266"/>
                    </a:lnTo>
                    <a:lnTo>
                      <a:pt x="52628" y="266"/>
                    </a:lnTo>
                    <a:lnTo>
                      <a:pt x="52628" y="0"/>
                    </a:lnTo>
                    <a:close/>
                  </a:path>
                </a:pathLst>
              </a:custGeom>
              <a:solidFill>
                <a:srgbClr val="B2B2B2"/>
              </a:solidFill>
            </p:spPr>
            <p:txBody>
              <a:bodyPr wrap="square" lIns="0" tIns="0" rIns="0" bIns="0" rtlCol="0"/>
              <a:lstStyle/>
              <a:p>
                <a:endParaRPr/>
              </a:p>
            </p:txBody>
          </p:sp>
          <p:sp>
            <p:nvSpPr>
              <p:cNvPr id="1371" name="object 606"/>
              <p:cNvSpPr/>
              <p:nvPr/>
            </p:nvSpPr>
            <p:spPr>
              <a:xfrm>
                <a:off x="1352666" y="1082644"/>
                <a:ext cx="52705" cy="22860"/>
              </a:xfrm>
              <a:custGeom>
                <a:avLst/>
                <a:gdLst/>
                <a:ahLst/>
                <a:cxnLst/>
                <a:rect l="l" t="t" r="r" b="b"/>
                <a:pathLst>
                  <a:path w="52705" h="22859">
                    <a:moveTo>
                      <a:pt x="1117" y="11036"/>
                    </a:moveTo>
                    <a:lnTo>
                      <a:pt x="0" y="11290"/>
                    </a:lnTo>
                    <a:lnTo>
                      <a:pt x="0" y="22555"/>
                    </a:lnTo>
                    <a:lnTo>
                      <a:pt x="13804" y="22555"/>
                    </a:lnTo>
                    <a:lnTo>
                      <a:pt x="16395" y="21971"/>
                    </a:lnTo>
                    <a:lnTo>
                      <a:pt x="1549" y="21971"/>
                    </a:lnTo>
                    <a:lnTo>
                      <a:pt x="1117" y="21539"/>
                    </a:lnTo>
                    <a:lnTo>
                      <a:pt x="1117" y="11036"/>
                    </a:lnTo>
                    <a:close/>
                  </a:path>
                  <a:path w="52705" h="22859">
                    <a:moveTo>
                      <a:pt x="51511" y="0"/>
                    </a:moveTo>
                    <a:lnTo>
                      <a:pt x="51511" y="14414"/>
                    </a:lnTo>
                    <a:lnTo>
                      <a:pt x="52628" y="15303"/>
                    </a:lnTo>
                    <a:lnTo>
                      <a:pt x="52628" y="889"/>
                    </a:lnTo>
                    <a:lnTo>
                      <a:pt x="51511" y="0"/>
                    </a:lnTo>
                    <a:close/>
                  </a:path>
                </a:pathLst>
              </a:custGeom>
              <a:solidFill>
                <a:srgbClr val="B2B2B2"/>
              </a:solidFill>
            </p:spPr>
            <p:txBody>
              <a:bodyPr wrap="square" lIns="0" tIns="0" rIns="0" bIns="0" rtlCol="0"/>
              <a:lstStyle/>
              <a:p>
                <a:endParaRPr/>
              </a:p>
            </p:txBody>
          </p:sp>
          <p:sp>
            <p:nvSpPr>
              <p:cNvPr id="1372" name="object 607"/>
              <p:cNvSpPr/>
              <p:nvPr/>
            </p:nvSpPr>
            <p:spPr>
              <a:xfrm>
                <a:off x="1404688" y="1075768"/>
                <a:ext cx="635" cy="635"/>
              </a:xfrm>
              <a:custGeom>
                <a:avLst/>
                <a:gdLst/>
                <a:ahLst/>
                <a:cxnLst/>
                <a:rect l="l" t="t" r="r" b="b"/>
                <a:pathLst>
                  <a:path w="634" h="634">
                    <a:moveTo>
                      <a:pt x="609" y="0"/>
                    </a:moveTo>
                    <a:lnTo>
                      <a:pt x="0" y="609"/>
                    </a:lnTo>
                    <a:lnTo>
                      <a:pt x="609" y="609"/>
                    </a:lnTo>
                    <a:lnTo>
                      <a:pt x="609" y="0"/>
                    </a:lnTo>
                    <a:close/>
                  </a:path>
                </a:pathLst>
              </a:custGeom>
              <a:solidFill>
                <a:srgbClr val="B2B2B2"/>
              </a:solidFill>
            </p:spPr>
            <p:txBody>
              <a:bodyPr wrap="square" lIns="0" tIns="0" rIns="0" bIns="0" rtlCol="0"/>
              <a:lstStyle/>
              <a:p>
                <a:endParaRPr/>
              </a:p>
            </p:txBody>
          </p:sp>
          <p:sp>
            <p:nvSpPr>
              <p:cNvPr id="1373" name="object 608"/>
              <p:cNvSpPr/>
              <p:nvPr/>
            </p:nvSpPr>
            <p:spPr>
              <a:xfrm>
                <a:off x="1352659" y="1053454"/>
                <a:ext cx="52705" cy="23495"/>
              </a:xfrm>
              <a:custGeom>
                <a:avLst/>
                <a:gdLst/>
                <a:ahLst/>
                <a:cxnLst/>
                <a:rect l="l" t="t" r="r" b="b"/>
                <a:pathLst>
                  <a:path w="52705" h="23494">
                    <a:moveTo>
                      <a:pt x="51079" y="0"/>
                    </a:moveTo>
                    <a:lnTo>
                      <a:pt x="47815" y="749"/>
                    </a:lnTo>
                    <a:lnTo>
                      <a:pt x="51092" y="749"/>
                    </a:lnTo>
                    <a:lnTo>
                      <a:pt x="51523" y="1181"/>
                    </a:lnTo>
                    <a:lnTo>
                      <a:pt x="51523" y="22923"/>
                    </a:lnTo>
                    <a:lnTo>
                      <a:pt x="52031" y="22923"/>
                    </a:lnTo>
                    <a:lnTo>
                      <a:pt x="52641" y="22313"/>
                    </a:lnTo>
                    <a:lnTo>
                      <a:pt x="52546" y="1181"/>
                    </a:lnTo>
                    <a:lnTo>
                      <a:pt x="51079" y="0"/>
                    </a:lnTo>
                    <a:close/>
                  </a:path>
                  <a:path w="52705" h="23494">
                    <a:moveTo>
                      <a:pt x="1117" y="11404"/>
                    </a:moveTo>
                    <a:lnTo>
                      <a:pt x="0" y="11658"/>
                    </a:lnTo>
                    <a:lnTo>
                      <a:pt x="0" y="22923"/>
                    </a:lnTo>
                    <a:lnTo>
                      <a:pt x="1117" y="22923"/>
                    </a:lnTo>
                    <a:lnTo>
                      <a:pt x="1117" y="11404"/>
                    </a:lnTo>
                    <a:close/>
                  </a:path>
                </a:pathLst>
              </a:custGeom>
              <a:solidFill>
                <a:srgbClr val="B2B2B2"/>
              </a:solidFill>
            </p:spPr>
            <p:txBody>
              <a:bodyPr wrap="square" lIns="0" tIns="0" rIns="0" bIns="0" rtlCol="0"/>
              <a:lstStyle/>
              <a:p>
                <a:endParaRPr/>
              </a:p>
            </p:txBody>
          </p:sp>
          <p:sp>
            <p:nvSpPr>
              <p:cNvPr id="1374" name="object 609"/>
              <p:cNvSpPr/>
              <p:nvPr/>
            </p:nvSpPr>
            <p:spPr>
              <a:xfrm>
                <a:off x="1364175" y="1097063"/>
                <a:ext cx="41275" cy="8890"/>
              </a:xfrm>
              <a:custGeom>
                <a:avLst/>
                <a:gdLst/>
                <a:ahLst/>
                <a:cxnLst/>
                <a:rect l="l" t="t" r="r" b="b"/>
                <a:pathLst>
                  <a:path w="41275" h="8890">
                    <a:moveTo>
                      <a:pt x="40004" y="0"/>
                    </a:moveTo>
                    <a:lnTo>
                      <a:pt x="40004" y="7111"/>
                    </a:lnTo>
                    <a:lnTo>
                      <a:pt x="39573" y="7543"/>
                    </a:lnTo>
                    <a:lnTo>
                      <a:pt x="4889" y="7543"/>
                    </a:lnTo>
                    <a:lnTo>
                      <a:pt x="0" y="8661"/>
                    </a:lnTo>
                    <a:lnTo>
                      <a:pt x="41122" y="8661"/>
                    </a:lnTo>
                    <a:lnTo>
                      <a:pt x="41122" y="889"/>
                    </a:lnTo>
                    <a:lnTo>
                      <a:pt x="40004" y="0"/>
                    </a:lnTo>
                    <a:close/>
                  </a:path>
                </a:pathLst>
              </a:custGeom>
              <a:solidFill>
                <a:srgbClr val="B2B2B2"/>
              </a:solidFill>
            </p:spPr>
            <p:txBody>
              <a:bodyPr wrap="square" lIns="0" tIns="0" rIns="0" bIns="0" rtlCol="0"/>
              <a:lstStyle/>
              <a:p>
                <a:endParaRPr/>
              </a:p>
            </p:txBody>
          </p:sp>
          <p:sp>
            <p:nvSpPr>
              <p:cNvPr id="1375" name="object 610"/>
              <p:cNvSpPr/>
              <p:nvPr/>
            </p:nvSpPr>
            <p:spPr>
              <a:xfrm>
                <a:off x="1354645" y="1055065"/>
                <a:ext cx="48895" cy="48895"/>
              </a:xfrm>
              <a:custGeom>
                <a:avLst/>
                <a:gdLst/>
                <a:ahLst/>
                <a:cxnLst/>
                <a:rect l="l" t="t" r="r" b="b"/>
                <a:pathLst>
                  <a:path w="48894" h="48894">
                    <a:moveTo>
                      <a:pt x="48679" y="0"/>
                    </a:moveTo>
                    <a:lnTo>
                      <a:pt x="0" y="0"/>
                    </a:lnTo>
                    <a:lnTo>
                      <a:pt x="0" y="48691"/>
                    </a:lnTo>
                    <a:lnTo>
                      <a:pt x="48679" y="48691"/>
                    </a:lnTo>
                    <a:lnTo>
                      <a:pt x="48679" y="47561"/>
                    </a:lnTo>
                    <a:lnTo>
                      <a:pt x="1117" y="47561"/>
                    </a:lnTo>
                    <a:lnTo>
                      <a:pt x="1117" y="1117"/>
                    </a:lnTo>
                    <a:lnTo>
                      <a:pt x="48679" y="1117"/>
                    </a:lnTo>
                    <a:lnTo>
                      <a:pt x="48679" y="0"/>
                    </a:lnTo>
                    <a:close/>
                  </a:path>
                  <a:path w="48894" h="48894">
                    <a:moveTo>
                      <a:pt x="48679" y="1117"/>
                    </a:moveTo>
                    <a:lnTo>
                      <a:pt x="47561" y="1117"/>
                    </a:lnTo>
                    <a:lnTo>
                      <a:pt x="47561" y="47561"/>
                    </a:lnTo>
                    <a:lnTo>
                      <a:pt x="48679" y="47561"/>
                    </a:lnTo>
                    <a:lnTo>
                      <a:pt x="48679" y="1117"/>
                    </a:lnTo>
                    <a:close/>
                  </a:path>
                </a:pathLst>
              </a:custGeom>
              <a:solidFill>
                <a:srgbClr val="B20000"/>
              </a:solidFill>
            </p:spPr>
            <p:txBody>
              <a:bodyPr wrap="square" lIns="0" tIns="0" rIns="0" bIns="0" rtlCol="0"/>
              <a:lstStyle/>
              <a:p>
                <a:endParaRPr/>
              </a:p>
            </p:txBody>
          </p:sp>
          <p:sp>
            <p:nvSpPr>
              <p:cNvPr id="1376" name="object 611"/>
              <p:cNvSpPr/>
              <p:nvPr/>
            </p:nvSpPr>
            <p:spPr>
              <a:xfrm>
                <a:off x="1353779" y="1054202"/>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50"/>
                    </a:lnTo>
                    <a:lnTo>
                      <a:pt x="50406" y="850"/>
                    </a:lnTo>
                    <a:lnTo>
                      <a:pt x="50406" y="431"/>
                    </a:lnTo>
                    <a:lnTo>
                      <a:pt x="49974" y="0"/>
                    </a:lnTo>
                    <a:close/>
                  </a:path>
                  <a:path w="50800" h="50800">
                    <a:moveTo>
                      <a:pt x="50406" y="850"/>
                    </a:moveTo>
                    <a:lnTo>
                      <a:pt x="49542" y="850"/>
                    </a:lnTo>
                    <a:lnTo>
                      <a:pt x="49542" y="49542"/>
                    </a:lnTo>
                    <a:lnTo>
                      <a:pt x="50406" y="49542"/>
                    </a:lnTo>
                    <a:lnTo>
                      <a:pt x="50406" y="850"/>
                    </a:lnTo>
                    <a:close/>
                  </a:path>
                </a:pathLst>
              </a:custGeom>
              <a:solidFill>
                <a:srgbClr val="B20000"/>
              </a:solidFill>
            </p:spPr>
            <p:txBody>
              <a:bodyPr wrap="square" lIns="0" tIns="0" rIns="0" bIns="0" rtlCol="0"/>
              <a:lstStyle/>
              <a:p>
                <a:endParaRPr/>
              </a:p>
            </p:txBody>
          </p:sp>
          <p:sp>
            <p:nvSpPr>
              <p:cNvPr id="1377" name="object 612"/>
              <p:cNvSpPr txBox="1"/>
              <p:nvPr/>
            </p:nvSpPr>
            <p:spPr>
              <a:xfrm>
                <a:off x="1342212" y="911195"/>
                <a:ext cx="521334" cy="222250"/>
              </a:xfrm>
              <a:prstGeom prst="rect">
                <a:avLst/>
              </a:prstGeom>
            </p:spPr>
            <p:txBody>
              <a:bodyPr vert="horz" wrap="square" lIns="0" tIns="17145" rIns="0" bIns="0" rtlCol="0">
                <a:spAutoFit/>
              </a:bodyPr>
              <a:lstStyle/>
              <a:p>
                <a:pPr marL="86995" marR="30480" indent="-49530">
                  <a:lnSpc>
                    <a:spcPts val="770"/>
                  </a:lnSpc>
                  <a:spcBef>
                    <a:spcPts val="135"/>
                  </a:spcBef>
                </a:pPr>
                <a:r>
                  <a:rPr sz="650" spc="-5" dirty="0">
                    <a:latin typeface="Arial"/>
                    <a:cs typeface="Arial"/>
                  </a:rPr>
                  <a:t>Colour</a:t>
                </a:r>
                <a:r>
                  <a:rPr sz="650" spc="-50" dirty="0">
                    <a:latin typeface="Arial"/>
                    <a:cs typeface="Arial"/>
                  </a:rPr>
                  <a:t> </a:t>
                </a:r>
                <a:r>
                  <a:rPr sz="650" spc="-5" dirty="0">
                    <a:latin typeface="Arial"/>
                    <a:cs typeface="Arial"/>
                  </a:rPr>
                  <a:t>code  2 </a:t>
                </a:r>
                <a:r>
                  <a:rPr sz="650" dirty="0">
                    <a:latin typeface="Arial"/>
                    <a:cs typeface="Arial"/>
                  </a:rPr>
                  <a:t>&lt;</a:t>
                </a:r>
                <a:r>
                  <a:rPr sz="650" spc="45" dirty="0">
                    <a:latin typeface="Arial"/>
                    <a:cs typeface="Arial"/>
                  </a:rPr>
                  <a:t> </a:t>
                </a:r>
                <a:r>
                  <a:rPr sz="675" baseline="-24691" dirty="0">
                    <a:latin typeface="Arial"/>
                    <a:cs typeface="Arial"/>
                  </a:rPr>
                  <a:t>res</a:t>
                </a:r>
                <a:endParaRPr sz="675" baseline="-24691">
                  <a:latin typeface="Arial"/>
                  <a:cs typeface="Arial"/>
                </a:endParaRPr>
              </a:p>
            </p:txBody>
          </p:sp>
          <p:sp>
            <p:nvSpPr>
              <p:cNvPr id="1378" name="object 613"/>
              <p:cNvSpPr/>
              <p:nvPr/>
            </p:nvSpPr>
            <p:spPr>
              <a:xfrm>
                <a:off x="1354213" y="1154404"/>
                <a:ext cx="50165" cy="50165"/>
              </a:xfrm>
              <a:custGeom>
                <a:avLst/>
                <a:gdLst/>
                <a:ahLst/>
                <a:cxnLst/>
                <a:rect l="l" t="t" r="r" b="b"/>
                <a:pathLst>
                  <a:path w="50165" h="50165">
                    <a:moveTo>
                      <a:pt x="0" y="0"/>
                    </a:moveTo>
                    <a:lnTo>
                      <a:pt x="49542" y="0"/>
                    </a:lnTo>
                    <a:lnTo>
                      <a:pt x="49542" y="49542"/>
                    </a:lnTo>
                    <a:lnTo>
                      <a:pt x="0" y="49542"/>
                    </a:lnTo>
                    <a:lnTo>
                      <a:pt x="0" y="0"/>
                    </a:lnTo>
                    <a:close/>
                  </a:path>
                </a:pathLst>
              </a:custGeom>
              <a:solidFill>
                <a:srgbClr val="FF8000"/>
              </a:solidFill>
            </p:spPr>
            <p:txBody>
              <a:bodyPr wrap="square" lIns="0" tIns="0" rIns="0" bIns="0" rtlCol="0"/>
              <a:lstStyle/>
              <a:p>
                <a:endParaRPr/>
              </a:p>
            </p:txBody>
          </p:sp>
          <p:sp>
            <p:nvSpPr>
              <p:cNvPr id="1379" name="object 614"/>
              <p:cNvSpPr/>
              <p:nvPr/>
            </p:nvSpPr>
            <p:spPr>
              <a:xfrm>
                <a:off x="1353781" y="1153976"/>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63"/>
                    </a:lnTo>
                    <a:lnTo>
                      <a:pt x="431" y="863"/>
                    </a:lnTo>
                    <a:lnTo>
                      <a:pt x="431" y="431"/>
                    </a:lnTo>
                    <a:lnTo>
                      <a:pt x="50406" y="431"/>
                    </a:lnTo>
                    <a:lnTo>
                      <a:pt x="49974" y="0"/>
                    </a:lnTo>
                    <a:close/>
                  </a:path>
                  <a:path w="50800" h="50800">
                    <a:moveTo>
                      <a:pt x="50406" y="431"/>
                    </a:moveTo>
                    <a:lnTo>
                      <a:pt x="863" y="431"/>
                    </a:lnTo>
                    <a:lnTo>
                      <a:pt x="863" y="863"/>
                    </a:lnTo>
                    <a:lnTo>
                      <a:pt x="49542" y="863"/>
                    </a:lnTo>
                    <a:lnTo>
                      <a:pt x="49542" y="49542"/>
                    </a:lnTo>
                    <a:lnTo>
                      <a:pt x="50406" y="49542"/>
                    </a:lnTo>
                    <a:lnTo>
                      <a:pt x="50406" y="431"/>
                    </a:lnTo>
                    <a:close/>
                  </a:path>
                  <a:path w="50800" h="50800">
                    <a:moveTo>
                      <a:pt x="863" y="431"/>
                    </a:moveTo>
                    <a:lnTo>
                      <a:pt x="431" y="431"/>
                    </a:lnTo>
                    <a:lnTo>
                      <a:pt x="431" y="863"/>
                    </a:lnTo>
                    <a:lnTo>
                      <a:pt x="863" y="863"/>
                    </a:lnTo>
                    <a:lnTo>
                      <a:pt x="863" y="431"/>
                    </a:lnTo>
                    <a:close/>
                  </a:path>
                </a:pathLst>
              </a:custGeom>
              <a:solidFill>
                <a:srgbClr val="FF8000"/>
              </a:solidFill>
            </p:spPr>
            <p:txBody>
              <a:bodyPr wrap="square" lIns="0" tIns="0" rIns="0" bIns="0" rtlCol="0"/>
              <a:lstStyle/>
              <a:p>
                <a:endParaRPr/>
              </a:p>
            </p:txBody>
          </p:sp>
          <p:sp>
            <p:nvSpPr>
              <p:cNvPr id="1380" name="object 615"/>
              <p:cNvSpPr/>
              <p:nvPr/>
            </p:nvSpPr>
            <p:spPr>
              <a:xfrm>
                <a:off x="1352664" y="1162852"/>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381" name="object 616"/>
              <p:cNvSpPr/>
              <p:nvPr/>
            </p:nvSpPr>
            <p:spPr>
              <a:xfrm>
                <a:off x="1352664" y="1177265"/>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382" name="object 617"/>
              <p:cNvSpPr/>
              <p:nvPr/>
            </p:nvSpPr>
            <p:spPr>
              <a:xfrm>
                <a:off x="1352664" y="1191680"/>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383" name="object 618"/>
              <p:cNvSpPr/>
              <p:nvPr/>
            </p:nvSpPr>
            <p:spPr>
              <a:xfrm>
                <a:off x="1352665" y="1177260"/>
                <a:ext cx="52705" cy="14604"/>
              </a:xfrm>
              <a:custGeom>
                <a:avLst/>
                <a:gdLst/>
                <a:ahLst/>
                <a:cxnLst/>
                <a:rect l="l" t="t" r="r" b="b"/>
                <a:pathLst>
                  <a:path w="52705" h="14605">
                    <a:moveTo>
                      <a:pt x="1117" y="2895"/>
                    </a:moveTo>
                    <a:lnTo>
                      <a:pt x="0" y="3149"/>
                    </a:lnTo>
                    <a:lnTo>
                      <a:pt x="0" y="14414"/>
                    </a:lnTo>
                    <a:lnTo>
                      <a:pt x="1117" y="14414"/>
                    </a:lnTo>
                    <a:lnTo>
                      <a:pt x="1117" y="2895"/>
                    </a:lnTo>
                    <a:close/>
                  </a:path>
                  <a:path w="52705" h="14605">
                    <a:moveTo>
                      <a:pt x="52628" y="0"/>
                    </a:moveTo>
                    <a:lnTo>
                      <a:pt x="51523" y="0"/>
                    </a:lnTo>
                    <a:lnTo>
                      <a:pt x="51523" y="5816"/>
                    </a:lnTo>
                    <a:lnTo>
                      <a:pt x="52628" y="5562"/>
                    </a:lnTo>
                    <a:lnTo>
                      <a:pt x="52628" y="0"/>
                    </a:lnTo>
                    <a:close/>
                  </a:path>
                </a:pathLst>
              </a:custGeom>
              <a:solidFill>
                <a:srgbClr val="B2B2B2"/>
              </a:solidFill>
            </p:spPr>
            <p:txBody>
              <a:bodyPr wrap="square" lIns="0" tIns="0" rIns="0" bIns="0" rtlCol="0"/>
              <a:lstStyle/>
              <a:p>
                <a:endParaRPr/>
              </a:p>
            </p:txBody>
          </p:sp>
          <p:sp>
            <p:nvSpPr>
              <p:cNvPr id="1384" name="object 619"/>
              <p:cNvSpPr/>
              <p:nvPr/>
            </p:nvSpPr>
            <p:spPr>
              <a:xfrm>
                <a:off x="1404180" y="1182829"/>
                <a:ext cx="1270" cy="1905"/>
              </a:xfrm>
              <a:custGeom>
                <a:avLst/>
                <a:gdLst/>
                <a:ahLst/>
                <a:cxnLst/>
                <a:rect l="l" t="t" r="r" b="b"/>
                <a:pathLst>
                  <a:path w="1269" h="1905">
                    <a:moveTo>
                      <a:pt x="1117" y="1600"/>
                    </a:moveTo>
                    <a:lnTo>
                      <a:pt x="0" y="711"/>
                    </a:lnTo>
                    <a:lnTo>
                      <a:pt x="0" y="253"/>
                    </a:lnTo>
                    <a:lnTo>
                      <a:pt x="1117" y="0"/>
                    </a:lnTo>
                    <a:lnTo>
                      <a:pt x="1117" y="1600"/>
                    </a:lnTo>
                    <a:close/>
                  </a:path>
                </a:pathLst>
              </a:custGeom>
              <a:solidFill>
                <a:srgbClr val="B2B2B2"/>
              </a:solidFill>
            </p:spPr>
            <p:txBody>
              <a:bodyPr wrap="square" lIns="0" tIns="0" rIns="0" bIns="0" rtlCol="0"/>
              <a:lstStyle/>
              <a:p>
                <a:endParaRPr/>
              </a:p>
            </p:txBody>
          </p:sp>
          <p:sp>
            <p:nvSpPr>
              <p:cNvPr id="1385" name="object 620"/>
              <p:cNvSpPr/>
              <p:nvPr/>
            </p:nvSpPr>
            <p:spPr>
              <a:xfrm>
                <a:off x="1404688" y="1176654"/>
                <a:ext cx="635" cy="635"/>
              </a:xfrm>
              <a:custGeom>
                <a:avLst/>
                <a:gdLst/>
                <a:ahLst/>
                <a:cxnLst/>
                <a:rect l="l" t="t" r="r" b="b"/>
                <a:pathLst>
                  <a:path w="634" h="634">
                    <a:moveTo>
                      <a:pt x="609" y="0"/>
                    </a:moveTo>
                    <a:lnTo>
                      <a:pt x="0" y="609"/>
                    </a:lnTo>
                    <a:lnTo>
                      <a:pt x="609" y="609"/>
                    </a:lnTo>
                    <a:lnTo>
                      <a:pt x="609" y="0"/>
                    </a:lnTo>
                    <a:close/>
                  </a:path>
                </a:pathLst>
              </a:custGeom>
              <a:solidFill>
                <a:srgbClr val="B2B2B2"/>
              </a:solidFill>
            </p:spPr>
            <p:txBody>
              <a:bodyPr wrap="square" lIns="0" tIns="0" rIns="0" bIns="0" rtlCol="0"/>
              <a:lstStyle/>
              <a:p>
                <a:endParaRPr/>
              </a:p>
            </p:txBody>
          </p:sp>
          <p:sp>
            <p:nvSpPr>
              <p:cNvPr id="1386" name="object 621"/>
              <p:cNvSpPr/>
              <p:nvPr/>
            </p:nvSpPr>
            <p:spPr>
              <a:xfrm>
                <a:off x="1352659" y="1162849"/>
                <a:ext cx="52705" cy="14604"/>
              </a:xfrm>
              <a:custGeom>
                <a:avLst/>
                <a:gdLst/>
                <a:ahLst/>
                <a:cxnLst/>
                <a:rect l="l" t="t" r="r" b="b"/>
                <a:pathLst>
                  <a:path w="52705" h="14605">
                    <a:moveTo>
                      <a:pt x="52641" y="0"/>
                    </a:moveTo>
                    <a:lnTo>
                      <a:pt x="51523" y="0"/>
                    </a:lnTo>
                    <a:lnTo>
                      <a:pt x="51523" y="14414"/>
                    </a:lnTo>
                    <a:lnTo>
                      <a:pt x="52031" y="14414"/>
                    </a:lnTo>
                    <a:lnTo>
                      <a:pt x="52641" y="13804"/>
                    </a:lnTo>
                    <a:lnTo>
                      <a:pt x="52641" y="0"/>
                    </a:lnTo>
                    <a:close/>
                  </a:path>
                  <a:path w="52705" h="14605">
                    <a:moveTo>
                      <a:pt x="1117" y="2895"/>
                    </a:moveTo>
                    <a:lnTo>
                      <a:pt x="0" y="3149"/>
                    </a:lnTo>
                    <a:lnTo>
                      <a:pt x="0" y="14414"/>
                    </a:lnTo>
                    <a:lnTo>
                      <a:pt x="1117" y="14414"/>
                    </a:lnTo>
                    <a:lnTo>
                      <a:pt x="1117" y="2895"/>
                    </a:lnTo>
                    <a:close/>
                  </a:path>
                </a:pathLst>
              </a:custGeom>
              <a:solidFill>
                <a:srgbClr val="B2B2B2"/>
              </a:solidFill>
            </p:spPr>
            <p:txBody>
              <a:bodyPr wrap="square" lIns="0" tIns="0" rIns="0" bIns="0" rtlCol="0"/>
              <a:lstStyle/>
              <a:p>
                <a:endParaRPr/>
              </a:p>
            </p:txBody>
          </p:sp>
          <p:sp>
            <p:nvSpPr>
              <p:cNvPr id="1387" name="object 622"/>
              <p:cNvSpPr/>
              <p:nvPr/>
            </p:nvSpPr>
            <p:spPr>
              <a:xfrm>
                <a:off x="1380844" y="1152861"/>
                <a:ext cx="19685" cy="1270"/>
              </a:xfrm>
              <a:custGeom>
                <a:avLst/>
                <a:gdLst/>
                <a:ahLst/>
                <a:cxnLst/>
                <a:rect l="l" t="t" r="r" b="b"/>
                <a:pathLst>
                  <a:path w="19684" h="1269">
                    <a:moveTo>
                      <a:pt x="19545" y="0"/>
                    </a:moveTo>
                    <a:lnTo>
                      <a:pt x="4889" y="0"/>
                    </a:lnTo>
                    <a:lnTo>
                      <a:pt x="0" y="1117"/>
                    </a:lnTo>
                    <a:lnTo>
                      <a:pt x="19545" y="1117"/>
                    </a:lnTo>
                    <a:lnTo>
                      <a:pt x="19545" y="0"/>
                    </a:lnTo>
                    <a:close/>
                  </a:path>
                </a:pathLst>
              </a:custGeom>
              <a:solidFill>
                <a:srgbClr val="B2B2B2"/>
              </a:solidFill>
            </p:spPr>
            <p:txBody>
              <a:bodyPr wrap="square" lIns="0" tIns="0" rIns="0" bIns="0" rtlCol="0"/>
              <a:lstStyle/>
              <a:p>
                <a:endParaRPr/>
              </a:p>
            </p:txBody>
          </p:sp>
          <p:sp>
            <p:nvSpPr>
              <p:cNvPr id="1388" name="object 623"/>
              <p:cNvSpPr/>
              <p:nvPr/>
            </p:nvSpPr>
            <p:spPr>
              <a:xfrm>
                <a:off x="1352659" y="1152864"/>
                <a:ext cx="52705" cy="10160"/>
              </a:xfrm>
              <a:custGeom>
                <a:avLst/>
                <a:gdLst/>
                <a:ahLst/>
                <a:cxnLst/>
                <a:rect l="l" t="t" r="r" b="b"/>
                <a:pathLst>
                  <a:path w="52705" h="10159">
                    <a:moveTo>
                      <a:pt x="51523" y="5473"/>
                    </a:moveTo>
                    <a:lnTo>
                      <a:pt x="51523" y="9982"/>
                    </a:lnTo>
                    <a:lnTo>
                      <a:pt x="52031" y="9982"/>
                    </a:lnTo>
                    <a:lnTo>
                      <a:pt x="51523" y="5473"/>
                    </a:lnTo>
                    <a:close/>
                  </a:path>
                  <a:path w="52705" h="10159">
                    <a:moveTo>
                      <a:pt x="33083" y="0"/>
                    </a:moveTo>
                    <a:lnTo>
                      <a:pt x="0" y="0"/>
                    </a:lnTo>
                    <a:lnTo>
                      <a:pt x="0" y="9982"/>
                    </a:lnTo>
                    <a:lnTo>
                      <a:pt x="1117" y="9982"/>
                    </a:lnTo>
                    <a:lnTo>
                      <a:pt x="1117" y="1549"/>
                    </a:lnTo>
                    <a:lnTo>
                      <a:pt x="1549" y="1117"/>
                    </a:lnTo>
                    <a:lnTo>
                      <a:pt x="28181" y="1117"/>
                    </a:lnTo>
                    <a:lnTo>
                      <a:pt x="33083" y="0"/>
                    </a:lnTo>
                    <a:close/>
                  </a:path>
                  <a:path w="52705" h="10159">
                    <a:moveTo>
                      <a:pt x="52641" y="0"/>
                    </a:moveTo>
                    <a:lnTo>
                      <a:pt x="47726" y="0"/>
                    </a:lnTo>
                    <a:lnTo>
                      <a:pt x="47726" y="1117"/>
                    </a:lnTo>
                    <a:lnTo>
                      <a:pt x="51105" y="1130"/>
                    </a:lnTo>
                    <a:lnTo>
                      <a:pt x="51396" y="1409"/>
                    </a:lnTo>
                    <a:lnTo>
                      <a:pt x="52641" y="1130"/>
                    </a:lnTo>
                    <a:lnTo>
                      <a:pt x="52641" y="0"/>
                    </a:lnTo>
                    <a:close/>
                  </a:path>
                </a:pathLst>
              </a:custGeom>
              <a:solidFill>
                <a:srgbClr val="B2B2B2"/>
              </a:solidFill>
            </p:spPr>
            <p:txBody>
              <a:bodyPr wrap="square" lIns="0" tIns="0" rIns="0" bIns="0" rtlCol="0"/>
              <a:lstStyle/>
              <a:p>
                <a:endParaRPr/>
              </a:p>
            </p:txBody>
          </p:sp>
          <p:sp>
            <p:nvSpPr>
              <p:cNvPr id="1389" name="object 624"/>
              <p:cNvSpPr/>
              <p:nvPr/>
            </p:nvSpPr>
            <p:spPr>
              <a:xfrm>
                <a:off x="1404053" y="1153994"/>
                <a:ext cx="1270" cy="8890"/>
              </a:xfrm>
              <a:custGeom>
                <a:avLst/>
                <a:gdLst/>
                <a:ahLst/>
                <a:cxnLst/>
                <a:rect l="l" t="t" r="r" b="b"/>
                <a:pathLst>
                  <a:path w="1269" h="8890">
                    <a:moveTo>
                      <a:pt x="1244" y="0"/>
                    </a:moveTo>
                    <a:lnTo>
                      <a:pt x="0" y="279"/>
                    </a:lnTo>
                    <a:lnTo>
                      <a:pt x="126" y="419"/>
                    </a:lnTo>
                    <a:lnTo>
                      <a:pt x="126" y="4343"/>
                    </a:lnTo>
                    <a:lnTo>
                      <a:pt x="634" y="8851"/>
                    </a:lnTo>
                    <a:lnTo>
                      <a:pt x="1244" y="8851"/>
                    </a:lnTo>
                    <a:lnTo>
                      <a:pt x="1244" y="0"/>
                    </a:lnTo>
                    <a:close/>
                  </a:path>
                </a:pathLst>
              </a:custGeom>
              <a:solidFill>
                <a:srgbClr val="B2B2B2"/>
              </a:solidFill>
            </p:spPr>
            <p:txBody>
              <a:bodyPr wrap="square" lIns="0" tIns="0" rIns="0" bIns="0" rtlCol="0"/>
              <a:lstStyle/>
              <a:p>
                <a:endParaRPr/>
              </a:p>
            </p:txBody>
          </p:sp>
          <p:sp>
            <p:nvSpPr>
              <p:cNvPr id="1390" name="object 625"/>
              <p:cNvSpPr/>
              <p:nvPr/>
            </p:nvSpPr>
            <p:spPr>
              <a:xfrm>
                <a:off x="1352665" y="1183540"/>
                <a:ext cx="52705" cy="22225"/>
              </a:xfrm>
              <a:custGeom>
                <a:avLst/>
                <a:gdLst/>
                <a:ahLst/>
                <a:cxnLst/>
                <a:rect l="l" t="t" r="r" b="b"/>
                <a:pathLst>
                  <a:path w="52705" h="22225">
                    <a:moveTo>
                      <a:pt x="1117" y="11036"/>
                    </a:moveTo>
                    <a:lnTo>
                      <a:pt x="0" y="11290"/>
                    </a:lnTo>
                    <a:lnTo>
                      <a:pt x="0" y="21958"/>
                    </a:lnTo>
                    <a:lnTo>
                      <a:pt x="16408" y="21958"/>
                    </a:lnTo>
                    <a:lnTo>
                      <a:pt x="21310" y="20840"/>
                    </a:lnTo>
                    <a:lnTo>
                      <a:pt x="1549" y="20840"/>
                    </a:lnTo>
                    <a:lnTo>
                      <a:pt x="1117" y="20408"/>
                    </a:lnTo>
                    <a:lnTo>
                      <a:pt x="1117" y="11036"/>
                    </a:lnTo>
                    <a:close/>
                  </a:path>
                  <a:path w="52705" h="22225">
                    <a:moveTo>
                      <a:pt x="51511" y="0"/>
                    </a:moveTo>
                    <a:lnTo>
                      <a:pt x="51511" y="14414"/>
                    </a:lnTo>
                    <a:lnTo>
                      <a:pt x="52628" y="15303"/>
                    </a:lnTo>
                    <a:lnTo>
                      <a:pt x="52628" y="888"/>
                    </a:lnTo>
                    <a:lnTo>
                      <a:pt x="51511" y="0"/>
                    </a:lnTo>
                    <a:close/>
                  </a:path>
                </a:pathLst>
              </a:custGeom>
              <a:solidFill>
                <a:srgbClr val="B2B2B2"/>
              </a:solidFill>
            </p:spPr>
            <p:txBody>
              <a:bodyPr wrap="square" lIns="0" tIns="0" rIns="0" bIns="0" rtlCol="0"/>
              <a:lstStyle/>
              <a:p>
                <a:endParaRPr/>
              </a:p>
            </p:txBody>
          </p:sp>
          <p:sp>
            <p:nvSpPr>
              <p:cNvPr id="1391" name="object 626"/>
              <p:cNvSpPr/>
              <p:nvPr/>
            </p:nvSpPr>
            <p:spPr>
              <a:xfrm>
                <a:off x="1369077" y="1197954"/>
                <a:ext cx="36830" cy="7620"/>
              </a:xfrm>
              <a:custGeom>
                <a:avLst/>
                <a:gdLst/>
                <a:ahLst/>
                <a:cxnLst/>
                <a:rect l="l" t="t" r="r" b="b"/>
                <a:pathLst>
                  <a:path w="36830" h="7619">
                    <a:moveTo>
                      <a:pt x="35102" y="0"/>
                    </a:moveTo>
                    <a:lnTo>
                      <a:pt x="35102" y="5994"/>
                    </a:lnTo>
                    <a:lnTo>
                      <a:pt x="34671" y="6426"/>
                    </a:lnTo>
                    <a:lnTo>
                      <a:pt x="4902" y="6426"/>
                    </a:lnTo>
                    <a:lnTo>
                      <a:pt x="0" y="7543"/>
                    </a:lnTo>
                    <a:lnTo>
                      <a:pt x="36220" y="7543"/>
                    </a:lnTo>
                    <a:lnTo>
                      <a:pt x="36220" y="889"/>
                    </a:lnTo>
                    <a:lnTo>
                      <a:pt x="35102" y="0"/>
                    </a:lnTo>
                    <a:close/>
                  </a:path>
                </a:pathLst>
              </a:custGeom>
              <a:solidFill>
                <a:srgbClr val="B2B2B2"/>
              </a:solidFill>
            </p:spPr>
            <p:txBody>
              <a:bodyPr wrap="square" lIns="0" tIns="0" rIns="0" bIns="0" rtlCol="0"/>
              <a:lstStyle/>
              <a:p>
                <a:endParaRPr/>
              </a:p>
            </p:txBody>
          </p:sp>
          <p:sp>
            <p:nvSpPr>
              <p:cNvPr id="1392" name="object 627"/>
              <p:cNvSpPr/>
              <p:nvPr/>
            </p:nvSpPr>
            <p:spPr>
              <a:xfrm>
                <a:off x="1354645" y="1154836"/>
                <a:ext cx="48895" cy="48895"/>
              </a:xfrm>
              <a:custGeom>
                <a:avLst/>
                <a:gdLst/>
                <a:ahLst/>
                <a:cxnLst/>
                <a:rect l="l" t="t" r="r" b="b"/>
                <a:pathLst>
                  <a:path w="48894" h="48894">
                    <a:moveTo>
                      <a:pt x="48679" y="0"/>
                    </a:moveTo>
                    <a:lnTo>
                      <a:pt x="0" y="0"/>
                    </a:lnTo>
                    <a:lnTo>
                      <a:pt x="0" y="48679"/>
                    </a:lnTo>
                    <a:lnTo>
                      <a:pt x="48679" y="48679"/>
                    </a:lnTo>
                    <a:lnTo>
                      <a:pt x="48679" y="47561"/>
                    </a:lnTo>
                    <a:lnTo>
                      <a:pt x="1117" y="47561"/>
                    </a:lnTo>
                    <a:lnTo>
                      <a:pt x="1117" y="1117"/>
                    </a:lnTo>
                    <a:lnTo>
                      <a:pt x="48679" y="1117"/>
                    </a:lnTo>
                    <a:lnTo>
                      <a:pt x="48679" y="0"/>
                    </a:lnTo>
                    <a:close/>
                  </a:path>
                  <a:path w="48894" h="48894">
                    <a:moveTo>
                      <a:pt x="48679" y="1117"/>
                    </a:moveTo>
                    <a:lnTo>
                      <a:pt x="47561" y="1117"/>
                    </a:lnTo>
                    <a:lnTo>
                      <a:pt x="47561" y="47561"/>
                    </a:lnTo>
                    <a:lnTo>
                      <a:pt x="48679" y="47561"/>
                    </a:lnTo>
                    <a:lnTo>
                      <a:pt x="48679" y="1117"/>
                    </a:lnTo>
                    <a:close/>
                  </a:path>
                </a:pathLst>
              </a:custGeom>
              <a:solidFill>
                <a:srgbClr val="B25900"/>
              </a:solidFill>
            </p:spPr>
            <p:txBody>
              <a:bodyPr wrap="square" lIns="0" tIns="0" rIns="0" bIns="0" rtlCol="0"/>
              <a:lstStyle/>
              <a:p>
                <a:endParaRPr/>
              </a:p>
            </p:txBody>
          </p:sp>
          <p:sp>
            <p:nvSpPr>
              <p:cNvPr id="1393" name="object 628"/>
              <p:cNvSpPr/>
              <p:nvPr/>
            </p:nvSpPr>
            <p:spPr>
              <a:xfrm>
                <a:off x="1353779" y="1153975"/>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63"/>
                    </a:lnTo>
                    <a:lnTo>
                      <a:pt x="50406" y="863"/>
                    </a:lnTo>
                    <a:lnTo>
                      <a:pt x="50406" y="431"/>
                    </a:lnTo>
                    <a:lnTo>
                      <a:pt x="49974" y="0"/>
                    </a:lnTo>
                    <a:close/>
                  </a:path>
                  <a:path w="50800" h="50800">
                    <a:moveTo>
                      <a:pt x="50406" y="863"/>
                    </a:moveTo>
                    <a:lnTo>
                      <a:pt x="49542" y="863"/>
                    </a:lnTo>
                    <a:lnTo>
                      <a:pt x="49542" y="49542"/>
                    </a:lnTo>
                    <a:lnTo>
                      <a:pt x="50406" y="49542"/>
                    </a:lnTo>
                    <a:lnTo>
                      <a:pt x="50406" y="863"/>
                    </a:lnTo>
                    <a:close/>
                  </a:path>
                </a:pathLst>
              </a:custGeom>
              <a:solidFill>
                <a:srgbClr val="B25900"/>
              </a:solidFill>
            </p:spPr>
            <p:txBody>
              <a:bodyPr wrap="square" lIns="0" tIns="0" rIns="0" bIns="0" rtlCol="0"/>
              <a:lstStyle/>
              <a:p>
                <a:endParaRPr/>
              </a:p>
            </p:txBody>
          </p:sp>
          <p:sp>
            <p:nvSpPr>
              <p:cNvPr id="1394" name="object 629"/>
              <p:cNvSpPr/>
              <p:nvPr/>
            </p:nvSpPr>
            <p:spPr>
              <a:xfrm>
                <a:off x="1354213" y="1254176"/>
                <a:ext cx="50165" cy="50165"/>
              </a:xfrm>
              <a:custGeom>
                <a:avLst/>
                <a:gdLst/>
                <a:ahLst/>
                <a:cxnLst/>
                <a:rect l="l" t="t" r="r" b="b"/>
                <a:pathLst>
                  <a:path w="50165" h="50165">
                    <a:moveTo>
                      <a:pt x="0" y="0"/>
                    </a:moveTo>
                    <a:lnTo>
                      <a:pt x="49542" y="0"/>
                    </a:lnTo>
                    <a:lnTo>
                      <a:pt x="49542" y="49542"/>
                    </a:lnTo>
                    <a:lnTo>
                      <a:pt x="0" y="49542"/>
                    </a:lnTo>
                    <a:lnTo>
                      <a:pt x="0" y="0"/>
                    </a:lnTo>
                    <a:close/>
                  </a:path>
                </a:pathLst>
              </a:custGeom>
              <a:solidFill>
                <a:srgbClr val="00AA00"/>
              </a:solidFill>
            </p:spPr>
            <p:txBody>
              <a:bodyPr wrap="square" lIns="0" tIns="0" rIns="0" bIns="0" rtlCol="0"/>
              <a:lstStyle/>
              <a:p>
                <a:endParaRPr/>
              </a:p>
            </p:txBody>
          </p:sp>
          <p:sp>
            <p:nvSpPr>
              <p:cNvPr id="1395" name="object 630"/>
              <p:cNvSpPr/>
              <p:nvPr/>
            </p:nvSpPr>
            <p:spPr>
              <a:xfrm>
                <a:off x="1353781" y="1253748"/>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63"/>
                    </a:lnTo>
                    <a:lnTo>
                      <a:pt x="431" y="863"/>
                    </a:lnTo>
                    <a:lnTo>
                      <a:pt x="431" y="431"/>
                    </a:lnTo>
                    <a:lnTo>
                      <a:pt x="50406" y="431"/>
                    </a:lnTo>
                    <a:lnTo>
                      <a:pt x="49974" y="0"/>
                    </a:lnTo>
                    <a:close/>
                  </a:path>
                  <a:path w="50800" h="50800">
                    <a:moveTo>
                      <a:pt x="50406" y="431"/>
                    </a:moveTo>
                    <a:lnTo>
                      <a:pt x="863" y="431"/>
                    </a:lnTo>
                    <a:lnTo>
                      <a:pt x="863" y="863"/>
                    </a:lnTo>
                    <a:lnTo>
                      <a:pt x="49542" y="863"/>
                    </a:lnTo>
                    <a:lnTo>
                      <a:pt x="49542" y="49542"/>
                    </a:lnTo>
                    <a:lnTo>
                      <a:pt x="50406" y="49542"/>
                    </a:lnTo>
                    <a:lnTo>
                      <a:pt x="50406" y="431"/>
                    </a:lnTo>
                    <a:close/>
                  </a:path>
                  <a:path w="50800" h="50800">
                    <a:moveTo>
                      <a:pt x="863" y="431"/>
                    </a:moveTo>
                    <a:lnTo>
                      <a:pt x="431" y="431"/>
                    </a:lnTo>
                    <a:lnTo>
                      <a:pt x="431" y="863"/>
                    </a:lnTo>
                    <a:lnTo>
                      <a:pt x="863" y="863"/>
                    </a:lnTo>
                    <a:lnTo>
                      <a:pt x="863" y="431"/>
                    </a:lnTo>
                    <a:close/>
                  </a:path>
                </a:pathLst>
              </a:custGeom>
              <a:solidFill>
                <a:srgbClr val="00AA00"/>
              </a:solidFill>
            </p:spPr>
            <p:txBody>
              <a:bodyPr wrap="square" lIns="0" tIns="0" rIns="0" bIns="0" rtlCol="0"/>
              <a:lstStyle/>
              <a:p>
                <a:endParaRPr/>
              </a:p>
            </p:txBody>
          </p:sp>
          <p:sp>
            <p:nvSpPr>
              <p:cNvPr id="1396" name="object 631"/>
              <p:cNvSpPr/>
              <p:nvPr/>
            </p:nvSpPr>
            <p:spPr>
              <a:xfrm>
                <a:off x="1352664" y="1278149"/>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397" name="object 632"/>
              <p:cNvSpPr/>
              <p:nvPr/>
            </p:nvSpPr>
            <p:spPr>
              <a:xfrm>
                <a:off x="1352664" y="1292557"/>
                <a:ext cx="1270" cy="3175"/>
              </a:xfrm>
              <a:custGeom>
                <a:avLst/>
                <a:gdLst/>
                <a:ahLst/>
                <a:cxnLst/>
                <a:rect l="l" t="t" r="r" b="b"/>
                <a:pathLst>
                  <a:path w="1269" h="3175">
                    <a:moveTo>
                      <a:pt x="0" y="3162"/>
                    </a:moveTo>
                    <a:lnTo>
                      <a:pt x="0" y="0"/>
                    </a:lnTo>
                    <a:lnTo>
                      <a:pt x="1117" y="0"/>
                    </a:lnTo>
                    <a:lnTo>
                      <a:pt x="1117" y="2908"/>
                    </a:lnTo>
                    <a:lnTo>
                      <a:pt x="0" y="3162"/>
                    </a:lnTo>
                    <a:close/>
                  </a:path>
                </a:pathLst>
              </a:custGeom>
              <a:solidFill>
                <a:srgbClr val="B2B2B2"/>
              </a:solidFill>
            </p:spPr>
            <p:txBody>
              <a:bodyPr wrap="square" lIns="0" tIns="0" rIns="0" bIns="0" rtlCol="0"/>
              <a:lstStyle/>
              <a:p>
                <a:endParaRPr/>
              </a:p>
            </p:txBody>
          </p:sp>
          <p:sp>
            <p:nvSpPr>
              <p:cNvPr id="1398" name="object 633"/>
              <p:cNvSpPr/>
              <p:nvPr/>
            </p:nvSpPr>
            <p:spPr>
              <a:xfrm>
                <a:off x="1352664" y="1263735"/>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399" name="object 634"/>
              <p:cNvSpPr/>
              <p:nvPr/>
            </p:nvSpPr>
            <p:spPr>
              <a:xfrm>
                <a:off x="1352665" y="1278147"/>
                <a:ext cx="52705" cy="14604"/>
              </a:xfrm>
              <a:custGeom>
                <a:avLst/>
                <a:gdLst/>
                <a:ahLst/>
                <a:cxnLst/>
                <a:rect l="l" t="t" r="r" b="b"/>
                <a:pathLst>
                  <a:path w="52705" h="14605">
                    <a:moveTo>
                      <a:pt x="1117" y="2895"/>
                    </a:moveTo>
                    <a:lnTo>
                      <a:pt x="0" y="3149"/>
                    </a:lnTo>
                    <a:lnTo>
                      <a:pt x="0" y="14414"/>
                    </a:lnTo>
                    <a:lnTo>
                      <a:pt x="1117" y="14414"/>
                    </a:lnTo>
                    <a:lnTo>
                      <a:pt x="1117" y="2895"/>
                    </a:lnTo>
                    <a:close/>
                  </a:path>
                  <a:path w="52705" h="14605">
                    <a:moveTo>
                      <a:pt x="52628" y="0"/>
                    </a:moveTo>
                    <a:lnTo>
                      <a:pt x="51523" y="0"/>
                    </a:lnTo>
                    <a:lnTo>
                      <a:pt x="51523" y="5816"/>
                    </a:lnTo>
                    <a:lnTo>
                      <a:pt x="52628" y="5562"/>
                    </a:lnTo>
                    <a:lnTo>
                      <a:pt x="52628" y="0"/>
                    </a:lnTo>
                    <a:close/>
                  </a:path>
                </a:pathLst>
              </a:custGeom>
              <a:solidFill>
                <a:srgbClr val="B2B2B2"/>
              </a:solidFill>
            </p:spPr>
            <p:txBody>
              <a:bodyPr wrap="square" lIns="0" tIns="0" rIns="0" bIns="0" rtlCol="0"/>
              <a:lstStyle/>
              <a:p>
                <a:endParaRPr/>
              </a:p>
            </p:txBody>
          </p:sp>
          <p:sp>
            <p:nvSpPr>
              <p:cNvPr id="1400" name="object 635"/>
              <p:cNvSpPr/>
              <p:nvPr/>
            </p:nvSpPr>
            <p:spPr>
              <a:xfrm>
                <a:off x="1385759" y="1252631"/>
                <a:ext cx="15240" cy="1270"/>
              </a:xfrm>
              <a:custGeom>
                <a:avLst/>
                <a:gdLst/>
                <a:ahLst/>
                <a:cxnLst/>
                <a:rect l="l" t="t" r="r" b="b"/>
                <a:pathLst>
                  <a:path w="15240" h="1269">
                    <a:moveTo>
                      <a:pt x="14630" y="0"/>
                    </a:moveTo>
                    <a:lnTo>
                      <a:pt x="4902" y="0"/>
                    </a:lnTo>
                    <a:lnTo>
                      <a:pt x="0" y="1117"/>
                    </a:lnTo>
                    <a:lnTo>
                      <a:pt x="14630" y="1117"/>
                    </a:lnTo>
                    <a:lnTo>
                      <a:pt x="14630" y="0"/>
                    </a:lnTo>
                    <a:close/>
                  </a:path>
                </a:pathLst>
              </a:custGeom>
              <a:solidFill>
                <a:srgbClr val="B2B2B2"/>
              </a:solidFill>
            </p:spPr>
            <p:txBody>
              <a:bodyPr wrap="square" lIns="0" tIns="0" rIns="0" bIns="0" rtlCol="0"/>
              <a:lstStyle/>
              <a:p>
                <a:endParaRPr/>
              </a:p>
            </p:txBody>
          </p:sp>
          <p:sp>
            <p:nvSpPr>
              <p:cNvPr id="1401" name="object 636"/>
              <p:cNvSpPr/>
              <p:nvPr/>
            </p:nvSpPr>
            <p:spPr>
              <a:xfrm>
                <a:off x="1352665" y="1252625"/>
                <a:ext cx="52705" cy="11430"/>
              </a:xfrm>
              <a:custGeom>
                <a:avLst/>
                <a:gdLst/>
                <a:ahLst/>
                <a:cxnLst/>
                <a:rect l="l" t="t" r="r" b="b"/>
                <a:pathLst>
                  <a:path w="52705" h="11430">
                    <a:moveTo>
                      <a:pt x="37998" y="0"/>
                    </a:moveTo>
                    <a:lnTo>
                      <a:pt x="0" y="0"/>
                    </a:lnTo>
                    <a:lnTo>
                      <a:pt x="0" y="11112"/>
                    </a:lnTo>
                    <a:lnTo>
                      <a:pt x="1117" y="11112"/>
                    </a:lnTo>
                    <a:lnTo>
                      <a:pt x="1117" y="1549"/>
                    </a:lnTo>
                    <a:lnTo>
                      <a:pt x="1549" y="1130"/>
                    </a:lnTo>
                    <a:lnTo>
                      <a:pt x="33096" y="1130"/>
                    </a:lnTo>
                    <a:lnTo>
                      <a:pt x="37998" y="0"/>
                    </a:lnTo>
                    <a:close/>
                  </a:path>
                  <a:path w="52705" h="11430">
                    <a:moveTo>
                      <a:pt x="52628" y="0"/>
                    </a:moveTo>
                    <a:lnTo>
                      <a:pt x="47726" y="0"/>
                    </a:lnTo>
                    <a:lnTo>
                      <a:pt x="47726" y="1130"/>
                    </a:lnTo>
                    <a:lnTo>
                      <a:pt x="51092" y="1130"/>
                    </a:lnTo>
                    <a:lnTo>
                      <a:pt x="51523" y="1549"/>
                    </a:lnTo>
                    <a:lnTo>
                      <a:pt x="51523" y="2971"/>
                    </a:lnTo>
                    <a:lnTo>
                      <a:pt x="52628" y="3873"/>
                    </a:lnTo>
                    <a:lnTo>
                      <a:pt x="52628" y="0"/>
                    </a:lnTo>
                    <a:close/>
                  </a:path>
                </a:pathLst>
              </a:custGeom>
              <a:solidFill>
                <a:srgbClr val="B2B2B2"/>
              </a:solidFill>
            </p:spPr>
            <p:txBody>
              <a:bodyPr wrap="square" lIns="0" tIns="0" rIns="0" bIns="0" rtlCol="0"/>
              <a:lstStyle/>
              <a:p>
                <a:endParaRPr/>
              </a:p>
            </p:txBody>
          </p:sp>
          <p:sp>
            <p:nvSpPr>
              <p:cNvPr id="1402" name="object 637"/>
              <p:cNvSpPr/>
              <p:nvPr/>
            </p:nvSpPr>
            <p:spPr>
              <a:xfrm>
                <a:off x="1404180" y="1283716"/>
                <a:ext cx="1270" cy="1905"/>
              </a:xfrm>
              <a:custGeom>
                <a:avLst/>
                <a:gdLst/>
                <a:ahLst/>
                <a:cxnLst/>
                <a:rect l="l" t="t" r="r" b="b"/>
                <a:pathLst>
                  <a:path w="1269" h="1905">
                    <a:moveTo>
                      <a:pt x="1117" y="1600"/>
                    </a:moveTo>
                    <a:lnTo>
                      <a:pt x="0" y="711"/>
                    </a:lnTo>
                    <a:lnTo>
                      <a:pt x="0" y="253"/>
                    </a:lnTo>
                    <a:lnTo>
                      <a:pt x="1117" y="0"/>
                    </a:lnTo>
                    <a:lnTo>
                      <a:pt x="1117" y="1600"/>
                    </a:lnTo>
                    <a:close/>
                  </a:path>
                </a:pathLst>
              </a:custGeom>
              <a:solidFill>
                <a:srgbClr val="B2B2B2"/>
              </a:solidFill>
            </p:spPr>
            <p:txBody>
              <a:bodyPr wrap="square" lIns="0" tIns="0" rIns="0" bIns="0" rtlCol="0"/>
              <a:lstStyle/>
              <a:p>
                <a:endParaRPr/>
              </a:p>
            </p:txBody>
          </p:sp>
          <p:sp>
            <p:nvSpPr>
              <p:cNvPr id="1403" name="object 638"/>
              <p:cNvSpPr/>
              <p:nvPr/>
            </p:nvSpPr>
            <p:spPr>
              <a:xfrm>
                <a:off x="1404688" y="1277540"/>
                <a:ext cx="635" cy="635"/>
              </a:xfrm>
              <a:custGeom>
                <a:avLst/>
                <a:gdLst/>
                <a:ahLst/>
                <a:cxnLst/>
                <a:rect l="l" t="t" r="r" b="b"/>
                <a:pathLst>
                  <a:path w="634" h="634">
                    <a:moveTo>
                      <a:pt x="609" y="0"/>
                    </a:moveTo>
                    <a:lnTo>
                      <a:pt x="0" y="609"/>
                    </a:lnTo>
                    <a:lnTo>
                      <a:pt x="609" y="609"/>
                    </a:lnTo>
                    <a:lnTo>
                      <a:pt x="609" y="0"/>
                    </a:lnTo>
                    <a:close/>
                  </a:path>
                </a:pathLst>
              </a:custGeom>
              <a:solidFill>
                <a:srgbClr val="B2B2B2"/>
              </a:solidFill>
            </p:spPr>
            <p:txBody>
              <a:bodyPr wrap="square" lIns="0" tIns="0" rIns="0" bIns="0" rtlCol="0"/>
              <a:lstStyle/>
              <a:p>
                <a:endParaRPr/>
              </a:p>
            </p:txBody>
          </p:sp>
          <p:sp>
            <p:nvSpPr>
              <p:cNvPr id="1404" name="object 639"/>
              <p:cNvSpPr/>
              <p:nvPr/>
            </p:nvSpPr>
            <p:spPr>
              <a:xfrm>
                <a:off x="1352659" y="1255607"/>
                <a:ext cx="52705" cy="22860"/>
              </a:xfrm>
              <a:custGeom>
                <a:avLst/>
                <a:gdLst/>
                <a:ahLst/>
                <a:cxnLst/>
                <a:rect l="l" t="t" r="r" b="b"/>
                <a:pathLst>
                  <a:path w="52705" h="22859">
                    <a:moveTo>
                      <a:pt x="51523" y="0"/>
                    </a:moveTo>
                    <a:lnTo>
                      <a:pt x="51523" y="22542"/>
                    </a:lnTo>
                    <a:lnTo>
                      <a:pt x="52031" y="22542"/>
                    </a:lnTo>
                    <a:lnTo>
                      <a:pt x="52641" y="21932"/>
                    </a:lnTo>
                    <a:lnTo>
                      <a:pt x="52641" y="888"/>
                    </a:lnTo>
                    <a:lnTo>
                      <a:pt x="51523" y="0"/>
                    </a:lnTo>
                    <a:close/>
                  </a:path>
                  <a:path w="52705" h="22859">
                    <a:moveTo>
                      <a:pt x="1117" y="11023"/>
                    </a:moveTo>
                    <a:lnTo>
                      <a:pt x="0" y="11277"/>
                    </a:lnTo>
                    <a:lnTo>
                      <a:pt x="0" y="22542"/>
                    </a:lnTo>
                    <a:lnTo>
                      <a:pt x="1117" y="22542"/>
                    </a:lnTo>
                    <a:lnTo>
                      <a:pt x="1117" y="11023"/>
                    </a:lnTo>
                    <a:close/>
                  </a:path>
                </a:pathLst>
              </a:custGeom>
              <a:solidFill>
                <a:srgbClr val="B2B2B2"/>
              </a:solidFill>
            </p:spPr>
            <p:txBody>
              <a:bodyPr wrap="square" lIns="0" tIns="0" rIns="0" bIns="0" rtlCol="0"/>
              <a:lstStyle/>
              <a:p>
                <a:endParaRPr/>
              </a:p>
            </p:txBody>
          </p:sp>
          <p:sp>
            <p:nvSpPr>
              <p:cNvPr id="1405" name="object 640"/>
              <p:cNvSpPr/>
              <p:nvPr/>
            </p:nvSpPr>
            <p:spPr>
              <a:xfrm>
                <a:off x="1352669" y="1284425"/>
                <a:ext cx="52705" cy="20955"/>
              </a:xfrm>
              <a:custGeom>
                <a:avLst/>
                <a:gdLst/>
                <a:ahLst/>
                <a:cxnLst/>
                <a:rect l="l" t="t" r="r" b="b"/>
                <a:pathLst>
                  <a:path w="52705" h="20955">
                    <a:moveTo>
                      <a:pt x="1117" y="11036"/>
                    </a:moveTo>
                    <a:lnTo>
                      <a:pt x="0" y="11290"/>
                    </a:lnTo>
                    <a:lnTo>
                      <a:pt x="0" y="20840"/>
                    </a:lnTo>
                    <a:lnTo>
                      <a:pt x="52628" y="20840"/>
                    </a:lnTo>
                    <a:lnTo>
                      <a:pt x="52628" y="19723"/>
                    </a:lnTo>
                    <a:lnTo>
                      <a:pt x="1549" y="19723"/>
                    </a:lnTo>
                    <a:lnTo>
                      <a:pt x="1117" y="19291"/>
                    </a:lnTo>
                    <a:lnTo>
                      <a:pt x="1117" y="11036"/>
                    </a:lnTo>
                    <a:close/>
                  </a:path>
                  <a:path w="52705" h="20955">
                    <a:moveTo>
                      <a:pt x="51511" y="0"/>
                    </a:moveTo>
                    <a:lnTo>
                      <a:pt x="51511" y="19291"/>
                    </a:lnTo>
                    <a:lnTo>
                      <a:pt x="51079" y="19723"/>
                    </a:lnTo>
                    <a:lnTo>
                      <a:pt x="52628" y="19723"/>
                    </a:lnTo>
                    <a:lnTo>
                      <a:pt x="52628" y="889"/>
                    </a:lnTo>
                    <a:lnTo>
                      <a:pt x="51511" y="0"/>
                    </a:lnTo>
                    <a:close/>
                  </a:path>
                </a:pathLst>
              </a:custGeom>
              <a:solidFill>
                <a:srgbClr val="B2B2B2"/>
              </a:solidFill>
            </p:spPr>
            <p:txBody>
              <a:bodyPr wrap="square" lIns="0" tIns="0" rIns="0" bIns="0" rtlCol="0"/>
              <a:lstStyle/>
              <a:p>
                <a:endParaRPr/>
              </a:p>
            </p:txBody>
          </p:sp>
          <p:sp>
            <p:nvSpPr>
              <p:cNvPr id="1406" name="object 641"/>
              <p:cNvSpPr/>
              <p:nvPr/>
            </p:nvSpPr>
            <p:spPr>
              <a:xfrm>
                <a:off x="1354645" y="1254608"/>
                <a:ext cx="48895" cy="48895"/>
              </a:xfrm>
              <a:custGeom>
                <a:avLst/>
                <a:gdLst/>
                <a:ahLst/>
                <a:cxnLst/>
                <a:rect l="l" t="t" r="r" b="b"/>
                <a:pathLst>
                  <a:path w="48894" h="48894">
                    <a:moveTo>
                      <a:pt x="48679" y="0"/>
                    </a:moveTo>
                    <a:lnTo>
                      <a:pt x="0" y="0"/>
                    </a:lnTo>
                    <a:lnTo>
                      <a:pt x="0" y="48679"/>
                    </a:lnTo>
                    <a:lnTo>
                      <a:pt x="48679" y="48679"/>
                    </a:lnTo>
                    <a:lnTo>
                      <a:pt x="48679" y="47561"/>
                    </a:lnTo>
                    <a:lnTo>
                      <a:pt x="1117" y="47561"/>
                    </a:lnTo>
                    <a:lnTo>
                      <a:pt x="1117" y="1117"/>
                    </a:lnTo>
                    <a:lnTo>
                      <a:pt x="48679" y="1117"/>
                    </a:lnTo>
                    <a:lnTo>
                      <a:pt x="48679" y="0"/>
                    </a:lnTo>
                    <a:close/>
                  </a:path>
                  <a:path w="48894" h="48894">
                    <a:moveTo>
                      <a:pt x="48679" y="1117"/>
                    </a:moveTo>
                    <a:lnTo>
                      <a:pt x="47561" y="1117"/>
                    </a:lnTo>
                    <a:lnTo>
                      <a:pt x="47561" y="47561"/>
                    </a:lnTo>
                    <a:lnTo>
                      <a:pt x="48679" y="47561"/>
                    </a:lnTo>
                    <a:lnTo>
                      <a:pt x="48679" y="1117"/>
                    </a:lnTo>
                    <a:close/>
                  </a:path>
                </a:pathLst>
              </a:custGeom>
              <a:solidFill>
                <a:srgbClr val="007700"/>
              </a:solidFill>
            </p:spPr>
            <p:txBody>
              <a:bodyPr wrap="square" lIns="0" tIns="0" rIns="0" bIns="0" rtlCol="0"/>
              <a:lstStyle/>
              <a:p>
                <a:endParaRPr/>
              </a:p>
            </p:txBody>
          </p:sp>
          <p:sp>
            <p:nvSpPr>
              <p:cNvPr id="1407" name="object 642"/>
              <p:cNvSpPr/>
              <p:nvPr/>
            </p:nvSpPr>
            <p:spPr>
              <a:xfrm>
                <a:off x="1353779" y="1253744"/>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63"/>
                    </a:lnTo>
                    <a:lnTo>
                      <a:pt x="50406" y="863"/>
                    </a:lnTo>
                    <a:lnTo>
                      <a:pt x="50406" y="431"/>
                    </a:lnTo>
                    <a:lnTo>
                      <a:pt x="49974" y="0"/>
                    </a:lnTo>
                    <a:close/>
                  </a:path>
                  <a:path w="50800" h="50800">
                    <a:moveTo>
                      <a:pt x="50406" y="863"/>
                    </a:moveTo>
                    <a:lnTo>
                      <a:pt x="49542" y="863"/>
                    </a:lnTo>
                    <a:lnTo>
                      <a:pt x="49542" y="49542"/>
                    </a:lnTo>
                    <a:lnTo>
                      <a:pt x="50406" y="49542"/>
                    </a:lnTo>
                    <a:lnTo>
                      <a:pt x="50406" y="863"/>
                    </a:lnTo>
                    <a:close/>
                  </a:path>
                </a:pathLst>
              </a:custGeom>
              <a:solidFill>
                <a:srgbClr val="007700"/>
              </a:solidFill>
            </p:spPr>
            <p:txBody>
              <a:bodyPr wrap="square" lIns="0" tIns="0" rIns="0" bIns="0" rtlCol="0"/>
              <a:lstStyle/>
              <a:p>
                <a:endParaRPr/>
              </a:p>
            </p:txBody>
          </p:sp>
          <p:sp>
            <p:nvSpPr>
              <p:cNvPr id="1408" name="object 643"/>
              <p:cNvSpPr/>
              <p:nvPr/>
            </p:nvSpPr>
            <p:spPr>
              <a:xfrm>
                <a:off x="1354213" y="1353947"/>
                <a:ext cx="50165" cy="50165"/>
              </a:xfrm>
              <a:custGeom>
                <a:avLst/>
                <a:gdLst/>
                <a:ahLst/>
                <a:cxnLst/>
                <a:rect l="l" t="t" r="r" b="b"/>
                <a:pathLst>
                  <a:path w="50165" h="50165">
                    <a:moveTo>
                      <a:pt x="0" y="0"/>
                    </a:moveTo>
                    <a:lnTo>
                      <a:pt x="49542" y="0"/>
                    </a:lnTo>
                    <a:lnTo>
                      <a:pt x="49542" y="49542"/>
                    </a:lnTo>
                    <a:lnTo>
                      <a:pt x="0" y="49542"/>
                    </a:lnTo>
                    <a:lnTo>
                      <a:pt x="0" y="0"/>
                    </a:lnTo>
                    <a:close/>
                  </a:path>
                </a:pathLst>
              </a:custGeom>
              <a:solidFill>
                <a:srgbClr val="5555FF"/>
              </a:solidFill>
            </p:spPr>
            <p:txBody>
              <a:bodyPr wrap="square" lIns="0" tIns="0" rIns="0" bIns="0" rtlCol="0"/>
              <a:lstStyle/>
              <a:p>
                <a:endParaRPr/>
              </a:p>
            </p:txBody>
          </p:sp>
          <p:sp>
            <p:nvSpPr>
              <p:cNvPr id="1409" name="object 644"/>
              <p:cNvSpPr/>
              <p:nvPr/>
            </p:nvSpPr>
            <p:spPr>
              <a:xfrm>
                <a:off x="1353781" y="1353512"/>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63"/>
                    </a:lnTo>
                    <a:lnTo>
                      <a:pt x="431" y="863"/>
                    </a:lnTo>
                    <a:lnTo>
                      <a:pt x="431" y="431"/>
                    </a:lnTo>
                    <a:lnTo>
                      <a:pt x="50406" y="431"/>
                    </a:lnTo>
                    <a:lnTo>
                      <a:pt x="49974" y="0"/>
                    </a:lnTo>
                    <a:close/>
                  </a:path>
                  <a:path w="50800" h="50800">
                    <a:moveTo>
                      <a:pt x="50406" y="431"/>
                    </a:moveTo>
                    <a:lnTo>
                      <a:pt x="863" y="431"/>
                    </a:lnTo>
                    <a:lnTo>
                      <a:pt x="863" y="863"/>
                    </a:lnTo>
                    <a:lnTo>
                      <a:pt x="49542" y="863"/>
                    </a:lnTo>
                    <a:lnTo>
                      <a:pt x="49542" y="49542"/>
                    </a:lnTo>
                    <a:lnTo>
                      <a:pt x="50406" y="49542"/>
                    </a:lnTo>
                    <a:lnTo>
                      <a:pt x="50406" y="431"/>
                    </a:lnTo>
                    <a:close/>
                  </a:path>
                  <a:path w="50800" h="50800">
                    <a:moveTo>
                      <a:pt x="863" y="431"/>
                    </a:moveTo>
                    <a:lnTo>
                      <a:pt x="431" y="431"/>
                    </a:lnTo>
                    <a:lnTo>
                      <a:pt x="431" y="863"/>
                    </a:lnTo>
                    <a:lnTo>
                      <a:pt x="863" y="863"/>
                    </a:lnTo>
                    <a:lnTo>
                      <a:pt x="863" y="431"/>
                    </a:lnTo>
                    <a:close/>
                  </a:path>
                </a:pathLst>
              </a:custGeom>
              <a:solidFill>
                <a:srgbClr val="5555FF"/>
              </a:solidFill>
            </p:spPr>
            <p:txBody>
              <a:bodyPr wrap="square" lIns="0" tIns="0" rIns="0" bIns="0" rtlCol="0"/>
              <a:lstStyle/>
              <a:p>
                <a:endParaRPr/>
              </a:p>
            </p:txBody>
          </p:sp>
          <p:sp>
            <p:nvSpPr>
              <p:cNvPr id="1410" name="object 645"/>
              <p:cNvSpPr/>
              <p:nvPr/>
            </p:nvSpPr>
            <p:spPr>
              <a:xfrm>
                <a:off x="1352664" y="1352404"/>
                <a:ext cx="4445" cy="1270"/>
              </a:xfrm>
              <a:custGeom>
                <a:avLst/>
                <a:gdLst/>
                <a:ahLst/>
                <a:cxnLst/>
                <a:rect l="l" t="t" r="r" b="b"/>
                <a:pathLst>
                  <a:path w="4444" h="1269">
                    <a:moveTo>
                      <a:pt x="4216" y="0"/>
                    </a:moveTo>
                    <a:lnTo>
                      <a:pt x="0" y="0"/>
                    </a:lnTo>
                    <a:lnTo>
                      <a:pt x="0" y="965"/>
                    </a:lnTo>
                    <a:lnTo>
                      <a:pt x="4216" y="0"/>
                    </a:lnTo>
                    <a:close/>
                  </a:path>
                </a:pathLst>
              </a:custGeom>
              <a:solidFill>
                <a:srgbClr val="B2B2B2"/>
              </a:solidFill>
            </p:spPr>
            <p:txBody>
              <a:bodyPr wrap="square" lIns="0" tIns="0" rIns="0" bIns="0" rtlCol="0"/>
              <a:lstStyle/>
              <a:p>
                <a:endParaRPr/>
              </a:p>
            </p:txBody>
          </p:sp>
          <p:sp>
            <p:nvSpPr>
              <p:cNvPr id="1411" name="object 646"/>
              <p:cNvSpPr/>
              <p:nvPr/>
            </p:nvSpPr>
            <p:spPr>
              <a:xfrm>
                <a:off x="1352664" y="1379050"/>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412" name="object 647"/>
              <p:cNvSpPr/>
              <p:nvPr/>
            </p:nvSpPr>
            <p:spPr>
              <a:xfrm>
                <a:off x="1352664" y="1393463"/>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413" name="object 648"/>
              <p:cNvSpPr/>
              <p:nvPr/>
            </p:nvSpPr>
            <p:spPr>
              <a:xfrm>
                <a:off x="1352664" y="1364632"/>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414" name="object 649"/>
              <p:cNvSpPr/>
              <p:nvPr/>
            </p:nvSpPr>
            <p:spPr>
              <a:xfrm>
                <a:off x="1352665" y="1379049"/>
                <a:ext cx="52705" cy="14604"/>
              </a:xfrm>
              <a:custGeom>
                <a:avLst/>
                <a:gdLst/>
                <a:ahLst/>
                <a:cxnLst/>
                <a:rect l="l" t="t" r="r" b="b"/>
                <a:pathLst>
                  <a:path w="52705" h="14605">
                    <a:moveTo>
                      <a:pt x="1117" y="2895"/>
                    </a:moveTo>
                    <a:lnTo>
                      <a:pt x="0" y="3149"/>
                    </a:lnTo>
                    <a:lnTo>
                      <a:pt x="0" y="14414"/>
                    </a:lnTo>
                    <a:lnTo>
                      <a:pt x="1117" y="14414"/>
                    </a:lnTo>
                    <a:lnTo>
                      <a:pt x="1117" y="2895"/>
                    </a:lnTo>
                    <a:close/>
                  </a:path>
                  <a:path w="52705" h="14605">
                    <a:moveTo>
                      <a:pt x="52628" y="0"/>
                    </a:moveTo>
                    <a:lnTo>
                      <a:pt x="51523" y="0"/>
                    </a:lnTo>
                    <a:lnTo>
                      <a:pt x="51523" y="6273"/>
                    </a:lnTo>
                    <a:lnTo>
                      <a:pt x="52628" y="7162"/>
                    </a:lnTo>
                    <a:lnTo>
                      <a:pt x="52628" y="0"/>
                    </a:lnTo>
                    <a:close/>
                  </a:path>
                </a:pathLst>
              </a:custGeom>
              <a:solidFill>
                <a:srgbClr val="B2B2B2"/>
              </a:solidFill>
            </p:spPr>
            <p:txBody>
              <a:bodyPr wrap="square" lIns="0" tIns="0" rIns="0" bIns="0" rtlCol="0"/>
              <a:lstStyle/>
              <a:p>
                <a:endParaRPr/>
              </a:p>
            </p:txBody>
          </p:sp>
          <p:sp>
            <p:nvSpPr>
              <p:cNvPr id="1415" name="object 650"/>
              <p:cNvSpPr/>
              <p:nvPr/>
            </p:nvSpPr>
            <p:spPr>
              <a:xfrm>
                <a:off x="1390699" y="1352410"/>
                <a:ext cx="10160" cy="1270"/>
              </a:xfrm>
              <a:custGeom>
                <a:avLst/>
                <a:gdLst/>
                <a:ahLst/>
                <a:cxnLst/>
                <a:rect l="l" t="t" r="r" b="b"/>
                <a:pathLst>
                  <a:path w="10159" h="1269">
                    <a:moveTo>
                      <a:pt x="9690" y="0"/>
                    </a:moveTo>
                    <a:lnTo>
                      <a:pt x="4864" y="0"/>
                    </a:lnTo>
                    <a:lnTo>
                      <a:pt x="0" y="1104"/>
                    </a:lnTo>
                    <a:lnTo>
                      <a:pt x="9690" y="1104"/>
                    </a:lnTo>
                    <a:lnTo>
                      <a:pt x="9690" y="0"/>
                    </a:lnTo>
                    <a:close/>
                  </a:path>
                </a:pathLst>
              </a:custGeom>
              <a:solidFill>
                <a:srgbClr val="B2B2B2"/>
              </a:solidFill>
            </p:spPr>
            <p:txBody>
              <a:bodyPr wrap="square" lIns="0" tIns="0" rIns="0" bIns="0" rtlCol="0"/>
              <a:lstStyle/>
              <a:p>
                <a:endParaRPr/>
              </a:p>
            </p:txBody>
          </p:sp>
          <p:sp>
            <p:nvSpPr>
              <p:cNvPr id="1416" name="object 651"/>
              <p:cNvSpPr/>
              <p:nvPr/>
            </p:nvSpPr>
            <p:spPr>
              <a:xfrm>
                <a:off x="1352665" y="1352402"/>
                <a:ext cx="52705" cy="12700"/>
              </a:xfrm>
              <a:custGeom>
                <a:avLst/>
                <a:gdLst/>
                <a:ahLst/>
                <a:cxnLst/>
                <a:rect l="l" t="t" r="r" b="b"/>
                <a:pathLst>
                  <a:path w="52705" h="12700">
                    <a:moveTo>
                      <a:pt x="42900" y="0"/>
                    </a:moveTo>
                    <a:lnTo>
                      <a:pt x="4216" y="0"/>
                    </a:lnTo>
                    <a:lnTo>
                      <a:pt x="0" y="965"/>
                    </a:lnTo>
                    <a:lnTo>
                      <a:pt x="0" y="12230"/>
                    </a:lnTo>
                    <a:lnTo>
                      <a:pt x="1117" y="12230"/>
                    </a:lnTo>
                    <a:lnTo>
                      <a:pt x="1117" y="1549"/>
                    </a:lnTo>
                    <a:lnTo>
                      <a:pt x="1549" y="1117"/>
                    </a:lnTo>
                    <a:lnTo>
                      <a:pt x="38036" y="1117"/>
                    </a:lnTo>
                    <a:lnTo>
                      <a:pt x="42900" y="0"/>
                    </a:lnTo>
                    <a:close/>
                  </a:path>
                  <a:path w="52705" h="12700">
                    <a:moveTo>
                      <a:pt x="52628" y="0"/>
                    </a:moveTo>
                    <a:lnTo>
                      <a:pt x="47726" y="0"/>
                    </a:lnTo>
                    <a:lnTo>
                      <a:pt x="47726" y="1117"/>
                    </a:lnTo>
                    <a:lnTo>
                      <a:pt x="51092" y="1117"/>
                    </a:lnTo>
                    <a:lnTo>
                      <a:pt x="51523" y="1549"/>
                    </a:lnTo>
                    <a:lnTo>
                      <a:pt x="51523" y="4089"/>
                    </a:lnTo>
                    <a:lnTo>
                      <a:pt x="52628" y="4991"/>
                    </a:lnTo>
                    <a:lnTo>
                      <a:pt x="52628" y="0"/>
                    </a:lnTo>
                    <a:close/>
                  </a:path>
                </a:pathLst>
              </a:custGeom>
              <a:solidFill>
                <a:srgbClr val="B2B2B2"/>
              </a:solidFill>
            </p:spPr>
            <p:txBody>
              <a:bodyPr wrap="square" lIns="0" tIns="0" rIns="0" bIns="0" rtlCol="0"/>
              <a:lstStyle/>
              <a:p>
                <a:endParaRPr/>
              </a:p>
            </p:txBody>
          </p:sp>
          <p:sp>
            <p:nvSpPr>
              <p:cNvPr id="1417" name="object 652"/>
              <p:cNvSpPr/>
              <p:nvPr/>
            </p:nvSpPr>
            <p:spPr>
              <a:xfrm>
                <a:off x="1352659" y="1356494"/>
                <a:ext cx="52705" cy="22860"/>
              </a:xfrm>
              <a:custGeom>
                <a:avLst/>
                <a:gdLst/>
                <a:ahLst/>
                <a:cxnLst/>
                <a:rect l="l" t="t" r="r" b="b"/>
                <a:pathLst>
                  <a:path w="52705" h="22859">
                    <a:moveTo>
                      <a:pt x="51523" y="18046"/>
                    </a:moveTo>
                    <a:lnTo>
                      <a:pt x="51523" y="22555"/>
                    </a:lnTo>
                    <a:lnTo>
                      <a:pt x="52031" y="22555"/>
                    </a:lnTo>
                    <a:lnTo>
                      <a:pt x="51523" y="18046"/>
                    </a:lnTo>
                    <a:close/>
                  </a:path>
                  <a:path w="52705" h="22859">
                    <a:moveTo>
                      <a:pt x="1117" y="11036"/>
                    </a:moveTo>
                    <a:lnTo>
                      <a:pt x="0" y="11290"/>
                    </a:lnTo>
                    <a:lnTo>
                      <a:pt x="0" y="22555"/>
                    </a:lnTo>
                    <a:lnTo>
                      <a:pt x="1117" y="22555"/>
                    </a:lnTo>
                    <a:lnTo>
                      <a:pt x="1117" y="11036"/>
                    </a:lnTo>
                    <a:close/>
                  </a:path>
                  <a:path w="52705" h="22859">
                    <a:moveTo>
                      <a:pt x="51523" y="0"/>
                    </a:moveTo>
                    <a:lnTo>
                      <a:pt x="51523" y="13957"/>
                    </a:lnTo>
                    <a:lnTo>
                      <a:pt x="52641" y="13703"/>
                    </a:lnTo>
                    <a:lnTo>
                      <a:pt x="52641" y="889"/>
                    </a:lnTo>
                    <a:lnTo>
                      <a:pt x="51523" y="0"/>
                    </a:lnTo>
                    <a:close/>
                  </a:path>
                </a:pathLst>
              </a:custGeom>
              <a:solidFill>
                <a:srgbClr val="B2B2B2"/>
              </a:solidFill>
            </p:spPr>
            <p:txBody>
              <a:bodyPr wrap="square" lIns="0" tIns="0" rIns="0" bIns="0" rtlCol="0"/>
              <a:lstStyle/>
              <a:p>
                <a:endParaRPr/>
              </a:p>
            </p:txBody>
          </p:sp>
          <p:sp>
            <p:nvSpPr>
              <p:cNvPr id="1418" name="object 653"/>
              <p:cNvSpPr/>
              <p:nvPr/>
            </p:nvSpPr>
            <p:spPr>
              <a:xfrm>
                <a:off x="1404180" y="1370198"/>
                <a:ext cx="1270" cy="8890"/>
              </a:xfrm>
              <a:custGeom>
                <a:avLst/>
                <a:gdLst/>
                <a:ahLst/>
                <a:cxnLst/>
                <a:rect l="l" t="t" r="r" b="b"/>
                <a:pathLst>
                  <a:path w="1269" h="8890">
                    <a:moveTo>
                      <a:pt x="1117" y="0"/>
                    </a:moveTo>
                    <a:lnTo>
                      <a:pt x="0" y="254"/>
                    </a:lnTo>
                    <a:lnTo>
                      <a:pt x="0" y="4343"/>
                    </a:lnTo>
                    <a:lnTo>
                      <a:pt x="507" y="8851"/>
                    </a:lnTo>
                    <a:lnTo>
                      <a:pt x="1117" y="8851"/>
                    </a:lnTo>
                    <a:lnTo>
                      <a:pt x="1117" y="0"/>
                    </a:lnTo>
                    <a:close/>
                  </a:path>
                </a:pathLst>
              </a:custGeom>
              <a:solidFill>
                <a:srgbClr val="B2B2B2"/>
              </a:solidFill>
            </p:spPr>
            <p:txBody>
              <a:bodyPr wrap="square" lIns="0" tIns="0" rIns="0" bIns="0" rtlCol="0"/>
              <a:lstStyle/>
              <a:p>
                <a:endParaRPr/>
              </a:p>
            </p:txBody>
          </p:sp>
          <p:sp>
            <p:nvSpPr>
              <p:cNvPr id="1419" name="object 654"/>
              <p:cNvSpPr/>
              <p:nvPr/>
            </p:nvSpPr>
            <p:spPr>
              <a:xfrm>
                <a:off x="1352669" y="1385329"/>
                <a:ext cx="52705" cy="20320"/>
              </a:xfrm>
              <a:custGeom>
                <a:avLst/>
                <a:gdLst/>
                <a:ahLst/>
                <a:cxnLst/>
                <a:rect l="l" t="t" r="r" b="b"/>
                <a:pathLst>
                  <a:path w="52705" h="20319">
                    <a:moveTo>
                      <a:pt x="1117" y="11036"/>
                    </a:moveTo>
                    <a:lnTo>
                      <a:pt x="0" y="11290"/>
                    </a:lnTo>
                    <a:lnTo>
                      <a:pt x="0" y="19710"/>
                    </a:lnTo>
                    <a:lnTo>
                      <a:pt x="51701" y="19710"/>
                    </a:lnTo>
                    <a:lnTo>
                      <a:pt x="51573" y="18592"/>
                    </a:lnTo>
                    <a:lnTo>
                      <a:pt x="1549" y="18592"/>
                    </a:lnTo>
                    <a:lnTo>
                      <a:pt x="1117" y="18161"/>
                    </a:lnTo>
                    <a:lnTo>
                      <a:pt x="1117" y="11036"/>
                    </a:lnTo>
                    <a:close/>
                  </a:path>
                  <a:path w="52705" h="20319">
                    <a:moveTo>
                      <a:pt x="51511" y="18046"/>
                    </a:moveTo>
                    <a:lnTo>
                      <a:pt x="51079" y="18592"/>
                    </a:lnTo>
                    <a:lnTo>
                      <a:pt x="51573" y="18592"/>
                    </a:lnTo>
                    <a:lnTo>
                      <a:pt x="51511" y="18046"/>
                    </a:lnTo>
                    <a:close/>
                  </a:path>
                  <a:path w="52705" h="20319">
                    <a:moveTo>
                      <a:pt x="51511" y="0"/>
                    </a:moveTo>
                    <a:lnTo>
                      <a:pt x="51511" y="13957"/>
                    </a:lnTo>
                    <a:lnTo>
                      <a:pt x="52628" y="13703"/>
                    </a:lnTo>
                    <a:lnTo>
                      <a:pt x="52628" y="889"/>
                    </a:lnTo>
                    <a:lnTo>
                      <a:pt x="51511" y="0"/>
                    </a:lnTo>
                    <a:close/>
                  </a:path>
                </a:pathLst>
              </a:custGeom>
              <a:solidFill>
                <a:srgbClr val="B2B2B2"/>
              </a:solidFill>
            </p:spPr>
            <p:txBody>
              <a:bodyPr wrap="square" lIns="0" tIns="0" rIns="0" bIns="0" rtlCol="0"/>
              <a:lstStyle/>
              <a:p>
                <a:endParaRPr/>
              </a:p>
            </p:txBody>
          </p:sp>
          <p:sp>
            <p:nvSpPr>
              <p:cNvPr id="1420" name="object 655"/>
              <p:cNvSpPr/>
              <p:nvPr/>
            </p:nvSpPr>
            <p:spPr>
              <a:xfrm>
                <a:off x="1404180" y="1399032"/>
                <a:ext cx="1270" cy="6350"/>
              </a:xfrm>
              <a:custGeom>
                <a:avLst/>
                <a:gdLst/>
                <a:ahLst/>
                <a:cxnLst/>
                <a:rect l="l" t="t" r="r" b="b"/>
                <a:pathLst>
                  <a:path w="1269" h="6350">
                    <a:moveTo>
                      <a:pt x="1117" y="0"/>
                    </a:moveTo>
                    <a:lnTo>
                      <a:pt x="0" y="253"/>
                    </a:lnTo>
                    <a:lnTo>
                      <a:pt x="0" y="4343"/>
                    </a:lnTo>
                    <a:lnTo>
                      <a:pt x="190" y="6007"/>
                    </a:lnTo>
                    <a:lnTo>
                      <a:pt x="1117" y="6007"/>
                    </a:lnTo>
                    <a:lnTo>
                      <a:pt x="1117" y="0"/>
                    </a:lnTo>
                    <a:close/>
                  </a:path>
                </a:pathLst>
              </a:custGeom>
              <a:solidFill>
                <a:srgbClr val="B2B2B2"/>
              </a:solidFill>
            </p:spPr>
            <p:txBody>
              <a:bodyPr wrap="square" lIns="0" tIns="0" rIns="0" bIns="0" rtlCol="0"/>
              <a:lstStyle/>
              <a:p>
                <a:endParaRPr/>
              </a:p>
            </p:txBody>
          </p:sp>
          <p:sp>
            <p:nvSpPr>
              <p:cNvPr id="1421" name="object 656"/>
              <p:cNvSpPr/>
              <p:nvPr/>
            </p:nvSpPr>
            <p:spPr>
              <a:xfrm>
                <a:off x="1354645" y="1354366"/>
                <a:ext cx="48895" cy="48895"/>
              </a:xfrm>
              <a:custGeom>
                <a:avLst/>
                <a:gdLst/>
                <a:ahLst/>
                <a:cxnLst/>
                <a:rect l="l" t="t" r="r" b="b"/>
                <a:pathLst>
                  <a:path w="48894" h="48894">
                    <a:moveTo>
                      <a:pt x="48679" y="0"/>
                    </a:moveTo>
                    <a:lnTo>
                      <a:pt x="0" y="0"/>
                    </a:lnTo>
                    <a:lnTo>
                      <a:pt x="0" y="48691"/>
                    </a:lnTo>
                    <a:lnTo>
                      <a:pt x="48679" y="48691"/>
                    </a:lnTo>
                    <a:lnTo>
                      <a:pt x="48679" y="47574"/>
                    </a:lnTo>
                    <a:lnTo>
                      <a:pt x="1117" y="47574"/>
                    </a:lnTo>
                    <a:lnTo>
                      <a:pt x="1117" y="1117"/>
                    </a:lnTo>
                    <a:lnTo>
                      <a:pt x="48679" y="1117"/>
                    </a:lnTo>
                    <a:lnTo>
                      <a:pt x="48679" y="0"/>
                    </a:lnTo>
                    <a:close/>
                  </a:path>
                  <a:path w="48894" h="48894">
                    <a:moveTo>
                      <a:pt x="48679" y="1117"/>
                    </a:moveTo>
                    <a:lnTo>
                      <a:pt x="47561" y="1117"/>
                    </a:lnTo>
                    <a:lnTo>
                      <a:pt x="47561" y="47574"/>
                    </a:lnTo>
                    <a:lnTo>
                      <a:pt x="48679" y="47574"/>
                    </a:lnTo>
                    <a:lnTo>
                      <a:pt x="48679" y="1117"/>
                    </a:lnTo>
                    <a:close/>
                  </a:path>
                </a:pathLst>
              </a:custGeom>
              <a:solidFill>
                <a:srgbClr val="3B3BB2"/>
              </a:solidFill>
            </p:spPr>
            <p:txBody>
              <a:bodyPr wrap="square" lIns="0" tIns="0" rIns="0" bIns="0" rtlCol="0"/>
              <a:lstStyle/>
              <a:p>
                <a:endParaRPr/>
              </a:p>
            </p:txBody>
          </p:sp>
          <p:sp>
            <p:nvSpPr>
              <p:cNvPr id="1422" name="object 657"/>
              <p:cNvSpPr/>
              <p:nvPr/>
            </p:nvSpPr>
            <p:spPr>
              <a:xfrm>
                <a:off x="1353779" y="1353515"/>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50"/>
                    </a:lnTo>
                    <a:lnTo>
                      <a:pt x="50406" y="850"/>
                    </a:lnTo>
                    <a:lnTo>
                      <a:pt x="50406" y="431"/>
                    </a:lnTo>
                    <a:lnTo>
                      <a:pt x="49974" y="0"/>
                    </a:lnTo>
                    <a:close/>
                  </a:path>
                  <a:path w="50800" h="50800">
                    <a:moveTo>
                      <a:pt x="50406" y="850"/>
                    </a:moveTo>
                    <a:lnTo>
                      <a:pt x="49542" y="850"/>
                    </a:lnTo>
                    <a:lnTo>
                      <a:pt x="49542" y="49542"/>
                    </a:lnTo>
                    <a:lnTo>
                      <a:pt x="50406" y="49542"/>
                    </a:lnTo>
                    <a:lnTo>
                      <a:pt x="50406" y="850"/>
                    </a:lnTo>
                    <a:close/>
                  </a:path>
                </a:pathLst>
              </a:custGeom>
              <a:solidFill>
                <a:srgbClr val="3B3BB2"/>
              </a:solidFill>
            </p:spPr>
            <p:txBody>
              <a:bodyPr wrap="square" lIns="0" tIns="0" rIns="0" bIns="0" rtlCol="0"/>
              <a:lstStyle/>
              <a:p>
                <a:endParaRPr/>
              </a:p>
            </p:txBody>
          </p:sp>
          <p:sp>
            <p:nvSpPr>
              <p:cNvPr id="1423" name="object 658"/>
              <p:cNvSpPr/>
              <p:nvPr/>
            </p:nvSpPr>
            <p:spPr>
              <a:xfrm>
                <a:off x="1354213" y="1453718"/>
                <a:ext cx="50165" cy="50165"/>
              </a:xfrm>
              <a:custGeom>
                <a:avLst/>
                <a:gdLst/>
                <a:ahLst/>
                <a:cxnLst/>
                <a:rect l="l" t="t" r="r" b="b"/>
                <a:pathLst>
                  <a:path w="50165" h="50165">
                    <a:moveTo>
                      <a:pt x="0" y="0"/>
                    </a:moveTo>
                    <a:lnTo>
                      <a:pt x="49542" y="0"/>
                    </a:lnTo>
                    <a:lnTo>
                      <a:pt x="49542" y="49542"/>
                    </a:lnTo>
                    <a:lnTo>
                      <a:pt x="0" y="49542"/>
                    </a:lnTo>
                    <a:lnTo>
                      <a:pt x="0" y="0"/>
                    </a:lnTo>
                    <a:close/>
                  </a:path>
                </a:pathLst>
              </a:custGeom>
              <a:solidFill>
                <a:srgbClr val="0000FF"/>
              </a:solidFill>
            </p:spPr>
            <p:txBody>
              <a:bodyPr wrap="square" lIns="0" tIns="0" rIns="0" bIns="0" rtlCol="0"/>
              <a:lstStyle/>
              <a:p>
                <a:endParaRPr/>
              </a:p>
            </p:txBody>
          </p:sp>
          <p:sp>
            <p:nvSpPr>
              <p:cNvPr id="1424" name="object 659"/>
              <p:cNvSpPr/>
              <p:nvPr/>
            </p:nvSpPr>
            <p:spPr>
              <a:xfrm>
                <a:off x="1353781" y="1453289"/>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63"/>
                    </a:lnTo>
                    <a:lnTo>
                      <a:pt x="431" y="863"/>
                    </a:lnTo>
                    <a:lnTo>
                      <a:pt x="431" y="431"/>
                    </a:lnTo>
                    <a:lnTo>
                      <a:pt x="50406" y="431"/>
                    </a:lnTo>
                    <a:lnTo>
                      <a:pt x="49974" y="0"/>
                    </a:lnTo>
                    <a:close/>
                  </a:path>
                  <a:path w="50800" h="50800">
                    <a:moveTo>
                      <a:pt x="50406" y="431"/>
                    </a:moveTo>
                    <a:lnTo>
                      <a:pt x="863" y="431"/>
                    </a:lnTo>
                    <a:lnTo>
                      <a:pt x="863" y="863"/>
                    </a:lnTo>
                    <a:lnTo>
                      <a:pt x="49542" y="863"/>
                    </a:lnTo>
                    <a:lnTo>
                      <a:pt x="49542" y="49542"/>
                    </a:lnTo>
                    <a:lnTo>
                      <a:pt x="50406" y="49542"/>
                    </a:lnTo>
                    <a:lnTo>
                      <a:pt x="50406" y="431"/>
                    </a:lnTo>
                    <a:close/>
                  </a:path>
                  <a:path w="50800" h="50800">
                    <a:moveTo>
                      <a:pt x="863" y="431"/>
                    </a:moveTo>
                    <a:lnTo>
                      <a:pt x="431" y="431"/>
                    </a:lnTo>
                    <a:lnTo>
                      <a:pt x="431" y="863"/>
                    </a:lnTo>
                    <a:lnTo>
                      <a:pt x="863" y="863"/>
                    </a:lnTo>
                    <a:lnTo>
                      <a:pt x="863" y="431"/>
                    </a:lnTo>
                    <a:close/>
                  </a:path>
                </a:pathLst>
              </a:custGeom>
              <a:solidFill>
                <a:srgbClr val="0000FF"/>
              </a:solidFill>
            </p:spPr>
            <p:txBody>
              <a:bodyPr wrap="square" lIns="0" tIns="0" rIns="0" bIns="0" rtlCol="0"/>
              <a:lstStyle/>
              <a:p>
                <a:endParaRPr/>
              </a:p>
            </p:txBody>
          </p:sp>
          <p:sp>
            <p:nvSpPr>
              <p:cNvPr id="1425" name="object 660"/>
              <p:cNvSpPr/>
              <p:nvPr/>
            </p:nvSpPr>
            <p:spPr>
              <a:xfrm>
                <a:off x="1352664" y="1465539"/>
                <a:ext cx="1270" cy="3175"/>
              </a:xfrm>
              <a:custGeom>
                <a:avLst/>
                <a:gdLst/>
                <a:ahLst/>
                <a:cxnLst/>
                <a:rect l="l" t="t" r="r" b="b"/>
                <a:pathLst>
                  <a:path w="1269" h="3175">
                    <a:moveTo>
                      <a:pt x="0" y="3136"/>
                    </a:moveTo>
                    <a:lnTo>
                      <a:pt x="0" y="0"/>
                    </a:lnTo>
                    <a:lnTo>
                      <a:pt x="1117" y="0"/>
                    </a:lnTo>
                    <a:lnTo>
                      <a:pt x="1117" y="2882"/>
                    </a:lnTo>
                    <a:lnTo>
                      <a:pt x="0" y="3136"/>
                    </a:lnTo>
                    <a:close/>
                  </a:path>
                </a:pathLst>
              </a:custGeom>
              <a:solidFill>
                <a:srgbClr val="B2B2B2"/>
              </a:solidFill>
            </p:spPr>
            <p:txBody>
              <a:bodyPr wrap="square" lIns="0" tIns="0" rIns="0" bIns="0" rtlCol="0"/>
              <a:lstStyle/>
              <a:p>
                <a:endParaRPr/>
              </a:p>
            </p:txBody>
          </p:sp>
          <p:sp>
            <p:nvSpPr>
              <p:cNvPr id="1426" name="object 661"/>
              <p:cNvSpPr/>
              <p:nvPr/>
            </p:nvSpPr>
            <p:spPr>
              <a:xfrm>
                <a:off x="1352664" y="1452173"/>
                <a:ext cx="9525" cy="2540"/>
              </a:xfrm>
              <a:custGeom>
                <a:avLst/>
                <a:gdLst/>
                <a:ahLst/>
                <a:cxnLst/>
                <a:rect l="l" t="t" r="r" b="b"/>
                <a:pathLst>
                  <a:path w="9525" h="2540">
                    <a:moveTo>
                      <a:pt x="9194" y="0"/>
                    </a:moveTo>
                    <a:lnTo>
                      <a:pt x="0" y="0"/>
                    </a:lnTo>
                    <a:lnTo>
                      <a:pt x="0" y="2095"/>
                    </a:lnTo>
                    <a:lnTo>
                      <a:pt x="1117" y="1841"/>
                    </a:lnTo>
                    <a:lnTo>
                      <a:pt x="1117" y="1549"/>
                    </a:lnTo>
                    <a:lnTo>
                      <a:pt x="1549" y="1117"/>
                    </a:lnTo>
                    <a:lnTo>
                      <a:pt x="4279" y="1117"/>
                    </a:lnTo>
                    <a:lnTo>
                      <a:pt x="9194" y="0"/>
                    </a:lnTo>
                    <a:close/>
                  </a:path>
                </a:pathLst>
              </a:custGeom>
              <a:solidFill>
                <a:srgbClr val="B2B2B2"/>
              </a:solidFill>
            </p:spPr>
            <p:txBody>
              <a:bodyPr wrap="square" lIns="0" tIns="0" rIns="0" bIns="0" rtlCol="0"/>
              <a:lstStyle/>
              <a:p>
                <a:endParaRPr/>
              </a:p>
            </p:txBody>
          </p:sp>
          <p:sp>
            <p:nvSpPr>
              <p:cNvPr id="1427" name="object 662"/>
              <p:cNvSpPr/>
              <p:nvPr/>
            </p:nvSpPr>
            <p:spPr>
              <a:xfrm>
                <a:off x="1352664" y="1479937"/>
                <a:ext cx="1270" cy="3175"/>
              </a:xfrm>
              <a:custGeom>
                <a:avLst/>
                <a:gdLst/>
                <a:ahLst/>
                <a:cxnLst/>
                <a:rect l="l" t="t" r="r" b="b"/>
                <a:pathLst>
                  <a:path w="1269" h="3175">
                    <a:moveTo>
                      <a:pt x="0" y="3149"/>
                    </a:moveTo>
                    <a:lnTo>
                      <a:pt x="0" y="0"/>
                    </a:lnTo>
                    <a:lnTo>
                      <a:pt x="1117" y="0"/>
                    </a:lnTo>
                    <a:lnTo>
                      <a:pt x="1117" y="2895"/>
                    </a:lnTo>
                    <a:lnTo>
                      <a:pt x="0" y="3149"/>
                    </a:lnTo>
                    <a:close/>
                  </a:path>
                </a:pathLst>
              </a:custGeom>
              <a:solidFill>
                <a:srgbClr val="B2B2B2"/>
              </a:solidFill>
            </p:spPr>
            <p:txBody>
              <a:bodyPr wrap="square" lIns="0" tIns="0" rIns="0" bIns="0" rtlCol="0"/>
              <a:lstStyle/>
              <a:p>
                <a:endParaRPr/>
              </a:p>
            </p:txBody>
          </p:sp>
          <p:sp>
            <p:nvSpPr>
              <p:cNvPr id="1428" name="object 663"/>
              <p:cNvSpPr/>
              <p:nvPr/>
            </p:nvSpPr>
            <p:spPr>
              <a:xfrm>
                <a:off x="1352664" y="1494342"/>
                <a:ext cx="1270" cy="3175"/>
              </a:xfrm>
              <a:custGeom>
                <a:avLst/>
                <a:gdLst/>
                <a:ahLst/>
                <a:cxnLst/>
                <a:rect l="l" t="t" r="r" b="b"/>
                <a:pathLst>
                  <a:path w="1269" h="3175">
                    <a:moveTo>
                      <a:pt x="0" y="3162"/>
                    </a:moveTo>
                    <a:lnTo>
                      <a:pt x="0" y="0"/>
                    </a:lnTo>
                    <a:lnTo>
                      <a:pt x="1117" y="0"/>
                    </a:lnTo>
                    <a:lnTo>
                      <a:pt x="1117" y="2908"/>
                    </a:lnTo>
                    <a:lnTo>
                      <a:pt x="0" y="3162"/>
                    </a:lnTo>
                    <a:close/>
                  </a:path>
                </a:pathLst>
              </a:custGeom>
              <a:solidFill>
                <a:srgbClr val="B2B2B2"/>
              </a:solidFill>
            </p:spPr>
            <p:txBody>
              <a:bodyPr wrap="square" lIns="0" tIns="0" rIns="0" bIns="0" rtlCol="0"/>
              <a:lstStyle/>
              <a:p>
                <a:endParaRPr/>
              </a:p>
            </p:txBody>
          </p:sp>
          <p:sp>
            <p:nvSpPr>
              <p:cNvPr id="1429" name="object 664"/>
              <p:cNvSpPr/>
              <p:nvPr/>
            </p:nvSpPr>
            <p:spPr>
              <a:xfrm>
                <a:off x="1352665" y="1465534"/>
                <a:ext cx="52705" cy="14604"/>
              </a:xfrm>
              <a:custGeom>
                <a:avLst/>
                <a:gdLst/>
                <a:ahLst/>
                <a:cxnLst/>
                <a:rect l="l" t="t" r="r" b="b"/>
                <a:pathLst>
                  <a:path w="52705" h="14605">
                    <a:moveTo>
                      <a:pt x="1117" y="2882"/>
                    </a:moveTo>
                    <a:lnTo>
                      <a:pt x="0" y="3136"/>
                    </a:lnTo>
                    <a:lnTo>
                      <a:pt x="0" y="14401"/>
                    </a:lnTo>
                    <a:lnTo>
                      <a:pt x="1117" y="14401"/>
                    </a:lnTo>
                    <a:lnTo>
                      <a:pt x="1117" y="2882"/>
                    </a:lnTo>
                    <a:close/>
                  </a:path>
                  <a:path w="52705" h="14605">
                    <a:moveTo>
                      <a:pt x="52628" y="0"/>
                    </a:moveTo>
                    <a:lnTo>
                      <a:pt x="51523" y="0"/>
                    </a:lnTo>
                    <a:lnTo>
                      <a:pt x="51523" y="6261"/>
                    </a:lnTo>
                    <a:lnTo>
                      <a:pt x="52628" y="7162"/>
                    </a:lnTo>
                    <a:lnTo>
                      <a:pt x="52628" y="0"/>
                    </a:lnTo>
                    <a:close/>
                  </a:path>
                </a:pathLst>
              </a:custGeom>
              <a:solidFill>
                <a:srgbClr val="B2B2B2"/>
              </a:solidFill>
            </p:spPr>
            <p:txBody>
              <a:bodyPr wrap="square" lIns="0" tIns="0" rIns="0" bIns="0" rtlCol="0"/>
              <a:lstStyle/>
              <a:p>
                <a:endParaRPr/>
              </a:p>
            </p:txBody>
          </p:sp>
          <p:sp>
            <p:nvSpPr>
              <p:cNvPr id="1430" name="object 665"/>
              <p:cNvSpPr/>
              <p:nvPr/>
            </p:nvSpPr>
            <p:spPr>
              <a:xfrm>
                <a:off x="1352665" y="1471805"/>
                <a:ext cx="52705" cy="22860"/>
              </a:xfrm>
              <a:custGeom>
                <a:avLst/>
                <a:gdLst/>
                <a:ahLst/>
                <a:cxnLst/>
                <a:rect l="l" t="t" r="r" b="b"/>
                <a:pathLst>
                  <a:path w="52705" h="22859">
                    <a:moveTo>
                      <a:pt x="1117" y="11023"/>
                    </a:moveTo>
                    <a:lnTo>
                      <a:pt x="0" y="11277"/>
                    </a:lnTo>
                    <a:lnTo>
                      <a:pt x="0" y="22542"/>
                    </a:lnTo>
                    <a:lnTo>
                      <a:pt x="1117" y="22542"/>
                    </a:lnTo>
                    <a:lnTo>
                      <a:pt x="1117" y="11023"/>
                    </a:lnTo>
                    <a:close/>
                  </a:path>
                  <a:path w="52705" h="22859">
                    <a:moveTo>
                      <a:pt x="51523" y="0"/>
                    </a:moveTo>
                    <a:lnTo>
                      <a:pt x="51523" y="14401"/>
                    </a:lnTo>
                    <a:lnTo>
                      <a:pt x="52628" y="15303"/>
                    </a:lnTo>
                    <a:lnTo>
                      <a:pt x="52628" y="888"/>
                    </a:lnTo>
                    <a:lnTo>
                      <a:pt x="51523" y="0"/>
                    </a:lnTo>
                    <a:close/>
                  </a:path>
                </a:pathLst>
              </a:custGeom>
              <a:solidFill>
                <a:srgbClr val="B2B2B2"/>
              </a:solidFill>
            </p:spPr>
            <p:txBody>
              <a:bodyPr wrap="square" lIns="0" tIns="0" rIns="0" bIns="0" rtlCol="0"/>
              <a:lstStyle/>
              <a:p>
                <a:endParaRPr/>
              </a:p>
            </p:txBody>
          </p:sp>
          <p:sp>
            <p:nvSpPr>
              <p:cNvPr id="1431" name="object 666"/>
              <p:cNvSpPr/>
              <p:nvPr/>
            </p:nvSpPr>
            <p:spPr>
              <a:xfrm>
                <a:off x="1404688" y="1464927"/>
                <a:ext cx="635" cy="635"/>
              </a:xfrm>
              <a:custGeom>
                <a:avLst/>
                <a:gdLst/>
                <a:ahLst/>
                <a:cxnLst/>
                <a:rect l="l" t="t" r="r" b="b"/>
                <a:pathLst>
                  <a:path w="634" h="634">
                    <a:moveTo>
                      <a:pt x="609" y="0"/>
                    </a:moveTo>
                    <a:lnTo>
                      <a:pt x="0" y="609"/>
                    </a:lnTo>
                    <a:lnTo>
                      <a:pt x="609" y="609"/>
                    </a:lnTo>
                    <a:lnTo>
                      <a:pt x="609" y="0"/>
                    </a:lnTo>
                    <a:close/>
                  </a:path>
                </a:pathLst>
              </a:custGeom>
              <a:solidFill>
                <a:srgbClr val="B2B2B2"/>
              </a:solidFill>
            </p:spPr>
            <p:txBody>
              <a:bodyPr wrap="square" lIns="0" tIns="0" rIns="0" bIns="0" rtlCol="0"/>
              <a:lstStyle/>
              <a:p>
                <a:endParaRPr/>
              </a:p>
            </p:txBody>
          </p:sp>
          <p:sp>
            <p:nvSpPr>
              <p:cNvPr id="1432" name="object 667"/>
              <p:cNvSpPr/>
              <p:nvPr/>
            </p:nvSpPr>
            <p:spPr>
              <a:xfrm>
                <a:off x="1395627" y="1452212"/>
                <a:ext cx="5080" cy="1270"/>
              </a:xfrm>
              <a:custGeom>
                <a:avLst/>
                <a:gdLst/>
                <a:ahLst/>
                <a:cxnLst/>
                <a:rect l="l" t="t" r="r" b="b"/>
                <a:pathLst>
                  <a:path w="5080" h="1269">
                    <a:moveTo>
                      <a:pt x="4762" y="0"/>
                    </a:moveTo>
                    <a:lnTo>
                      <a:pt x="0" y="1079"/>
                    </a:lnTo>
                    <a:lnTo>
                      <a:pt x="4762" y="1079"/>
                    </a:lnTo>
                    <a:lnTo>
                      <a:pt x="4762" y="0"/>
                    </a:lnTo>
                    <a:close/>
                  </a:path>
                </a:pathLst>
              </a:custGeom>
              <a:solidFill>
                <a:srgbClr val="B2B2B2"/>
              </a:solidFill>
            </p:spPr>
            <p:txBody>
              <a:bodyPr wrap="square" lIns="0" tIns="0" rIns="0" bIns="0" rtlCol="0"/>
              <a:lstStyle/>
              <a:p>
                <a:endParaRPr/>
              </a:p>
            </p:txBody>
          </p:sp>
          <p:sp>
            <p:nvSpPr>
              <p:cNvPr id="1433" name="object 668"/>
              <p:cNvSpPr/>
              <p:nvPr/>
            </p:nvSpPr>
            <p:spPr>
              <a:xfrm>
                <a:off x="1352659" y="1452176"/>
                <a:ext cx="52705" cy="13970"/>
              </a:xfrm>
              <a:custGeom>
                <a:avLst/>
                <a:gdLst/>
                <a:ahLst/>
                <a:cxnLst/>
                <a:rect l="l" t="t" r="r" b="b"/>
                <a:pathLst>
                  <a:path w="52705" h="13969">
                    <a:moveTo>
                      <a:pt x="52641" y="25"/>
                    </a:moveTo>
                    <a:lnTo>
                      <a:pt x="47726" y="25"/>
                    </a:lnTo>
                    <a:lnTo>
                      <a:pt x="47726" y="1117"/>
                    </a:lnTo>
                    <a:lnTo>
                      <a:pt x="51092" y="1117"/>
                    </a:lnTo>
                    <a:lnTo>
                      <a:pt x="51523" y="1549"/>
                    </a:lnTo>
                    <a:lnTo>
                      <a:pt x="51523" y="13360"/>
                    </a:lnTo>
                    <a:lnTo>
                      <a:pt x="52031" y="13360"/>
                    </a:lnTo>
                    <a:lnTo>
                      <a:pt x="52641" y="12750"/>
                    </a:lnTo>
                    <a:lnTo>
                      <a:pt x="52641" y="25"/>
                    </a:lnTo>
                    <a:close/>
                  </a:path>
                  <a:path w="52705" h="13969">
                    <a:moveTo>
                      <a:pt x="52641" y="0"/>
                    </a:moveTo>
                    <a:lnTo>
                      <a:pt x="9207" y="0"/>
                    </a:lnTo>
                    <a:lnTo>
                      <a:pt x="4305" y="1117"/>
                    </a:lnTo>
                    <a:lnTo>
                      <a:pt x="42976" y="1117"/>
                    </a:lnTo>
                    <a:lnTo>
                      <a:pt x="47726" y="25"/>
                    </a:lnTo>
                    <a:lnTo>
                      <a:pt x="52641" y="25"/>
                    </a:lnTo>
                    <a:close/>
                  </a:path>
                  <a:path w="52705" h="13969">
                    <a:moveTo>
                      <a:pt x="1117" y="1841"/>
                    </a:moveTo>
                    <a:lnTo>
                      <a:pt x="0" y="2095"/>
                    </a:lnTo>
                    <a:lnTo>
                      <a:pt x="0" y="13360"/>
                    </a:lnTo>
                    <a:lnTo>
                      <a:pt x="1117" y="13360"/>
                    </a:lnTo>
                    <a:lnTo>
                      <a:pt x="1117" y="1841"/>
                    </a:lnTo>
                    <a:close/>
                  </a:path>
                </a:pathLst>
              </a:custGeom>
              <a:solidFill>
                <a:srgbClr val="B2B2B2"/>
              </a:solidFill>
            </p:spPr>
            <p:txBody>
              <a:bodyPr wrap="square" lIns="0" tIns="0" rIns="0" bIns="0" rtlCol="0"/>
              <a:lstStyle/>
              <a:p>
                <a:endParaRPr/>
              </a:p>
            </p:txBody>
          </p:sp>
          <p:sp>
            <p:nvSpPr>
              <p:cNvPr id="1434" name="object 669"/>
              <p:cNvSpPr/>
              <p:nvPr/>
            </p:nvSpPr>
            <p:spPr>
              <a:xfrm>
                <a:off x="1352660" y="1486217"/>
                <a:ext cx="52705" cy="19050"/>
              </a:xfrm>
              <a:custGeom>
                <a:avLst/>
                <a:gdLst/>
                <a:ahLst/>
                <a:cxnLst/>
                <a:rect l="l" t="t" r="r" b="b"/>
                <a:pathLst>
                  <a:path w="52705" h="19050">
                    <a:moveTo>
                      <a:pt x="1117" y="11036"/>
                    </a:moveTo>
                    <a:lnTo>
                      <a:pt x="0" y="11290"/>
                    </a:lnTo>
                    <a:lnTo>
                      <a:pt x="0" y="18592"/>
                    </a:lnTo>
                    <a:lnTo>
                      <a:pt x="31178" y="18592"/>
                    </a:lnTo>
                    <a:lnTo>
                      <a:pt x="36080" y="17475"/>
                    </a:lnTo>
                    <a:lnTo>
                      <a:pt x="1549" y="17475"/>
                    </a:lnTo>
                    <a:lnTo>
                      <a:pt x="1117" y="17043"/>
                    </a:lnTo>
                    <a:lnTo>
                      <a:pt x="1117" y="11036"/>
                    </a:lnTo>
                    <a:close/>
                  </a:path>
                  <a:path w="52705" h="19050">
                    <a:moveTo>
                      <a:pt x="51523" y="0"/>
                    </a:moveTo>
                    <a:lnTo>
                      <a:pt x="51523" y="13957"/>
                    </a:lnTo>
                    <a:lnTo>
                      <a:pt x="52641" y="13703"/>
                    </a:lnTo>
                    <a:lnTo>
                      <a:pt x="52641" y="888"/>
                    </a:lnTo>
                    <a:lnTo>
                      <a:pt x="51523" y="0"/>
                    </a:lnTo>
                    <a:close/>
                  </a:path>
                </a:pathLst>
              </a:custGeom>
              <a:solidFill>
                <a:srgbClr val="B2B2B2"/>
              </a:solidFill>
            </p:spPr>
            <p:txBody>
              <a:bodyPr wrap="square" lIns="0" tIns="0" rIns="0" bIns="0" rtlCol="0"/>
              <a:lstStyle/>
              <a:p>
                <a:endParaRPr/>
              </a:p>
            </p:txBody>
          </p:sp>
          <p:sp>
            <p:nvSpPr>
              <p:cNvPr id="1435" name="object 670"/>
              <p:cNvSpPr/>
              <p:nvPr/>
            </p:nvSpPr>
            <p:spPr>
              <a:xfrm>
                <a:off x="1404180" y="1499919"/>
                <a:ext cx="1270" cy="1905"/>
              </a:xfrm>
              <a:custGeom>
                <a:avLst/>
                <a:gdLst/>
                <a:ahLst/>
                <a:cxnLst/>
                <a:rect l="l" t="t" r="r" b="b"/>
                <a:pathLst>
                  <a:path w="1269" h="1905">
                    <a:moveTo>
                      <a:pt x="1117" y="1600"/>
                    </a:moveTo>
                    <a:lnTo>
                      <a:pt x="0" y="711"/>
                    </a:lnTo>
                    <a:lnTo>
                      <a:pt x="0" y="253"/>
                    </a:lnTo>
                    <a:lnTo>
                      <a:pt x="1117" y="0"/>
                    </a:lnTo>
                    <a:lnTo>
                      <a:pt x="1117" y="1600"/>
                    </a:lnTo>
                    <a:close/>
                  </a:path>
                </a:pathLst>
              </a:custGeom>
              <a:solidFill>
                <a:srgbClr val="B2B2B2"/>
              </a:solidFill>
            </p:spPr>
            <p:txBody>
              <a:bodyPr wrap="square" lIns="0" tIns="0" rIns="0" bIns="0" rtlCol="0"/>
              <a:lstStyle/>
              <a:p>
                <a:endParaRPr/>
              </a:p>
            </p:txBody>
          </p:sp>
          <p:sp>
            <p:nvSpPr>
              <p:cNvPr id="1436" name="object 671"/>
              <p:cNvSpPr/>
              <p:nvPr/>
            </p:nvSpPr>
            <p:spPr>
              <a:xfrm>
                <a:off x="1383835" y="1500632"/>
                <a:ext cx="21590" cy="4445"/>
              </a:xfrm>
              <a:custGeom>
                <a:avLst/>
                <a:gdLst/>
                <a:ahLst/>
                <a:cxnLst/>
                <a:rect l="l" t="t" r="r" b="b"/>
                <a:pathLst>
                  <a:path w="21590" h="4444">
                    <a:moveTo>
                      <a:pt x="20345" y="0"/>
                    </a:moveTo>
                    <a:lnTo>
                      <a:pt x="20345" y="2628"/>
                    </a:lnTo>
                    <a:lnTo>
                      <a:pt x="19913" y="3060"/>
                    </a:lnTo>
                    <a:lnTo>
                      <a:pt x="4914" y="3060"/>
                    </a:lnTo>
                    <a:lnTo>
                      <a:pt x="0" y="4178"/>
                    </a:lnTo>
                    <a:lnTo>
                      <a:pt x="21463" y="4178"/>
                    </a:lnTo>
                    <a:lnTo>
                      <a:pt x="21463" y="888"/>
                    </a:lnTo>
                    <a:lnTo>
                      <a:pt x="20345" y="0"/>
                    </a:lnTo>
                    <a:close/>
                  </a:path>
                </a:pathLst>
              </a:custGeom>
              <a:solidFill>
                <a:srgbClr val="B2B2B2"/>
              </a:solidFill>
            </p:spPr>
            <p:txBody>
              <a:bodyPr wrap="square" lIns="0" tIns="0" rIns="0" bIns="0" rtlCol="0"/>
              <a:lstStyle/>
              <a:p>
                <a:endParaRPr/>
              </a:p>
            </p:txBody>
          </p:sp>
          <p:sp>
            <p:nvSpPr>
              <p:cNvPr id="1437" name="object 672"/>
              <p:cNvSpPr/>
              <p:nvPr/>
            </p:nvSpPr>
            <p:spPr>
              <a:xfrm>
                <a:off x="1354645" y="1454150"/>
                <a:ext cx="48895" cy="48895"/>
              </a:xfrm>
              <a:custGeom>
                <a:avLst/>
                <a:gdLst/>
                <a:ahLst/>
                <a:cxnLst/>
                <a:rect l="l" t="t" r="r" b="b"/>
                <a:pathLst>
                  <a:path w="48894" h="48894">
                    <a:moveTo>
                      <a:pt x="48679" y="0"/>
                    </a:moveTo>
                    <a:lnTo>
                      <a:pt x="0" y="0"/>
                    </a:lnTo>
                    <a:lnTo>
                      <a:pt x="0" y="48679"/>
                    </a:lnTo>
                    <a:lnTo>
                      <a:pt x="48679" y="48679"/>
                    </a:lnTo>
                    <a:lnTo>
                      <a:pt x="48679" y="47562"/>
                    </a:lnTo>
                    <a:lnTo>
                      <a:pt x="1117" y="47562"/>
                    </a:lnTo>
                    <a:lnTo>
                      <a:pt x="1117" y="1118"/>
                    </a:lnTo>
                    <a:lnTo>
                      <a:pt x="48679" y="1118"/>
                    </a:lnTo>
                    <a:lnTo>
                      <a:pt x="48679" y="0"/>
                    </a:lnTo>
                    <a:close/>
                  </a:path>
                  <a:path w="48894" h="48894">
                    <a:moveTo>
                      <a:pt x="48679" y="1118"/>
                    </a:moveTo>
                    <a:lnTo>
                      <a:pt x="47561" y="1118"/>
                    </a:lnTo>
                    <a:lnTo>
                      <a:pt x="47561" y="47562"/>
                    </a:lnTo>
                    <a:lnTo>
                      <a:pt x="48679" y="47562"/>
                    </a:lnTo>
                    <a:lnTo>
                      <a:pt x="48679" y="1118"/>
                    </a:lnTo>
                    <a:close/>
                  </a:path>
                </a:pathLst>
              </a:custGeom>
              <a:solidFill>
                <a:srgbClr val="0000B2"/>
              </a:solidFill>
            </p:spPr>
            <p:txBody>
              <a:bodyPr wrap="square" lIns="0" tIns="0" rIns="0" bIns="0" rtlCol="0"/>
              <a:lstStyle/>
              <a:p>
                <a:endParaRPr/>
              </a:p>
            </p:txBody>
          </p:sp>
          <p:sp>
            <p:nvSpPr>
              <p:cNvPr id="1438" name="object 673"/>
              <p:cNvSpPr/>
              <p:nvPr/>
            </p:nvSpPr>
            <p:spPr>
              <a:xfrm>
                <a:off x="1353779" y="1453285"/>
                <a:ext cx="50800" cy="50800"/>
              </a:xfrm>
              <a:custGeom>
                <a:avLst/>
                <a:gdLst/>
                <a:ahLst/>
                <a:cxnLst/>
                <a:rect l="l" t="t" r="r" b="b"/>
                <a:pathLst>
                  <a:path w="50800" h="50800">
                    <a:moveTo>
                      <a:pt x="49974" y="0"/>
                    </a:moveTo>
                    <a:lnTo>
                      <a:pt x="431" y="0"/>
                    </a:lnTo>
                    <a:lnTo>
                      <a:pt x="0" y="431"/>
                    </a:lnTo>
                    <a:lnTo>
                      <a:pt x="0" y="49974"/>
                    </a:lnTo>
                    <a:lnTo>
                      <a:pt x="431" y="50406"/>
                    </a:lnTo>
                    <a:lnTo>
                      <a:pt x="49974" y="50406"/>
                    </a:lnTo>
                    <a:lnTo>
                      <a:pt x="50406" y="49974"/>
                    </a:lnTo>
                    <a:lnTo>
                      <a:pt x="50406" y="49542"/>
                    </a:lnTo>
                    <a:lnTo>
                      <a:pt x="863" y="49542"/>
                    </a:lnTo>
                    <a:lnTo>
                      <a:pt x="863" y="863"/>
                    </a:lnTo>
                    <a:lnTo>
                      <a:pt x="50406" y="863"/>
                    </a:lnTo>
                    <a:lnTo>
                      <a:pt x="50406" y="431"/>
                    </a:lnTo>
                    <a:lnTo>
                      <a:pt x="49974" y="0"/>
                    </a:lnTo>
                    <a:close/>
                  </a:path>
                  <a:path w="50800" h="50800">
                    <a:moveTo>
                      <a:pt x="50406" y="863"/>
                    </a:moveTo>
                    <a:lnTo>
                      <a:pt x="49542" y="863"/>
                    </a:lnTo>
                    <a:lnTo>
                      <a:pt x="49542" y="49542"/>
                    </a:lnTo>
                    <a:lnTo>
                      <a:pt x="50406" y="49542"/>
                    </a:lnTo>
                    <a:lnTo>
                      <a:pt x="50406" y="863"/>
                    </a:lnTo>
                    <a:close/>
                  </a:path>
                </a:pathLst>
              </a:custGeom>
              <a:solidFill>
                <a:srgbClr val="0000B2"/>
              </a:solidFill>
            </p:spPr>
            <p:txBody>
              <a:bodyPr wrap="square" lIns="0" tIns="0" rIns="0" bIns="0" rtlCol="0"/>
              <a:lstStyle/>
              <a:p>
                <a:endParaRPr/>
              </a:p>
            </p:txBody>
          </p:sp>
          <p:sp>
            <p:nvSpPr>
              <p:cNvPr id="1439" name="object 674"/>
              <p:cNvSpPr txBox="1"/>
              <p:nvPr/>
            </p:nvSpPr>
            <p:spPr>
              <a:xfrm>
                <a:off x="1391425" y="1108695"/>
                <a:ext cx="654685" cy="424180"/>
              </a:xfrm>
              <a:prstGeom prst="rect">
                <a:avLst/>
              </a:prstGeom>
            </p:spPr>
            <p:txBody>
              <a:bodyPr vert="horz" wrap="square" lIns="0" tIns="12700" rIns="0" bIns="0" rtlCol="0">
                <a:spAutoFit/>
              </a:bodyPr>
              <a:lstStyle/>
              <a:p>
                <a:pPr marL="38100">
                  <a:lnSpc>
                    <a:spcPct val="100000"/>
                  </a:lnSpc>
                  <a:spcBef>
                    <a:spcPts val="100"/>
                  </a:spcBef>
                </a:pPr>
                <a:r>
                  <a:rPr sz="650" spc="-5" dirty="0">
                    <a:latin typeface="Arial"/>
                    <a:cs typeface="Arial"/>
                  </a:rPr>
                  <a:t>1 </a:t>
                </a:r>
                <a:r>
                  <a:rPr sz="650" dirty="0">
                    <a:latin typeface="Arial"/>
                    <a:cs typeface="Arial"/>
                  </a:rPr>
                  <a:t>&lt; </a:t>
                </a:r>
                <a:r>
                  <a:rPr sz="675" baseline="-24691" dirty="0">
                    <a:latin typeface="Arial"/>
                    <a:cs typeface="Arial"/>
                  </a:rPr>
                  <a:t>res</a:t>
                </a:r>
                <a:r>
                  <a:rPr sz="450" spc="30" dirty="0">
                    <a:latin typeface="Arial"/>
                    <a:cs typeface="Arial"/>
                  </a:rPr>
                  <a:t> </a:t>
                </a:r>
                <a:r>
                  <a:rPr sz="650" spc="-5" dirty="0">
                    <a:latin typeface="Arial"/>
                    <a:cs typeface="Arial"/>
                  </a:rPr>
                  <a:t>2</a:t>
                </a:r>
                <a:r>
                  <a:rPr sz="650" i="1" spc="155" dirty="0">
                    <a:latin typeface="Times New Roman"/>
                    <a:cs typeface="Times New Roman"/>
                  </a:rPr>
                  <a:t> </a:t>
                </a:r>
                <a:endParaRPr sz="650">
                  <a:latin typeface="Times New Roman"/>
                  <a:cs typeface="Times New Roman"/>
                </a:endParaRPr>
              </a:p>
              <a:p>
                <a:pPr marL="38100">
                  <a:lnSpc>
                    <a:spcPct val="100000"/>
                  </a:lnSpc>
                  <a:spcBef>
                    <a:spcPts val="5"/>
                  </a:spcBef>
                </a:pPr>
                <a:r>
                  <a:rPr sz="650" spc="-5" dirty="0">
                    <a:latin typeface="Arial"/>
                    <a:cs typeface="Arial"/>
                  </a:rPr>
                  <a:t>–1 </a:t>
                </a:r>
                <a:r>
                  <a:rPr sz="675" baseline="-24691" dirty="0">
                    <a:latin typeface="Arial"/>
                    <a:cs typeface="Arial"/>
                  </a:rPr>
                  <a:t>res</a:t>
                </a:r>
                <a:r>
                  <a:rPr sz="450" spc="114" dirty="0">
                    <a:latin typeface="Arial"/>
                    <a:cs typeface="Arial"/>
                  </a:rPr>
                  <a:t> </a:t>
                </a:r>
                <a:r>
                  <a:rPr sz="650" spc="-5" dirty="0">
                    <a:latin typeface="Arial"/>
                    <a:cs typeface="Arial"/>
                  </a:rPr>
                  <a:t>1</a:t>
                </a:r>
                <a:r>
                  <a:rPr sz="650" i="1" spc="155" dirty="0">
                    <a:latin typeface="Times New Roman"/>
                    <a:cs typeface="Times New Roman"/>
                  </a:rPr>
                  <a:t> </a:t>
                </a:r>
                <a:endParaRPr sz="650">
                  <a:latin typeface="Times New Roman"/>
                  <a:cs typeface="Times New Roman"/>
                </a:endParaRPr>
              </a:p>
              <a:p>
                <a:pPr marL="38100">
                  <a:lnSpc>
                    <a:spcPct val="100000"/>
                  </a:lnSpc>
                  <a:spcBef>
                    <a:spcPts val="5"/>
                  </a:spcBef>
                </a:pPr>
                <a:r>
                  <a:rPr sz="650" spc="-5" dirty="0">
                    <a:latin typeface="Arial"/>
                    <a:cs typeface="Arial"/>
                  </a:rPr>
                  <a:t>–2 </a:t>
                </a:r>
                <a:r>
                  <a:rPr sz="675" baseline="-24691" dirty="0">
                    <a:latin typeface="Arial"/>
                    <a:cs typeface="Arial"/>
                  </a:rPr>
                  <a:t>res </a:t>
                </a:r>
                <a:r>
                  <a:rPr sz="650" dirty="0">
                    <a:latin typeface="Arial"/>
                    <a:cs typeface="Arial"/>
                  </a:rPr>
                  <a:t>&lt;</a:t>
                </a:r>
                <a:r>
                  <a:rPr sz="650" spc="-120" dirty="0">
                    <a:latin typeface="Arial"/>
                    <a:cs typeface="Arial"/>
                  </a:rPr>
                  <a:t> </a:t>
                </a:r>
                <a:r>
                  <a:rPr sz="650" spc="-5" dirty="0">
                    <a:latin typeface="Arial"/>
                    <a:cs typeface="Arial"/>
                  </a:rPr>
                  <a:t>–1</a:t>
                </a:r>
                <a:r>
                  <a:rPr sz="650" i="1" spc="155" dirty="0">
                    <a:latin typeface="Times New Roman"/>
                    <a:cs typeface="Times New Roman"/>
                  </a:rPr>
                  <a:t> </a:t>
                </a:r>
                <a:endParaRPr sz="650">
                  <a:latin typeface="Times New Roman"/>
                  <a:cs typeface="Times New Roman"/>
                </a:endParaRPr>
              </a:p>
              <a:p>
                <a:pPr marL="38100">
                  <a:lnSpc>
                    <a:spcPct val="100000"/>
                  </a:lnSpc>
                  <a:spcBef>
                    <a:spcPts val="5"/>
                  </a:spcBef>
                </a:pPr>
                <a:r>
                  <a:rPr sz="650" spc="-5" dirty="0">
                    <a:latin typeface="Arial"/>
                    <a:cs typeface="Arial"/>
                  </a:rPr>
                  <a:t>–2 </a:t>
                </a:r>
                <a:r>
                  <a:rPr sz="650" dirty="0">
                    <a:latin typeface="Arial"/>
                    <a:cs typeface="Arial"/>
                  </a:rPr>
                  <a:t>&gt;</a:t>
                </a:r>
                <a:r>
                  <a:rPr sz="650" spc="70" dirty="0">
                    <a:latin typeface="Arial"/>
                    <a:cs typeface="Arial"/>
                  </a:rPr>
                  <a:t> </a:t>
                </a:r>
                <a:r>
                  <a:rPr sz="675" baseline="-24691" dirty="0">
                    <a:latin typeface="Arial"/>
                    <a:cs typeface="Arial"/>
                  </a:rPr>
                  <a:t>res</a:t>
                </a:r>
                <a:endParaRPr sz="675" baseline="-24691">
                  <a:latin typeface="Arial"/>
                  <a:cs typeface="Arial"/>
                </a:endParaRPr>
              </a:p>
            </p:txBody>
          </p:sp>
          <p:sp>
            <p:nvSpPr>
              <p:cNvPr id="1440" name="object 675"/>
              <p:cNvSpPr/>
              <p:nvPr/>
            </p:nvSpPr>
            <p:spPr>
              <a:xfrm>
                <a:off x="1350472" y="1998836"/>
                <a:ext cx="49530" cy="50165"/>
              </a:xfrm>
              <a:custGeom>
                <a:avLst/>
                <a:gdLst/>
                <a:ahLst/>
                <a:cxnLst/>
                <a:rect l="l" t="t" r="r" b="b"/>
                <a:pathLst>
                  <a:path w="49530" h="50164">
                    <a:moveTo>
                      <a:pt x="31330" y="0"/>
                    </a:moveTo>
                    <a:lnTo>
                      <a:pt x="18186" y="0"/>
                    </a:lnTo>
                    <a:lnTo>
                      <a:pt x="11899" y="2603"/>
                    </a:lnTo>
                    <a:lnTo>
                      <a:pt x="2603" y="11887"/>
                    </a:lnTo>
                    <a:lnTo>
                      <a:pt x="0" y="18199"/>
                    </a:lnTo>
                    <a:lnTo>
                      <a:pt x="0" y="31330"/>
                    </a:lnTo>
                    <a:lnTo>
                      <a:pt x="2603" y="37642"/>
                    </a:lnTo>
                    <a:lnTo>
                      <a:pt x="11899" y="46913"/>
                    </a:lnTo>
                    <a:lnTo>
                      <a:pt x="18186" y="49542"/>
                    </a:lnTo>
                    <a:lnTo>
                      <a:pt x="31330" y="49542"/>
                    </a:lnTo>
                    <a:lnTo>
                      <a:pt x="37642" y="46913"/>
                    </a:lnTo>
                    <a:lnTo>
                      <a:pt x="46913" y="37642"/>
                    </a:lnTo>
                    <a:lnTo>
                      <a:pt x="49530" y="31330"/>
                    </a:lnTo>
                    <a:lnTo>
                      <a:pt x="49530" y="18199"/>
                    </a:lnTo>
                    <a:lnTo>
                      <a:pt x="46913" y="11887"/>
                    </a:lnTo>
                    <a:lnTo>
                      <a:pt x="37642" y="2603"/>
                    </a:lnTo>
                    <a:lnTo>
                      <a:pt x="31330" y="0"/>
                    </a:lnTo>
                    <a:close/>
                  </a:path>
                </a:pathLst>
              </a:custGeom>
              <a:solidFill>
                <a:srgbClr val="000000"/>
              </a:solidFill>
            </p:spPr>
            <p:txBody>
              <a:bodyPr wrap="square" lIns="0" tIns="0" rIns="0" bIns="0" rtlCol="0"/>
              <a:lstStyle/>
              <a:p>
                <a:endParaRPr/>
              </a:p>
            </p:txBody>
          </p:sp>
          <p:sp>
            <p:nvSpPr>
              <p:cNvPr id="1441" name="object 676"/>
              <p:cNvSpPr/>
              <p:nvPr/>
            </p:nvSpPr>
            <p:spPr>
              <a:xfrm>
                <a:off x="1350454" y="2098586"/>
                <a:ext cx="49530" cy="50165"/>
              </a:xfrm>
              <a:custGeom>
                <a:avLst/>
                <a:gdLst/>
                <a:ahLst/>
                <a:cxnLst/>
                <a:rect l="l" t="t" r="r" b="b"/>
                <a:pathLst>
                  <a:path w="49530" h="50164">
                    <a:moveTo>
                      <a:pt x="0" y="0"/>
                    </a:moveTo>
                    <a:lnTo>
                      <a:pt x="49530" y="0"/>
                    </a:lnTo>
                    <a:lnTo>
                      <a:pt x="49530" y="49555"/>
                    </a:lnTo>
                    <a:lnTo>
                      <a:pt x="0" y="49555"/>
                    </a:lnTo>
                    <a:lnTo>
                      <a:pt x="0" y="0"/>
                    </a:lnTo>
                    <a:close/>
                  </a:path>
                </a:pathLst>
              </a:custGeom>
              <a:solidFill>
                <a:srgbClr val="000000"/>
              </a:solidFill>
            </p:spPr>
            <p:txBody>
              <a:bodyPr wrap="square" lIns="0" tIns="0" rIns="0" bIns="0" rtlCol="0"/>
              <a:lstStyle/>
              <a:p>
                <a:endParaRPr/>
              </a:p>
            </p:txBody>
          </p:sp>
          <p:sp>
            <p:nvSpPr>
              <p:cNvPr id="1442" name="object 677"/>
              <p:cNvSpPr/>
              <p:nvPr/>
            </p:nvSpPr>
            <p:spPr>
              <a:xfrm>
                <a:off x="1350029" y="2098163"/>
                <a:ext cx="50800" cy="50800"/>
              </a:xfrm>
              <a:custGeom>
                <a:avLst/>
                <a:gdLst/>
                <a:ahLst/>
                <a:cxnLst/>
                <a:rect l="l" t="t" r="r" b="b"/>
                <a:pathLst>
                  <a:path w="50800" h="50800">
                    <a:moveTo>
                      <a:pt x="49961" y="0"/>
                    </a:moveTo>
                    <a:lnTo>
                      <a:pt x="431" y="0"/>
                    </a:lnTo>
                    <a:lnTo>
                      <a:pt x="0" y="419"/>
                    </a:lnTo>
                    <a:lnTo>
                      <a:pt x="0" y="49974"/>
                    </a:lnTo>
                    <a:lnTo>
                      <a:pt x="431" y="50406"/>
                    </a:lnTo>
                    <a:lnTo>
                      <a:pt x="49961" y="50406"/>
                    </a:lnTo>
                    <a:lnTo>
                      <a:pt x="50393" y="49974"/>
                    </a:lnTo>
                    <a:lnTo>
                      <a:pt x="50393" y="49542"/>
                    </a:lnTo>
                    <a:lnTo>
                      <a:pt x="863" y="49542"/>
                    </a:lnTo>
                    <a:lnTo>
                      <a:pt x="863" y="850"/>
                    </a:lnTo>
                    <a:lnTo>
                      <a:pt x="431" y="850"/>
                    </a:lnTo>
                    <a:lnTo>
                      <a:pt x="431" y="419"/>
                    </a:lnTo>
                    <a:lnTo>
                      <a:pt x="50393" y="419"/>
                    </a:lnTo>
                    <a:lnTo>
                      <a:pt x="49961" y="0"/>
                    </a:lnTo>
                    <a:close/>
                  </a:path>
                  <a:path w="50800" h="50800">
                    <a:moveTo>
                      <a:pt x="50393" y="419"/>
                    </a:moveTo>
                    <a:lnTo>
                      <a:pt x="863" y="419"/>
                    </a:lnTo>
                    <a:lnTo>
                      <a:pt x="863" y="850"/>
                    </a:lnTo>
                    <a:lnTo>
                      <a:pt x="49542" y="850"/>
                    </a:lnTo>
                    <a:lnTo>
                      <a:pt x="49542" y="49542"/>
                    </a:lnTo>
                    <a:lnTo>
                      <a:pt x="50393" y="49542"/>
                    </a:lnTo>
                    <a:lnTo>
                      <a:pt x="50393" y="419"/>
                    </a:lnTo>
                    <a:close/>
                  </a:path>
                  <a:path w="50800" h="50800">
                    <a:moveTo>
                      <a:pt x="863" y="419"/>
                    </a:moveTo>
                    <a:lnTo>
                      <a:pt x="431" y="419"/>
                    </a:lnTo>
                    <a:lnTo>
                      <a:pt x="431" y="850"/>
                    </a:lnTo>
                    <a:lnTo>
                      <a:pt x="863" y="850"/>
                    </a:lnTo>
                    <a:lnTo>
                      <a:pt x="863" y="419"/>
                    </a:lnTo>
                    <a:close/>
                  </a:path>
                </a:pathLst>
              </a:custGeom>
              <a:solidFill>
                <a:srgbClr val="000000"/>
              </a:solidFill>
            </p:spPr>
            <p:txBody>
              <a:bodyPr wrap="square" lIns="0" tIns="0" rIns="0" bIns="0" rtlCol="0"/>
              <a:lstStyle/>
              <a:p>
                <a:endParaRPr/>
              </a:p>
            </p:txBody>
          </p:sp>
          <p:sp>
            <p:nvSpPr>
              <p:cNvPr id="1443" name="object 678"/>
              <p:cNvSpPr/>
              <p:nvPr/>
            </p:nvSpPr>
            <p:spPr>
              <a:xfrm>
                <a:off x="1348922" y="2099727"/>
                <a:ext cx="1270" cy="4445"/>
              </a:xfrm>
              <a:custGeom>
                <a:avLst/>
                <a:gdLst/>
                <a:ahLst/>
                <a:cxnLst/>
                <a:rect l="l" t="t" r="r" b="b"/>
                <a:pathLst>
                  <a:path w="1269" h="4444">
                    <a:moveTo>
                      <a:pt x="0" y="3987"/>
                    </a:moveTo>
                    <a:lnTo>
                      <a:pt x="0" y="0"/>
                    </a:lnTo>
                    <a:lnTo>
                      <a:pt x="1104" y="0"/>
                    </a:lnTo>
                    <a:lnTo>
                      <a:pt x="1104" y="3746"/>
                    </a:lnTo>
                    <a:lnTo>
                      <a:pt x="0" y="3987"/>
                    </a:lnTo>
                    <a:close/>
                  </a:path>
                </a:pathLst>
              </a:custGeom>
              <a:solidFill>
                <a:srgbClr val="B2B2B2"/>
              </a:solidFill>
            </p:spPr>
            <p:txBody>
              <a:bodyPr wrap="square" lIns="0" tIns="0" rIns="0" bIns="0" rtlCol="0"/>
              <a:lstStyle/>
              <a:p>
                <a:endParaRPr/>
              </a:p>
            </p:txBody>
          </p:sp>
          <p:sp>
            <p:nvSpPr>
              <p:cNvPr id="1444" name="object 679"/>
              <p:cNvSpPr/>
              <p:nvPr/>
            </p:nvSpPr>
            <p:spPr>
              <a:xfrm>
                <a:off x="1348922" y="2114127"/>
                <a:ext cx="1270" cy="4445"/>
              </a:xfrm>
              <a:custGeom>
                <a:avLst/>
                <a:gdLst/>
                <a:ahLst/>
                <a:cxnLst/>
                <a:rect l="l" t="t" r="r" b="b"/>
                <a:pathLst>
                  <a:path w="1269" h="4444">
                    <a:moveTo>
                      <a:pt x="0" y="4013"/>
                    </a:moveTo>
                    <a:lnTo>
                      <a:pt x="0" y="0"/>
                    </a:lnTo>
                    <a:lnTo>
                      <a:pt x="1104" y="0"/>
                    </a:lnTo>
                    <a:lnTo>
                      <a:pt x="1104" y="3759"/>
                    </a:lnTo>
                    <a:lnTo>
                      <a:pt x="0" y="4013"/>
                    </a:lnTo>
                    <a:close/>
                  </a:path>
                </a:pathLst>
              </a:custGeom>
              <a:solidFill>
                <a:srgbClr val="B2B2B2"/>
              </a:solidFill>
            </p:spPr>
            <p:txBody>
              <a:bodyPr wrap="square" lIns="0" tIns="0" rIns="0" bIns="0" rtlCol="0"/>
              <a:lstStyle/>
              <a:p>
                <a:endParaRPr/>
              </a:p>
            </p:txBody>
          </p:sp>
          <p:sp>
            <p:nvSpPr>
              <p:cNvPr id="1445" name="object 680"/>
              <p:cNvSpPr/>
              <p:nvPr/>
            </p:nvSpPr>
            <p:spPr>
              <a:xfrm>
                <a:off x="1348922" y="2128554"/>
                <a:ext cx="1270" cy="4445"/>
              </a:xfrm>
              <a:custGeom>
                <a:avLst/>
                <a:gdLst/>
                <a:ahLst/>
                <a:cxnLst/>
                <a:rect l="l" t="t" r="r" b="b"/>
                <a:pathLst>
                  <a:path w="1269" h="4444">
                    <a:moveTo>
                      <a:pt x="0" y="4000"/>
                    </a:moveTo>
                    <a:lnTo>
                      <a:pt x="0" y="0"/>
                    </a:lnTo>
                    <a:lnTo>
                      <a:pt x="1104" y="0"/>
                    </a:lnTo>
                    <a:lnTo>
                      <a:pt x="1104" y="3746"/>
                    </a:lnTo>
                    <a:lnTo>
                      <a:pt x="0" y="4000"/>
                    </a:lnTo>
                    <a:close/>
                  </a:path>
                </a:pathLst>
              </a:custGeom>
              <a:solidFill>
                <a:srgbClr val="B2B2B2"/>
              </a:solidFill>
            </p:spPr>
            <p:txBody>
              <a:bodyPr wrap="square" lIns="0" tIns="0" rIns="0" bIns="0" rtlCol="0"/>
              <a:lstStyle/>
              <a:p>
                <a:endParaRPr/>
              </a:p>
            </p:txBody>
          </p:sp>
          <p:sp>
            <p:nvSpPr>
              <p:cNvPr id="1446" name="object 681"/>
              <p:cNvSpPr/>
              <p:nvPr/>
            </p:nvSpPr>
            <p:spPr>
              <a:xfrm>
                <a:off x="1348926" y="2097045"/>
                <a:ext cx="29845" cy="3175"/>
              </a:xfrm>
              <a:custGeom>
                <a:avLst/>
                <a:gdLst/>
                <a:ahLst/>
                <a:cxnLst/>
                <a:rect l="l" t="t" r="r" b="b"/>
                <a:pathLst>
                  <a:path w="29844" h="3175">
                    <a:moveTo>
                      <a:pt x="29273" y="0"/>
                    </a:moveTo>
                    <a:lnTo>
                      <a:pt x="0" y="0"/>
                    </a:lnTo>
                    <a:lnTo>
                      <a:pt x="0" y="2679"/>
                    </a:lnTo>
                    <a:lnTo>
                      <a:pt x="1104" y="2679"/>
                    </a:lnTo>
                    <a:lnTo>
                      <a:pt x="1104" y="1536"/>
                    </a:lnTo>
                    <a:lnTo>
                      <a:pt x="1536" y="1117"/>
                    </a:lnTo>
                    <a:lnTo>
                      <a:pt x="24409" y="1117"/>
                    </a:lnTo>
                    <a:lnTo>
                      <a:pt x="29273" y="0"/>
                    </a:lnTo>
                    <a:close/>
                  </a:path>
                </a:pathLst>
              </a:custGeom>
              <a:solidFill>
                <a:srgbClr val="B2B2B2"/>
              </a:solidFill>
            </p:spPr>
            <p:txBody>
              <a:bodyPr wrap="square" lIns="0" tIns="0" rIns="0" bIns="0" rtlCol="0"/>
              <a:lstStyle/>
              <a:p>
                <a:endParaRPr/>
              </a:p>
            </p:txBody>
          </p:sp>
          <p:sp>
            <p:nvSpPr>
              <p:cNvPr id="1447" name="object 682"/>
              <p:cNvSpPr/>
              <p:nvPr/>
            </p:nvSpPr>
            <p:spPr>
              <a:xfrm>
                <a:off x="1348926" y="2097046"/>
                <a:ext cx="52705" cy="17145"/>
              </a:xfrm>
              <a:custGeom>
                <a:avLst/>
                <a:gdLst/>
                <a:ahLst/>
                <a:cxnLst/>
                <a:rect l="l" t="t" r="r" b="b"/>
                <a:pathLst>
                  <a:path w="52705" h="17144">
                    <a:moveTo>
                      <a:pt x="1104" y="6426"/>
                    </a:moveTo>
                    <a:lnTo>
                      <a:pt x="0" y="6667"/>
                    </a:lnTo>
                    <a:lnTo>
                      <a:pt x="0" y="17081"/>
                    </a:lnTo>
                    <a:lnTo>
                      <a:pt x="1104" y="17081"/>
                    </a:lnTo>
                    <a:lnTo>
                      <a:pt x="1104" y="6426"/>
                    </a:lnTo>
                    <a:close/>
                  </a:path>
                  <a:path w="52705" h="17144">
                    <a:moveTo>
                      <a:pt x="52616" y="0"/>
                    </a:moveTo>
                    <a:lnTo>
                      <a:pt x="29273" y="0"/>
                    </a:lnTo>
                    <a:lnTo>
                      <a:pt x="24409" y="1117"/>
                    </a:lnTo>
                    <a:lnTo>
                      <a:pt x="51066" y="1117"/>
                    </a:lnTo>
                    <a:lnTo>
                      <a:pt x="51498" y="1536"/>
                    </a:lnTo>
                    <a:lnTo>
                      <a:pt x="51498" y="9334"/>
                    </a:lnTo>
                    <a:lnTo>
                      <a:pt x="52616" y="9080"/>
                    </a:lnTo>
                    <a:lnTo>
                      <a:pt x="52616" y="0"/>
                    </a:lnTo>
                    <a:close/>
                  </a:path>
                </a:pathLst>
              </a:custGeom>
              <a:solidFill>
                <a:srgbClr val="B2B2B2"/>
              </a:solidFill>
            </p:spPr>
            <p:txBody>
              <a:bodyPr wrap="square" lIns="0" tIns="0" rIns="0" bIns="0" rtlCol="0"/>
              <a:lstStyle/>
              <a:p>
                <a:endParaRPr/>
              </a:p>
            </p:txBody>
          </p:sp>
          <p:sp>
            <p:nvSpPr>
              <p:cNvPr id="1448" name="object 683"/>
              <p:cNvSpPr/>
              <p:nvPr/>
            </p:nvSpPr>
            <p:spPr>
              <a:xfrm>
                <a:off x="1348926" y="2106126"/>
                <a:ext cx="52705" cy="22860"/>
              </a:xfrm>
              <a:custGeom>
                <a:avLst/>
                <a:gdLst/>
                <a:ahLst/>
                <a:cxnLst/>
                <a:rect l="l" t="t" r="r" b="b"/>
                <a:pathLst>
                  <a:path w="52705" h="22860">
                    <a:moveTo>
                      <a:pt x="1104" y="11760"/>
                    </a:moveTo>
                    <a:lnTo>
                      <a:pt x="0" y="12014"/>
                    </a:lnTo>
                    <a:lnTo>
                      <a:pt x="0" y="22428"/>
                    </a:lnTo>
                    <a:lnTo>
                      <a:pt x="1104" y="22428"/>
                    </a:lnTo>
                    <a:lnTo>
                      <a:pt x="1104" y="11760"/>
                    </a:lnTo>
                    <a:close/>
                  </a:path>
                  <a:path w="52705" h="22860">
                    <a:moveTo>
                      <a:pt x="52616" y="0"/>
                    </a:moveTo>
                    <a:lnTo>
                      <a:pt x="51498" y="253"/>
                    </a:lnTo>
                    <a:lnTo>
                      <a:pt x="51498" y="14681"/>
                    </a:lnTo>
                    <a:lnTo>
                      <a:pt x="52616" y="14427"/>
                    </a:lnTo>
                    <a:lnTo>
                      <a:pt x="52616" y="0"/>
                    </a:lnTo>
                    <a:close/>
                  </a:path>
                </a:pathLst>
              </a:custGeom>
              <a:solidFill>
                <a:srgbClr val="B2B2B2"/>
              </a:solidFill>
            </p:spPr>
            <p:txBody>
              <a:bodyPr wrap="square" lIns="0" tIns="0" rIns="0" bIns="0" rtlCol="0"/>
              <a:lstStyle/>
              <a:p>
                <a:endParaRPr/>
              </a:p>
            </p:txBody>
          </p:sp>
          <p:sp>
            <p:nvSpPr>
              <p:cNvPr id="1449" name="object 684"/>
              <p:cNvSpPr/>
              <p:nvPr/>
            </p:nvSpPr>
            <p:spPr>
              <a:xfrm>
                <a:off x="1348922" y="2142958"/>
                <a:ext cx="1270" cy="4445"/>
              </a:xfrm>
              <a:custGeom>
                <a:avLst/>
                <a:gdLst/>
                <a:ahLst/>
                <a:cxnLst/>
                <a:rect l="l" t="t" r="r" b="b"/>
                <a:pathLst>
                  <a:path w="1269" h="4444">
                    <a:moveTo>
                      <a:pt x="0" y="4013"/>
                    </a:moveTo>
                    <a:lnTo>
                      <a:pt x="0" y="0"/>
                    </a:lnTo>
                    <a:lnTo>
                      <a:pt x="1104" y="0"/>
                    </a:lnTo>
                    <a:lnTo>
                      <a:pt x="1104" y="3759"/>
                    </a:lnTo>
                    <a:lnTo>
                      <a:pt x="0" y="4013"/>
                    </a:lnTo>
                    <a:close/>
                  </a:path>
                </a:pathLst>
              </a:custGeom>
              <a:solidFill>
                <a:srgbClr val="B2B2B2"/>
              </a:solidFill>
            </p:spPr>
            <p:txBody>
              <a:bodyPr wrap="square" lIns="0" tIns="0" rIns="0" bIns="0" rtlCol="0"/>
              <a:lstStyle/>
              <a:p>
                <a:endParaRPr/>
              </a:p>
            </p:txBody>
          </p:sp>
          <p:sp>
            <p:nvSpPr>
              <p:cNvPr id="1450" name="object 685"/>
              <p:cNvSpPr/>
              <p:nvPr/>
            </p:nvSpPr>
            <p:spPr>
              <a:xfrm>
                <a:off x="1379663" y="2148176"/>
                <a:ext cx="20955" cy="635"/>
              </a:xfrm>
              <a:custGeom>
                <a:avLst/>
                <a:gdLst/>
                <a:ahLst/>
                <a:cxnLst/>
                <a:rect l="l" t="t" r="r" b="b"/>
                <a:pathLst>
                  <a:path w="20955" h="635">
                    <a:moveTo>
                      <a:pt x="20726" y="0"/>
                    </a:moveTo>
                    <a:lnTo>
                      <a:pt x="20332" y="393"/>
                    </a:lnTo>
                    <a:lnTo>
                      <a:pt x="952" y="393"/>
                    </a:lnTo>
                    <a:lnTo>
                      <a:pt x="0" y="609"/>
                    </a:lnTo>
                    <a:lnTo>
                      <a:pt x="20726" y="609"/>
                    </a:lnTo>
                    <a:lnTo>
                      <a:pt x="20726" y="0"/>
                    </a:lnTo>
                    <a:close/>
                  </a:path>
                </a:pathLst>
              </a:custGeom>
              <a:solidFill>
                <a:srgbClr val="B2B2B2"/>
              </a:solidFill>
            </p:spPr>
            <p:txBody>
              <a:bodyPr wrap="square" lIns="0" tIns="0" rIns="0" bIns="0" rtlCol="0"/>
              <a:lstStyle/>
              <a:p>
                <a:endParaRPr/>
              </a:p>
            </p:txBody>
          </p:sp>
          <p:sp>
            <p:nvSpPr>
              <p:cNvPr id="1451" name="object 686"/>
              <p:cNvSpPr/>
              <p:nvPr/>
            </p:nvSpPr>
            <p:spPr>
              <a:xfrm>
                <a:off x="1348920" y="2142957"/>
                <a:ext cx="52705" cy="6985"/>
              </a:xfrm>
              <a:custGeom>
                <a:avLst/>
                <a:gdLst/>
                <a:ahLst/>
                <a:cxnLst/>
                <a:rect l="l" t="t" r="r" b="b"/>
                <a:pathLst>
                  <a:path w="52705" h="6985">
                    <a:moveTo>
                      <a:pt x="1104" y="3759"/>
                    </a:moveTo>
                    <a:lnTo>
                      <a:pt x="0" y="4013"/>
                    </a:lnTo>
                    <a:lnTo>
                      <a:pt x="0" y="6730"/>
                    </a:lnTo>
                    <a:lnTo>
                      <a:pt x="51282" y="6730"/>
                    </a:lnTo>
                    <a:lnTo>
                      <a:pt x="52628" y="6426"/>
                    </a:lnTo>
                    <a:lnTo>
                      <a:pt x="52628" y="5829"/>
                    </a:lnTo>
                    <a:lnTo>
                      <a:pt x="30734" y="5829"/>
                    </a:lnTo>
                    <a:lnTo>
                      <a:pt x="31699" y="5613"/>
                    </a:lnTo>
                    <a:lnTo>
                      <a:pt x="1536" y="5613"/>
                    </a:lnTo>
                    <a:lnTo>
                      <a:pt x="1143" y="5219"/>
                    </a:lnTo>
                    <a:lnTo>
                      <a:pt x="1104" y="3759"/>
                    </a:lnTo>
                    <a:close/>
                  </a:path>
                  <a:path w="52705" h="6985">
                    <a:moveTo>
                      <a:pt x="52628" y="0"/>
                    </a:moveTo>
                    <a:lnTo>
                      <a:pt x="51511" y="0"/>
                    </a:lnTo>
                    <a:lnTo>
                      <a:pt x="51473" y="5829"/>
                    </a:lnTo>
                    <a:lnTo>
                      <a:pt x="52628" y="5829"/>
                    </a:lnTo>
                    <a:lnTo>
                      <a:pt x="52628" y="0"/>
                    </a:lnTo>
                    <a:close/>
                  </a:path>
                </a:pathLst>
              </a:custGeom>
              <a:solidFill>
                <a:srgbClr val="B2B2B2"/>
              </a:solidFill>
            </p:spPr>
            <p:txBody>
              <a:bodyPr wrap="square" lIns="0" tIns="0" rIns="0" bIns="0" rtlCol="0"/>
              <a:lstStyle/>
              <a:p>
                <a:endParaRPr/>
              </a:p>
            </p:txBody>
          </p:sp>
          <p:sp>
            <p:nvSpPr>
              <p:cNvPr id="1452" name="object 687"/>
              <p:cNvSpPr/>
              <p:nvPr/>
            </p:nvSpPr>
            <p:spPr>
              <a:xfrm>
                <a:off x="1400199" y="2149384"/>
                <a:ext cx="1905" cy="635"/>
              </a:xfrm>
              <a:custGeom>
                <a:avLst/>
                <a:gdLst/>
                <a:ahLst/>
                <a:cxnLst/>
                <a:rect l="l" t="t" r="r" b="b"/>
                <a:pathLst>
                  <a:path w="1905" h="635">
                    <a:moveTo>
                      <a:pt x="1346" y="0"/>
                    </a:moveTo>
                    <a:lnTo>
                      <a:pt x="0" y="304"/>
                    </a:lnTo>
                    <a:lnTo>
                      <a:pt x="1346" y="304"/>
                    </a:lnTo>
                    <a:lnTo>
                      <a:pt x="1346" y="0"/>
                    </a:lnTo>
                    <a:close/>
                  </a:path>
                </a:pathLst>
              </a:custGeom>
              <a:solidFill>
                <a:srgbClr val="B2B2B2"/>
              </a:solidFill>
            </p:spPr>
            <p:txBody>
              <a:bodyPr wrap="square" lIns="0" tIns="0" rIns="0" bIns="0" rtlCol="0"/>
              <a:lstStyle/>
              <a:p>
                <a:endParaRPr/>
              </a:p>
            </p:txBody>
          </p:sp>
          <p:sp>
            <p:nvSpPr>
              <p:cNvPr id="1453" name="object 688"/>
              <p:cNvSpPr/>
              <p:nvPr/>
            </p:nvSpPr>
            <p:spPr>
              <a:xfrm>
                <a:off x="1348929" y="2120553"/>
                <a:ext cx="52705" cy="22860"/>
              </a:xfrm>
              <a:custGeom>
                <a:avLst/>
                <a:gdLst/>
                <a:ahLst/>
                <a:cxnLst/>
                <a:rect l="l" t="t" r="r" b="b"/>
                <a:pathLst>
                  <a:path w="52705" h="22860">
                    <a:moveTo>
                      <a:pt x="52616" y="0"/>
                    </a:moveTo>
                    <a:lnTo>
                      <a:pt x="51498" y="254"/>
                    </a:lnTo>
                    <a:lnTo>
                      <a:pt x="51498" y="22402"/>
                    </a:lnTo>
                    <a:lnTo>
                      <a:pt x="52616" y="22402"/>
                    </a:lnTo>
                    <a:lnTo>
                      <a:pt x="52616" y="0"/>
                    </a:lnTo>
                    <a:close/>
                  </a:path>
                  <a:path w="52705" h="22860">
                    <a:moveTo>
                      <a:pt x="1104" y="11747"/>
                    </a:moveTo>
                    <a:lnTo>
                      <a:pt x="0" y="12001"/>
                    </a:lnTo>
                    <a:lnTo>
                      <a:pt x="0" y="22402"/>
                    </a:lnTo>
                    <a:lnTo>
                      <a:pt x="1104" y="22402"/>
                    </a:lnTo>
                    <a:lnTo>
                      <a:pt x="1104" y="11747"/>
                    </a:lnTo>
                    <a:close/>
                  </a:path>
                </a:pathLst>
              </a:custGeom>
              <a:solidFill>
                <a:srgbClr val="B2B2B2"/>
              </a:solidFill>
            </p:spPr>
            <p:txBody>
              <a:bodyPr wrap="square" lIns="0" tIns="0" rIns="0" bIns="0" rtlCol="0"/>
              <a:lstStyle/>
              <a:p>
                <a:endParaRPr/>
              </a:p>
            </p:txBody>
          </p:sp>
          <p:sp>
            <p:nvSpPr>
              <p:cNvPr id="1454" name="object 689"/>
              <p:cNvSpPr/>
              <p:nvPr/>
            </p:nvSpPr>
            <p:spPr>
              <a:xfrm>
                <a:off x="1350886" y="2099018"/>
                <a:ext cx="48895" cy="48895"/>
              </a:xfrm>
              <a:custGeom>
                <a:avLst/>
                <a:gdLst/>
                <a:ahLst/>
                <a:cxnLst/>
                <a:rect l="l" t="t" r="r" b="b"/>
                <a:pathLst>
                  <a:path w="48894" h="48894">
                    <a:moveTo>
                      <a:pt x="48679" y="0"/>
                    </a:moveTo>
                    <a:lnTo>
                      <a:pt x="0" y="0"/>
                    </a:lnTo>
                    <a:lnTo>
                      <a:pt x="0" y="48691"/>
                    </a:lnTo>
                    <a:lnTo>
                      <a:pt x="48679" y="48691"/>
                    </a:lnTo>
                    <a:lnTo>
                      <a:pt x="48679" y="47574"/>
                    </a:lnTo>
                    <a:lnTo>
                      <a:pt x="1117" y="47574"/>
                    </a:lnTo>
                    <a:lnTo>
                      <a:pt x="1117" y="1117"/>
                    </a:lnTo>
                    <a:lnTo>
                      <a:pt x="48679" y="1117"/>
                    </a:lnTo>
                    <a:lnTo>
                      <a:pt x="48679" y="0"/>
                    </a:lnTo>
                    <a:close/>
                  </a:path>
                  <a:path w="48894" h="48894">
                    <a:moveTo>
                      <a:pt x="48679" y="1117"/>
                    </a:moveTo>
                    <a:lnTo>
                      <a:pt x="47561" y="1117"/>
                    </a:lnTo>
                    <a:lnTo>
                      <a:pt x="47561" y="47574"/>
                    </a:lnTo>
                    <a:lnTo>
                      <a:pt x="48679" y="47574"/>
                    </a:lnTo>
                    <a:lnTo>
                      <a:pt x="48679" y="1117"/>
                    </a:lnTo>
                    <a:close/>
                  </a:path>
                </a:pathLst>
              </a:custGeom>
              <a:solidFill>
                <a:srgbClr val="000000"/>
              </a:solidFill>
            </p:spPr>
            <p:txBody>
              <a:bodyPr wrap="square" lIns="0" tIns="0" rIns="0" bIns="0" rtlCol="0"/>
              <a:lstStyle/>
              <a:p>
                <a:endParaRPr/>
              </a:p>
            </p:txBody>
          </p:sp>
          <p:sp>
            <p:nvSpPr>
              <p:cNvPr id="1455" name="object 690"/>
              <p:cNvSpPr/>
              <p:nvPr/>
            </p:nvSpPr>
            <p:spPr>
              <a:xfrm>
                <a:off x="1350034" y="2098163"/>
                <a:ext cx="50800" cy="50800"/>
              </a:xfrm>
              <a:custGeom>
                <a:avLst/>
                <a:gdLst/>
                <a:ahLst/>
                <a:cxnLst/>
                <a:rect l="l" t="t" r="r" b="b"/>
                <a:pathLst>
                  <a:path w="50800" h="50800">
                    <a:moveTo>
                      <a:pt x="49961" y="0"/>
                    </a:moveTo>
                    <a:lnTo>
                      <a:pt x="431" y="0"/>
                    </a:lnTo>
                    <a:lnTo>
                      <a:pt x="0" y="419"/>
                    </a:lnTo>
                    <a:lnTo>
                      <a:pt x="0" y="49974"/>
                    </a:lnTo>
                    <a:lnTo>
                      <a:pt x="431" y="50406"/>
                    </a:lnTo>
                    <a:lnTo>
                      <a:pt x="49961" y="50406"/>
                    </a:lnTo>
                    <a:lnTo>
                      <a:pt x="50393" y="49974"/>
                    </a:lnTo>
                    <a:lnTo>
                      <a:pt x="50393" y="49542"/>
                    </a:lnTo>
                    <a:lnTo>
                      <a:pt x="850" y="49542"/>
                    </a:lnTo>
                    <a:lnTo>
                      <a:pt x="850" y="850"/>
                    </a:lnTo>
                    <a:lnTo>
                      <a:pt x="50393" y="850"/>
                    </a:lnTo>
                    <a:lnTo>
                      <a:pt x="50393" y="419"/>
                    </a:lnTo>
                    <a:lnTo>
                      <a:pt x="49961" y="0"/>
                    </a:lnTo>
                    <a:close/>
                  </a:path>
                  <a:path w="50800" h="50800">
                    <a:moveTo>
                      <a:pt x="50393" y="850"/>
                    </a:moveTo>
                    <a:lnTo>
                      <a:pt x="49529" y="850"/>
                    </a:lnTo>
                    <a:lnTo>
                      <a:pt x="49529" y="49542"/>
                    </a:lnTo>
                    <a:lnTo>
                      <a:pt x="50393" y="49542"/>
                    </a:lnTo>
                    <a:lnTo>
                      <a:pt x="50393" y="850"/>
                    </a:lnTo>
                    <a:close/>
                  </a:path>
                </a:pathLst>
              </a:custGeom>
              <a:solidFill>
                <a:srgbClr val="000000"/>
              </a:solidFill>
            </p:spPr>
            <p:txBody>
              <a:bodyPr wrap="square" lIns="0" tIns="0" rIns="0" bIns="0" rtlCol="0"/>
              <a:lstStyle/>
              <a:p>
                <a:endParaRPr/>
              </a:p>
            </p:txBody>
          </p:sp>
          <p:sp>
            <p:nvSpPr>
              <p:cNvPr id="1456" name="object 691"/>
              <p:cNvSpPr/>
              <p:nvPr/>
            </p:nvSpPr>
            <p:spPr>
              <a:xfrm>
                <a:off x="1350454" y="2198382"/>
                <a:ext cx="49530" cy="49530"/>
              </a:xfrm>
              <a:custGeom>
                <a:avLst/>
                <a:gdLst/>
                <a:ahLst/>
                <a:cxnLst/>
                <a:rect l="l" t="t" r="r" b="b"/>
                <a:pathLst>
                  <a:path w="49530" h="49530">
                    <a:moveTo>
                      <a:pt x="0" y="0"/>
                    </a:moveTo>
                    <a:lnTo>
                      <a:pt x="49530" y="0"/>
                    </a:lnTo>
                    <a:lnTo>
                      <a:pt x="49530" y="49530"/>
                    </a:lnTo>
                    <a:lnTo>
                      <a:pt x="0" y="49530"/>
                    </a:lnTo>
                    <a:lnTo>
                      <a:pt x="0" y="0"/>
                    </a:lnTo>
                    <a:close/>
                  </a:path>
                </a:pathLst>
              </a:custGeom>
              <a:ln w="3175">
                <a:solidFill>
                  <a:srgbClr val="000000"/>
                </a:solidFill>
              </a:ln>
            </p:spPr>
            <p:txBody>
              <a:bodyPr wrap="square" lIns="0" tIns="0" rIns="0" bIns="0" rtlCol="0"/>
              <a:lstStyle/>
              <a:p>
                <a:endParaRPr/>
              </a:p>
            </p:txBody>
          </p:sp>
          <p:sp>
            <p:nvSpPr>
              <p:cNvPr id="1457" name="object 692"/>
              <p:cNvSpPr txBox="1"/>
              <p:nvPr/>
            </p:nvSpPr>
            <p:spPr>
              <a:xfrm>
                <a:off x="1395096" y="1854720"/>
                <a:ext cx="727075" cy="420370"/>
              </a:xfrm>
              <a:prstGeom prst="rect">
                <a:avLst/>
              </a:prstGeom>
            </p:spPr>
            <p:txBody>
              <a:bodyPr vert="horz" wrap="square" lIns="0" tIns="12700" rIns="0" bIns="0" rtlCol="0">
                <a:spAutoFit/>
              </a:bodyPr>
              <a:lstStyle/>
              <a:p>
                <a:pPr marL="48260">
                  <a:lnSpc>
                    <a:spcPts val="770"/>
                  </a:lnSpc>
                  <a:spcBef>
                    <a:spcPts val="100"/>
                  </a:spcBef>
                </a:pPr>
                <a:r>
                  <a:rPr sz="650" dirty="0">
                    <a:latin typeface="Arial"/>
                    <a:cs typeface="Arial"/>
                  </a:rPr>
                  <a:t>Point</a:t>
                </a:r>
                <a:r>
                  <a:rPr sz="650" spc="-10" dirty="0">
                    <a:latin typeface="Arial"/>
                    <a:cs typeface="Arial"/>
                  </a:rPr>
                  <a:t> </a:t>
                </a:r>
                <a:r>
                  <a:rPr sz="650" spc="-5" dirty="0">
                    <a:latin typeface="Arial"/>
                    <a:cs typeface="Arial"/>
                  </a:rPr>
                  <a:t>shape</a:t>
                </a:r>
                <a:endParaRPr sz="650">
                  <a:latin typeface="Arial"/>
                  <a:cs typeface="Arial"/>
                </a:endParaRPr>
              </a:p>
              <a:p>
                <a:pPr marL="38100">
                  <a:lnSpc>
                    <a:spcPts val="770"/>
                  </a:lnSpc>
                </a:pPr>
                <a:r>
                  <a:rPr sz="650" spc="-5" dirty="0">
                    <a:latin typeface="Arial"/>
                    <a:cs typeface="Arial"/>
                  </a:rPr>
                  <a:t>0 </a:t>
                </a:r>
                <a:r>
                  <a:rPr sz="650" dirty="0">
                    <a:latin typeface="Arial"/>
                    <a:cs typeface="Arial"/>
                  </a:rPr>
                  <a:t>&lt; </a:t>
                </a:r>
                <a:r>
                  <a:rPr sz="675" baseline="-24691" dirty="0">
                    <a:latin typeface="Arial"/>
                    <a:cs typeface="Arial"/>
                  </a:rPr>
                  <a:t>stat</a:t>
                </a:r>
                <a:r>
                  <a:rPr sz="450" spc="100" dirty="0">
                    <a:latin typeface="Arial"/>
                    <a:cs typeface="Arial"/>
                  </a:rPr>
                  <a:t> </a:t>
                </a:r>
                <a:r>
                  <a:rPr sz="650" spc="-5" dirty="0">
                    <a:latin typeface="Arial"/>
                    <a:cs typeface="Arial"/>
                  </a:rPr>
                  <a:t>10%</a:t>
                </a:r>
                <a:endParaRPr sz="650">
                  <a:latin typeface="Arial"/>
                  <a:cs typeface="Arial"/>
                </a:endParaRPr>
              </a:p>
              <a:p>
                <a:pPr marL="38100">
                  <a:lnSpc>
                    <a:spcPct val="100000"/>
                  </a:lnSpc>
                  <a:spcBef>
                    <a:spcPts val="5"/>
                  </a:spcBef>
                </a:pPr>
                <a:r>
                  <a:rPr sz="650" spc="-5" dirty="0">
                    <a:latin typeface="Arial"/>
                    <a:cs typeface="Arial"/>
                  </a:rPr>
                  <a:t>10% </a:t>
                </a:r>
                <a:r>
                  <a:rPr sz="650" dirty="0">
                    <a:latin typeface="Arial"/>
                    <a:cs typeface="Arial"/>
                  </a:rPr>
                  <a:t>&lt; </a:t>
                </a:r>
                <a:r>
                  <a:rPr sz="675" baseline="-24691" dirty="0">
                    <a:latin typeface="Arial"/>
                    <a:cs typeface="Arial"/>
                  </a:rPr>
                  <a:t>stat</a:t>
                </a:r>
                <a:r>
                  <a:rPr sz="450" spc="15" dirty="0">
                    <a:latin typeface="Arial"/>
                    <a:cs typeface="Arial"/>
                  </a:rPr>
                  <a:t> </a:t>
                </a:r>
                <a:r>
                  <a:rPr sz="650" spc="-5" dirty="0">
                    <a:latin typeface="Arial"/>
                    <a:cs typeface="Arial"/>
                  </a:rPr>
                  <a:t>20%</a:t>
                </a:r>
                <a:endParaRPr sz="650">
                  <a:latin typeface="Arial"/>
                  <a:cs typeface="Arial"/>
                </a:endParaRPr>
              </a:p>
              <a:p>
                <a:pPr marL="38100">
                  <a:lnSpc>
                    <a:spcPct val="100000"/>
                  </a:lnSpc>
                  <a:spcBef>
                    <a:spcPts val="5"/>
                  </a:spcBef>
                </a:pPr>
                <a:r>
                  <a:rPr sz="650" i="1" spc="160" dirty="0">
                    <a:latin typeface="Times New Roman"/>
                    <a:cs typeface="Times New Roman"/>
                  </a:rPr>
                  <a:t> </a:t>
                </a:r>
                <a:r>
                  <a:rPr sz="675" spc="240" baseline="-24691" dirty="0">
                    <a:latin typeface="Arial"/>
                    <a:cs typeface="Arial"/>
                  </a:rPr>
                  <a:t>stat </a:t>
                </a:r>
                <a:r>
                  <a:rPr sz="650" spc="160" dirty="0">
                    <a:latin typeface="Arial"/>
                    <a:cs typeface="Arial"/>
                  </a:rPr>
                  <a:t>&gt;</a:t>
                </a:r>
                <a:r>
                  <a:rPr sz="650" spc="-85" dirty="0">
                    <a:latin typeface="Arial"/>
                    <a:cs typeface="Arial"/>
                  </a:rPr>
                  <a:t> </a:t>
                </a:r>
                <a:r>
                  <a:rPr sz="650" spc="-5" dirty="0">
                    <a:latin typeface="Arial"/>
                    <a:cs typeface="Arial"/>
                  </a:rPr>
                  <a:t>20%</a:t>
                </a:r>
                <a:endParaRPr sz="650">
                  <a:latin typeface="Arial"/>
                  <a:cs typeface="Arial"/>
                </a:endParaRPr>
              </a:p>
            </p:txBody>
          </p:sp>
          <p:sp>
            <p:nvSpPr>
              <p:cNvPr id="1459" name="object 694"/>
              <p:cNvSpPr/>
              <p:nvPr/>
            </p:nvSpPr>
            <p:spPr>
              <a:xfrm>
                <a:off x="6359187" y="2357321"/>
                <a:ext cx="25400" cy="0"/>
              </a:xfrm>
              <a:custGeom>
                <a:avLst/>
                <a:gdLst/>
                <a:ahLst/>
                <a:cxnLst/>
                <a:rect l="l" t="t" r="r" b="b"/>
                <a:pathLst>
                  <a:path w="25400">
                    <a:moveTo>
                      <a:pt x="0" y="0"/>
                    </a:moveTo>
                    <a:lnTo>
                      <a:pt x="24777" y="0"/>
                    </a:lnTo>
                  </a:path>
                </a:pathLst>
              </a:custGeom>
              <a:ln w="6350">
                <a:solidFill>
                  <a:srgbClr val="000000"/>
                </a:solidFill>
              </a:ln>
            </p:spPr>
            <p:txBody>
              <a:bodyPr wrap="square" lIns="0" tIns="0" rIns="0" bIns="0" rtlCol="0"/>
              <a:lstStyle/>
              <a:p>
                <a:endParaRPr/>
              </a:p>
            </p:txBody>
          </p:sp>
          <p:sp>
            <p:nvSpPr>
              <p:cNvPr id="1460" name="object 695"/>
              <p:cNvSpPr/>
              <p:nvPr/>
            </p:nvSpPr>
            <p:spPr>
              <a:xfrm>
                <a:off x="6359187" y="2088881"/>
                <a:ext cx="25400" cy="0"/>
              </a:xfrm>
              <a:custGeom>
                <a:avLst/>
                <a:gdLst/>
                <a:ahLst/>
                <a:cxnLst/>
                <a:rect l="l" t="t" r="r" b="b"/>
                <a:pathLst>
                  <a:path w="25400">
                    <a:moveTo>
                      <a:pt x="0" y="0"/>
                    </a:moveTo>
                    <a:lnTo>
                      <a:pt x="24777" y="0"/>
                    </a:lnTo>
                  </a:path>
                </a:pathLst>
              </a:custGeom>
              <a:ln w="6350">
                <a:solidFill>
                  <a:srgbClr val="000000"/>
                </a:solidFill>
              </a:ln>
            </p:spPr>
            <p:txBody>
              <a:bodyPr wrap="square" lIns="0" tIns="0" rIns="0" bIns="0" rtlCol="0"/>
              <a:lstStyle/>
              <a:p>
                <a:endParaRPr/>
              </a:p>
            </p:txBody>
          </p:sp>
          <p:sp>
            <p:nvSpPr>
              <p:cNvPr id="1461" name="object 696"/>
              <p:cNvSpPr/>
              <p:nvPr/>
            </p:nvSpPr>
            <p:spPr>
              <a:xfrm>
                <a:off x="6359187" y="1820441"/>
                <a:ext cx="25400" cy="0"/>
              </a:xfrm>
              <a:custGeom>
                <a:avLst/>
                <a:gdLst/>
                <a:ahLst/>
                <a:cxnLst/>
                <a:rect l="l" t="t" r="r" b="b"/>
                <a:pathLst>
                  <a:path w="25400">
                    <a:moveTo>
                      <a:pt x="0" y="0"/>
                    </a:moveTo>
                    <a:lnTo>
                      <a:pt x="24777" y="0"/>
                    </a:lnTo>
                  </a:path>
                </a:pathLst>
              </a:custGeom>
              <a:ln w="6350">
                <a:solidFill>
                  <a:srgbClr val="000000"/>
                </a:solidFill>
              </a:ln>
            </p:spPr>
            <p:txBody>
              <a:bodyPr wrap="square" lIns="0" tIns="0" rIns="0" bIns="0" rtlCol="0"/>
              <a:lstStyle/>
              <a:p>
                <a:endParaRPr/>
              </a:p>
            </p:txBody>
          </p:sp>
          <p:sp>
            <p:nvSpPr>
              <p:cNvPr id="1462" name="object 697"/>
              <p:cNvSpPr/>
              <p:nvPr/>
            </p:nvSpPr>
            <p:spPr>
              <a:xfrm>
                <a:off x="6359187" y="1552014"/>
                <a:ext cx="25400" cy="0"/>
              </a:xfrm>
              <a:custGeom>
                <a:avLst/>
                <a:gdLst/>
                <a:ahLst/>
                <a:cxnLst/>
                <a:rect l="l" t="t" r="r" b="b"/>
                <a:pathLst>
                  <a:path w="25400">
                    <a:moveTo>
                      <a:pt x="0" y="0"/>
                    </a:moveTo>
                    <a:lnTo>
                      <a:pt x="24777" y="0"/>
                    </a:lnTo>
                  </a:path>
                </a:pathLst>
              </a:custGeom>
              <a:ln w="6350">
                <a:solidFill>
                  <a:srgbClr val="000000"/>
                </a:solidFill>
              </a:ln>
            </p:spPr>
            <p:txBody>
              <a:bodyPr wrap="square" lIns="0" tIns="0" rIns="0" bIns="0" rtlCol="0"/>
              <a:lstStyle/>
              <a:p>
                <a:endParaRPr/>
              </a:p>
            </p:txBody>
          </p:sp>
          <p:sp>
            <p:nvSpPr>
              <p:cNvPr id="1463" name="object 698"/>
              <p:cNvSpPr/>
              <p:nvPr/>
            </p:nvSpPr>
            <p:spPr>
              <a:xfrm>
                <a:off x="6359187" y="1283574"/>
                <a:ext cx="25400" cy="0"/>
              </a:xfrm>
              <a:custGeom>
                <a:avLst/>
                <a:gdLst/>
                <a:ahLst/>
                <a:cxnLst/>
                <a:rect l="l" t="t" r="r" b="b"/>
                <a:pathLst>
                  <a:path w="25400">
                    <a:moveTo>
                      <a:pt x="0" y="0"/>
                    </a:moveTo>
                    <a:lnTo>
                      <a:pt x="24777" y="0"/>
                    </a:lnTo>
                  </a:path>
                </a:pathLst>
              </a:custGeom>
              <a:ln w="6350">
                <a:solidFill>
                  <a:srgbClr val="000000"/>
                </a:solidFill>
              </a:ln>
            </p:spPr>
            <p:txBody>
              <a:bodyPr wrap="square" lIns="0" tIns="0" rIns="0" bIns="0" rtlCol="0"/>
              <a:lstStyle/>
              <a:p>
                <a:endParaRPr/>
              </a:p>
            </p:txBody>
          </p:sp>
          <p:sp>
            <p:nvSpPr>
              <p:cNvPr id="1464" name="object 699"/>
              <p:cNvSpPr/>
              <p:nvPr/>
            </p:nvSpPr>
            <p:spPr>
              <a:xfrm>
                <a:off x="6359187" y="1015147"/>
                <a:ext cx="25400" cy="0"/>
              </a:xfrm>
              <a:custGeom>
                <a:avLst/>
                <a:gdLst/>
                <a:ahLst/>
                <a:cxnLst/>
                <a:rect l="l" t="t" r="r" b="b"/>
                <a:pathLst>
                  <a:path w="25400">
                    <a:moveTo>
                      <a:pt x="0" y="0"/>
                    </a:moveTo>
                    <a:lnTo>
                      <a:pt x="24777" y="0"/>
                    </a:lnTo>
                  </a:path>
                </a:pathLst>
              </a:custGeom>
              <a:ln w="6350">
                <a:solidFill>
                  <a:srgbClr val="000000"/>
                </a:solidFill>
              </a:ln>
            </p:spPr>
            <p:txBody>
              <a:bodyPr wrap="square" lIns="0" tIns="0" rIns="0" bIns="0" rtlCol="0"/>
              <a:lstStyle/>
              <a:p>
                <a:endParaRPr/>
              </a:p>
            </p:txBody>
          </p:sp>
          <p:sp>
            <p:nvSpPr>
              <p:cNvPr id="1465" name="object 700"/>
              <p:cNvSpPr/>
              <p:nvPr/>
            </p:nvSpPr>
            <p:spPr>
              <a:xfrm>
                <a:off x="6359187" y="1082253"/>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66" name="object 701"/>
              <p:cNvSpPr/>
              <p:nvPr/>
            </p:nvSpPr>
            <p:spPr>
              <a:xfrm>
                <a:off x="6359187" y="1149360"/>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67" name="object 702"/>
              <p:cNvSpPr/>
              <p:nvPr/>
            </p:nvSpPr>
            <p:spPr>
              <a:xfrm>
                <a:off x="6359187" y="1216467"/>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68" name="object 703"/>
              <p:cNvSpPr/>
              <p:nvPr/>
            </p:nvSpPr>
            <p:spPr>
              <a:xfrm>
                <a:off x="6359187" y="1350681"/>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69" name="object 704"/>
              <p:cNvSpPr/>
              <p:nvPr/>
            </p:nvSpPr>
            <p:spPr>
              <a:xfrm>
                <a:off x="6359187" y="1417800"/>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0" name="object 705"/>
              <p:cNvSpPr/>
              <p:nvPr/>
            </p:nvSpPr>
            <p:spPr>
              <a:xfrm>
                <a:off x="6359187" y="1484907"/>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1" name="object 706"/>
              <p:cNvSpPr/>
              <p:nvPr/>
            </p:nvSpPr>
            <p:spPr>
              <a:xfrm>
                <a:off x="6359187" y="1619121"/>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2" name="object 707"/>
              <p:cNvSpPr/>
              <p:nvPr/>
            </p:nvSpPr>
            <p:spPr>
              <a:xfrm>
                <a:off x="6359187" y="1686227"/>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3" name="object 708"/>
              <p:cNvSpPr/>
              <p:nvPr/>
            </p:nvSpPr>
            <p:spPr>
              <a:xfrm>
                <a:off x="6359187" y="1753334"/>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4" name="object 709"/>
              <p:cNvSpPr/>
              <p:nvPr/>
            </p:nvSpPr>
            <p:spPr>
              <a:xfrm>
                <a:off x="6359187" y="1887548"/>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5" name="object 710"/>
              <p:cNvSpPr/>
              <p:nvPr/>
            </p:nvSpPr>
            <p:spPr>
              <a:xfrm>
                <a:off x="6359187" y="1954655"/>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6" name="object 711"/>
              <p:cNvSpPr/>
              <p:nvPr/>
            </p:nvSpPr>
            <p:spPr>
              <a:xfrm>
                <a:off x="6359187" y="2021774"/>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7" name="object 712"/>
              <p:cNvSpPr/>
              <p:nvPr/>
            </p:nvSpPr>
            <p:spPr>
              <a:xfrm>
                <a:off x="6359187" y="2155988"/>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8" name="object 713"/>
              <p:cNvSpPr/>
              <p:nvPr/>
            </p:nvSpPr>
            <p:spPr>
              <a:xfrm>
                <a:off x="6359187" y="2223094"/>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79" name="object 714"/>
              <p:cNvSpPr/>
              <p:nvPr/>
            </p:nvSpPr>
            <p:spPr>
              <a:xfrm>
                <a:off x="6359187" y="2290214"/>
                <a:ext cx="15240" cy="0"/>
              </a:xfrm>
              <a:custGeom>
                <a:avLst/>
                <a:gdLst/>
                <a:ahLst/>
                <a:cxnLst/>
                <a:rect l="l" t="t" r="r" b="b"/>
                <a:pathLst>
                  <a:path w="15239">
                    <a:moveTo>
                      <a:pt x="0" y="0"/>
                    </a:moveTo>
                    <a:lnTo>
                      <a:pt x="14909" y="0"/>
                    </a:lnTo>
                  </a:path>
                </a:pathLst>
              </a:custGeom>
              <a:ln w="6350">
                <a:solidFill>
                  <a:srgbClr val="000000"/>
                </a:solidFill>
              </a:ln>
            </p:spPr>
            <p:txBody>
              <a:bodyPr wrap="square" lIns="0" tIns="0" rIns="0" bIns="0" rtlCol="0"/>
              <a:lstStyle/>
              <a:p>
                <a:endParaRPr/>
              </a:p>
            </p:txBody>
          </p:sp>
          <p:sp>
            <p:nvSpPr>
              <p:cNvPr id="1480" name="object 715"/>
              <p:cNvSpPr txBox="1"/>
              <p:nvPr/>
            </p:nvSpPr>
            <p:spPr>
              <a:xfrm>
                <a:off x="6410533" y="2288244"/>
                <a:ext cx="71755" cy="124460"/>
              </a:xfrm>
              <a:prstGeom prst="rect">
                <a:avLst/>
              </a:prstGeom>
            </p:spPr>
            <p:txBody>
              <a:bodyPr vert="horz" wrap="square" lIns="0" tIns="12700" rIns="0" bIns="0" rtlCol="0">
                <a:spAutoFit/>
              </a:bodyPr>
              <a:lstStyle/>
              <a:p>
                <a:pPr marL="12700">
                  <a:lnSpc>
                    <a:spcPct val="100000"/>
                  </a:lnSpc>
                  <a:spcBef>
                    <a:spcPts val="100"/>
                  </a:spcBef>
                </a:pPr>
                <a:r>
                  <a:rPr sz="650" spc="-5" dirty="0">
                    <a:latin typeface="Arial"/>
                    <a:cs typeface="Arial"/>
                  </a:rPr>
                  <a:t>0</a:t>
                </a:r>
                <a:endParaRPr sz="650">
                  <a:latin typeface="Arial"/>
                  <a:cs typeface="Arial"/>
                </a:endParaRPr>
              </a:p>
            </p:txBody>
          </p:sp>
          <p:sp>
            <p:nvSpPr>
              <p:cNvPr id="1481" name="object 716"/>
              <p:cNvSpPr txBox="1"/>
              <p:nvPr/>
            </p:nvSpPr>
            <p:spPr>
              <a:xfrm>
                <a:off x="6410533" y="2019792"/>
                <a:ext cx="140335" cy="124460"/>
              </a:xfrm>
              <a:prstGeom prst="rect">
                <a:avLst/>
              </a:prstGeom>
            </p:spPr>
            <p:txBody>
              <a:bodyPr vert="horz" wrap="square" lIns="0" tIns="12700" rIns="0" bIns="0" rtlCol="0">
                <a:spAutoFit/>
              </a:bodyPr>
              <a:lstStyle/>
              <a:p>
                <a:pPr marL="12700">
                  <a:lnSpc>
                    <a:spcPct val="100000"/>
                  </a:lnSpc>
                  <a:spcBef>
                    <a:spcPts val="100"/>
                  </a:spcBef>
                </a:pPr>
                <a:r>
                  <a:rPr sz="650" dirty="0">
                    <a:latin typeface="Arial"/>
                    <a:cs typeface="Arial"/>
                  </a:rPr>
                  <a:t>0.</a:t>
                </a:r>
                <a:r>
                  <a:rPr sz="650" spc="-5" dirty="0">
                    <a:latin typeface="Arial"/>
                    <a:cs typeface="Arial"/>
                  </a:rPr>
                  <a:t>2</a:t>
                </a:r>
                <a:endParaRPr sz="650">
                  <a:latin typeface="Arial"/>
                  <a:cs typeface="Arial"/>
                </a:endParaRPr>
              </a:p>
            </p:txBody>
          </p:sp>
          <p:sp>
            <p:nvSpPr>
              <p:cNvPr id="1482" name="object 717"/>
              <p:cNvSpPr txBox="1"/>
              <p:nvPr/>
            </p:nvSpPr>
            <p:spPr>
              <a:xfrm>
                <a:off x="6410533" y="1751339"/>
                <a:ext cx="140335" cy="124460"/>
              </a:xfrm>
              <a:prstGeom prst="rect">
                <a:avLst/>
              </a:prstGeom>
            </p:spPr>
            <p:txBody>
              <a:bodyPr vert="horz" wrap="square" lIns="0" tIns="12700" rIns="0" bIns="0" rtlCol="0">
                <a:spAutoFit/>
              </a:bodyPr>
              <a:lstStyle/>
              <a:p>
                <a:pPr marL="12700">
                  <a:lnSpc>
                    <a:spcPct val="100000"/>
                  </a:lnSpc>
                  <a:spcBef>
                    <a:spcPts val="100"/>
                  </a:spcBef>
                </a:pPr>
                <a:r>
                  <a:rPr sz="650" dirty="0">
                    <a:latin typeface="Arial"/>
                    <a:cs typeface="Arial"/>
                  </a:rPr>
                  <a:t>0.</a:t>
                </a:r>
                <a:r>
                  <a:rPr sz="650" spc="-5" dirty="0">
                    <a:latin typeface="Arial"/>
                    <a:cs typeface="Arial"/>
                  </a:rPr>
                  <a:t>4</a:t>
                </a:r>
                <a:endParaRPr sz="650">
                  <a:latin typeface="Arial"/>
                  <a:cs typeface="Arial"/>
                </a:endParaRPr>
              </a:p>
            </p:txBody>
          </p:sp>
          <p:sp>
            <p:nvSpPr>
              <p:cNvPr id="1483" name="object 718"/>
              <p:cNvSpPr txBox="1"/>
              <p:nvPr/>
            </p:nvSpPr>
            <p:spPr>
              <a:xfrm>
                <a:off x="6410533" y="1482887"/>
                <a:ext cx="140335" cy="124460"/>
              </a:xfrm>
              <a:prstGeom prst="rect">
                <a:avLst/>
              </a:prstGeom>
            </p:spPr>
            <p:txBody>
              <a:bodyPr vert="horz" wrap="square" lIns="0" tIns="12700" rIns="0" bIns="0" rtlCol="0">
                <a:spAutoFit/>
              </a:bodyPr>
              <a:lstStyle/>
              <a:p>
                <a:pPr marL="12700">
                  <a:lnSpc>
                    <a:spcPct val="100000"/>
                  </a:lnSpc>
                  <a:spcBef>
                    <a:spcPts val="100"/>
                  </a:spcBef>
                </a:pPr>
                <a:r>
                  <a:rPr sz="650" dirty="0">
                    <a:latin typeface="Arial"/>
                    <a:cs typeface="Arial"/>
                  </a:rPr>
                  <a:t>0.</a:t>
                </a:r>
                <a:r>
                  <a:rPr sz="650" spc="-5" dirty="0">
                    <a:latin typeface="Arial"/>
                    <a:cs typeface="Arial"/>
                  </a:rPr>
                  <a:t>6</a:t>
                </a:r>
                <a:endParaRPr sz="650">
                  <a:latin typeface="Arial"/>
                  <a:cs typeface="Arial"/>
                </a:endParaRPr>
              </a:p>
            </p:txBody>
          </p:sp>
          <p:sp>
            <p:nvSpPr>
              <p:cNvPr id="1484" name="object 719"/>
              <p:cNvSpPr txBox="1"/>
              <p:nvPr/>
            </p:nvSpPr>
            <p:spPr>
              <a:xfrm>
                <a:off x="6410533" y="1214434"/>
                <a:ext cx="140335" cy="124460"/>
              </a:xfrm>
              <a:prstGeom prst="rect">
                <a:avLst/>
              </a:prstGeom>
            </p:spPr>
            <p:txBody>
              <a:bodyPr vert="horz" wrap="square" lIns="0" tIns="12700" rIns="0" bIns="0" rtlCol="0">
                <a:spAutoFit/>
              </a:bodyPr>
              <a:lstStyle/>
              <a:p>
                <a:pPr marL="12700">
                  <a:lnSpc>
                    <a:spcPct val="100000"/>
                  </a:lnSpc>
                  <a:spcBef>
                    <a:spcPts val="100"/>
                  </a:spcBef>
                </a:pPr>
                <a:r>
                  <a:rPr sz="650" dirty="0">
                    <a:latin typeface="Arial"/>
                    <a:cs typeface="Arial"/>
                  </a:rPr>
                  <a:t>0.</a:t>
                </a:r>
                <a:r>
                  <a:rPr sz="650" spc="-5" dirty="0">
                    <a:latin typeface="Arial"/>
                    <a:cs typeface="Arial"/>
                  </a:rPr>
                  <a:t>8</a:t>
                </a:r>
                <a:endParaRPr sz="650">
                  <a:latin typeface="Arial"/>
                  <a:cs typeface="Arial"/>
                </a:endParaRPr>
              </a:p>
            </p:txBody>
          </p:sp>
          <p:sp>
            <p:nvSpPr>
              <p:cNvPr id="1485" name="object 720"/>
              <p:cNvSpPr txBox="1"/>
              <p:nvPr/>
            </p:nvSpPr>
            <p:spPr>
              <a:xfrm>
                <a:off x="6279330" y="879542"/>
                <a:ext cx="271780" cy="191135"/>
              </a:xfrm>
              <a:prstGeom prst="rect">
                <a:avLst/>
              </a:prstGeom>
            </p:spPr>
            <p:txBody>
              <a:bodyPr vert="horz" wrap="square" lIns="0" tIns="12700" rIns="0" bIns="0" rtlCol="0">
                <a:spAutoFit/>
              </a:bodyPr>
              <a:lstStyle/>
              <a:p>
                <a:pPr marL="12700">
                  <a:lnSpc>
                    <a:spcPts val="650"/>
                  </a:lnSpc>
                  <a:spcBef>
                    <a:spcPts val="100"/>
                  </a:spcBef>
                </a:pPr>
                <a:r>
                  <a:rPr sz="650" i="1" dirty="0">
                    <a:latin typeface="Arial"/>
                    <a:cs typeface="Arial"/>
                  </a:rPr>
                  <a:t>T</a:t>
                </a:r>
                <a:endParaRPr sz="650">
                  <a:latin typeface="Arial"/>
                  <a:cs typeface="Arial"/>
                </a:endParaRPr>
              </a:p>
              <a:p>
                <a:pPr marL="143510">
                  <a:lnSpc>
                    <a:spcPts val="650"/>
                  </a:lnSpc>
                </a:pPr>
                <a:r>
                  <a:rPr sz="650" dirty="0">
                    <a:latin typeface="Arial"/>
                    <a:cs typeface="Arial"/>
                  </a:rPr>
                  <a:t>1.</a:t>
                </a:r>
                <a:r>
                  <a:rPr sz="650" spc="-5" dirty="0">
                    <a:latin typeface="Arial"/>
                    <a:cs typeface="Arial"/>
                  </a:rPr>
                  <a:t>0</a:t>
                </a:r>
                <a:endParaRPr sz="650">
                  <a:latin typeface="Arial"/>
                  <a:cs typeface="Arial"/>
                </a:endParaRPr>
              </a:p>
            </p:txBody>
          </p:sp>
          <p:sp>
            <p:nvSpPr>
              <p:cNvPr id="1486" name="object 721"/>
              <p:cNvSpPr txBox="1"/>
              <p:nvPr/>
            </p:nvSpPr>
            <p:spPr>
              <a:xfrm>
                <a:off x="1025048" y="746775"/>
                <a:ext cx="77470" cy="147320"/>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Calibri"/>
                    <a:cs typeface="Calibri"/>
                  </a:rPr>
                  <a:t>a</a:t>
                </a:r>
                <a:endParaRPr sz="800">
                  <a:latin typeface="Calibri"/>
                  <a:cs typeface="Calibri"/>
                </a:endParaRPr>
              </a:p>
            </p:txBody>
          </p:sp>
          <p:sp>
            <p:nvSpPr>
              <p:cNvPr id="1487" name="object 722"/>
              <p:cNvSpPr txBox="1"/>
              <p:nvPr/>
            </p:nvSpPr>
            <p:spPr>
              <a:xfrm>
                <a:off x="1025048" y="2652150"/>
                <a:ext cx="80645" cy="147320"/>
              </a:xfrm>
              <a:prstGeom prst="rect">
                <a:avLst/>
              </a:prstGeom>
            </p:spPr>
            <p:txBody>
              <a:bodyPr vert="horz" wrap="square" lIns="0" tIns="12700" rIns="0" bIns="0" rtlCol="0">
                <a:spAutoFit/>
              </a:bodyPr>
              <a:lstStyle/>
              <a:p>
                <a:pPr marL="12700">
                  <a:lnSpc>
                    <a:spcPct val="100000"/>
                  </a:lnSpc>
                  <a:spcBef>
                    <a:spcPts val="100"/>
                  </a:spcBef>
                </a:pPr>
                <a:r>
                  <a:rPr sz="800" b="1" dirty="0">
                    <a:latin typeface="Calibri"/>
                    <a:cs typeface="Calibri"/>
                  </a:rPr>
                  <a:t>b</a:t>
                </a:r>
                <a:endParaRPr sz="800">
                  <a:latin typeface="Calibri"/>
                  <a:cs typeface="Calibri"/>
                </a:endParaRPr>
              </a:p>
            </p:txBody>
          </p:sp>
          <p:sp>
            <p:nvSpPr>
              <p:cNvPr id="1488" name="object 723"/>
              <p:cNvSpPr txBox="1"/>
              <p:nvPr/>
            </p:nvSpPr>
            <p:spPr>
              <a:xfrm>
                <a:off x="3847191" y="2683303"/>
                <a:ext cx="325755" cy="1322070"/>
              </a:xfrm>
              <a:prstGeom prst="rect">
                <a:avLst/>
              </a:prstGeom>
            </p:spPr>
            <p:txBody>
              <a:bodyPr vert="horz" wrap="square" lIns="0" tIns="12700" rIns="0" bIns="0" rtlCol="0">
                <a:spAutoFit/>
              </a:bodyPr>
              <a:lstStyle/>
              <a:p>
                <a:pPr marL="38100">
                  <a:lnSpc>
                    <a:spcPct val="100000"/>
                  </a:lnSpc>
                  <a:spcBef>
                    <a:spcPts val="100"/>
                  </a:spcBef>
                </a:pPr>
                <a:r>
                  <a:rPr sz="1200" b="1" spc="37" baseline="17361" dirty="0">
                    <a:latin typeface="Calibri"/>
                    <a:cs typeface="Calibri"/>
                  </a:rPr>
                  <a:t>c </a:t>
                </a:r>
                <a:r>
                  <a:rPr sz="1200" b="1" spc="307" baseline="17361" dirty="0">
                    <a:latin typeface="Calibri"/>
                    <a:cs typeface="Calibri"/>
                  </a:rPr>
                  <a:t> </a:t>
                </a:r>
                <a:r>
                  <a:rPr sz="650" dirty="0">
                    <a:latin typeface="Arial"/>
                    <a:cs typeface="Arial"/>
                  </a:rPr>
                  <a:t>1.4</a:t>
                </a:r>
                <a:endParaRPr sz="650">
                  <a:latin typeface="Arial"/>
                  <a:cs typeface="Arial"/>
                </a:endParaRPr>
              </a:p>
              <a:p>
                <a:pPr marL="172085">
                  <a:lnSpc>
                    <a:spcPct val="100000"/>
                  </a:lnSpc>
                  <a:spcBef>
                    <a:spcPts val="515"/>
                  </a:spcBef>
                </a:pPr>
                <a:r>
                  <a:rPr sz="650" dirty="0">
                    <a:latin typeface="Arial"/>
                    <a:cs typeface="Arial"/>
                  </a:rPr>
                  <a:t>1.2</a:t>
                </a:r>
                <a:endParaRPr sz="650">
                  <a:latin typeface="Arial"/>
                  <a:cs typeface="Arial"/>
                </a:endParaRPr>
              </a:p>
              <a:p>
                <a:pPr marL="172085">
                  <a:lnSpc>
                    <a:spcPct val="100000"/>
                  </a:lnSpc>
                  <a:spcBef>
                    <a:spcPts val="545"/>
                  </a:spcBef>
                </a:pPr>
                <a:r>
                  <a:rPr sz="650" dirty="0">
                    <a:latin typeface="Arial"/>
                    <a:cs typeface="Arial"/>
                  </a:rPr>
                  <a:t>1.0</a:t>
                </a:r>
                <a:endParaRPr sz="650">
                  <a:latin typeface="Arial"/>
                  <a:cs typeface="Arial"/>
                </a:endParaRPr>
              </a:p>
              <a:p>
                <a:pPr marL="172085">
                  <a:lnSpc>
                    <a:spcPct val="100000"/>
                  </a:lnSpc>
                  <a:spcBef>
                    <a:spcPts val="545"/>
                  </a:spcBef>
                </a:pPr>
                <a:r>
                  <a:rPr sz="650" dirty="0">
                    <a:latin typeface="Arial"/>
                    <a:cs typeface="Arial"/>
                  </a:rPr>
                  <a:t>0.8</a:t>
                </a:r>
                <a:endParaRPr sz="650">
                  <a:latin typeface="Arial"/>
                  <a:cs typeface="Arial"/>
                </a:endParaRPr>
              </a:p>
              <a:p>
                <a:pPr marL="172085">
                  <a:lnSpc>
                    <a:spcPct val="100000"/>
                  </a:lnSpc>
                  <a:spcBef>
                    <a:spcPts val="545"/>
                  </a:spcBef>
                </a:pPr>
                <a:r>
                  <a:rPr sz="650" dirty="0">
                    <a:latin typeface="Arial"/>
                    <a:cs typeface="Arial"/>
                  </a:rPr>
                  <a:t>0.6</a:t>
                </a:r>
                <a:endParaRPr sz="650">
                  <a:latin typeface="Arial"/>
                  <a:cs typeface="Arial"/>
                </a:endParaRPr>
              </a:p>
              <a:p>
                <a:pPr marL="172085">
                  <a:lnSpc>
                    <a:spcPct val="100000"/>
                  </a:lnSpc>
                  <a:spcBef>
                    <a:spcPts val="545"/>
                  </a:spcBef>
                </a:pPr>
                <a:r>
                  <a:rPr sz="650" dirty="0">
                    <a:latin typeface="Arial"/>
                    <a:cs typeface="Arial"/>
                  </a:rPr>
                  <a:t>0.4</a:t>
                </a:r>
                <a:endParaRPr sz="650">
                  <a:latin typeface="Arial"/>
                  <a:cs typeface="Arial"/>
                </a:endParaRPr>
              </a:p>
              <a:p>
                <a:pPr marL="172085">
                  <a:lnSpc>
                    <a:spcPct val="100000"/>
                  </a:lnSpc>
                  <a:spcBef>
                    <a:spcPts val="545"/>
                  </a:spcBef>
                </a:pPr>
                <a:r>
                  <a:rPr sz="650" dirty="0">
                    <a:latin typeface="Arial"/>
                    <a:cs typeface="Arial"/>
                  </a:rPr>
                  <a:t>0.2</a:t>
                </a:r>
                <a:endParaRPr sz="650">
                  <a:latin typeface="Arial"/>
                  <a:cs typeface="Arial"/>
                </a:endParaRPr>
              </a:p>
              <a:p>
                <a:pPr marL="172085">
                  <a:lnSpc>
                    <a:spcPct val="100000"/>
                  </a:lnSpc>
                  <a:spcBef>
                    <a:spcPts val="545"/>
                  </a:spcBef>
                </a:pPr>
                <a:r>
                  <a:rPr sz="650" dirty="0">
                    <a:latin typeface="Arial"/>
                    <a:cs typeface="Arial"/>
                  </a:rPr>
                  <a:t>0.0</a:t>
                </a:r>
                <a:endParaRPr sz="650">
                  <a:latin typeface="Arial"/>
                  <a:cs typeface="Arial"/>
                </a:endParaRPr>
              </a:p>
            </p:txBody>
          </p:sp>
          <p:sp>
            <p:nvSpPr>
              <p:cNvPr id="1489" name="object 724"/>
              <p:cNvSpPr/>
              <p:nvPr/>
            </p:nvSpPr>
            <p:spPr>
              <a:xfrm>
                <a:off x="6275290" y="1015147"/>
                <a:ext cx="84455" cy="1342390"/>
              </a:xfrm>
              <a:custGeom>
                <a:avLst/>
                <a:gdLst/>
                <a:ahLst/>
                <a:cxnLst/>
                <a:rect l="l" t="t" r="r" b="b"/>
                <a:pathLst>
                  <a:path w="84454" h="1342389">
                    <a:moveTo>
                      <a:pt x="83896" y="1342174"/>
                    </a:moveTo>
                    <a:lnTo>
                      <a:pt x="0" y="1342174"/>
                    </a:lnTo>
                    <a:lnTo>
                      <a:pt x="0" y="0"/>
                    </a:lnTo>
                    <a:lnTo>
                      <a:pt x="83896" y="0"/>
                    </a:lnTo>
                  </a:path>
                </a:pathLst>
              </a:custGeom>
              <a:ln w="6350">
                <a:solidFill>
                  <a:srgbClr val="000000"/>
                </a:solidFill>
              </a:ln>
            </p:spPr>
            <p:txBody>
              <a:bodyPr wrap="square" lIns="0" tIns="0" rIns="0" bIns="0" rtlCol="0"/>
              <a:lstStyle/>
              <a:p>
                <a:endParaRPr/>
              </a:p>
            </p:txBody>
          </p:sp>
          <p:sp>
            <p:nvSpPr>
              <p:cNvPr id="1490" name="object 725"/>
              <p:cNvSpPr/>
              <p:nvPr/>
            </p:nvSpPr>
            <p:spPr>
              <a:xfrm>
                <a:off x="6359187" y="1015147"/>
                <a:ext cx="0" cy="1342390"/>
              </a:xfrm>
              <a:custGeom>
                <a:avLst/>
                <a:gdLst/>
                <a:ahLst/>
                <a:cxnLst/>
                <a:rect l="l" t="t" r="r" b="b"/>
                <a:pathLst>
                  <a:path h="1342389">
                    <a:moveTo>
                      <a:pt x="0" y="0"/>
                    </a:moveTo>
                    <a:lnTo>
                      <a:pt x="0" y="1341869"/>
                    </a:lnTo>
                  </a:path>
                </a:pathLst>
              </a:custGeom>
              <a:ln w="6350">
                <a:solidFill>
                  <a:srgbClr val="000000"/>
                </a:solidFill>
              </a:ln>
            </p:spPr>
            <p:txBody>
              <a:bodyPr wrap="square" lIns="0" tIns="0" rIns="0" bIns="0" rtlCol="0"/>
              <a:lstStyle/>
              <a:p>
                <a:endParaRPr/>
              </a:p>
            </p:txBody>
          </p:sp>
        </p:grpSp>
        <p:sp>
          <p:nvSpPr>
            <p:cNvPr id="778" name="Textfeld 9">
              <a:extLst>
                <a:ext uri="{FF2B5EF4-FFF2-40B4-BE49-F238E27FC236}">
                  <a16:creationId xmlns:a16="http://schemas.microsoft.com/office/drawing/2014/main" id="{EE283F2B-826B-442F-AAF7-787CA694E350}"/>
                </a:ext>
              </a:extLst>
            </p:cNvPr>
            <p:cNvSpPr txBox="1"/>
            <p:nvPr/>
          </p:nvSpPr>
          <p:spPr>
            <a:xfrm rot="16200000">
              <a:off x="2623729" y="2512552"/>
              <a:ext cx="1570402" cy="221599"/>
            </a:xfrm>
            <a:prstGeom prst="rect">
              <a:avLst/>
            </a:prstGeom>
            <a:solidFill>
              <a:schemeClr val="bg1"/>
            </a:solidFill>
          </p:spPr>
          <p:txBody>
            <a:bodyPr wrap="square" lIns="18288" tIns="18288" rIns="18288" bIns="18288" rtlCol="0">
              <a:spAutoFit/>
            </a:bodyPr>
            <a:lstStyle/>
            <a:p>
              <a:pPr algn="ctr"/>
              <a:r>
                <a:rPr lang="de-AT" sz="1200" dirty="0"/>
                <a:t>Oscillation amplitude</a:t>
              </a:r>
            </a:p>
          </p:txBody>
        </p:sp>
        <p:sp>
          <p:nvSpPr>
            <p:cNvPr id="779" name="Textfeld 10">
              <a:extLst>
                <a:ext uri="{FF2B5EF4-FFF2-40B4-BE49-F238E27FC236}">
                  <a16:creationId xmlns:a16="http://schemas.microsoft.com/office/drawing/2014/main" id="{CAD3B402-C42F-4267-B3F9-49958D7F3B19}"/>
                </a:ext>
              </a:extLst>
            </p:cNvPr>
            <p:cNvSpPr txBox="1"/>
            <p:nvPr/>
          </p:nvSpPr>
          <p:spPr>
            <a:xfrm>
              <a:off x="5099692" y="3443962"/>
              <a:ext cx="2023883" cy="244682"/>
            </a:xfrm>
            <a:prstGeom prst="rect">
              <a:avLst/>
            </a:prstGeom>
            <a:solidFill>
              <a:schemeClr val="bg1"/>
            </a:solidFill>
          </p:spPr>
          <p:txBody>
            <a:bodyPr wrap="square" lIns="18288" tIns="18288" rIns="18288" bIns="18288" rtlCol="0">
              <a:spAutoFit/>
            </a:bodyPr>
            <a:lstStyle/>
            <a:p>
              <a:r>
                <a:rPr lang="de-AT" sz="1350" dirty="0"/>
                <a:t>Oscillation frequency</a:t>
              </a:r>
            </a:p>
          </p:txBody>
        </p:sp>
        <p:sp>
          <p:nvSpPr>
            <p:cNvPr id="780" name="Textfeld 11">
              <a:extLst>
                <a:ext uri="{FF2B5EF4-FFF2-40B4-BE49-F238E27FC236}">
                  <a16:creationId xmlns:a16="http://schemas.microsoft.com/office/drawing/2014/main" id="{77A62A4D-A2E1-4C7B-A54E-29CC1BC18146}"/>
                </a:ext>
              </a:extLst>
            </p:cNvPr>
            <p:cNvSpPr txBox="1"/>
            <p:nvPr/>
          </p:nvSpPr>
          <p:spPr>
            <a:xfrm>
              <a:off x="6871982" y="5113489"/>
              <a:ext cx="1550168" cy="244682"/>
            </a:xfrm>
            <a:prstGeom prst="rect">
              <a:avLst/>
            </a:prstGeom>
            <a:solidFill>
              <a:schemeClr val="bg1"/>
            </a:solidFill>
          </p:spPr>
          <p:txBody>
            <a:bodyPr wrap="none" lIns="18288" tIns="18288" rIns="18288" bIns="18288" rtlCol="0">
              <a:spAutoFit/>
            </a:bodyPr>
            <a:lstStyle/>
            <a:p>
              <a:r>
                <a:rPr lang="de-AT" sz="1350" dirty="0"/>
                <a:t>Oscillation Amplitude</a:t>
              </a:r>
            </a:p>
          </p:txBody>
        </p:sp>
        <p:sp>
          <p:nvSpPr>
            <p:cNvPr id="781" name="Textfeld 29">
              <a:extLst>
                <a:ext uri="{FF2B5EF4-FFF2-40B4-BE49-F238E27FC236}">
                  <a16:creationId xmlns:a16="http://schemas.microsoft.com/office/drawing/2014/main" id="{5F37D532-8E4A-49FF-B00A-E1CD60616733}"/>
                </a:ext>
              </a:extLst>
            </p:cNvPr>
            <p:cNvSpPr txBox="1"/>
            <p:nvPr/>
          </p:nvSpPr>
          <p:spPr>
            <a:xfrm>
              <a:off x="7756092" y="1622490"/>
              <a:ext cx="1388372" cy="244682"/>
            </a:xfrm>
            <a:prstGeom prst="rect">
              <a:avLst/>
            </a:prstGeom>
            <a:solidFill>
              <a:schemeClr val="bg1"/>
            </a:solidFill>
          </p:spPr>
          <p:txBody>
            <a:bodyPr wrap="square" lIns="18288" tIns="18288" rIns="18288" bIns="18288" rtlCol="0">
              <a:spAutoFit/>
            </a:bodyPr>
            <a:lstStyle/>
            <a:p>
              <a:r>
                <a:rPr lang="de-AT" sz="1350" dirty="0"/>
                <a:t>Rel. Transmission</a:t>
              </a:r>
            </a:p>
          </p:txBody>
        </p:sp>
        <p:sp>
          <p:nvSpPr>
            <p:cNvPr id="782" name="Textfeld 9">
              <a:extLst>
                <a:ext uri="{FF2B5EF4-FFF2-40B4-BE49-F238E27FC236}">
                  <a16:creationId xmlns:a16="http://schemas.microsoft.com/office/drawing/2014/main" id="{08AA5B76-07C7-4C3E-80FA-03134B2EB94C}"/>
                </a:ext>
              </a:extLst>
            </p:cNvPr>
            <p:cNvSpPr txBox="1"/>
            <p:nvPr/>
          </p:nvSpPr>
          <p:spPr>
            <a:xfrm rot="16200000">
              <a:off x="2801487" y="4373547"/>
              <a:ext cx="1367745" cy="221599"/>
            </a:xfrm>
            <a:prstGeom prst="rect">
              <a:avLst/>
            </a:prstGeom>
            <a:solidFill>
              <a:schemeClr val="bg1"/>
            </a:solidFill>
          </p:spPr>
          <p:txBody>
            <a:bodyPr wrap="square" lIns="18288" tIns="18288" rIns="18288" bIns="18288" rtlCol="0">
              <a:spAutoFit/>
            </a:bodyPr>
            <a:lstStyle/>
            <a:p>
              <a:pPr algn="ctr"/>
              <a:r>
                <a:rPr lang="de-AT" sz="1200" dirty="0"/>
                <a:t>Transmission</a:t>
              </a:r>
            </a:p>
          </p:txBody>
        </p:sp>
        <p:sp>
          <p:nvSpPr>
            <p:cNvPr id="783" name="Textfeld 10">
              <a:extLst>
                <a:ext uri="{FF2B5EF4-FFF2-40B4-BE49-F238E27FC236}">
                  <a16:creationId xmlns:a16="http://schemas.microsoft.com/office/drawing/2014/main" id="{6F38FF1E-3E52-479C-A8DF-2AF29FB4C17D}"/>
                </a:ext>
              </a:extLst>
            </p:cNvPr>
            <p:cNvSpPr txBox="1"/>
            <p:nvPr/>
          </p:nvSpPr>
          <p:spPr>
            <a:xfrm>
              <a:off x="4080000" y="5126224"/>
              <a:ext cx="2023883" cy="244682"/>
            </a:xfrm>
            <a:prstGeom prst="rect">
              <a:avLst/>
            </a:prstGeom>
            <a:solidFill>
              <a:schemeClr val="bg1"/>
            </a:solidFill>
          </p:spPr>
          <p:txBody>
            <a:bodyPr wrap="square" lIns="18288" tIns="18288" rIns="18288" bIns="18288" rtlCol="0">
              <a:spAutoFit/>
            </a:bodyPr>
            <a:lstStyle/>
            <a:p>
              <a:r>
                <a:rPr lang="de-AT" sz="1350" dirty="0"/>
                <a:t>Oscillation frequency</a:t>
              </a:r>
            </a:p>
          </p:txBody>
        </p:sp>
        <p:sp>
          <p:nvSpPr>
            <p:cNvPr id="784" name="TextBox 783">
              <a:extLst>
                <a:ext uri="{FF2B5EF4-FFF2-40B4-BE49-F238E27FC236}">
                  <a16:creationId xmlns:a16="http://schemas.microsoft.com/office/drawing/2014/main" id="{279A6FCF-0943-4ADD-9839-81E20F3A49DE}"/>
                </a:ext>
              </a:extLst>
            </p:cNvPr>
            <p:cNvSpPr txBox="1"/>
            <p:nvPr/>
          </p:nvSpPr>
          <p:spPr>
            <a:xfrm>
              <a:off x="4914099" y="5777819"/>
              <a:ext cx="3907602" cy="246221"/>
            </a:xfrm>
            <a:prstGeom prst="rect">
              <a:avLst/>
            </a:prstGeom>
            <a:noFill/>
          </p:spPr>
          <p:txBody>
            <a:bodyPr wrap="square">
              <a:spAutoFit/>
            </a:bodyPr>
            <a:lstStyle/>
            <a:p>
              <a:pPr lvl="0">
                <a:defRPr/>
              </a:pPr>
              <a:r>
                <a:rPr lang="de-AT" sz="1000" dirty="0"/>
                <a:t>G. Cronenberg, H. Abele, T. Jenke et al., Nature Physics 14, 1022 (2018)</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829EDFAF-1497-49B9-BBBF-63A1B8834ADA}"/>
                    </a:ext>
                  </a:extLst>
                </p:cNvPr>
                <p:cNvSpPr txBox="1"/>
                <p:nvPr/>
              </p:nvSpPr>
              <p:spPr>
                <a:xfrm>
                  <a:off x="3411895" y="5498168"/>
                  <a:ext cx="5622917" cy="256160"/>
                </a:xfrm>
                <a:prstGeom prst="rect">
                  <a:avLst/>
                </a:prstGeom>
                <a:solidFill>
                  <a:schemeClr val="bg1"/>
                </a:solidFill>
              </p:spPr>
              <p:txBody>
                <a:bodyPr wrap="square" lIns="18288" tIns="18288" rIns="18288" bIns="18288" rtlCol="0">
                  <a:spAutoFit/>
                </a:bodyPr>
                <a:lstStyle/>
                <a:p>
                  <a:r>
                    <a:rPr lang="de-AT" sz="1350" dirty="0" err="1"/>
                    <a:t>Result</a:t>
                  </a:r>
                  <a:r>
                    <a:rPr lang="de-AT" sz="1350" dirty="0"/>
                    <a:t> </a:t>
                  </a:r>
                  <a:r>
                    <a:rPr lang="de-AT" sz="1350" dirty="0" err="1"/>
                    <a:t>for</a:t>
                  </a:r>
                  <a:r>
                    <a:rPr lang="de-AT" sz="1350" dirty="0"/>
                    <a:t> </a:t>
                  </a:r>
                  <a:r>
                    <a:rPr lang="de-AT" sz="1350" dirty="0" err="1"/>
                    <a:t>transition</a:t>
                  </a:r>
                  <a:r>
                    <a:rPr lang="de-AT" sz="1350" dirty="0"/>
                    <a:t> </a:t>
                  </a:r>
                  <a:r>
                    <a:rPr lang="de-AT" sz="1350" dirty="0" err="1"/>
                    <a:t>frequencies</a:t>
                  </a:r>
                  <a:r>
                    <a:rPr lang="de-AT" sz="1350" dirty="0"/>
                    <a:t>: </a:t>
                  </a:r>
                  <a14:m>
                    <m:oMath xmlns:m="http://schemas.openxmlformats.org/officeDocument/2006/math">
                      <m:sSub>
                        <m:sSubPr>
                          <m:ctrlPr>
                            <a:rPr lang="en-US" sz="1350" b="0" i="1" smtClean="0">
                              <a:latin typeface="Cambria Math" panose="02040503050406030204" pitchFamily="18" charset="0"/>
                            </a:rPr>
                          </m:ctrlPr>
                        </m:sSubPr>
                        <m:e>
                          <m:r>
                            <a:rPr lang="en-US" sz="1350" b="0" i="1" smtClean="0">
                              <a:latin typeface="Cambria Math" panose="02040503050406030204" pitchFamily="18" charset="0"/>
                            </a:rPr>
                            <m:t>𝜈</m:t>
                          </m:r>
                        </m:e>
                        <m:sub>
                          <m:r>
                            <a:rPr lang="en-US" sz="1350" b="0" i="1" smtClean="0">
                              <a:latin typeface="Cambria Math" panose="02040503050406030204" pitchFamily="18" charset="0"/>
                            </a:rPr>
                            <m:t>13</m:t>
                          </m:r>
                        </m:sub>
                      </m:sSub>
                      <m:r>
                        <a:rPr lang="en-US" sz="1350" b="0" i="1" smtClean="0">
                          <a:latin typeface="Cambria Math" panose="02040503050406030204" pitchFamily="18" charset="0"/>
                        </a:rPr>
                        <m:t>=</m:t>
                      </m:r>
                      <m:sSubSup>
                        <m:sSubSupPr>
                          <m:ctrlPr>
                            <a:rPr lang="en-US" sz="1350" b="0" i="1" smtClean="0">
                              <a:latin typeface="Cambria Math" panose="02040503050406030204" pitchFamily="18" charset="0"/>
                            </a:rPr>
                          </m:ctrlPr>
                        </m:sSubSupPr>
                        <m:e>
                          <m:r>
                            <a:rPr lang="en-US" sz="1350" b="0" i="1" smtClean="0">
                              <a:latin typeface="Cambria Math" panose="02040503050406030204" pitchFamily="18" charset="0"/>
                            </a:rPr>
                            <m:t>463.74</m:t>
                          </m:r>
                        </m:e>
                        <m:sub>
                          <m:r>
                            <a:rPr lang="en-US" sz="1350" b="0" i="1" smtClean="0">
                              <a:latin typeface="Cambria Math" panose="02040503050406030204" pitchFamily="18" charset="0"/>
                            </a:rPr>
                            <m:t>−1.10</m:t>
                          </m:r>
                        </m:sub>
                        <m:sup>
                          <m:r>
                            <a:rPr lang="en-US" sz="1350" b="0" i="1" smtClean="0">
                              <a:latin typeface="Cambria Math" panose="02040503050406030204" pitchFamily="18" charset="0"/>
                            </a:rPr>
                            <m:t>+1.05</m:t>
                          </m:r>
                        </m:sup>
                      </m:sSubSup>
                    </m:oMath>
                  </a14:m>
                  <a:r>
                    <a:rPr lang="de-AT" sz="1350" dirty="0"/>
                    <a:t> Hz,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𝜈</m:t>
                          </m:r>
                        </m:e>
                        <m:sub>
                          <m:r>
                            <a:rPr lang="en-US" sz="1350" i="1">
                              <a:latin typeface="Cambria Math" panose="02040503050406030204" pitchFamily="18" charset="0"/>
                            </a:rPr>
                            <m:t>1</m:t>
                          </m:r>
                          <m:r>
                            <a:rPr lang="en-US" sz="1350" b="0" i="1" smtClean="0">
                              <a:latin typeface="Cambria Math" panose="02040503050406030204" pitchFamily="18" charset="0"/>
                            </a:rPr>
                            <m:t>4</m:t>
                          </m:r>
                        </m:sub>
                      </m:sSub>
                      <m:r>
                        <a:rPr lang="en-US" sz="1350" i="1">
                          <a:latin typeface="Cambria Math" panose="02040503050406030204" pitchFamily="18" charset="0"/>
                        </a:rPr>
                        <m:t>=</m:t>
                      </m:r>
                      <m:sSubSup>
                        <m:sSubSupPr>
                          <m:ctrlPr>
                            <a:rPr lang="en-US" sz="1350" i="1">
                              <a:latin typeface="Cambria Math" panose="02040503050406030204" pitchFamily="18" charset="0"/>
                            </a:rPr>
                          </m:ctrlPr>
                        </m:sSubSupPr>
                        <m:e>
                          <m:r>
                            <a:rPr lang="en-US" sz="1350" b="0" i="1" smtClean="0">
                              <a:latin typeface="Cambria Math" panose="02040503050406030204" pitchFamily="18" charset="0"/>
                            </a:rPr>
                            <m:t>648</m:t>
                          </m:r>
                          <m:r>
                            <a:rPr lang="en-US" sz="1350" i="1">
                              <a:latin typeface="Cambria Math" panose="02040503050406030204" pitchFamily="18" charset="0"/>
                            </a:rPr>
                            <m:t>.</m:t>
                          </m:r>
                          <m:r>
                            <a:rPr lang="en-US" sz="1350" b="0" i="1" smtClean="0">
                              <a:latin typeface="Cambria Math" panose="02040503050406030204" pitchFamily="18" charset="0"/>
                            </a:rPr>
                            <m:t>2</m:t>
                          </m:r>
                          <m:r>
                            <a:rPr lang="en-US" sz="1350" i="1">
                              <a:latin typeface="Cambria Math" panose="02040503050406030204" pitchFamily="18" charset="0"/>
                            </a:rPr>
                            <m:t>4</m:t>
                          </m:r>
                        </m:e>
                        <m:sub>
                          <m:r>
                            <a:rPr lang="en-US" sz="1350" i="1">
                              <a:latin typeface="Cambria Math" panose="02040503050406030204" pitchFamily="18" charset="0"/>
                            </a:rPr>
                            <m:t>−1.</m:t>
                          </m:r>
                          <m:r>
                            <a:rPr lang="en-US" sz="1350" b="0" i="1" smtClean="0">
                              <a:latin typeface="Cambria Math" panose="02040503050406030204" pitchFamily="18" charset="0"/>
                            </a:rPr>
                            <m:t>53</m:t>
                          </m:r>
                        </m:sub>
                        <m:sup>
                          <m:r>
                            <a:rPr lang="en-US" sz="1350" i="1">
                              <a:latin typeface="Cambria Math" panose="02040503050406030204" pitchFamily="18" charset="0"/>
                            </a:rPr>
                            <m:t>+1.</m:t>
                          </m:r>
                          <m:r>
                            <a:rPr lang="en-US" sz="1350" b="0" i="1" smtClean="0">
                              <a:latin typeface="Cambria Math" panose="02040503050406030204" pitchFamily="18" charset="0"/>
                            </a:rPr>
                            <m:t>46</m:t>
                          </m:r>
                        </m:sup>
                      </m:sSubSup>
                    </m:oMath>
                  </a14:m>
                  <a:r>
                    <a:rPr lang="de-AT" sz="1350" dirty="0"/>
                    <a:t> Hz </a:t>
                  </a:r>
                </a:p>
              </p:txBody>
            </p:sp>
          </mc:Choice>
          <mc:Fallback xmlns="">
            <p:sp>
              <p:nvSpPr>
                <p:cNvPr id="11" name="Textfeld 10">
                  <a:extLst>
                    <a:ext uri="{FF2B5EF4-FFF2-40B4-BE49-F238E27FC236}">
                      <a16:creationId xmlns:a16="http://schemas.microsoft.com/office/drawing/2014/main" id="{829EDFAF-1497-49B9-BBBF-63A1B8834ADA}"/>
                    </a:ext>
                  </a:extLst>
                </p:cNvPr>
                <p:cNvSpPr txBox="1">
                  <a:spLocks noRot="1" noChangeAspect="1" noMove="1" noResize="1" noEditPoints="1" noAdjustHandles="1" noChangeArrowheads="1" noChangeShapeType="1" noTextEdit="1"/>
                </p:cNvSpPr>
                <p:nvPr/>
              </p:nvSpPr>
              <p:spPr>
                <a:xfrm>
                  <a:off x="3411895" y="5498168"/>
                  <a:ext cx="5622917" cy="256160"/>
                </a:xfrm>
                <a:prstGeom prst="rect">
                  <a:avLst/>
                </a:prstGeom>
                <a:blipFill>
                  <a:blip r:embed="rId7"/>
                  <a:stretch>
                    <a:fillRect l="-1627" t="-9524"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376056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8D4955A-EFC4-46FD-8317-CB46E823E4D2}"/>
              </a:ext>
            </a:extLst>
          </p:cNvPr>
          <p:cNvGrpSpPr/>
          <p:nvPr/>
        </p:nvGrpSpPr>
        <p:grpSpPr>
          <a:xfrm>
            <a:off x="325366" y="4546869"/>
            <a:ext cx="3785649" cy="2145932"/>
            <a:chOff x="325366" y="4546869"/>
            <a:chExt cx="3785649" cy="2145932"/>
          </a:xfrm>
        </p:grpSpPr>
        <p:pic>
          <p:nvPicPr>
            <p:cNvPr id="17" name="Picture 16">
              <a:extLst>
                <a:ext uri="{FF2B5EF4-FFF2-40B4-BE49-F238E27FC236}">
                  <a16:creationId xmlns:a16="http://schemas.microsoft.com/office/drawing/2014/main" id="{36C40A23-82EB-457D-88C9-D92EA30CB118}"/>
                </a:ext>
              </a:extLst>
            </p:cNvPr>
            <p:cNvPicPr>
              <a:picLocks noChangeAspect="1"/>
            </p:cNvPicPr>
            <p:nvPr/>
          </p:nvPicPr>
          <p:blipFill>
            <a:blip r:embed="rId3"/>
            <a:stretch>
              <a:fillRect/>
            </a:stretch>
          </p:blipFill>
          <p:spPr>
            <a:xfrm>
              <a:off x="325366" y="4546869"/>
              <a:ext cx="3433772" cy="21051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B556659-7F90-4270-954C-7B542CC28F79}"/>
                    </a:ext>
                  </a:extLst>
                </p:cNvPr>
                <p:cNvSpPr txBox="1"/>
                <p:nvPr/>
              </p:nvSpPr>
              <p:spPr>
                <a:xfrm>
                  <a:off x="1233470" y="4553556"/>
                  <a:ext cx="1097223"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1400" b="0" i="0" smtClean="0">
                            <a:latin typeface="Cambria Math" panose="02040503050406030204" pitchFamily="18" charset="0"/>
                          </a:rPr>
                          <m:t>φ</m:t>
                        </m:r>
                        <m:d>
                          <m:dPr>
                            <m:ctrlPr>
                              <a:rPr lang="en-US" sz="1400" b="0" i="1" smtClean="0">
                                <a:latin typeface="Cambria Math" panose="02040503050406030204" pitchFamily="18" charset="0"/>
                              </a:rPr>
                            </m:ctrlPr>
                          </m:dPr>
                          <m:e>
                            <m:r>
                              <m:rPr>
                                <m:nor/>
                              </m:rPr>
                              <a:rPr lang="en-US" sz="1400" b="0" i="0" smtClean="0">
                                <a:latin typeface="Cambria Math" panose="02040503050406030204" pitchFamily="18" charset="0"/>
                              </a:rPr>
                              <m:t>z</m:t>
                            </m:r>
                          </m:e>
                        </m:d>
                        <m:r>
                          <m:rPr>
                            <m:nor/>
                          </m:rPr>
                          <a:rPr lang="en-US" sz="1400" b="0" i="0" smtClean="0">
                            <a:latin typeface="Cambria Math" panose="02040503050406030204" pitchFamily="18" charset="0"/>
                          </a:rPr>
                          <m:t> [</m:t>
                        </m:r>
                        <m:r>
                          <m:rPr>
                            <m:nor/>
                          </m:rPr>
                          <a:rPr lang="en-US" sz="1400" b="0" i="0" smtClean="0">
                            <a:latin typeface="Cambria Math" panose="02040503050406030204" pitchFamily="18" charset="0"/>
                          </a:rPr>
                          <m:t>MeV</m:t>
                        </m:r>
                        <m:r>
                          <m:rPr>
                            <m:nor/>
                          </m:rPr>
                          <a:rPr lang="en-US" sz="1400" b="0" i="0" smtClean="0">
                            <a:latin typeface="Cambria Math" panose="02040503050406030204" pitchFamily="18" charset="0"/>
                          </a:rPr>
                          <m:t>]</m:t>
                        </m:r>
                      </m:oMath>
                    </m:oMathPara>
                  </a14:m>
                  <a:endParaRPr lang="en-US" sz="1400" dirty="0"/>
                </a:p>
              </p:txBody>
            </p:sp>
          </mc:Choice>
          <mc:Fallback xmlns="">
            <p:sp>
              <p:nvSpPr>
                <p:cNvPr id="20" name="TextBox 19">
                  <a:extLst>
                    <a:ext uri="{FF2B5EF4-FFF2-40B4-BE49-F238E27FC236}">
                      <a16:creationId xmlns:a16="http://schemas.microsoft.com/office/drawing/2014/main" id="{9B556659-7F90-4270-954C-7B542CC28F79}"/>
                    </a:ext>
                  </a:extLst>
                </p:cNvPr>
                <p:cNvSpPr txBox="1">
                  <a:spLocks noRot="1" noChangeAspect="1" noMove="1" noResize="1" noEditPoints="1" noAdjustHandles="1" noChangeArrowheads="1" noChangeShapeType="1" noTextEdit="1"/>
                </p:cNvSpPr>
                <p:nvPr/>
              </p:nvSpPr>
              <p:spPr>
                <a:xfrm>
                  <a:off x="1233470" y="4553556"/>
                  <a:ext cx="1097223" cy="307777"/>
                </a:xfrm>
                <a:prstGeom prst="rect">
                  <a:avLst/>
                </a:prstGeom>
                <a:blipFill>
                  <a:blip r:embed="rId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7C5498-4E72-4D44-8BBE-1B1909462A1F}"/>
                    </a:ext>
                  </a:extLst>
                </p:cNvPr>
                <p:cNvSpPr txBox="1"/>
                <p:nvPr/>
              </p:nvSpPr>
              <p:spPr>
                <a:xfrm>
                  <a:off x="3104137" y="6385024"/>
                  <a:ext cx="1006878"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𝑧</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m:rPr>
                                <m:nor/>
                              </m:rPr>
                              <a:rPr lang="en-US" sz="1400" b="0" i="0" smtClean="0">
                                <a:latin typeface="Cambria Math" panose="02040503050406030204" pitchFamily="18" charset="0"/>
                              </a:rPr>
                              <m:t>MeV</m:t>
                            </m:r>
                          </m:e>
                          <m:sup>
                            <m:r>
                              <a:rPr lang="en-US" sz="1400" b="0" i="1" smtClean="0">
                                <a:latin typeface="Cambria Math" panose="02040503050406030204" pitchFamily="18" charset="0"/>
                              </a:rPr>
                              <m:t>−1</m:t>
                            </m:r>
                          </m:sup>
                        </m:sSup>
                        <m:r>
                          <a:rPr lang="en-US" sz="1400" b="0" i="1" smtClean="0">
                            <a:latin typeface="Cambria Math" panose="02040503050406030204" pitchFamily="18" charset="0"/>
                          </a:rPr>
                          <m:t>]</m:t>
                        </m:r>
                      </m:oMath>
                    </m:oMathPara>
                  </a14:m>
                  <a:endParaRPr lang="en-US" sz="1400" dirty="0"/>
                </a:p>
              </p:txBody>
            </p:sp>
          </mc:Choice>
          <mc:Fallback xmlns="">
            <p:sp>
              <p:nvSpPr>
                <p:cNvPr id="22" name="TextBox 21">
                  <a:extLst>
                    <a:ext uri="{FF2B5EF4-FFF2-40B4-BE49-F238E27FC236}">
                      <a16:creationId xmlns:a16="http://schemas.microsoft.com/office/drawing/2014/main" id="{547C5498-4E72-4D44-8BBE-1B1909462A1F}"/>
                    </a:ext>
                  </a:extLst>
                </p:cNvPr>
                <p:cNvSpPr txBox="1">
                  <a:spLocks noRot="1" noChangeAspect="1" noMove="1" noResize="1" noEditPoints="1" noAdjustHandles="1" noChangeArrowheads="1" noChangeShapeType="1" noTextEdit="1"/>
                </p:cNvSpPr>
                <p:nvPr/>
              </p:nvSpPr>
              <p:spPr>
                <a:xfrm>
                  <a:off x="3104137" y="6385024"/>
                  <a:ext cx="1006878" cy="307777"/>
                </a:xfrm>
                <a:prstGeom prst="rect">
                  <a:avLst/>
                </a:prstGeom>
                <a:blipFill>
                  <a:blip r:embed="rId5"/>
                  <a:stretch>
                    <a:fillRect b="-980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9D5626-6659-45EC-8365-F34BB59B5C31}"/>
                  </a:ext>
                </a:extLst>
              </p:cNvPr>
              <p:cNvSpPr txBox="1"/>
              <p:nvPr/>
            </p:nvSpPr>
            <p:spPr>
              <a:xfrm>
                <a:off x="175714" y="893007"/>
                <a:ext cx="5204176" cy="1202189"/>
              </a:xfrm>
              <a:prstGeom prst="rect">
                <a:avLst/>
              </a:prstGeom>
              <a:noFill/>
            </p:spPr>
            <p:txBody>
              <a:bodyPr wrap="square" rtlCol="0">
                <a:spAutoFit/>
              </a:bodyPr>
              <a:lstStyle/>
              <a:p>
                <a:r>
                  <a:rPr lang="en-US" dirty="0"/>
                  <a:t>Possible solution to dark energy problem: Symmetron fields</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𝑒𝑓𝑓</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𝜑</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𝜑</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𝜆</m:t>
                          </m:r>
                        </m:num>
                        <m:den>
                          <m:r>
                            <a:rPr lang="en-US" b="0" i="1" smtClean="0">
                              <a:latin typeface="Cambria Math" panose="02040503050406030204" pitchFamily="18" charset="0"/>
                            </a:rPr>
                            <m:t>4</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𝜑</m:t>
                          </m:r>
                        </m:e>
                        <m:sup>
                          <m:r>
                            <a:rPr lang="en-US" b="0" i="1" smtClean="0">
                              <a:latin typeface="Cambria Math" panose="02040503050406030204" pitchFamily="18" charset="0"/>
                            </a:rPr>
                            <m:t>4</m:t>
                          </m:r>
                        </m:sup>
                      </m:sSup>
                      <m:r>
                        <a:rPr lang="en-US" b="0" i="0"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4</m:t>
                              </m:r>
                            </m:sup>
                          </m:sSup>
                        </m:num>
                        <m:den>
                          <m:r>
                            <a:rPr lang="en-US" b="0" i="1" smtClean="0">
                              <a:latin typeface="Cambria Math" panose="02040503050406030204" pitchFamily="18" charset="0"/>
                            </a:rPr>
                            <m:t>4</m:t>
                          </m:r>
                          <m:r>
                            <a:rPr lang="en-US" b="0" i="1" smtClean="0">
                              <a:latin typeface="Cambria Math" panose="02040503050406030204" pitchFamily="18" charset="0"/>
                            </a:rPr>
                            <m:t>𝜆</m:t>
                          </m:r>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𝜇</m:t>
                              </m:r>
                            </m:e>
                            <m:sup>
                              <m:r>
                                <a:rPr lang="en-US" i="1">
                                  <a:latin typeface="Cambria Math" panose="02040503050406030204" pitchFamily="18" charset="0"/>
                                </a:rPr>
                                <m:t>4</m:t>
                              </m:r>
                            </m:sup>
                          </m:sSup>
                        </m:num>
                        <m:den>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2</m:t>
                              </m:r>
                            </m:sup>
                          </m:sSup>
                        </m:den>
                      </m:f>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𝜌</m:t>
                          </m:r>
                        </m:num>
                        <m:den>
                          <m:r>
                            <a:rPr lang="en-US" b="0" i="1" smtClean="0">
                              <a:solidFill>
                                <a:srgbClr val="FF0000"/>
                              </a:solidFill>
                              <a:latin typeface="Cambria Math" panose="02040503050406030204" pitchFamily="18" charset="0"/>
                            </a:rPr>
                            <m:t>2</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𝑀</m:t>
                              </m:r>
                            </m:e>
                            <m:sup>
                              <m:r>
                                <a:rPr lang="en-US" b="0" i="1" smtClean="0">
                                  <a:solidFill>
                                    <a:srgbClr val="FF0000"/>
                                  </a:solidFill>
                                  <a:latin typeface="Cambria Math" panose="02040503050406030204" pitchFamily="18" charset="0"/>
                                </a:rPr>
                                <m:t>2</m:t>
                              </m:r>
                            </m:sup>
                          </m:sSup>
                        </m:den>
                      </m:f>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𝜑</m:t>
                          </m:r>
                        </m:e>
                        <m:sup>
                          <m:r>
                            <a:rPr lang="en-US" b="0" i="1" smtClean="0">
                              <a:solidFill>
                                <a:srgbClr val="FF0000"/>
                              </a:solidFill>
                              <a:latin typeface="Cambria Math" panose="02040503050406030204" pitchFamily="18" charset="0"/>
                            </a:rPr>
                            <m:t>2</m:t>
                          </m:r>
                        </m:sup>
                      </m:sSup>
                    </m:oMath>
                  </m:oMathPara>
                </a14:m>
                <a:endParaRPr lang="en-US" dirty="0"/>
              </a:p>
            </p:txBody>
          </p:sp>
        </mc:Choice>
        <mc:Fallback xmlns="">
          <p:sp>
            <p:nvSpPr>
              <p:cNvPr id="3" name="TextBox 2">
                <a:extLst>
                  <a:ext uri="{FF2B5EF4-FFF2-40B4-BE49-F238E27FC236}">
                    <a16:creationId xmlns:a16="http://schemas.microsoft.com/office/drawing/2014/main" id="{529D5626-6659-45EC-8365-F34BB59B5C31}"/>
                  </a:ext>
                </a:extLst>
              </p:cNvPr>
              <p:cNvSpPr txBox="1">
                <a:spLocks noRot="1" noChangeAspect="1" noMove="1" noResize="1" noEditPoints="1" noAdjustHandles="1" noChangeArrowheads="1" noChangeShapeType="1" noTextEdit="1"/>
              </p:cNvSpPr>
              <p:nvPr/>
            </p:nvSpPr>
            <p:spPr>
              <a:xfrm>
                <a:off x="175714" y="893007"/>
                <a:ext cx="5204176" cy="1202189"/>
              </a:xfrm>
              <a:prstGeom prst="rect">
                <a:avLst/>
              </a:prstGeom>
              <a:blipFill>
                <a:blip r:embed="rId6"/>
                <a:stretch>
                  <a:fillRect l="-1054" t="-2525" r="-1288"/>
                </a:stretch>
              </a:blipFill>
            </p:spPr>
            <p:txBody>
              <a:bodyPr/>
              <a:lstStyle/>
              <a:p>
                <a:r>
                  <a:rPr lang="en-US">
                    <a:noFill/>
                  </a:rPr>
                  <a:t> </a:t>
                </a:r>
              </a:p>
            </p:txBody>
          </p:sp>
        </mc:Fallback>
      </mc:AlternateContent>
      <p:pic>
        <p:nvPicPr>
          <p:cNvPr id="32" name="Grafik 3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1124" y="2786618"/>
            <a:ext cx="2853802" cy="1973633"/>
          </a:xfrm>
          <a:prstGeom prst="rect">
            <a:avLst/>
          </a:prstGeom>
          <a:noFill/>
          <a:ln>
            <a:noFill/>
          </a:ln>
        </p:spPr>
      </p:pic>
      <p:pic>
        <p:nvPicPr>
          <p:cNvPr id="33" name="Grafik 3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9169" y="4751316"/>
            <a:ext cx="2772141" cy="1848929"/>
          </a:xfrm>
          <a:prstGeom prst="rect">
            <a:avLst/>
          </a:prstGeom>
          <a:noFill/>
        </p:spPr>
      </p:pic>
      <p:sp>
        <p:nvSpPr>
          <p:cNvPr id="7" name="Rectangle 4">
            <a:extLst>
              <a:ext uri="{FF2B5EF4-FFF2-40B4-BE49-F238E27FC236}">
                <a16:creationId xmlns:a16="http://schemas.microsoft.com/office/drawing/2014/main" id="{F9EA4559-CB66-4542-BF54-725FC38D4EF6}"/>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dirty="0">
                <a:cs typeface="Times New Roman" pitchFamily="18" charset="0"/>
              </a:rPr>
              <a:t>Limit on Symmetron Fields (G. Cronenberg, 2018)</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8BC38C2-6B67-4563-AF45-7AC6DC0B3F02}"/>
                  </a:ext>
                </a:extLst>
              </p:cNvPr>
              <p:cNvSpPr txBox="1"/>
              <p:nvPr/>
            </p:nvSpPr>
            <p:spPr>
              <a:xfrm>
                <a:off x="22869" y="2197553"/>
                <a:ext cx="5193664" cy="952184"/>
              </a:xfrm>
              <a:prstGeom prst="rect">
                <a:avLst/>
              </a:prstGeom>
              <a:noFill/>
            </p:spPr>
            <p:txBody>
              <a:bodyPr wrap="square">
                <a:spAutoFit/>
              </a:bodyPr>
              <a:lstStyle/>
              <a:p>
                <a:pPr marL="285750" indent="-285750">
                  <a:buFont typeface="Arial" panose="020B0604020202020204" pitchFamily="34" charset="0"/>
                  <a:buChar char="•"/>
                </a:pPr>
                <a:r>
                  <a:rPr lang="en-US" dirty="0"/>
                  <a:t>In vacuum: Spontaneous symmetry breaking leads to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𝜆</m:t>
                        </m:r>
                      </m:e>
                    </m:rad>
                  </m:oMath>
                </a14:m>
                <a:r>
                  <a:rPr lang="en-US" dirty="0"/>
                  <a:t> and negative symmetron energy density (</a:t>
                </a:r>
                <a14:m>
                  <m:oMath xmlns:m="http://schemas.openxmlformats.org/officeDocument/2006/math">
                    <m:r>
                      <a:rPr lang="en-US" sz="1800" b="0" i="1" smtClean="0">
                        <a:latin typeface="Cambria Math" panose="02040503050406030204" pitchFamily="18" charset="0"/>
                      </a:rPr>
                      <m:t>𝜇</m:t>
                    </m:r>
                    <m:r>
                      <a:rPr lang="en-US" sz="1800" b="0" i="1" smtClean="0">
                        <a:latin typeface="Cambria Math" panose="02040503050406030204" pitchFamily="18" charset="0"/>
                      </a:rPr>
                      <m:t>=8.4</m:t>
                    </m:r>
                  </m:oMath>
                </a14:m>
                <a:r>
                  <a:rPr lang="en-US" sz="1800" dirty="0"/>
                  <a:t> </a:t>
                </a:r>
                <a:r>
                  <a:rPr lang="en-US" sz="1800" dirty="0" err="1"/>
                  <a:t>meV</a:t>
                </a:r>
                <a:r>
                  <a:rPr lang="en-US" sz="1800" dirty="0"/>
                  <a:t> favored for dark energy).</a:t>
                </a:r>
              </a:p>
            </p:txBody>
          </p:sp>
        </mc:Choice>
        <mc:Fallback xmlns="">
          <p:sp>
            <p:nvSpPr>
              <p:cNvPr id="13" name="TextBox 12">
                <a:extLst>
                  <a:ext uri="{FF2B5EF4-FFF2-40B4-BE49-F238E27FC236}">
                    <a16:creationId xmlns:a16="http://schemas.microsoft.com/office/drawing/2014/main" id="{48BC38C2-6B67-4563-AF45-7AC6DC0B3F02}"/>
                  </a:ext>
                </a:extLst>
              </p:cNvPr>
              <p:cNvSpPr txBox="1">
                <a:spLocks noRot="1" noChangeAspect="1" noMove="1" noResize="1" noEditPoints="1" noAdjustHandles="1" noChangeArrowheads="1" noChangeShapeType="1" noTextEdit="1"/>
              </p:cNvSpPr>
              <p:nvPr/>
            </p:nvSpPr>
            <p:spPr>
              <a:xfrm>
                <a:off x="22869" y="2197553"/>
                <a:ext cx="5193664" cy="952184"/>
              </a:xfrm>
              <a:prstGeom prst="rect">
                <a:avLst/>
              </a:prstGeom>
              <a:blipFill>
                <a:blip r:embed="rId10"/>
                <a:stretch>
                  <a:fillRect l="-822" t="-3185" r="-704" b="-8917"/>
                </a:stretch>
              </a:blipFill>
            </p:spPr>
            <p:txBody>
              <a:bodyPr/>
              <a:lstStyle/>
              <a:p>
                <a:r>
                  <a:rPr lang="en-US">
                    <a:noFill/>
                  </a:rPr>
                  <a:t> </a:t>
                </a:r>
              </a:p>
            </p:txBody>
          </p:sp>
        </mc:Fallback>
      </mc:AlternateContent>
      <p:sp>
        <p:nvSpPr>
          <p:cNvPr id="16" name="Slide Number Placeholder 1">
            <a:extLst>
              <a:ext uri="{FF2B5EF4-FFF2-40B4-BE49-F238E27FC236}">
                <a16:creationId xmlns:a16="http://schemas.microsoft.com/office/drawing/2014/main" id="{6C2C69FE-4C97-4CF2-9A99-F9364D048CA0}"/>
              </a:ext>
            </a:extLst>
          </p:cNvPr>
          <p:cNvSpPr>
            <a:spLocks noGrp="1"/>
          </p:cNvSpPr>
          <p:nvPr>
            <p:ph type="sldNum" sz="quarter" idx="12"/>
          </p:nvPr>
        </p:nvSpPr>
        <p:spPr>
          <a:xfrm>
            <a:off x="6457950" y="6356351"/>
            <a:ext cx="2057400" cy="365125"/>
          </a:xfrm>
        </p:spPr>
        <p:txBody>
          <a:bodyPr/>
          <a:lstStyle/>
          <a:p>
            <a:fld id="{DC35721B-1285-4A23-B52A-94C7DA7362F0}" type="slidenum">
              <a:rPr lang="en-US" smtClean="0"/>
              <a:t>19</a:t>
            </a:fld>
            <a:endParaRPr lang="en-US"/>
          </a:p>
        </p:txBody>
      </p:sp>
      <p:sp>
        <p:nvSpPr>
          <p:cNvPr id="12" name="TextBox 11">
            <a:extLst>
              <a:ext uri="{FF2B5EF4-FFF2-40B4-BE49-F238E27FC236}">
                <a16:creationId xmlns:a16="http://schemas.microsoft.com/office/drawing/2014/main" id="{58CBD25D-50F0-4C17-A60D-4180068BA421}"/>
              </a:ext>
            </a:extLst>
          </p:cNvPr>
          <p:cNvSpPr txBox="1"/>
          <p:nvPr/>
        </p:nvSpPr>
        <p:spPr>
          <a:xfrm>
            <a:off x="5129695" y="6611779"/>
            <a:ext cx="3907602" cy="246221"/>
          </a:xfrm>
          <a:prstGeom prst="rect">
            <a:avLst/>
          </a:prstGeom>
          <a:noFill/>
        </p:spPr>
        <p:txBody>
          <a:bodyPr wrap="square">
            <a:spAutoFit/>
          </a:bodyPr>
          <a:lstStyle/>
          <a:p>
            <a:pPr lvl="0">
              <a:defRPr/>
            </a:pPr>
            <a:r>
              <a:rPr lang="de-AT" sz="1000" dirty="0"/>
              <a:t>G. Cronenberg, H. Abele, T. Jenke et al., Nature Physics 14, 1022 (2018)</a:t>
            </a:r>
          </a:p>
        </p:txBody>
      </p:sp>
      <p:sp>
        <p:nvSpPr>
          <p:cNvPr id="36" name="Inhaltsplatzhalter 1"/>
          <p:cNvSpPr txBox="1">
            <a:spLocks/>
          </p:cNvSpPr>
          <p:nvPr/>
        </p:nvSpPr>
        <p:spPr>
          <a:xfrm rot="16200000">
            <a:off x="3362417" y="4220000"/>
            <a:ext cx="4414226" cy="369332"/>
          </a:xfrm>
          <a:prstGeom prst="rect">
            <a:avLst/>
          </a:prstGeom>
        </p:spPr>
        <p:txBody>
          <a:bodyPr wrap="square">
            <a:spAutoFit/>
          </a:bodyPr>
          <a:lstStyle>
            <a:lvl1pPr marL="342848" indent="-342848" algn="l" rtl="0" eaLnBrk="0" fontAlgn="base" hangingPunct="0">
              <a:spcBef>
                <a:spcPct val="20000"/>
              </a:spcBef>
              <a:spcAft>
                <a:spcPct val="0"/>
              </a:spcAft>
              <a:buClr>
                <a:schemeClr val="folHlink"/>
              </a:buClr>
              <a:buFont typeface="Calibri" charset="2"/>
              <a:buBlip>
                <a:blip r:embed="rId11"/>
              </a:buBlip>
              <a:defRPr kumimoji="1" sz="3000" b="1">
                <a:solidFill>
                  <a:schemeClr val="accent1"/>
                </a:solidFill>
                <a:latin typeface="Calibri" pitchFamily="34" charset="0"/>
                <a:ea typeface="+mn-ea"/>
                <a:cs typeface="+mn-cs"/>
              </a:defRPr>
            </a:lvl1pPr>
            <a:lvl2pPr marL="742836" indent="-285707" algn="l" rtl="0" eaLnBrk="0" fontAlgn="base" hangingPunct="0">
              <a:spcBef>
                <a:spcPct val="20000"/>
              </a:spcBef>
              <a:spcAft>
                <a:spcPct val="20000"/>
              </a:spcAft>
              <a:buClr>
                <a:schemeClr val="bg2"/>
              </a:buClr>
              <a:buChar char="-"/>
              <a:defRPr kumimoji="1" sz="2000" b="1">
                <a:solidFill>
                  <a:schemeClr val="accent1"/>
                </a:solidFill>
                <a:latin typeface="Calibri" pitchFamily="34" charset="0"/>
              </a:defRPr>
            </a:lvl2pPr>
            <a:lvl3pPr marL="1142824" indent="-228564" algn="l" rtl="0" eaLnBrk="0" fontAlgn="base" hangingPunct="0">
              <a:spcBef>
                <a:spcPct val="20000"/>
              </a:spcBef>
              <a:spcAft>
                <a:spcPct val="0"/>
              </a:spcAft>
              <a:buClr>
                <a:schemeClr val="bg2"/>
              </a:buClr>
              <a:buChar char="-"/>
              <a:defRPr kumimoji="1" sz="2400" b="1">
                <a:solidFill>
                  <a:schemeClr val="accent1"/>
                </a:solidFill>
                <a:latin typeface="Calibri" pitchFamily="34" charset="0"/>
              </a:defRPr>
            </a:lvl3pPr>
            <a:lvl4pPr marL="1599954" indent="-228564" algn="l" rtl="0" eaLnBrk="0" fontAlgn="base" hangingPunct="0">
              <a:spcBef>
                <a:spcPct val="20000"/>
              </a:spcBef>
              <a:spcAft>
                <a:spcPct val="0"/>
              </a:spcAft>
              <a:buClr>
                <a:schemeClr val="bg2"/>
              </a:buClr>
              <a:buChar char="-"/>
              <a:defRPr kumimoji="1" sz="2000" b="1">
                <a:solidFill>
                  <a:schemeClr val="accent1"/>
                </a:solidFill>
                <a:latin typeface="Calibri" pitchFamily="34" charset="0"/>
              </a:defRPr>
            </a:lvl4pPr>
            <a:lvl5pPr marL="2057085" indent="-228564" algn="l" rtl="0" eaLnBrk="0" fontAlgn="base" hangingPunct="0">
              <a:spcBef>
                <a:spcPct val="20000"/>
              </a:spcBef>
              <a:spcAft>
                <a:spcPct val="0"/>
              </a:spcAft>
              <a:buClr>
                <a:schemeClr val="bg2"/>
              </a:buClr>
              <a:buChar char="-"/>
              <a:defRPr kumimoji="1" sz="2000" b="1">
                <a:solidFill>
                  <a:schemeClr val="accent1"/>
                </a:solidFill>
                <a:latin typeface="Calibri" pitchFamily="34" charset="0"/>
              </a:defRPr>
            </a:lvl5pPr>
            <a:lvl6pPr marL="2514215" indent="-228564" algn="l" rtl="0" eaLnBrk="0" fontAlgn="base" hangingPunct="0">
              <a:spcBef>
                <a:spcPct val="20000"/>
              </a:spcBef>
              <a:spcAft>
                <a:spcPct val="0"/>
              </a:spcAft>
              <a:buClr>
                <a:schemeClr val="bg2"/>
              </a:buClr>
              <a:buChar char="-"/>
              <a:defRPr kumimoji="1" b="1">
                <a:solidFill>
                  <a:schemeClr val="accent1"/>
                </a:solidFill>
                <a:latin typeface="+mn-lt"/>
              </a:defRPr>
            </a:lvl6pPr>
            <a:lvl7pPr marL="2971344" indent="-228564" algn="l" rtl="0" eaLnBrk="0" fontAlgn="base" hangingPunct="0">
              <a:spcBef>
                <a:spcPct val="20000"/>
              </a:spcBef>
              <a:spcAft>
                <a:spcPct val="0"/>
              </a:spcAft>
              <a:buClr>
                <a:schemeClr val="bg2"/>
              </a:buClr>
              <a:buChar char="-"/>
              <a:defRPr kumimoji="1" b="1">
                <a:solidFill>
                  <a:schemeClr val="accent1"/>
                </a:solidFill>
                <a:latin typeface="+mn-lt"/>
              </a:defRPr>
            </a:lvl7pPr>
            <a:lvl8pPr marL="3428475" indent="-228564" algn="l" rtl="0" eaLnBrk="0" fontAlgn="base" hangingPunct="0">
              <a:spcBef>
                <a:spcPct val="20000"/>
              </a:spcBef>
              <a:spcAft>
                <a:spcPct val="0"/>
              </a:spcAft>
              <a:buClr>
                <a:schemeClr val="bg2"/>
              </a:buClr>
              <a:buChar char="-"/>
              <a:defRPr kumimoji="1" b="1">
                <a:solidFill>
                  <a:schemeClr val="accent1"/>
                </a:solidFill>
                <a:latin typeface="+mn-lt"/>
              </a:defRPr>
            </a:lvl8pPr>
            <a:lvl9pPr marL="3885603" indent="-228564" algn="l" rtl="0" eaLnBrk="0" fontAlgn="base" hangingPunct="0">
              <a:spcBef>
                <a:spcPct val="20000"/>
              </a:spcBef>
              <a:spcAft>
                <a:spcPct val="0"/>
              </a:spcAft>
              <a:buClr>
                <a:schemeClr val="bg2"/>
              </a:buClr>
              <a:buChar char="-"/>
              <a:defRPr kumimoji="1" b="1">
                <a:solidFill>
                  <a:schemeClr val="accent1"/>
                </a:solidFill>
                <a:latin typeface="+mn-lt"/>
              </a:defRPr>
            </a:lvl9pPr>
          </a:lstStyle>
          <a:p>
            <a:pPr marL="0" indent="0">
              <a:spcBef>
                <a:spcPts val="0"/>
              </a:spcBef>
              <a:buNone/>
            </a:pPr>
            <a:r>
              <a:rPr lang="en-GB" sz="1800" kern="0" dirty="0"/>
              <a:t>Limits on Symmetron Fields from </a:t>
            </a:r>
            <a:r>
              <a:rPr lang="en-GB" sz="1800" kern="0" dirty="0" err="1"/>
              <a:t>qBounce</a:t>
            </a:r>
            <a:endParaRPr lang="en-GB" sz="1800" kern="0" dirty="0"/>
          </a:p>
        </p:txBody>
      </p:sp>
      <p:sp>
        <p:nvSpPr>
          <p:cNvPr id="15" name="TextBox 14">
            <a:extLst>
              <a:ext uri="{FF2B5EF4-FFF2-40B4-BE49-F238E27FC236}">
                <a16:creationId xmlns:a16="http://schemas.microsoft.com/office/drawing/2014/main" id="{9B586540-612F-4012-9506-87B9C96A9DFA}"/>
              </a:ext>
            </a:extLst>
          </p:cNvPr>
          <p:cNvSpPr txBox="1"/>
          <p:nvPr/>
        </p:nvSpPr>
        <p:spPr>
          <a:xfrm>
            <a:off x="1912654" y="5916334"/>
            <a:ext cx="3438593" cy="400110"/>
          </a:xfrm>
          <a:prstGeom prst="rect">
            <a:avLst/>
          </a:prstGeom>
          <a:noFill/>
        </p:spPr>
        <p:txBody>
          <a:bodyPr wrap="square">
            <a:spAutoFit/>
          </a:bodyPr>
          <a:lstStyle/>
          <a:p>
            <a:r>
              <a:rPr lang="en-US" sz="1000" b="0" i="0" u="none" strike="noStrike" baseline="0" dirty="0"/>
              <a:t>K. </a:t>
            </a:r>
            <a:r>
              <a:rPr lang="en-US" sz="1000" b="0" i="0" u="none" strike="noStrike" baseline="0" dirty="0" err="1"/>
              <a:t>Hinterbichler</a:t>
            </a:r>
            <a:r>
              <a:rPr lang="en-US" sz="1000" b="0" i="0" u="none" strike="noStrike" baseline="0" dirty="0"/>
              <a:t>, J. Khoury, Phys. Rev. Lett. 104, 231301 (2010)</a:t>
            </a:r>
          </a:p>
          <a:p>
            <a:r>
              <a:rPr lang="de-DE" sz="1000" b="0" i="0" u="none" strike="noStrike" baseline="0" dirty="0"/>
              <a:t>P. Brax, M. Pitschmann, Phys. Rev. D 97, 064015 (2018)</a:t>
            </a:r>
            <a:endParaRPr lang="en-US" sz="1000"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AC7FD38-8E7A-4345-A568-BBD6C5C9FB90}"/>
                  </a:ext>
                </a:extLst>
              </p:cNvPr>
              <p:cNvSpPr txBox="1"/>
              <p:nvPr/>
            </p:nvSpPr>
            <p:spPr>
              <a:xfrm>
                <a:off x="9966" y="3879401"/>
                <a:ext cx="5285475" cy="738472"/>
              </a:xfrm>
              <a:prstGeom prst="rect">
                <a:avLst/>
              </a:prstGeom>
              <a:noFill/>
            </p:spPr>
            <p:txBody>
              <a:bodyPr wrap="square">
                <a:spAutoFit/>
              </a:bodyPr>
              <a:lstStyle/>
              <a:p>
                <a:pPr marL="285750" indent="-285750">
                  <a:buFont typeface="Arial" panose="020B0604020202020204" pitchFamily="34" charset="0"/>
                  <a:buChar char="•"/>
                </a:pPr>
                <a:r>
                  <a:rPr lang="en-US" dirty="0"/>
                  <a:t>Biggest effects of symmetron field are just above a surface of a solid: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𝑛𝑒𝑢𝑡𝑟𝑜𝑛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𝑛</m:t>
                        </m:r>
                      </m:sub>
                    </m:sSub>
                    <m:r>
                      <a:rPr lang="en-US" b="0" i="1" smtClean="0">
                        <a:latin typeface="Cambria Math" panose="02040503050406030204" pitchFamily="18" charset="0"/>
                      </a:rPr>
                      <m:t>𝑔𝑧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𝑛</m:t>
                            </m:r>
                          </m:sub>
                        </m:sSub>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2</m:t>
                            </m:r>
                          </m:sup>
                        </m:sSup>
                      </m:den>
                    </m:f>
                    <m:r>
                      <a:rPr lang="en-US" b="0" i="1" smtClean="0">
                        <a:latin typeface="Cambria Math" panose="02040503050406030204" pitchFamily="18" charset="0"/>
                      </a:rPr>
                      <m:t>𝜑</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e>
                      <m:sup>
                        <m:r>
                          <a:rPr lang="en-US" b="0" i="1" smtClean="0">
                            <a:latin typeface="Cambria Math" panose="02040503050406030204" pitchFamily="18" charset="0"/>
                          </a:rPr>
                          <m:t>2</m:t>
                        </m:r>
                      </m:sup>
                    </m:sSup>
                  </m:oMath>
                </a14:m>
                <a:endParaRPr lang="en-US" dirty="0"/>
              </a:p>
            </p:txBody>
          </p:sp>
        </mc:Choice>
        <mc:Fallback xmlns="">
          <p:sp>
            <p:nvSpPr>
              <p:cNvPr id="25" name="TextBox 24">
                <a:extLst>
                  <a:ext uri="{FF2B5EF4-FFF2-40B4-BE49-F238E27FC236}">
                    <a16:creationId xmlns:a16="http://schemas.microsoft.com/office/drawing/2014/main" id="{EAC7FD38-8E7A-4345-A568-BBD6C5C9FB90}"/>
                  </a:ext>
                </a:extLst>
              </p:cNvPr>
              <p:cNvSpPr txBox="1">
                <a:spLocks noRot="1" noChangeAspect="1" noMove="1" noResize="1" noEditPoints="1" noAdjustHandles="1" noChangeArrowheads="1" noChangeShapeType="1" noTextEdit="1"/>
              </p:cNvSpPr>
              <p:nvPr/>
            </p:nvSpPr>
            <p:spPr>
              <a:xfrm>
                <a:off x="9966" y="3879401"/>
                <a:ext cx="5285475" cy="738472"/>
              </a:xfrm>
              <a:prstGeom prst="rect">
                <a:avLst/>
              </a:prstGeom>
              <a:blipFill>
                <a:blip r:embed="rId12"/>
                <a:stretch>
                  <a:fillRect l="-807" t="-4098" b="-4098"/>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4CCD6B15-4978-43E6-ACCF-35A6E7085A27}"/>
              </a:ext>
            </a:extLst>
          </p:cNvPr>
          <p:cNvSpPr txBox="1"/>
          <p:nvPr/>
        </p:nvSpPr>
        <p:spPr>
          <a:xfrm>
            <a:off x="17895" y="3042878"/>
            <a:ext cx="5311161" cy="923330"/>
          </a:xfrm>
          <a:prstGeom prst="rect">
            <a:avLst/>
          </a:prstGeom>
          <a:noFill/>
        </p:spPr>
        <p:txBody>
          <a:bodyPr wrap="square">
            <a:spAutoFit/>
          </a:bodyPr>
          <a:lstStyle/>
          <a:p>
            <a:pPr marL="285750" indent="-285750">
              <a:buFont typeface="Arial" panose="020B0604020202020204" pitchFamily="34" charset="0"/>
              <a:buChar char="•"/>
            </a:pPr>
            <a:r>
              <a:rPr lang="en-US" dirty="0"/>
              <a:t>In dense medium (solids): Coupling term renders symmetron field zero, no potential variation. Therefore, invisible in many experiments.</a:t>
            </a:r>
          </a:p>
        </p:txBody>
      </p:sp>
      <p:sp>
        <p:nvSpPr>
          <p:cNvPr id="6" name="AutoShape 3">
            <a:extLst>
              <a:ext uri="{FF2B5EF4-FFF2-40B4-BE49-F238E27FC236}">
                <a16:creationId xmlns:a16="http://schemas.microsoft.com/office/drawing/2014/main" id="{3DDB8396-0B50-4FE3-AA60-AC07D687AE4D}"/>
              </a:ext>
            </a:extLst>
          </p:cNvPr>
          <p:cNvSpPr>
            <a:spLocks noChangeAspect="1" noChangeArrowheads="1" noTextEdit="1"/>
          </p:cNvSpPr>
          <p:nvPr/>
        </p:nvSpPr>
        <p:spPr bwMode="auto">
          <a:xfrm>
            <a:off x="7036604" y="4401030"/>
            <a:ext cx="3225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a:extLst>
              <a:ext uri="{FF2B5EF4-FFF2-40B4-BE49-F238E27FC236}">
                <a16:creationId xmlns:a16="http://schemas.microsoft.com/office/drawing/2014/main" id="{C6583F75-03D1-4231-8A61-396105BA36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3371" y="888207"/>
            <a:ext cx="32131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6" grpId="0"/>
      <p:bldP spid="15" grpId="0"/>
      <p:bldP spid="2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0DDC3-E930-4BF8-B2A8-04EA8B8FDA88}"/>
              </a:ext>
            </a:extLst>
          </p:cNvPr>
          <p:cNvSpPr>
            <a:spLocks noGrp="1"/>
          </p:cNvSpPr>
          <p:nvPr>
            <p:ph type="sldNum" sz="quarter" idx="12"/>
          </p:nvPr>
        </p:nvSpPr>
        <p:spPr/>
        <p:txBody>
          <a:bodyPr/>
          <a:lstStyle/>
          <a:p>
            <a:fld id="{DC35721B-1285-4A23-B52A-94C7DA7362F0}" type="slidenum">
              <a:rPr lang="en-US" smtClean="0"/>
              <a:t>2</a:t>
            </a:fld>
            <a:endParaRPr lang="en-US"/>
          </a:p>
        </p:txBody>
      </p:sp>
      <p:sp>
        <p:nvSpPr>
          <p:cNvPr id="4" name="Rectangle 57">
            <a:extLst>
              <a:ext uri="{FF2B5EF4-FFF2-40B4-BE49-F238E27FC236}">
                <a16:creationId xmlns:a16="http://schemas.microsoft.com/office/drawing/2014/main" id="{3216F3D5-34F4-402E-A638-4756E4652007}"/>
              </a:ext>
            </a:extLst>
          </p:cNvPr>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400" dirty="0">
                <a:cs typeface="Times New Roman" pitchFamily="18" charset="0"/>
              </a:rPr>
              <a:t>Theoretical motivation</a:t>
            </a:r>
          </a:p>
        </p:txBody>
      </p:sp>
      <p:sp>
        <p:nvSpPr>
          <p:cNvPr id="5" name="TextBox 4">
            <a:extLst>
              <a:ext uri="{FF2B5EF4-FFF2-40B4-BE49-F238E27FC236}">
                <a16:creationId xmlns:a16="http://schemas.microsoft.com/office/drawing/2014/main" id="{7276C4A4-A7E8-45B8-B520-113123479628}"/>
              </a:ext>
            </a:extLst>
          </p:cNvPr>
          <p:cNvSpPr txBox="1"/>
          <p:nvPr/>
        </p:nvSpPr>
        <p:spPr>
          <a:xfrm>
            <a:off x="184558" y="1249960"/>
            <a:ext cx="8867163" cy="3693319"/>
          </a:xfrm>
          <a:prstGeom prst="rect">
            <a:avLst/>
          </a:prstGeom>
          <a:noFill/>
        </p:spPr>
        <p:txBody>
          <a:bodyPr wrap="square" rtlCol="0">
            <a:spAutoFit/>
          </a:bodyPr>
          <a:lstStyle/>
          <a:p>
            <a:pPr marL="285750" indent="-285750">
              <a:buFont typeface="Arial" panose="020B0604020202020204" pitchFamily="34" charset="0"/>
              <a:buChar char="•"/>
            </a:pPr>
            <a:r>
              <a:rPr lang="en-US" dirty="0"/>
              <a:t>We believe (and are often told) that the Standard Model of Elementary Particle Physics is incomplete. One of the major issues is the existence of Dark Matter and Dark Energy, where “Dark” means we don’t know what it is.</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2" descr="http://www.learner.org/courses/physics/visual/img_full/pie2.gif">
            <a:extLst>
              <a:ext uri="{FF2B5EF4-FFF2-40B4-BE49-F238E27FC236}">
                <a16:creationId xmlns:a16="http://schemas.microsoft.com/office/drawing/2014/main" id="{9051DE08-183A-46F6-9510-2975E70EB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378" y="2147887"/>
            <a:ext cx="5524500" cy="25622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C6C307-38D8-4DA8-98CB-70154D67A381}"/>
              </a:ext>
            </a:extLst>
          </p:cNvPr>
          <p:cNvSpPr txBox="1"/>
          <p:nvPr/>
        </p:nvSpPr>
        <p:spPr>
          <a:xfrm>
            <a:off x="184558" y="4875196"/>
            <a:ext cx="8774884" cy="923330"/>
          </a:xfrm>
          <a:prstGeom prst="rect">
            <a:avLst/>
          </a:prstGeom>
          <a:noFill/>
        </p:spPr>
        <p:txBody>
          <a:bodyPr wrap="square">
            <a:spAutoFit/>
          </a:bodyPr>
          <a:lstStyle/>
          <a:p>
            <a:pPr marL="285750" indent="-285750">
              <a:buFont typeface="Arial" panose="020B0604020202020204" pitchFamily="34" charset="0"/>
              <a:buChar char="•"/>
            </a:pPr>
            <a:r>
              <a:rPr lang="en-US" dirty="0"/>
              <a:t>New physics may include new interactions. The reason for non-appearance of Dark Matter in the outcomes of past experiments motivates to say that that coupling to matter is weak.</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E30A49-7AA5-4D26-88C2-32CD25068CA0}"/>
                  </a:ext>
                </a:extLst>
              </p:cNvPr>
              <p:cNvSpPr txBox="1"/>
              <p:nvPr/>
            </p:nvSpPr>
            <p:spPr>
              <a:xfrm>
                <a:off x="184557" y="5685291"/>
                <a:ext cx="8774883" cy="646331"/>
              </a:xfrm>
              <a:prstGeom prst="rect">
                <a:avLst/>
              </a:prstGeom>
              <a:noFill/>
            </p:spPr>
            <p:txBody>
              <a:bodyPr wrap="square">
                <a:spAutoFit/>
              </a:bodyPr>
              <a:lstStyle/>
              <a:p>
                <a:pPr marL="285750" indent="-285750">
                  <a:buFont typeface="Arial" panose="020B0604020202020204" pitchFamily="34" charset="0"/>
                  <a:buChar char="•"/>
                </a:pPr>
                <a:r>
                  <a:rPr lang="en-US" dirty="0"/>
                  <a:t>Range of interest for experiments I am discussing is nanometers to micrometers. In this range, the Yukawa masses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=ℏ</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𝜆</m:t>
                    </m:r>
                  </m:oMath>
                </a14:m>
                <a:r>
                  <a:rPr lang="en-US" dirty="0"/>
                  <a:t>) are </a:t>
                </a:r>
                <a:r>
                  <a:rPr lang="en-US" dirty="0" err="1"/>
                  <a:t>meV</a:t>
                </a:r>
                <a:r>
                  <a:rPr lang="en-US" dirty="0"/>
                  <a:t> to eV.</a:t>
                </a:r>
              </a:p>
            </p:txBody>
          </p:sp>
        </mc:Choice>
        <mc:Fallback xmlns="">
          <p:sp>
            <p:nvSpPr>
              <p:cNvPr id="11" name="TextBox 10">
                <a:extLst>
                  <a:ext uri="{FF2B5EF4-FFF2-40B4-BE49-F238E27FC236}">
                    <a16:creationId xmlns:a16="http://schemas.microsoft.com/office/drawing/2014/main" id="{96E30A49-7AA5-4D26-88C2-32CD25068CA0}"/>
                  </a:ext>
                </a:extLst>
              </p:cNvPr>
              <p:cNvSpPr txBox="1">
                <a:spLocks noRot="1" noChangeAspect="1" noMove="1" noResize="1" noEditPoints="1" noAdjustHandles="1" noChangeArrowheads="1" noChangeShapeType="1" noTextEdit="1"/>
              </p:cNvSpPr>
              <p:nvPr/>
            </p:nvSpPr>
            <p:spPr>
              <a:xfrm>
                <a:off x="184557" y="5685291"/>
                <a:ext cx="8774883" cy="646331"/>
              </a:xfrm>
              <a:prstGeom prst="rect">
                <a:avLst/>
              </a:prstGeom>
              <a:blipFill>
                <a:blip r:embed="rId3"/>
                <a:stretch>
                  <a:fillRect l="-417" t="-5660" b="-1415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F2012AE-034E-44BC-8A73-1EC2DC909670}"/>
              </a:ext>
            </a:extLst>
          </p:cNvPr>
          <p:cNvSpPr txBox="1"/>
          <p:nvPr/>
        </p:nvSpPr>
        <p:spPr>
          <a:xfrm>
            <a:off x="4360258" y="6321366"/>
            <a:ext cx="3648687" cy="400110"/>
          </a:xfrm>
          <a:prstGeom prst="rect">
            <a:avLst/>
          </a:prstGeom>
          <a:noFill/>
        </p:spPr>
        <p:txBody>
          <a:bodyPr wrap="square">
            <a:spAutoFit/>
          </a:bodyPr>
          <a:lstStyle/>
          <a:p>
            <a:pPr eaLnBrk="1" hangingPunct="1">
              <a:spcBef>
                <a:spcPct val="0"/>
              </a:spcBef>
              <a:buClrTx/>
              <a:buSzTx/>
              <a:buFontTx/>
              <a:buNone/>
            </a:pPr>
            <a:r>
              <a:rPr lang="en-US" altLang="en-US" sz="1000" dirty="0">
                <a:latin typeface="Calibri" panose="020F0502020204030204" pitchFamily="34" charset="0"/>
              </a:rPr>
              <a:t>I. </a:t>
            </a:r>
            <a:r>
              <a:rPr lang="en-US" altLang="en-US" sz="1000" dirty="0" err="1">
                <a:latin typeface="Calibri" panose="020F0502020204030204" pitchFamily="34" charset="0"/>
              </a:rPr>
              <a:t>Antionadis</a:t>
            </a:r>
            <a:r>
              <a:rPr lang="en-US" altLang="en-US" sz="1000" dirty="0">
                <a:latin typeface="Calibri" panose="020F0502020204030204" pitchFamily="34" charset="0"/>
              </a:rPr>
              <a:t> et al., Compt. Rend. Phys. 12, 755-778 (2011) </a:t>
            </a:r>
          </a:p>
          <a:p>
            <a:pPr eaLnBrk="1" hangingPunct="1">
              <a:spcBef>
                <a:spcPct val="0"/>
              </a:spcBef>
              <a:buClrTx/>
              <a:buSzTx/>
              <a:buFontTx/>
              <a:buNone/>
            </a:pPr>
            <a:r>
              <a:rPr lang="en-US" altLang="en-US" sz="1000" dirty="0">
                <a:latin typeface="Calibri" panose="020F0502020204030204" pitchFamily="34" charset="0"/>
              </a:rPr>
              <a:t>J. </a:t>
            </a:r>
            <a:r>
              <a:rPr lang="en-US" altLang="en-US" sz="1000" dirty="0" err="1">
                <a:latin typeface="Calibri" panose="020F0502020204030204" pitchFamily="34" charset="0"/>
              </a:rPr>
              <a:t>Jaeckel</a:t>
            </a:r>
            <a:r>
              <a:rPr lang="en-US" altLang="en-US" sz="1000" dirty="0">
                <a:latin typeface="Calibri" panose="020F0502020204030204" pitchFamily="34" charset="0"/>
              </a:rPr>
              <a:t> and A. Ringwald, Ann. Rev. </a:t>
            </a:r>
            <a:r>
              <a:rPr lang="en-US" altLang="en-US" sz="1000" dirty="0" err="1">
                <a:latin typeface="Calibri" panose="020F0502020204030204" pitchFamily="34" charset="0"/>
              </a:rPr>
              <a:t>Nucl</a:t>
            </a:r>
            <a:r>
              <a:rPr lang="en-US" altLang="en-US" sz="1000" dirty="0">
                <a:latin typeface="Calibri" panose="020F0502020204030204" pitchFamily="34" charset="0"/>
              </a:rPr>
              <a:t>. Part. Sci. 60, 405 (2010).</a:t>
            </a:r>
          </a:p>
        </p:txBody>
      </p:sp>
    </p:spTree>
    <p:extLst>
      <p:ext uri="{BB962C8B-B14F-4D97-AF65-F5344CB8AC3E}">
        <p14:creationId xmlns:p14="http://schemas.microsoft.com/office/powerpoint/2010/main" val="209266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EFE82-5FE2-4246-AEE4-86114D168F2C}"/>
              </a:ext>
            </a:extLst>
          </p:cNvPr>
          <p:cNvSpPr>
            <a:spLocks noGrp="1"/>
          </p:cNvSpPr>
          <p:nvPr>
            <p:ph type="sldNum" sz="quarter" idx="12"/>
          </p:nvPr>
        </p:nvSpPr>
        <p:spPr/>
        <p:txBody>
          <a:bodyPr/>
          <a:lstStyle/>
          <a:p>
            <a:fld id="{DC35721B-1285-4A23-B52A-94C7DA7362F0}" type="slidenum">
              <a:rPr lang="en-US" smtClean="0"/>
              <a:t>20</a:t>
            </a:fld>
            <a:endParaRPr lang="en-US"/>
          </a:p>
        </p:txBody>
      </p:sp>
      <p:sp>
        <p:nvSpPr>
          <p:cNvPr id="7" name="Rectangle 4">
            <a:extLst>
              <a:ext uri="{FF2B5EF4-FFF2-40B4-BE49-F238E27FC236}">
                <a16:creationId xmlns:a16="http://schemas.microsoft.com/office/drawing/2014/main" id="{8AEA13FE-58A1-4798-BFBF-2AB5A0551E48}"/>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dirty="0">
                <a:latin typeface="+mj-lt"/>
                <a:cs typeface="Times New Roman" pitchFamily="18" charset="0"/>
              </a:rPr>
              <a:t>Whispering gallery experiment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C1B9012-936E-484C-B24E-7B0B820F7314}"/>
                  </a:ext>
                </a:extLst>
              </p:cNvPr>
              <p:cNvSpPr txBox="1"/>
              <p:nvPr/>
            </p:nvSpPr>
            <p:spPr>
              <a:xfrm>
                <a:off x="4276724" y="964612"/>
                <a:ext cx="4648199" cy="1754326"/>
              </a:xfrm>
              <a:prstGeom prst="rect">
                <a:avLst/>
              </a:prstGeom>
              <a:noFill/>
            </p:spPr>
            <p:txBody>
              <a:bodyPr wrap="square" rtlCol="0">
                <a:spAutoFit/>
              </a:bodyPr>
              <a:lstStyle/>
              <a:p>
                <a:r>
                  <a:rPr lang="en-US" dirty="0"/>
                  <a:t>Another way to improve: “make gravity stronger”:</a:t>
                </a:r>
              </a:p>
              <a:p>
                <a14:m>
                  <m:oMath xmlns:m="http://schemas.openxmlformats.org/officeDocument/2006/math">
                    <m:r>
                      <a:rPr lang="en-US" b="0" i="1" smtClean="0">
                        <a:latin typeface="Cambria Math" panose="02040503050406030204" pitchFamily="18" charset="0"/>
                      </a:rPr>
                      <m:t>→</m:t>
                    </m:r>
                  </m:oMath>
                </a14:m>
                <a:r>
                  <a:rPr lang="en-US" dirty="0"/>
                  <a:t> let cold neutrons bounce from curved mirror. In co-moving frame, use centrifugal force instead of gravitational force.</a:t>
                </a:r>
              </a:p>
              <a:p>
                <a:r>
                  <a:rPr lang="en-US" dirty="0"/>
                  <a:t>(one could also do this with very cold neutrons)</a:t>
                </a:r>
              </a:p>
            </p:txBody>
          </p:sp>
        </mc:Choice>
        <mc:Fallback xmlns="">
          <p:sp>
            <p:nvSpPr>
              <p:cNvPr id="10" name="TextBox 9">
                <a:extLst>
                  <a:ext uri="{FF2B5EF4-FFF2-40B4-BE49-F238E27FC236}">
                    <a16:creationId xmlns:a16="http://schemas.microsoft.com/office/drawing/2014/main" id="{1C1B9012-936E-484C-B24E-7B0B820F7314}"/>
                  </a:ext>
                </a:extLst>
              </p:cNvPr>
              <p:cNvSpPr txBox="1">
                <a:spLocks noRot="1" noChangeAspect="1" noMove="1" noResize="1" noEditPoints="1" noAdjustHandles="1" noChangeArrowheads="1" noChangeShapeType="1" noTextEdit="1"/>
              </p:cNvSpPr>
              <p:nvPr/>
            </p:nvSpPr>
            <p:spPr>
              <a:xfrm>
                <a:off x="4276724" y="964612"/>
                <a:ext cx="4648199" cy="1754326"/>
              </a:xfrm>
              <a:prstGeom prst="rect">
                <a:avLst/>
              </a:prstGeom>
              <a:blipFill>
                <a:blip r:embed="rId2"/>
                <a:stretch>
                  <a:fillRect l="-1181" t="-1736" r="-1575" b="-451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FC44585-E00F-47F2-9105-FAF09A7672D4}"/>
              </a:ext>
            </a:extLst>
          </p:cNvPr>
          <p:cNvSpPr txBox="1"/>
          <p:nvPr/>
        </p:nvSpPr>
        <p:spPr>
          <a:xfrm>
            <a:off x="4276724" y="4133513"/>
            <a:ext cx="4648200" cy="646331"/>
          </a:xfrm>
          <a:prstGeom prst="rect">
            <a:avLst/>
          </a:prstGeom>
          <a:noFill/>
        </p:spPr>
        <p:txBody>
          <a:bodyPr wrap="square" rtlCol="0">
            <a:spAutoFit/>
          </a:bodyPr>
          <a:lstStyle/>
          <a:p>
            <a:r>
              <a:rPr lang="en-US" dirty="0"/>
              <a:t>High quantum states are not stable, neutrons can tunnel into mirror material.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CE1FC4-CA9C-418F-A5BB-386CADD8D38C}"/>
                  </a:ext>
                </a:extLst>
              </p:cNvPr>
              <p:cNvSpPr txBox="1"/>
              <p:nvPr/>
            </p:nvSpPr>
            <p:spPr>
              <a:xfrm>
                <a:off x="4282410" y="2842764"/>
                <a:ext cx="4351080" cy="1166923"/>
              </a:xfrm>
              <a:prstGeom prst="rect">
                <a:avLst/>
              </a:prstGeom>
              <a:noFill/>
            </p:spPr>
            <p:txBody>
              <a:bodyPr wrap="square" rtlCol="0">
                <a:spAutoFit/>
              </a:bodyPr>
              <a:lstStyle/>
              <a:p>
                <a:r>
                  <a:rPr lang="en-US" b="0" dirty="0"/>
                  <a:t>Centrifugal quantum states are similar to gravitational quantum states, but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r>
                      <a:rPr lang="en-US" b="0" i="1" smtClean="0">
                        <a:latin typeface="Cambria Math" panose="02040503050406030204" pitchFamily="18" charset="0"/>
                      </a:rPr>
                      <m:t>=1.9⋅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5.23 </m:t>
                                </m:r>
                                <m:r>
                                  <a:rPr lang="en-US" b="0" i="1" smtClean="0">
                                    <a:latin typeface="Cambria Math" panose="02040503050406030204" pitchFamily="18" charset="0"/>
                                    <a:ea typeface="Cambria Math" panose="02040503050406030204" pitchFamily="18" charset="0"/>
                                  </a:rPr>
                                  <m:t>Å</m:t>
                                </m:r>
                              </m:num>
                              <m:den>
                                <m:r>
                                  <a:rPr lang="en-US" b="0" i="1" smtClean="0">
                                    <a:latin typeface="Cambria Math" panose="02040503050406030204" pitchFamily="18" charset="0"/>
                                  </a:rPr>
                                  <m:t>𝜆</m:t>
                                </m:r>
                              </m:den>
                            </m:f>
                          </m:e>
                        </m:d>
                      </m:e>
                      <m:sup>
                        <m:r>
                          <a:rPr lang="en-US" b="0" i="1" smtClean="0">
                            <a:latin typeface="Cambria Math" panose="02040503050406030204" pitchFamily="18" charset="0"/>
                          </a:rPr>
                          <m:t>2</m:t>
                        </m:r>
                      </m:sup>
                    </m:sSup>
                  </m:oMath>
                </a14:m>
                <a:endParaRPr lang="en-US" dirty="0"/>
              </a:p>
            </p:txBody>
          </p:sp>
        </mc:Choice>
        <mc:Fallback xmlns="">
          <p:sp>
            <p:nvSpPr>
              <p:cNvPr id="4" name="TextBox 3">
                <a:extLst>
                  <a:ext uri="{FF2B5EF4-FFF2-40B4-BE49-F238E27FC236}">
                    <a16:creationId xmlns:a16="http://schemas.microsoft.com/office/drawing/2014/main" id="{73CE1FC4-CA9C-418F-A5BB-386CADD8D38C}"/>
                  </a:ext>
                </a:extLst>
              </p:cNvPr>
              <p:cNvSpPr txBox="1">
                <a:spLocks noRot="1" noChangeAspect="1" noMove="1" noResize="1" noEditPoints="1" noAdjustHandles="1" noChangeArrowheads="1" noChangeShapeType="1" noTextEdit="1"/>
              </p:cNvSpPr>
              <p:nvPr/>
            </p:nvSpPr>
            <p:spPr>
              <a:xfrm>
                <a:off x="4282410" y="2842764"/>
                <a:ext cx="4351080" cy="1166923"/>
              </a:xfrm>
              <a:prstGeom prst="rect">
                <a:avLst/>
              </a:prstGeom>
              <a:blipFill>
                <a:blip r:embed="rId3"/>
                <a:stretch>
                  <a:fillRect l="-1120" t="-2604"/>
                </a:stretch>
              </a:blipFill>
            </p:spPr>
            <p:txBody>
              <a:bodyPr/>
              <a:lstStyle/>
              <a:p>
                <a:r>
                  <a:rPr lang="en-US">
                    <a:noFill/>
                  </a:rPr>
                  <a:t> </a:t>
                </a:r>
              </a:p>
            </p:txBody>
          </p:sp>
        </mc:Fallback>
      </mc:AlternateContent>
      <p:graphicFrame>
        <p:nvGraphicFramePr>
          <p:cNvPr id="13" name="Object 12">
            <a:extLst>
              <a:ext uri="{FF2B5EF4-FFF2-40B4-BE49-F238E27FC236}">
                <a16:creationId xmlns:a16="http://schemas.microsoft.com/office/drawing/2014/main" id="{78DD5B09-883C-A638-5EDC-3F3248601BDD}"/>
              </a:ext>
            </a:extLst>
          </p:cNvPr>
          <p:cNvGraphicFramePr>
            <a:graphicFrameLocks noChangeAspect="1"/>
          </p:cNvGraphicFramePr>
          <p:nvPr>
            <p:extLst>
              <p:ext uri="{D42A27DB-BD31-4B8C-83A1-F6EECF244321}">
                <p14:modId xmlns:p14="http://schemas.microsoft.com/office/powerpoint/2010/main" val="4217358334"/>
              </p:ext>
            </p:extLst>
          </p:nvPr>
        </p:nvGraphicFramePr>
        <p:xfrm>
          <a:off x="264706" y="3427842"/>
          <a:ext cx="3673597" cy="3230681"/>
        </p:xfrm>
        <a:graphic>
          <a:graphicData uri="http://schemas.openxmlformats.org/presentationml/2006/ole">
            <mc:AlternateContent xmlns:mc="http://schemas.openxmlformats.org/markup-compatibility/2006">
              <mc:Choice xmlns:v="urn:schemas-microsoft-com:vml" Requires="v">
                <p:oleObj name="Acrobat Document" r:id="rId4" imgW="5524410" imgH="4857592" progId="Acrobat.Document.2020">
                  <p:embed/>
                </p:oleObj>
              </mc:Choice>
              <mc:Fallback>
                <p:oleObj name="Acrobat Document" r:id="rId4" imgW="5524410" imgH="4857592" progId="Acrobat.Document.2020">
                  <p:embed/>
                  <p:pic>
                    <p:nvPicPr>
                      <p:cNvPr id="12" name="Object 11">
                        <a:extLst>
                          <a:ext uri="{FF2B5EF4-FFF2-40B4-BE49-F238E27FC236}">
                            <a16:creationId xmlns:a16="http://schemas.microsoft.com/office/drawing/2014/main" id="{E9823019-98EA-AA53-0805-96C5FE677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706" y="3427842"/>
                        <a:ext cx="3673597" cy="3230681"/>
                      </a:xfrm>
                      <a:prstGeom prst="rect">
                        <a:avLst/>
                      </a:prstGeom>
                      <a:noFill/>
                    </p:spPr>
                  </p:pic>
                </p:oleObj>
              </mc:Fallback>
            </mc:AlternateContent>
          </a:graphicData>
        </a:graphic>
      </p:graphicFrame>
      <p:pic>
        <p:nvPicPr>
          <p:cNvPr id="14" name="Content Placeholder 6" descr="Chart&#10;&#10;Description automatically generated">
            <a:extLst>
              <a:ext uri="{FF2B5EF4-FFF2-40B4-BE49-F238E27FC236}">
                <a16:creationId xmlns:a16="http://schemas.microsoft.com/office/drawing/2014/main" id="{3676291F-ABE2-B0AC-5D85-382BCAAD9F6C}"/>
              </a:ext>
            </a:extLst>
          </p:cNvPr>
          <p:cNvPicPr>
            <a:picLocks noGrp="1" noChangeAspect="1"/>
          </p:cNvPicPr>
          <p:nvPr/>
        </p:nvPicPr>
        <p:blipFill rotWithShape="1">
          <a:blip r:embed="rId6" cstate="print">
            <a:extLst>
              <a:ext uri="{28A0092B-C50C-407E-A947-70E740481C1C}">
                <a14:useLocalDpi xmlns:a14="http://schemas.microsoft.com/office/drawing/2010/main" val="0"/>
              </a:ext>
            </a:extLst>
          </a:blip>
          <a:srcRect l="10754" t="7818" r="20329" b="9149"/>
          <a:stretch/>
        </p:blipFill>
        <p:spPr>
          <a:xfrm rot="8570413">
            <a:off x="2735460" y="5331219"/>
            <a:ext cx="980017" cy="1299513"/>
          </a:xfrm>
          <a:prstGeom prst="rect">
            <a:avLst/>
          </a:prstGeom>
          <a:scene3d>
            <a:camera prst="isometricLeftDown">
              <a:rot lat="1320000" lon="2700000" rev="0"/>
            </a:camera>
            <a:lightRig rig="threePt" dir="t"/>
          </a:scene3d>
        </p:spPr>
      </p:pic>
      <p:sp>
        <p:nvSpPr>
          <p:cNvPr id="15" name="TextBox 14">
            <a:extLst>
              <a:ext uri="{FF2B5EF4-FFF2-40B4-BE49-F238E27FC236}">
                <a16:creationId xmlns:a16="http://schemas.microsoft.com/office/drawing/2014/main" id="{4E992A04-EF68-0760-9C7C-C65F91622A4E}"/>
              </a:ext>
            </a:extLst>
          </p:cNvPr>
          <p:cNvSpPr txBox="1"/>
          <p:nvPr/>
        </p:nvSpPr>
        <p:spPr>
          <a:xfrm>
            <a:off x="1407340" y="4101657"/>
            <a:ext cx="694164" cy="190821"/>
          </a:xfrm>
          <a:prstGeom prst="rect">
            <a:avLst/>
          </a:prstGeom>
          <a:solidFill>
            <a:schemeClr val="bg1"/>
          </a:solidFill>
        </p:spPr>
        <p:txBody>
          <a:bodyPr wrap="none" lIns="18288" tIns="18288" rIns="18288" bIns="18288" rtlCol="0">
            <a:spAutoFit/>
          </a:bodyPr>
          <a:lstStyle/>
          <a:p>
            <a:r>
              <a:rPr lang="en-US" sz="1000" dirty="0"/>
              <a:t>MgF</a:t>
            </a:r>
            <a:r>
              <a:rPr lang="en-US" sz="1000" baseline="-25000" dirty="0"/>
              <a:t>2</a:t>
            </a:r>
            <a:r>
              <a:rPr lang="en-US" sz="1000" dirty="0"/>
              <a:t> mirror</a:t>
            </a:r>
          </a:p>
        </p:txBody>
      </p:sp>
      <p:pic>
        <p:nvPicPr>
          <p:cNvPr id="5" name="Graphic 7">
            <a:extLst>
              <a:ext uri="{FF2B5EF4-FFF2-40B4-BE49-F238E27FC236}">
                <a16:creationId xmlns:a16="http://schemas.microsoft.com/office/drawing/2014/main" id="{BEE0CF4B-B6DD-5CD9-3E02-AC834F3E01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925" y="863012"/>
            <a:ext cx="2828925" cy="2628900"/>
          </a:xfrm>
          <a:prstGeom prst="rect">
            <a:avLst/>
          </a:prstGeom>
        </p:spPr>
      </p:pic>
      <p:sp>
        <p:nvSpPr>
          <p:cNvPr id="8" name="TextBox 7">
            <a:extLst>
              <a:ext uri="{FF2B5EF4-FFF2-40B4-BE49-F238E27FC236}">
                <a16:creationId xmlns:a16="http://schemas.microsoft.com/office/drawing/2014/main" id="{C04A80C5-87A1-7ACA-6B8B-710E211199A2}"/>
              </a:ext>
            </a:extLst>
          </p:cNvPr>
          <p:cNvSpPr txBox="1"/>
          <p:nvPr/>
        </p:nvSpPr>
        <p:spPr>
          <a:xfrm>
            <a:off x="1227938" y="6567329"/>
            <a:ext cx="3907602" cy="246221"/>
          </a:xfrm>
          <a:prstGeom prst="rect">
            <a:avLst/>
          </a:prstGeom>
          <a:noFill/>
        </p:spPr>
        <p:txBody>
          <a:bodyPr wrap="square">
            <a:spAutoFit/>
          </a:bodyPr>
          <a:lstStyle/>
          <a:p>
            <a:pPr lvl="0">
              <a:defRPr/>
            </a:pPr>
            <a:r>
              <a:rPr lang="de-AT" sz="1000" dirty="0" err="1"/>
              <a:t>Adapted</a:t>
            </a:r>
            <a:r>
              <a:rPr lang="de-AT" sz="1000" dirty="0"/>
              <a:t> </a:t>
            </a:r>
            <a:r>
              <a:rPr lang="de-AT" sz="1000" dirty="0" err="1"/>
              <a:t>from</a:t>
            </a:r>
            <a:r>
              <a:rPr lang="de-AT" sz="1000" dirty="0"/>
              <a:t> V.V. </a:t>
            </a:r>
            <a:r>
              <a:rPr lang="de-AT" sz="1000" dirty="0" err="1"/>
              <a:t>Nesvizhevsky</a:t>
            </a:r>
            <a:r>
              <a:rPr lang="de-AT" sz="1000" dirty="0"/>
              <a:t> et al., </a:t>
            </a:r>
            <a:r>
              <a:rPr lang="fr-FR" sz="1000" dirty="0"/>
              <a:t>Nature Physics 6, 114 (2010)</a:t>
            </a:r>
            <a:endParaRPr lang="de-AT" sz="1000" dirty="0"/>
          </a:p>
        </p:txBody>
      </p:sp>
      <p:sp>
        <p:nvSpPr>
          <p:cNvPr id="6" name="TextBox 5">
            <a:extLst>
              <a:ext uri="{FF2B5EF4-FFF2-40B4-BE49-F238E27FC236}">
                <a16:creationId xmlns:a16="http://schemas.microsoft.com/office/drawing/2014/main" id="{9F767349-ABFD-3E84-7677-6F2009CBAA7D}"/>
              </a:ext>
            </a:extLst>
          </p:cNvPr>
          <p:cNvSpPr txBox="1"/>
          <p:nvPr/>
        </p:nvSpPr>
        <p:spPr>
          <a:xfrm>
            <a:off x="4276724" y="4779844"/>
            <a:ext cx="4572000" cy="1754326"/>
          </a:xfrm>
          <a:prstGeom prst="rect">
            <a:avLst/>
          </a:prstGeom>
          <a:noFill/>
        </p:spPr>
        <p:txBody>
          <a:bodyPr wrap="square">
            <a:spAutoFit/>
          </a:bodyPr>
          <a:lstStyle/>
          <a:p>
            <a:r>
              <a:rPr lang="en-US" dirty="0"/>
              <a:t>Complication: There is no quantum state selector. One always gets a multipath interference pattern at exit. In a standard diffractometer (D17@ILL) or reflectometer (</a:t>
            </a:r>
            <a:r>
              <a:rPr lang="en-US" dirty="0" err="1"/>
              <a:t>SuperADAM@ILL</a:t>
            </a:r>
            <a:r>
              <a:rPr lang="en-US" dirty="0"/>
              <a:t>), neutrons are recorded as a function of takeoff angle and wavelength.</a:t>
            </a:r>
          </a:p>
        </p:txBody>
      </p:sp>
    </p:spTree>
    <p:extLst>
      <p:ext uri="{BB962C8B-B14F-4D97-AF65-F5344CB8AC3E}">
        <p14:creationId xmlns:p14="http://schemas.microsoft.com/office/powerpoint/2010/main" val="148673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descr="Chart&#10;&#10;Description automatically generated">
            <a:extLst>
              <a:ext uri="{FF2B5EF4-FFF2-40B4-BE49-F238E27FC236}">
                <a16:creationId xmlns:a16="http://schemas.microsoft.com/office/drawing/2014/main" id="{86589EFC-837B-0AB3-BFB6-A435E8DB52C2}"/>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70" y="835279"/>
            <a:ext cx="3287001" cy="3328938"/>
          </a:xfrm>
          <a:prstGeom prst="rect">
            <a:avLst/>
          </a:prstGeom>
        </p:spPr>
      </p:pic>
      <p:sp>
        <p:nvSpPr>
          <p:cNvPr id="2" name="Slide Number Placeholder 1">
            <a:extLst>
              <a:ext uri="{FF2B5EF4-FFF2-40B4-BE49-F238E27FC236}">
                <a16:creationId xmlns:a16="http://schemas.microsoft.com/office/drawing/2014/main" id="{6BED8411-9A3A-4EE9-AEF0-283A1A522187}"/>
              </a:ext>
            </a:extLst>
          </p:cNvPr>
          <p:cNvSpPr>
            <a:spLocks noGrp="1"/>
          </p:cNvSpPr>
          <p:nvPr>
            <p:ph type="sldNum" sz="quarter" idx="12"/>
          </p:nvPr>
        </p:nvSpPr>
        <p:spPr/>
        <p:txBody>
          <a:bodyPr/>
          <a:lstStyle/>
          <a:p>
            <a:fld id="{DC35721B-1285-4A23-B52A-94C7DA7362F0}" type="slidenum">
              <a:rPr lang="en-US" smtClean="0"/>
              <a:t>21</a:t>
            </a:fld>
            <a:endParaRPr lang="en-US"/>
          </a:p>
        </p:txBody>
      </p:sp>
      <p:sp>
        <p:nvSpPr>
          <p:cNvPr id="16" name="TextBox 15">
            <a:extLst>
              <a:ext uri="{FF2B5EF4-FFF2-40B4-BE49-F238E27FC236}">
                <a16:creationId xmlns:a16="http://schemas.microsoft.com/office/drawing/2014/main" id="{0E693CEC-CD8B-45C5-90D9-E17222C05CD0}"/>
              </a:ext>
            </a:extLst>
          </p:cNvPr>
          <p:cNvSpPr txBox="1"/>
          <p:nvPr/>
        </p:nvSpPr>
        <p:spPr>
          <a:xfrm>
            <a:off x="94611" y="4507588"/>
            <a:ext cx="3789635" cy="646331"/>
          </a:xfrm>
          <a:prstGeom prst="rect">
            <a:avLst/>
          </a:prstGeom>
          <a:noFill/>
        </p:spPr>
        <p:txBody>
          <a:bodyPr wrap="square" rtlCol="0">
            <a:spAutoFit/>
          </a:bodyPr>
          <a:lstStyle/>
          <a:p>
            <a:r>
              <a:rPr lang="en-US" dirty="0"/>
              <a:t>Raw interference pattern as measured at D17. </a:t>
            </a:r>
          </a:p>
        </p:txBody>
      </p:sp>
      <p:sp>
        <p:nvSpPr>
          <p:cNvPr id="18" name="Rectangle 4">
            <a:extLst>
              <a:ext uri="{FF2B5EF4-FFF2-40B4-BE49-F238E27FC236}">
                <a16:creationId xmlns:a16="http://schemas.microsoft.com/office/drawing/2014/main" id="{5F326184-5CC6-44FD-A45F-388E90C40943}"/>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dirty="0">
                <a:latin typeface="+mj-lt"/>
                <a:cs typeface="Times New Roman" pitchFamily="18" charset="0"/>
              </a:rPr>
              <a:t>(Near-to) latest data from whispering gallery experiment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54FAD1B-CF3B-4769-9373-EB362C0CEFD0}"/>
                  </a:ext>
                </a:extLst>
              </p:cNvPr>
              <p:cNvSpPr txBox="1"/>
              <p:nvPr/>
            </p:nvSpPr>
            <p:spPr>
              <a:xfrm rot="16200000">
                <a:off x="-92209" y="2315081"/>
                <a:ext cx="884345" cy="369332"/>
              </a:xfrm>
              <a:prstGeom prst="rect">
                <a:avLst/>
              </a:prstGeom>
              <a:solidFill>
                <a:schemeClr val="bg1"/>
              </a:solidFill>
            </p:spPr>
            <p:txBody>
              <a:bodyPr wrap="none" rtlCol="0">
                <a:spAutoFit/>
              </a:bodyPr>
              <a:lstStyle/>
              <a:p>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oMath>
                </a14:m>
                <a:r>
                  <a:rPr lang="en-US" dirty="0"/>
                  <a:t>      </a:t>
                </a:r>
              </a:p>
            </p:txBody>
          </p:sp>
        </mc:Choice>
        <mc:Fallback xmlns="">
          <p:sp>
            <p:nvSpPr>
              <p:cNvPr id="11" name="TextBox 10">
                <a:extLst>
                  <a:ext uri="{FF2B5EF4-FFF2-40B4-BE49-F238E27FC236}">
                    <a16:creationId xmlns:a16="http://schemas.microsoft.com/office/drawing/2014/main" id="{154FAD1B-CF3B-4769-9373-EB362C0CEFD0}"/>
                  </a:ext>
                </a:extLst>
              </p:cNvPr>
              <p:cNvSpPr txBox="1">
                <a:spLocks noRot="1" noChangeAspect="1" noMove="1" noResize="1" noEditPoints="1" noAdjustHandles="1" noChangeArrowheads="1" noChangeShapeType="1" noTextEdit="1"/>
              </p:cNvSpPr>
              <p:nvPr/>
            </p:nvSpPr>
            <p:spPr>
              <a:xfrm rot="16200000">
                <a:off x="-92209" y="2315081"/>
                <a:ext cx="88434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228691F-B134-4B22-869D-78682AB1CF6C}"/>
                  </a:ext>
                </a:extLst>
              </p:cNvPr>
              <p:cNvSpPr txBox="1"/>
              <p:nvPr/>
            </p:nvSpPr>
            <p:spPr>
              <a:xfrm>
                <a:off x="1229734" y="3976612"/>
                <a:ext cx="102463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panose="02040503050406030204" pitchFamily="18" charset="0"/>
                        </a:rPr>
                        <m:t>angle</m:t>
                      </m:r>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8228691F-B134-4B22-869D-78682AB1CF6C}"/>
                  </a:ext>
                </a:extLst>
              </p:cNvPr>
              <p:cNvSpPr txBox="1">
                <a:spLocks noRot="1" noChangeAspect="1" noMove="1" noResize="1" noEditPoints="1" noAdjustHandles="1" noChangeArrowheads="1" noChangeShapeType="1" noTextEdit="1"/>
              </p:cNvSpPr>
              <p:nvPr/>
            </p:nvSpPr>
            <p:spPr>
              <a:xfrm>
                <a:off x="1229734" y="3976612"/>
                <a:ext cx="1024639" cy="369332"/>
              </a:xfrm>
              <a:prstGeom prst="rect">
                <a:avLst/>
              </a:prstGeom>
              <a:blipFill>
                <a:blip r:embed="rId11"/>
                <a:stretch>
                  <a:fillRect b="-1311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0EA8B3A1-CAB4-E6FD-DDA2-3D852D97D496}"/>
              </a:ext>
            </a:extLst>
          </p:cNvPr>
          <p:cNvSpPr txBox="1"/>
          <p:nvPr/>
        </p:nvSpPr>
        <p:spPr>
          <a:xfrm>
            <a:off x="52897" y="5743311"/>
            <a:ext cx="6543287" cy="646331"/>
          </a:xfrm>
          <a:prstGeom prst="rect">
            <a:avLst/>
          </a:prstGeom>
          <a:noFill/>
        </p:spPr>
        <p:txBody>
          <a:bodyPr wrap="square" rtlCol="0">
            <a:spAutoFit/>
          </a:bodyPr>
          <a:lstStyle/>
          <a:p>
            <a:r>
              <a:rPr lang="en-US" dirty="0">
                <a:highlight>
                  <a:srgbClr val="FFFF00"/>
                </a:highlight>
              </a:rPr>
              <a:t>More information about status and results with neutrons and X-rays will be discussed by K. Schreiner tomorrow.</a:t>
            </a:r>
          </a:p>
        </p:txBody>
      </p:sp>
      <p:pic>
        <p:nvPicPr>
          <p:cNvPr id="17" name="Graphic 791923054">
            <a:extLst>
              <a:ext uri="{FF2B5EF4-FFF2-40B4-BE49-F238E27FC236}">
                <a16:creationId xmlns:a16="http://schemas.microsoft.com/office/drawing/2014/main" id="{31A38F42-0EEB-38BD-B49E-B790FC4BE12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55848" y="2057574"/>
            <a:ext cx="4235330" cy="3140940"/>
          </a:xfrm>
          <a:prstGeom prst="rect">
            <a:avLst/>
          </a:prstGeom>
        </p:spPr>
      </p:pic>
      <p:sp>
        <p:nvSpPr>
          <p:cNvPr id="20" name="TextBox 19">
            <a:extLst>
              <a:ext uri="{FF2B5EF4-FFF2-40B4-BE49-F238E27FC236}">
                <a16:creationId xmlns:a16="http://schemas.microsoft.com/office/drawing/2014/main" id="{A908986D-8991-96F1-6281-A29F50C5F8F2}"/>
              </a:ext>
            </a:extLst>
          </p:cNvPr>
          <p:cNvSpPr txBox="1"/>
          <p:nvPr/>
        </p:nvSpPr>
        <p:spPr>
          <a:xfrm>
            <a:off x="7233065" y="5198514"/>
            <a:ext cx="1458113" cy="246221"/>
          </a:xfrm>
          <a:prstGeom prst="rect">
            <a:avLst/>
          </a:prstGeom>
          <a:noFill/>
        </p:spPr>
        <p:txBody>
          <a:bodyPr wrap="square">
            <a:spAutoFit/>
          </a:bodyPr>
          <a:lstStyle/>
          <a:p>
            <a:pPr lvl="0">
              <a:defRPr/>
            </a:pPr>
            <a:r>
              <a:rPr lang="de-AT" sz="1000" dirty="0" err="1"/>
              <a:t>From</a:t>
            </a:r>
            <a:r>
              <a:rPr lang="de-AT" sz="1000" dirty="0"/>
              <a:t> J. </a:t>
            </a:r>
            <a:r>
              <a:rPr lang="de-AT" sz="1000" dirty="0" err="1"/>
              <a:t>Pioquinto</a:t>
            </a:r>
            <a:r>
              <a:rPr lang="de-AT" sz="1000" dirty="0"/>
              <a:t> et al</a:t>
            </a:r>
            <a:r>
              <a:rPr lang="en-US" sz="1000" dirty="0"/>
              <a:t>.</a:t>
            </a:r>
            <a:endParaRPr lang="de-AT" sz="1000" dirty="0"/>
          </a:p>
        </p:txBody>
      </p:sp>
      <p:sp>
        <p:nvSpPr>
          <p:cNvPr id="21" name="TextBox 20">
            <a:extLst>
              <a:ext uri="{FF2B5EF4-FFF2-40B4-BE49-F238E27FC236}">
                <a16:creationId xmlns:a16="http://schemas.microsoft.com/office/drawing/2014/main" id="{9A3E52A6-8021-FA6F-037B-2438CF26454B}"/>
              </a:ext>
            </a:extLst>
          </p:cNvPr>
          <p:cNvSpPr txBox="1"/>
          <p:nvPr/>
        </p:nvSpPr>
        <p:spPr>
          <a:xfrm>
            <a:off x="4259385" y="978771"/>
            <a:ext cx="4650153" cy="646331"/>
          </a:xfrm>
          <a:prstGeom prst="rect">
            <a:avLst/>
          </a:prstGeom>
          <a:noFill/>
        </p:spPr>
        <p:txBody>
          <a:bodyPr wrap="square" rtlCol="0">
            <a:spAutoFit/>
          </a:bodyPr>
          <a:lstStyle/>
          <a:p>
            <a:r>
              <a:rPr lang="en-US" dirty="0"/>
              <a:t>Focus on a particular wavelength and vary spin direction at Super-ADAM:</a:t>
            </a:r>
          </a:p>
        </p:txBody>
      </p:sp>
    </p:spTree>
    <p:extLst>
      <p:ext uri="{BB962C8B-B14F-4D97-AF65-F5344CB8AC3E}">
        <p14:creationId xmlns:p14="http://schemas.microsoft.com/office/powerpoint/2010/main" val="147916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E6A4E-A947-F5F6-AA4B-37E0CC237239}"/>
              </a:ext>
            </a:extLst>
          </p:cNvPr>
          <p:cNvSpPr>
            <a:spLocks noGrp="1"/>
          </p:cNvSpPr>
          <p:nvPr>
            <p:ph type="sldNum" sz="quarter" idx="12"/>
          </p:nvPr>
        </p:nvSpPr>
        <p:spPr/>
        <p:txBody>
          <a:bodyPr/>
          <a:lstStyle/>
          <a:p>
            <a:fld id="{DC35721B-1285-4A23-B52A-94C7DA7362F0}" type="slidenum">
              <a:rPr lang="en-US" smtClean="0"/>
              <a:t>22</a:t>
            </a:fld>
            <a:endParaRPr lang="en-US"/>
          </a:p>
        </p:txBody>
      </p:sp>
      <p:grpSp>
        <p:nvGrpSpPr>
          <p:cNvPr id="292" name="Group 291">
            <a:extLst>
              <a:ext uri="{FF2B5EF4-FFF2-40B4-BE49-F238E27FC236}">
                <a16:creationId xmlns:a16="http://schemas.microsoft.com/office/drawing/2014/main" id="{A7DD06EB-F021-3C74-9F90-A037167D3FF1}"/>
              </a:ext>
            </a:extLst>
          </p:cNvPr>
          <p:cNvGrpSpPr/>
          <p:nvPr/>
        </p:nvGrpSpPr>
        <p:grpSpPr>
          <a:xfrm>
            <a:off x="5317638" y="2435109"/>
            <a:ext cx="3607495" cy="3184447"/>
            <a:chOff x="5317638" y="2634161"/>
            <a:chExt cx="3607495" cy="3184447"/>
          </a:xfrm>
        </p:grpSpPr>
        <mc:AlternateContent xmlns:mc="http://schemas.openxmlformats.org/markup-compatibility/2006" xmlns:a14="http://schemas.microsoft.com/office/drawing/2010/main">
          <mc:Choice Requires="a14">
            <p:sp>
              <p:nvSpPr>
                <p:cNvPr id="5" name="Rectangle 7">
                  <a:extLst>
                    <a:ext uri="{FF2B5EF4-FFF2-40B4-BE49-F238E27FC236}">
                      <a16:creationId xmlns:a16="http://schemas.microsoft.com/office/drawing/2014/main" id="{8957BF92-9D46-DD2B-0F2A-F7C4E933ECE7}"/>
                    </a:ext>
                  </a:extLst>
                </p:cNvPr>
                <p:cNvSpPr>
                  <a:spLocks noChangeArrowheads="1"/>
                </p:cNvSpPr>
                <p:nvPr/>
              </p:nvSpPr>
              <p:spPr bwMode="auto">
                <a:xfrm>
                  <a:off x="6062768" y="5448562"/>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5" name="Rectangle 7">
                  <a:extLst>
                    <a:ext uri="{FF2B5EF4-FFF2-40B4-BE49-F238E27FC236}">
                      <a16:creationId xmlns:a16="http://schemas.microsoft.com/office/drawing/2014/main" id="{8957BF92-9D46-DD2B-0F2A-F7C4E933ECE7}"/>
                    </a:ext>
                  </a:extLst>
                </p:cNvPr>
                <p:cNvSpPr>
                  <a:spLocks noRot="1" noChangeAspect="1" noMove="1" noResize="1" noEditPoints="1" noAdjustHandles="1" noChangeArrowheads="1" noChangeShapeType="1" noTextEdit="1"/>
                </p:cNvSpPr>
                <p:nvPr/>
              </p:nvSpPr>
              <p:spPr bwMode="auto">
                <a:xfrm>
                  <a:off x="6062768" y="5448562"/>
                  <a:ext cx="501163" cy="215444"/>
                </a:xfrm>
                <a:prstGeom prst="rect">
                  <a:avLst/>
                </a:prstGeom>
                <a:blipFill>
                  <a:blip r:embed="rId3"/>
                  <a:stretch>
                    <a:fillRect l="-7317" r="-1220"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34">
                  <a:extLst>
                    <a:ext uri="{FF2B5EF4-FFF2-40B4-BE49-F238E27FC236}">
                      <a16:creationId xmlns:a16="http://schemas.microsoft.com/office/drawing/2014/main" id="{3025184A-2B3D-CA86-F945-E086B7E15FFD}"/>
                    </a:ext>
                  </a:extLst>
                </p:cNvPr>
                <p:cNvSpPr>
                  <a:spLocks noChangeArrowheads="1"/>
                </p:cNvSpPr>
                <p:nvPr/>
              </p:nvSpPr>
              <p:spPr bwMode="auto">
                <a:xfrm>
                  <a:off x="6890740" y="5448562"/>
                  <a:ext cx="425822"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smtClean="0">
                                <a:ln>
                                  <a:noFill/>
                                </a:ln>
                                <a:solidFill>
                                  <a:schemeClr val="tx1"/>
                                </a:solidFill>
                                <a:effectLst/>
                                <a:latin typeface="Cambria Math" panose="02040503050406030204" pitchFamily="18" charset="0"/>
                              </a:rPr>
                            </m:ctrlPr>
                          </m:sSupPr>
                          <m:e>
                            <m:r>
                              <a:rPr kumimoji="0" lang="en-US" altLang="en-US" sz="1400" b="0" i="1" u="none" strike="noStrike" cap="none" normalizeH="0" baseline="0" smtClean="0">
                                <a:ln>
                                  <a:noFill/>
                                </a:ln>
                                <a:solidFill>
                                  <a:schemeClr val="tx1"/>
                                </a:solidFill>
                                <a:effectLst/>
                                <a:latin typeface="Cambria Math" panose="02040503050406030204" pitchFamily="18" charset="0"/>
                              </a:rPr>
                              <m:t>10</m:t>
                            </m:r>
                          </m:e>
                          <m:sup>
                            <m:r>
                              <a:rPr kumimoji="0" lang="en-US" altLang="en-US" sz="1400" b="0" i="1" u="none" strike="noStrike" cap="none" normalizeH="0" baseline="0" smtClean="0">
                                <a:ln>
                                  <a:noFill/>
                                </a:ln>
                                <a:solidFill>
                                  <a:schemeClr val="tx1"/>
                                </a:solidFill>
                                <a:effectLst/>
                                <a:latin typeface="Cambria Math" panose="02040503050406030204" pitchFamily="18" charset="0"/>
                              </a:rPr>
                              <m:t>−8</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6" name="Rectangle 34">
                  <a:extLst>
                    <a:ext uri="{FF2B5EF4-FFF2-40B4-BE49-F238E27FC236}">
                      <a16:creationId xmlns:a16="http://schemas.microsoft.com/office/drawing/2014/main" id="{3025184A-2B3D-CA86-F945-E086B7E15FFD}"/>
                    </a:ext>
                  </a:extLst>
                </p:cNvPr>
                <p:cNvSpPr>
                  <a:spLocks noRot="1" noChangeAspect="1" noMove="1" noResize="1" noEditPoints="1" noAdjustHandles="1" noChangeArrowheads="1" noChangeShapeType="1" noTextEdit="1"/>
                </p:cNvSpPr>
                <p:nvPr/>
              </p:nvSpPr>
              <p:spPr bwMode="auto">
                <a:xfrm>
                  <a:off x="6890740" y="5448562"/>
                  <a:ext cx="425822" cy="215444"/>
                </a:xfrm>
                <a:prstGeom prst="rect">
                  <a:avLst/>
                </a:prstGeom>
                <a:blipFill>
                  <a:blip r:embed="rId4"/>
                  <a:stretch>
                    <a:fillRect l="-8571" r="-14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0">
                  <a:extLst>
                    <a:ext uri="{FF2B5EF4-FFF2-40B4-BE49-F238E27FC236}">
                      <a16:creationId xmlns:a16="http://schemas.microsoft.com/office/drawing/2014/main" id="{CA97BE1F-0E53-26A7-D724-1B65707D7C1D}"/>
                    </a:ext>
                  </a:extLst>
                </p:cNvPr>
                <p:cNvSpPr>
                  <a:spLocks noChangeArrowheads="1"/>
                </p:cNvSpPr>
                <p:nvPr/>
              </p:nvSpPr>
              <p:spPr bwMode="auto">
                <a:xfrm>
                  <a:off x="7783793" y="5448562"/>
                  <a:ext cx="425822"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−6</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7" name="Rectangle 60">
                  <a:extLst>
                    <a:ext uri="{FF2B5EF4-FFF2-40B4-BE49-F238E27FC236}">
                      <a16:creationId xmlns:a16="http://schemas.microsoft.com/office/drawing/2014/main" id="{CA97BE1F-0E53-26A7-D724-1B65707D7C1D}"/>
                    </a:ext>
                  </a:extLst>
                </p:cNvPr>
                <p:cNvSpPr>
                  <a:spLocks noRot="1" noChangeAspect="1" noMove="1" noResize="1" noEditPoints="1" noAdjustHandles="1" noChangeArrowheads="1" noChangeShapeType="1" noTextEdit="1"/>
                </p:cNvSpPr>
                <p:nvPr/>
              </p:nvSpPr>
              <p:spPr bwMode="auto">
                <a:xfrm>
                  <a:off x="7783793" y="5448562"/>
                  <a:ext cx="425822" cy="215444"/>
                </a:xfrm>
                <a:prstGeom prst="rect">
                  <a:avLst/>
                </a:prstGeom>
                <a:blipFill>
                  <a:blip r:embed="rId5"/>
                  <a:stretch>
                    <a:fillRect l="-8571" r="-14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86">
                  <a:extLst>
                    <a:ext uri="{FF2B5EF4-FFF2-40B4-BE49-F238E27FC236}">
                      <a16:creationId xmlns:a16="http://schemas.microsoft.com/office/drawing/2014/main" id="{DECBE797-E79D-CE34-77D7-7887986BFAE1}"/>
                    </a:ext>
                  </a:extLst>
                </p:cNvPr>
                <p:cNvSpPr>
                  <a:spLocks noChangeArrowheads="1"/>
                </p:cNvSpPr>
                <p:nvPr/>
              </p:nvSpPr>
              <p:spPr bwMode="auto">
                <a:xfrm>
                  <a:off x="8459236" y="5448562"/>
                  <a:ext cx="465897"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400" b="0" i="1" u="none" strike="noStrike" cap="none" normalizeH="0" baseline="0" dirty="0" smtClean="0">
                            <a:ln>
                              <a:noFill/>
                            </a:ln>
                            <a:solidFill>
                              <a:srgbClr val="000000"/>
                            </a:solidFill>
                            <a:effectLst/>
                            <a:latin typeface="Cambria Math" panose="02040503050406030204" pitchFamily="18" charset="0"/>
                          </a:rPr>
                          <m:t> </m:t>
                        </m:r>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−4</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8" name="Rectangle 86">
                  <a:extLst>
                    <a:ext uri="{FF2B5EF4-FFF2-40B4-BE49-F238E27FC236}">
                      <a16:creationId xmlns:a16="http://schemas.microsoft.com/office/drawing/2014/main" id="{DECBE797-E79D-CE34-77D7-7887986BFAE1}"/>
                    </a:ext>
                  </a:extLst>
                </p:cNvPr>
                <p:cNvSpPr>
                  <a:spLocks noRot="1" noChangeAspect="1" noMove="1" noResize="1" noEditPoints="1" noAdjustHandles="1" noChangeArrowheads="1" noChangeShapeType="1" noTextEdit="1"/>
                </p:cNvSpPr>
                <p:nvPr/>
              </p:nvSpPr>
              <p:spPr bwMode="auto">
                <a:xfrm>
                  <a:off x="8459236" y="5448562"/>
                  <a:ext cx="465897" cy="215444"/>
                </a:xfrm>
                <a:prstGeom prst="rect">
                  <a:avLst/>
                </a:prstGeom>
                <a:blipFill>
                  <a:blip r:embed="rId6"/>
                  <a:stretch>
                    <a:fillRect r="-2632"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90">
                  <a:extLst>
                    <a:ext uri="{FF2B5EF4-FFF2-40B4-BE49-F238E27FC236}">
                      <a16:creationId xmlns:a16="http://schemas.microsoft.com/office/drawing/2014/main" id="{6E07A4B0-8FA7-E8ED-9C62-55AB86CF4272}"/>
                    </a:ext>
                  </a:extLst>
                </p:cNvPr>
                <p:cNvSpPr>
                  <a:spLocks noChangeArrowheads="1"/>
                </p:cNvSpPr>
                <p:nvPr/>
              </p:nvSpPr>
              <p:spPr bwMode="auto">
                <a:xfrm>
                  <a:off x="7254108" y="5603164"/>
                  <a:ext cx="54431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bPr>
                          <m:e>
                            <m:r>
                              <a:rPr kumimoji="0" lang="en-US" altLang="en-US" sz="1400" b="0" i="1" u="none" strike="noStrike" cap="none" normalizeH="0" baseline="0" dirty="0" smtClean="0">
                                <a:ln>
                                  <a:noFill/>
                                </a:ln>
                                <a:solidFill>
                                  <a:srgbClr val="000000"/>
                                </a:solidFill>
                                <a:effectLst/>
                                <a:latin typeface="Cambria Math" panose="02040503050406030204" pitchFamily="18" charset="0"/>
                              </a:rPr>
                              <m:t>𝜆</m:t>
                            </m:r>
                          </m:e>
                          <m:sub>
                            <m:r>
                              <a:rPr kumimoji="0" lang="en-US" altLang="en-US" sz="1400" b="0" i="1" u="none" strike="noStrike" cap="none" normalizeH="0" baseline="0" dirty="0" smtClean="0">
                                <a:ln>
                                  <a:noFill/>
                                </a:ln>
                                <a:solidFill>
                                  <a:srgbClr val="000000"/>
                                </a:solidFill>
                                <a:effectLst/>
                                <a:latin typeface="Cambria Math" panose="02040503050406030204" pitchFamily="18" charset="0"/>
                              </a:rPr>
                              <m:t>5</m:t>
                            </m:r>
                          </m:sub>
                        </m:sSub>
                        <m:r>
                          <a:rPr kumimoji="0" lang="en-US" altLang="en-US" sz="1400" b="0" i="1" u="none" strike="noStrike" cap="none" normalizeH="0" baseline="0" dirty="0" smtClean="0">
                            <a:ln>
                              <a:noFill/>
                            </a:ln>
                            <a:solidFill>
                              <a:srgbClr val="000000"/>
                            </a:solidFill>
                            <a:effectLst/>
                            <a:latin typeface="Cambria Math" panose="02040503050406030204" pitchFamily="18" charset="0"/>
                          </a:rPr>
                          <m:t> [</m:t>
                        </m:r>
                        <m:r>
                          <a:rPr kumimoji="0" lang="en-US" altLang="en-US" sz="1400" b="0" i="1" u="none" strike="noStrike" cap="none" normalizeH="0" baseline="0" dirty="0" smtClean="0">
                            <a:ln>
                              <a:noFill/>
                            </a:ln>
                            <a:solidFill>
                              <a:srgbClr val="000000"/>
                            </a:solidFill>
                            <a:effectLst/>
                            <a:latin typeface="Cambria Math" panose="02040503050406030204" pitchFamily="18" charset="0"/>
                          </a:rPr>
                          <m:t>𝑚</m:t>
                        </m:r>
                        <m:r>
                          <a:rPr kumimoji="0" lang="en-US" altLang="en-US" sz="1400" b="0" i="1" u="none" strike="noStrike" cap="none" normalizeH="0" baseline="0" dirty="0" smtClean="0">
                            <a:ln>
                              <a:noFill/>
                            </a:ln>
                            <a:solidFill>
                              <a:srgbClr val="000000"/>
                            </a:solidFill>
                            <a:effectLst/>
                            <a:latin typeface="Cambria Math" panose="02040503050406030204" pitchFamily="18" charset="0"/>
                          </a:rPr>
                          <m:t>]</m:t>
                        </m:r>
                      </m:oMath>
                    </m:oMathPara>
                  </a14:m>
                  <a:endParaRPr kumimoji="0" lang="en-US" altLang="en-US" sz="1400" b="0" i="0" u="none" strike="noStrike" cap="none" normalizeH="0" baseline="0" dirty="0">
                    <a:ln>
                      <a:noFill/>
                    </a:ln>
                    <a:solidFill>
                      <a:schemeClr val="tx1"/>
                    </a:solidFill>
                    <a:effectLst/>
                  </a:endParaRPr>
                </a:p>
              </p:txBody>
            </p:sp>
          </mc:Choice>
          <mc:Fallback xmlns="">
            <p:sp>
              <p:nvSpPr>
                <p:cNvPr id="9" name="Rectangle 90">
                  <a:extLst>
                    <a:ext uri="{FF2B5EF4-FFF2-40B4-BE49-F238E27FC236}">
                      <a16:creationId xmlns:a16="http://schemas.microsoft.com/office/drawing/2014/main" id="{6E07A4B0-8FA7-E8ED-9C62-55AB86CF4272}"/>
                    </a:ext>
                  </a:extLst>
                </p:cNvPr>
                <p:cNvSpPr>
                  <a:spLocks noRot="1" noChangeAspect="1" noMove="1" noResize="1" noEditPoints="1" noAdjustHandles="1" noChangeArrowheads="1" noChangeShapeType="1" noTextEdit="1"/>
                </p:cNvSpPr>
                <p:nvPr/>
              </p:nvSpPr>
              <p:spPr bwMode="auto">
                <a:xfrm>
                  <a:off x="7254108" y="5603164"/>
                  <a:ext cx="544315" cy="215444"/>
                </a:xfrm>
                <a:prstGeom prst="rect">
                  <a:avLst/>
                </a:prstGeom>
                <a:blipFill>
                  <a:blip r:embed="rId7"/>
                  <a:stretch>
                    <a:fillRect l="-7865" t="-2857" r="-11236" b="-3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6">
                  <a:extLst>
                    <a:ext uri="{FF2B5EF4-FFF2-40B4-BE49-F238E27FC236}">
                      <a16:creationId xmlns:a16="http://schemas.microsoft.com/office/drawing/2014/main" id="{C2D1D9C8-2353-4024-A732-E58CAC83821F}"/>
                    </a:ext>
                  </a:extLst>
                </p:cNvPr>
                <p:cNvSpPr>
                  <a:spLocks noChangeArrowheads="1"/>
                </p:cNvSpPr>
                <p:nvPr/>
              </p:nvSpPr>
              <p:spPr bwMode="auto">
                <a:xfrm>
                  <a:off x="5591955" y="5358095"/>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−20</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10" name="Rectangle 96">
                  <a:extLst>
                    <a:ext uri="{FF2B5EF4-FFF2-40B4-BE49-F238E27FC236}">
                      <a16:creationId xmlns:a16="http://schemas.microsoft.com/office/drawing/2014/main" id="{C2D1D9C8-2353-4024-A732-E58CAC83821F}"/>
                    </a:ext>
                  </a:extLst>
                </p:cNvPr>
                <p:cNvSpPr>
                  <a:spLocks noRot="1" noChangeAspect="1" noMove="1" noResize="1" noEditPoints="1" noAdjustHandles="1" noChangeArrowheads="1" noChangeShapeType="1" noTextEdit="1"/>
                </p:cNvSpPr>
                <p:nvPr/>
              </p:nvSpPr>
              <p:spPr bwMode="auto">
                <a:xfrm>
                  <a:off x="5591955" y="5358095"/>
                  <a:ext cx="501163" cy="215444"/>
                </a:xfrm>
                <a:prstGeom prst="rect">
                  <a:avLst/>
                </a:prstGeom>
                <a:blipFill>
                  <a:blip r:embed="rId8"/>
                  <a:stretch>
                    <a:fillRect l="-722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7">
                  <a:extLst>
                    <a:ext uri="{FF2B5EF4-FFF2-40B4-BE49-F238E27FC236}">
                      <a16:creationId xmlns:a16="http://schemas.microsoft.com/office/drawing/2014/main" id="{361ACED8-CCF6-CB5F-BC50-6B9B999CC12B}"/>
                    </a:ext>
                  </a:extLst>
                </p:cNvPr>
                <p:cNvSpPr>
                  <a:spLocks noChangeArrowheads="1"/>
                </p:cNvSpPr>
                <p:nvPr/>
              </p:nvSpPr>
              <p:spPr bwMode="auto">
                <a:xfrm>
                  <a:off x="5591955" y="4890609"/>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−18</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11" name="Rectangle 107">
                  <a:extLst>
                    <a:ext uri="{FF2B5EF4-FFF2-40B4-BE49-F238E27FC236}">
                      <a16:creationId xmlns:a16="http://schemas.microsoft.com/office/drawing/2014/main" id="{361ACED8-CCF6-CB5F-BC50-6B9B999CC12B}"/>
                    </a:ext>
                  </a:extLst>
                </p:cNvPr>
                <p:cNvSpPr>
                  <a:spLocks noRot="1" noChangeAspect="1" noMove="1" noResize="1" noEditPoints="1" noAdjustHandles="1" noChangeArrowheads="1" noChangeShapeType="1" noTextEdit="1"/>
                </p:cNvSpPr>
                <p:nvPr/>
              </p:nvSpPr>
              <p:spPr bwMode="auto">
                <a:xfrm>
                  <a:off x="5591955" y="4890609"/>
                  <a:ext cx="501163" cy="215444"/>
                </a:xfrm>
                <a:prstGeom prst="rect">
                  <a:avLst/>
                </a:prstGeom>
                <a:blipFill>
                  <a:blip r:embed="rId9"/>
                  <a:stretch>
                    <a:fillRect l="-72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8">
                  <a:extLst>
                    <a:ext uri="{FF2B5EF4-FFF2-40B4-BE49-F238E27FC236}">
                      <a16:creationId xmlns:a16="http://schemas.microsoft.com/office/drawing/2014/main" id="{7C6E529B-33CD-4DDD-DDFD-075676F4E14F}"/>
                    </a:ext>
                  </a:extLst>
                </p:cNvPr>
                <p:cNvSpPr>
                  <a:spLocks noChangeArrowheads="1"/>
                </p:cNvSpPr>
                <p:nvPr/>
              </p:nvSpPr>
              <p:spPr bwMode="auto">
                <a:xfrm>
                  <a:off x="5591955" y="4421283"/>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p>
                        <m:sSupPr>
                          <m:ctrlPr>
                            <a:rPr kumimoji="0" lang="en-US" altLang="en-US" sz="1400" b="0" i="1" u="none" strike="noStrike" cap="none" normalizeH="0" baseline="0" dirty="0" smtClean="0">
                              <a:ln>
                                <a:noFill/>
                              </a:ln>
                              <a:solidFill>
                                <a:schemeClr val="tx1"/>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m:t>
                          </m:r>
                          <m:r>
                            <a:rPr kumimoji="0" lang="en-US" altLang="en-US" sz="1400" b="0" i="1" u="none" strike="noStrike" cap="none" normalizeH="0" baseline="0" dirty="0" smtClean="0">
                              <a:ln>
                                <a:noFill/>
                              </a:ln>
                              <a:solidFill>
                                <a:schemeClr val="tx1"/>
                              </a:solidFill>
                              <a:effectLst/>
                              <a:latin typeface="Cambria Math" panose="02040503050406030204" pitchFamily="18" charset="0"/>
                            </a:rPr>
                            <m:t>0</m:t>
                          </m:r>
                        </m:e>
                        <m:sup>
                          <m:r>
                            <a:rPr kumimoji="0" lang="en-US" altLang="en-US" sz="1400" b="0" i="1" u="none" strike="noStrike" cap="none" normalizeH="0" baseline="0" dirty="0" smtClean="0">
                              <a:ln>
                                <a:noFill/>
                              </a:ln>
                              <a:solidFill>
                                <a:schemeClr val="tx1"/>
                              </a:solidFill>
                              <a:effectLst/>
                              <a:latin typeface="Cambria Math" panose="02040503050406030204" pitchFamily="18" charset="0"/>
                            </a:rPr>
                            <m:t>−16</m:t>
                          </m:r>
                        </m:sup>
                      </m:sSup>
                    </m:oMath>
                  </a14:m>
                  <a:r>
                    <a:rPr kumimoji="0" lang="en-US" altLang="en-US" sz="1400" b="0" i="0" u="none" strike="noStrike" cap="none" normalizeH="0" baseline="0" dirty="0">
                      <a:ln>
                        <a:noFill/>
                      </a:ln>
                      <a:solidFill>
                        <a:schemeClr val="tx1"/>
                      </a:solidFill>
                      <a:effectLst/>
                    </a:rPr>
                    <a:t> </a:t>
                  </a:r>
                </a:p>
              </p:txBody>
            </p:sp>
          </mc:Choice>
          <mc:Fallback xmlns="">
            <p:sp>
              <p:nvSpPr>
                <p:cNvPr id="12" name="Rectangle 118">
                  <a:extLst>
                    <a:ext uri="{FF2B5EF4-FFF2-40B4-BE49-F238E27FC236}">
                      <a16:creationId xmlns:a16="http://schemas.microsoft.com/office/drawing/2014/main" id="{7C6E529B-33CD-4DDD-DDFD-075676F4E14F}"/>
                    </a:ext>
                  </a:extLst>
                </p:cNvPr>
                <p:cNvSpPr>
                  <a:spLocks noRot="1" noChangeAspect="1" noMove="1" noResize="1" noEditPoints="1" noAdjustHandles="1" noChangeArrowheads="1" noChangeShapeType="1" noTextEdit="1"/>
                </p:cNvSpPr>
                <p:nvPr/>
              </p:nvSpPr>
              <p:spPr bwMode="auto">
                <a:xfrm>
                  <a:off x="5591955" y="4421283"/>
                  <a:ext cx="501163" cy="215444"/>
                </a:xfrm>
                <a:prstGeom prst="rect">
                  <a:avLst/>
                </a:prstGeom>
                <a:blipFill>
                  <a:blip r:embed="rId10"/>
                  <a:stretch>
                    <a:fillRect l="-12048"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9">
                  <a:extLst>
                    <a:ext uri="{FF2B5EF4-FFF2-40B4-BE49-F238E27FC236}">
                      <a16:creationId xmlns:a16="http://schemas.microsoft.com/office/drawing/2014/main" id="{01E89F9E-0308-CF2C-EC08-1E0F033BCCF2}"/>
                    </a:ext>
                  </a:extLst>
                </p:cNvPr>
                <p:cNvSpPr>
                  <a:spLocks noChangeArrowheads="1"/>
                </p:cNvSpPr>
                <p:nvPr/>
              </p:nvSpPr>
              <p:spPr bwMode="auto">
                <a:xfrm>
                  <a:off x="5591955" y="3953797"/>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−14</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13" name="Rectangle 129">
                  <a:extLst>
                    <a:ext uri="{FF2B5EF4-FFF2-40B4-BE49-F238E27FC236}">
                      <a16:creationId xmlns:a16="http://schemas.microsoft.com/office/drawing/2014/main" id="{01E89F9E-0308-CF2C-EC08-1E0F033BCCF2}"/>
                    </a:ext>
                  </a:extLst>
                </p:cNvPr>
                <p:cNvSpPr>
                  <a:spLocks noRot="1" noChangeAspect="1" noMove="1" noResize="1" noEditPoints="1" noAdjustHandles="1" noChangeArrowheads="1" noChangeShapeType="1" noTextEdit="1"/>
                </p:cNvSpPr>
                <p:nvPr/>
              </p:nvSpPr>
              <p:spPr bwMode="auto">
                <a:xfrm>
                  <a:off x="5591955" y="3953797"/>
                  <a:ext cx="501163" cy="215444"/>
                </a:xfrm>
                <a:prstGeom prst="rect">
                  <a:avLst/>
                </a:prstGeom>
                <a:blipFill>
                  <a:blip r:embed="rId11"/>
                  <a:stretch>
                    <a:fillRect l="-72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40">
                  <a:extLst>
                    <a:ext uri="{FF2B5EF4-FFF2-40B4-BE49-F238E27FC236}">
                      <a16:creationId xmlns:a16="http://schemas.microsoft.com/office/drawing/2014/main" id="{85048862-6CAE-F2BE-BF4A-1FCDC3DF1E28}"/>
                    </a:ext>
                  </a:extLst>
                </p:cNvPr>
                <p:cNvSpPr>
                  <a:spLocks noChangeArrowheads="1"/>
                </p:cNvSpPr>
                <p:nvPr/>
              </p:nvSpPr>
              <p:spPr bwMode="auto">
                <a:xfrm>
                  <a:off x="5591955" y="3486311"/>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dirty="0" smtClean="0">
                                <a:ln>
                                  <a:noFill/>
                                </a:ln>
                                <a:solidFill>
                                  <a:srgbClr val="000000"/>
                                </a:solidFill>
                                <a:effectLst/>
                                <a:latin typeface="Cambria Math" panose="02040503050406030204" pitchFamily="18" charset="0"/>
                              </a:rPr>
                              <m:t>−12</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14" name="Rectangle 140">
                  <a:extLst>
                    <a:ext uri="{FF2B5EF4-FFF2-40B4-BE49-F238E27FC236}">
                      <a16:creationId xmlns:a16="http://schemas.microsoft.com/office/drawing/2014/main" id="{85048862-6CAE-F2BE-BF4A-1FCDC3DF1E28}"/>
                    </a:ext>
                  </a:extLst>
                </p:cNvPr>
                <p:cNvSpPr>
                  <a:spLocks noRot="1" noChangeAspect="1" noMove="1" noResize="1" noEditPoints="1" noAdjustHandles="1" noChangeArrowheads="1" noChangeShapeType="1" noTextEdit="1"/>
                </p:cNvSpPr>
                <p:nvPr/>
              </p:nvSpPr>
              <p:spPr bwMode="auto">
                <a:xfrm>
                  <a:off x="5591955" y="3486311"/>
                  <a:ext cx="501163" cy="215444"/>
                </a:xfrm>
                <a:prstGeom prst="rect">
                  <a:avLst/>
                </a:prstGeom>
                <a:blipFill>
                  <a:blip r:embed="rId12"/>
                  <a:stretch>
                    <a:fillRect l="-722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51">
                  <a:extLst>
                    <a:ext uri="{FF2B5EF4-FFF2-40B4-BE49-F238E27FC236}">
                      <a16:creationId xmlns:a16="http://schemas.microsoft.com/office/drawing/2014/main" id="{DB7CCF31-2E73-EFCC-DEB8-F7FE57745029}"/>
                    </a:ext>
                  </a:extLst>
                </p:cNvPr>
                <p:cNvSpPr>
                  <a:spLocks noChangeArrowheads="1"/>
                </p:cNvSpPr>
                <p:nvPr/>
              </p:nvSpPr>
              <p:spPr bwMode="auto">
                <a:xfrm>
                  <a:off x="5591955" y="3018825"/>
                  <a:ext cx="501163"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altLang="en-US" sz="1400" b="0" i="1" u="none" strike="noStrike" cap="none" normalizeH="0" baseline="0" smtClean="0">
                                <a:ln>
                                  <a:noFill/>
                                </a:ln>
                                <a:solidFill>
                                  <a:srgbClr val="000000"/>
                                </a:solidFill>
                                <a:effectLst/>
                                <a:latin typeface="Cambria Math" panose="02040503050406030204" pitchFamily="18" charset="0"/>
                              </a:rPr>
                            </m:ctrlPr>
                          </m:sSupPr>
                          <m:e>
                            <m:r>
                              <a:rPr kumimoji="0" lang="en-US" altLang="en-US" sz="1400" b="0" i="1" u="none" strike="noStrike" cap="none" normalizeH="0" baseline="0" smtClean="0">
                                <a:ln>
                                  <a:noFill/>
                                </a:ln>
                                <a:solidFill>
                                  <a:srgbClr val="000000"/>
                                </a:solidFill>
                                <a:effectLst/>
                                <a:latin typeface="Cambria Math" panose="02040503050406030204" pitchFamily="18" charset="0"/>
                              </a:rPr>
                              <m:t>10</m:t>
                            </m:r>
                          </m:e>
                          <m:sup>
                            <m:r>
                              <a:rPr kumimoji="0" lang="en-US" altLang="en-US" sz="1400" b="0" i="1" u="none" strike="noStrike" cap="none" normalizeH="0" baseline="0" smtClean="0">
                                <a:ln>
                                  <a:noFill/>
                                </a:ln>
                                <a:solidFill>
                                  <a:srgbClr val="000000"/>
                                </a:solidFill>
                                <a:effectLst/>
                                <a:latin typeface="Cambria Math" panose="02040503050406030204" pitchFamily="18" charset="0"/>
                              </a:rPr>
                              <m:t>−10</m:t>
                            </m:r>
                          </m:sup>
                        </m:sSup>
                      </m:oMath>
                    </m:oMathPara>
                  </a14:m>
                  <a:endParaRPr kumimoji="0" lang="en-US" altLang="en-US" sz="1400" b="0" i="0" u="none" strike="noStrike" cap="none" normalizeH="0" baseline="0" dirty="0">
                    <a:ln>
                      <a:noFill/>
                    </a:ln>
                    <a:solidFill>
                      <a:schemeClr val="tx1"/>
                    </a:solidFill>
                    <a:effectLst/>
                  </a:endParaRPr>
                </a:p>
              </p:txBody>
            </p:sp>
          </mc:Choice>
          <mc:Fallback xmlns="">
            <p:sp>
              <p:nvSpPr>
                <p:cNvPr id="15" name="Rectangle 151">
                  <a:extLst>
                    <a:ext uri="{FF2B5EF4-FFF2-40B4-BE49-F238E27FC236}">
                      <a16:creationId xmlns:a16="http://schemas.microsoft.com/office/drawing/2014/main" id="{DB7CCF31-2E73-EFCC-DEB8-F7FE57745029}"/>
                    </a:ext>
                  </a:extLst>
                </p:cNvPr>
                <p:cNvSpPr>
                  <a:spLocks noRot="1" noChangeAspect="1" noMove="1" noResize="1" noEditPoints="1" noAdjustHandles="1" noChangeArrowheads="1" noChangeShapeType="1" noTextEdit="1"/>
                </p:cNvSpPr>
                <p:nvPr/>
              </p:nvSpPr>
              <p:spPr bwMode="auto">
                <a:xfrm>
                  <a:off x="5591955" y="3018825"/>
                  <a:ext cx="501163" cy="215444"/>
                </a:xfrm>
                <a:prstGeom prst="rect">
                  <a:avLst/>
                </a:prstGeom>
                <a:blipFill>
                  <a:blip r:embed="rId3"/>
                  <a:stretch>
                    <a:fillRect l="-7229"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66">
                  <a:extLst>
                    <a:ext uri="{FF2B5EF4-FFF2-40B4-BE49-F238E27FC236}">
                      <a16:creationId xmlns:a16="http://schemas.microsoft.com/office/drawing/2014/main" id="{2141C293-9A74-A0C7-7901-13AC804EE34E}"/>
                    </a:ext>
                  </a:extLst>
                </p:cNvPr>
                <p:cNvSpPr>
                  <a:spLocks noChangeArrowheads="1"/>
                </p:cNvSpPr>
                <p:nvPr/>
              </p:nvSpPr>
              <p:spPr bwMode="auto">
                <a:xfrm rot="16200000">
                  <a:off x="5110370" y="3983860"/>
                  <a:ext cx="735394" cy="3208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d>
                          <m:dPr>
                            <m:begChr m:val="|"/>
                            <m:endChr m:val="|"/>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dPr>
                          <m:e>
                            <m:sSubSup>
                              <m:sSub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b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𝑔</m:t>
                                </m:r>
                              </m:e>
                              <m:sub>
                                <m:r>
                                  <a:rPr kumimoji="0" lang="en-US" altLang="en-US" sz="1400" b="0" i="1" u="none" strike="noStrike" cap="none" normalizeH="0" baseline="0" dirty="0" smtClean="0">
                                    <a:ln>
                                      <a:noFill/>
                                    </a:ln>
                                    <a:solidFill>
                                      <a:srgbClr val="000000"/>
                                    </a:solidFill>
                                    <a:effectLst/>
                                    <a:latin typeface="Cambria Math" panose="02040503050406030204" pitchFamily="18" charset="0"/>
                                  </a:rPr>
                                  <m:t>𝑠</m:t>
                                </m:r>
                              </m:sub>
                              <m:sup>
                                <m:r>
                                  <a:rPr kumimoji="0" lang="en-US" altLang="en-US" sz="1400" b="0" i="1" u="none" strike="noStrike" cap="none" normalizeH="0" baseline="0" dirty="0" smtClean="0">
                                    <a:ln>
                                      <a:noFill/>
                                    </a:ln>
                                    <a:solidFill>
                                      <a:srgbClr val="000000"/>
                                    </a:solidFill>
                                    <a:effectLst/>
                                    <a:latin typeface="Cambria Math" panose="02040503050406030204" pitchFamily="18" charset="0"/>
                                  </a:rPr>
                                  <m:t>𝑁</m:t>
                                </m:r>
                              </m:sup>
                            </m:sSubSup>
                            <m:sSubSup>
                              <m:sSubSupPr>
                                <m:ctrlPr>
                                  <a:rPr kumimoji="0" lang="en-US" altLang="en-US" sz="1400" b="0" i="1" u="none" strike="noStrike" cap="none" normalizeH="0" baseline="0" dirty="0" smtClean="0">
                                    <a:ln>
                                      <a:noFill/>
                                    </a:ln>
                                    <a:solidFill>
                                      <a:srgbClr val="000000"/>
                                    </a:solidFill>
                                    <a:effectLst/>
                                    <a:latin typeface="Cambria Math" panose="02040503050406030204" pitchFamily="18" charset="0"/>
                                  </a:rPr>
                                </m:ctrlPr>
                              </m:sSubSupPr>
                              <m:e>
                                <m:r>
                                  <a:rPr kumimoji="0" lang="en-US" altLang="en-US" sz="1400" b="0" i="1" u="none" strike="noStrike" cap="none" normalizeH="0" baseline="0" dirty="0" smtClean="0">
                                    <a:ln>
                                      <a:noFill/>
                                    </a:ln>
                                    <a:solidFill>
                                      <a:srgbClr val="000000"/>
                                    </a:solidFill>
                                    <a:effectLst/>
                                    <a:latin typeface="Cambria Math" panose="02040503050406030204" pitchFamily="18" charset="0"/>
                                  </a:rPr>
                                  <m:t>𝑔</m:t>
                                </m:r>
                              </m:e>
                              <m:sub>
                                <m:r>
                                  <a:rPr kumimoji="0" lang="en-US" altLang="en-US" sz="1400" b="0" i="1" u="none" strike="noStrike" cap="none" normalizeH="0" baseline="0" dirty="0" smtClean="0">
                                    <a:ln>
                                      <a:noFill/>
                                    </a:ln>
                                    <a:solidFill>
                                      <a:srgbClr val="000000"/>
                                    </a:solidFill>
                                    <a:effectLst/>
                                    <a:latin typeface="Cambria Math" panose="02040503050406030204" pitchFamily="18" charset="0"/>
                                  </a:rPr>
                                  <m:t>𝑝</m:t>
                                </m:r>
                              </m:sub>
                              <m:sup>
                                <m:r>
                                  <a:rPr kumimoji="0" lang="en-US" altLang="en-US" sz="1400" b="0" i="1" u="none" strike="noStrike" cap="none" normalizeH="0" baseline="0" dirty="0" smtClean="0">
                                    <a:ln>
                                      <a:noFill/>
                                    </a:ln>
                                    <a:solidFill>
                                      <a:srgbClr val="000000"/>
                                    </a:solidFill>
                                    <a:effectLst/>
                                    <a:latin typeface="Cambria Math" panose="02040503050406030204" pitchFamily="18" charset="0"/>
                                  </a:rPr>
                                  <m:t>𝑛</m:t>
                                </m:r>
                                <m:r>
                                  <a:rPr kumimoji="0" lang="en-US" altLang="en-US" sz="1400" b="0" i="1" u="none" strike="noStrike" cap="none" normalizeH="0" baseline="0" dirty="0" smtClean="0">
                                    <a:ln>
                                      <a:noFill/>
                                    </a:ln>
                                    <a:solidFill>
                                      <a:srgbClr val="000000"/>
                                    </a:solidFill>
                                    <a:effectLst/>
                                    <a:latin typeface="Cambria Math" panose="02040503050406030204" pitchFamily="18" charset="0"/>
                                  </a:rPr>
                                  <m:t>/</m:t>
                                </m:r>
                                <m:r>
                                  <a:rPr kumimoji="0" lang="en-US" altLang="en-US" sz="1400" b="0" i="1" u="none" strike="noStrike" cap="none" normalizeH="0" baseline="0" dirty="0" smtClean="0">
                                    <a:ln>
                                      <a:noFill/>
                                    </a:ln>
                                    <a:solidFill>
                                      <a:srgbClr val="000000"/>
                                    </a:solidFill>
                                    <a:effectLst/>
                                    <a:latin typeface="Cambria Math" panose="02040503050406030204" pitchFamily="18" charset="0"/>
                                  </a:rPr>
                                  <m:t>𝑒</m:t>
                                </m:r>
                              </m:sup>
                            </m:sSubSup>
                          </m:e>
                        </m:d>
                      </m:oMath>
                    </m:oMathPara>
                  </a14:m>
                  <a:endParaRPr kumimoji="0" lang="en-US" altLang="en-US" sz="1400" b="0" i="0" u="none" strike="noStrike" cap="none" normalizeH="0" baseline="0" dirty="0">
                    <a:ln>
                      <a:noFill/>
                    </a:ln>
                    <a:solidFill>
                      <a:schemeClr val="tx1"/>
                    </a:solidFill>
                    <a:effectLst/>
                  </a:endParaRPr>
                </a:p>
              </p:txBody>
            </p:sp>
          </mc:Choice>
          <mc:Fallback xmlns="">
            <p:sp>
              <p:nvSpPr>
                <p:cNvPr id="16" name="Rectangle 166">
                  <a:extLst>
                    <a:ext uri="{FF2B5EF4-FFF2-40B4-BE49-F238E27FC236}">
                      <a16:creationId xmlns:a16="http://schemas.microsoft.com/office/drawing/2014/main" id="{2141C293-9A74-A0C7-7901-13AC804EE34E}"/>
                    </a:ext>
                  </a:extLst>
                </p:cNvPr>
                <p:cNvSpPr>
                  <a:spLocks noRot="1" noChangeAspect="1" noMove="1" noResize="1" noEditPoints="1" noAdjustHandles="1" noChangeArrowheads="1" noChangeShapeType="1" noTextEdit="1"/>
                </p:cNvSpPr>
                <p:nvPr/>
              </p:nvSpPr>
              <p:spPr bwMode="auto">
                <a:xfrm rot="16200000">
                  <a:off x="5110370" y="3983860"/>
                  <a:ext cx="735394" cy="320857"/>
                </a:xfrm>
                <a:prstGeom prst="rect">
                  <a:avLst/>
                </a:prstGeom>
                <a:blipFill>
                  <a:blip r:embed="rId13"/>
                  <a:stretch>
                    <a:fillRect r="-7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 name="Freeform 319">
              <a:extLst>
                <a:ext uri="{FF2B5EF4-FFF2-40B4-BE49-F238E27FC236}">
                  <a16:creationId xmlns:a16="http://schemas.microsoft.com/office/drawing/2014/main" id="{E6C28DC2-65DE-4125-6AB6-E1659EB2E1BC}"/>
                </a:ext>
              </a:extLst>
            </p:cNvPr>
            <p:cNvSpPr>
              <a:spLocks/>
            </p:cNvSpPr>
            <p:nvPr/>
          </p:nvSpPr>
          <p:spPr bwMode="auto">
            <a:xfrm>
              <a:off x="7530701" y="3651956"/>
              <a:ext cx="39772" cy="80982"/>
            </a:xfrm>
            <a:custGeom>
              <a:avLst/>
              <a:gdLst>
                <a:gd name="T0" fmla="*/ 0 w 13"/>
                <a:gd name="T1" fmla="*/ 0 h 25"/>
                <a:gd name="T2" fmla="*/ 6 w 13"/>
                <a:gd name="T3" fmla="*/ 13 h 25"/>
                <a:gd name="T4" fmla="*/ 13 w 13"/>
                <a:gd name="T5" fmla="*/ 25 h 25"/>
              </a:gdLst>
              <a:ahLst/>
              <a:cxnLst>
                <a:cxn ang="0">
                  <a:pos x="T0" y="T1"/>
                </a:cxn>
                <a:cxn ang="0">
                  <a:pos x="T2" y="T3"/>
                </a:cxn>
                <a:cxn ang="0">
                  <a:pos x="T4" y="T5"/>
                </a:cxn>
              </a:cxnLst>
              <a:rect l="0" t="0" r="r" b="b"/>
              <a:pathLst>
                <a:path w="13" h="25">
                  <a:moveTo>
                    <a:pt x="0" y="0"/>
                  </a:moveTo>
                  <a:lnTo>
                    <a:pt x="6" y="13"/>
                  </a:lnTo>
                  <a:lnTo>
                    <a:pt x="13" y="25"/>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 name="Rectangle 331">
              <a:extLst>
                <a:ext uri="{FF2B5EF4-FFF2-40B4-BE49-F238E27FC236}">
                  <a16:creationId xmlns:a16="http://schemas.microsoft.com/office/drawing/2014/main" id="{3D13B14E-DDEA-72F4-669F-16DDA6AC4217}"/>
                </a:ext>
              </a:extLst>
            </p:cNvPr>
            <p:cNvSpPr>
              <a:spLocks noChangeArrowheads="1"/>
            </p:cNvSpPr>
            <p:nvPr/>
          </p:nvSpPr>
          <p:spPr bwMode="auto">
            <a:xfrm>
              <a:off x="6260890" y="4118578"/>
              <a:ext cx="17728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7F00"/>
                  </a:solidFill>
                  <a:effectLst/>
                  <a:latin typeface="Times New Roman" panose="02020603050405020304" pitchFamily="18" charset="0"/>
                </a:rPr>
                <a:t>NV Center / Rong 2018</a:t>
              </a:r>
              <a:endParaRPr kumimoji="0" lang="en-US" altLang="en-US" sz="1400" b="0" i="0" u="none" strike="noStrike" cap="none" normalizeH="0" baseline="0" dirty="0">
                <a:ln>
                  <a:noFill/>
                </a:ln>
                <a:solidFill>
                  <a:schemeClr val="tx1"/>
                </a:solidFill>
                <a:effectLst/>
              </a:endParaRPr>
            </a:p>
          </p:txBody>
        </p:sp>
        <p:sp>
          <p:nvSpPr>
            <p:cNvPr id="19" name="Rectangle 363">
              <a:extLst>
                <a:ext uri="{FF2B5EF4-FFF2-40B4-BE49-F238E27FC236}">
                  <a16:creationId xmlns:a16="http://schemas.microsoft.com/office/drawing/2014/main" id="{8309C20C-5050-01DA-8C06-7EA640BBA1AD}"/>
                </a:ext>
              </a:extLst>
            </p:cNvPr>
            <p:cNvSpPr>
              <a:spLocks noChangeArrowheads="1"/>
            </p:cNvSpPr>
            <p:nvPr/>
          </p:nvSpPr>
          <p:spPr bwMode="auto">
            <a:xfrm>
              <a:off x="6128130" y="5181719"/>
              <a:ext cx="22842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Times New Roman" panose="02020603050405020304" pitchFamily="18" charset="0"/>
                </a:rPr>
                <a:t>Torsion pendulum / </a:t>
              </a:r>
              <a:r>
                <a:rPr kumimoji="0" lang="en-US" altLang="en-US" sz="1400" b="0" i="0" u="none" strike="noStrike" cap="none" normalizeH="0" baseline="0" dirty="0" err="1">
                  <a:ln>
                    <a:noFill/>
                  </a:ln>
                  <a:solidFill>
                    <a:srgbClr val="0000FF"/>
                  </a:solidFill>
                  <a:effectLst/>
                  <a:latin typeface="Times New Roman" panose="02020603050405020304" pitchFamily="18" charset="0"/>
                </a:rPr>
                <a:t>Hoedl</a:t>
              </a:r>
              <a:r>
                <a:rPr kumimoji="0" lang="en-US" altLang="en-US" sz="1400" b="0" i="0" u="none" strike="noStrike" cap="none" normalizeH="0" baseline="0" dirty="0">
                  <a:ln>
                    <a:noFill/>
                  </a:ln>
                  <a:solidFill>
                    <a:srgbClr val="0000FF"/>
                  </a:solidFill>
                  <a:effectLst/>
                  <a:latin typeface="Times New Roman" panose="02020603050405020304" pitchFamily="18" charset="0"/>
                </a:rPr>
                <a:t> 2011</a:t>
              </a:r>
              <a:endParaRPr kumimoji="0" lang="en-US" altLang="en-US" sz="1400" b="0" i="0" u="none" strike="noStrike" cap="none" normalizeH="0" baseline="0" dirty="0">
                <a:ln>
                  <a:noFill/>
                </a:ln>
                <a:solidFill>
                  <a:schemeClr val="tx1"/>
                </a:solidFill>
                <a:effectLst/>
              </a:endParaRPr>
            </a:p>
          </p:txBody>
        </p:sp>
        <p:sp>
          <p:nvSpPr>
            <p:cNvPr id="20" name="Rectangle 387">
              <a:extLst>
                <a:ext uri="{FF2B5EF4-FFF2-40B4-BE49-F238E27FC236}">
                  <a16:creationId xmlns:a16="http://schemas.microsoft.com/office/drawing/2014/main" id="{7AB8DDE5-9786-3A41-98D3-CCFFB6A25EA0}"/>
                </a:ext>
              </a:extLst>
            </p:cNvPr>
            <p:cNvSpPr>
              <a:spLocks noChangeArrowheads="1"/>
            </p:cNvSpPr>
            <p:nvPr/>
          </p:nvSpPr>
          <p:spPr bwMode="auto">
            <a:xfrm>
              <a:off x="6738349" y="2870839"/>
              <a:ext cx="1896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Times New Roman" panose="02020603050405020304" pitchFamily="18" charset="0"/>
                </a:rPr>
                <a:t>Whispering Gallery States</a:t>
              </a:r>
              <a:endParaRPr kumimoji="0" lang="en-US" altLang="en-US" sz="1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21" name="Rectangle 331">
                  <a:extLst>
                    <a:ext uri="{FF2B5EF4-FFF2-40B4-BE49-F238E27FC236}">
                      <a16:creationId xmlns:a16="http://schemas.microsoft.com/office/drawing/2014/main" id="{6E844C0F-3714-57D0-7642-A293B028B6CD}"/>
                    </a:ext>
                  </a:extLst>
                </p:cNvPr>
                <p:cNvSpPr>
                  <a:spLocks noChangeArrowheads="1"/>
                </p:cNvSpPr>
                <p:nvPr/>
              </p:nvSpPr>
              <p:spPr bwMode="auto">
                <a:xfrm>
                  <a:off x="6342800" y="4703949"/>
                  <a:ext cx="1822615"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altLang="en-US" sz="1400" b="0" i="1" u="none" strike="noStrike" cap="none" normalizeH="0" baseline="0" dirty="0" smtClean="0">
                              <a:ln>
                                <a:noFill/>
                              </a:ln>
                              <a:solidFill>
                                <a:srgbClr val="007F00"/>
                              </a:solidFill>
                              <a:effectLst/>
                              <a:latin typeface="Cambria Math" panose="02040503050406030204" pitchFamily="18" charset="0"/>
                            </a:rPr>
                          </m:ctrlPr>
                        </m:sSubPr>
                        <m:e>
                          <m:r>
                            <a:rPr kumimoji="0" lang="en-US" altLang="en-US" sz="1400" b="0" i="1" u="none" strike="noStrike" cap="none" normalizeH="0" baseline="0" dirty="0" smtClean="0">
                              <a:ln>
                                <a:noFill/>
                              </a:ln>
                              <a:solidFill>
                                <a:srgbClr val="007F00"/>
                              </a:solidFill>
                              <a:effectLst/>
                              <a:latin typeface="Cambria Math" panose="02040503050406030204" pitchFamily="18" charset="0"/>
                            </a:rPr>
                            <m:t>𝑇</m:t>
                          </m:r>
                        </m:e>
                        <m:sub>
                          <m:r>
                            <a:rPr kumimoji="0" lang="en-US" altLang="en-US" sz="1400" b="0" i="1" u="none" strike="noStrike" cap="none" normalizeH="0" baseline="0" dirty="0" smtClean="0">
                              <a:ln>
                                <a:noFill/>
                              </a:ln>
                              <a:solidFill>
                                <a:srgbClr val="007F00"/>
                              </a:solidFill>
                              <a:effectLst/>
                              <a:latin typeface="Cambria Math" panose="02040503050406030204" pitchFamily="18" charset="0"/>
                            </a:rPr>
                            <m:t>1</m:t>
                          </m:r>
                        </m:sub>
                      </m:sSub>
                    </m:oMath>
                  </a14:m>
                  <a:r>
                    <a:rPr kumimoji="0" lang="en-US" altLang="en-US" sz="1400" b="0" i="0" u="none" strike="noStrike" cap="none" normalizeH="0" baseline="0" dirty="0">
                      <a:ln>
                        <a:noFill/>
                      </a:ln>
                      <a:solidFill>
                        <a:srgbClr val="007F00"/>
                      </a:solidFill>
                      <a:effectLst/>
                      <a:latin typeface="Times New Roman" panose="02020603050405020304" pitchFamily="18" charset="0"/>
                    </a:rPr>
                    <a:t> Helium / </a:t>
                  </a:r>
                  <a:r>
                    <a:rPr kumimoji="0" lang="en-US" altLang="en-US" sz="1400" b="0" i="0" u="none" strike="noStrike" cap="none" normalizeH="0" baseline="0" dirty="0" err="1">
                      <a:ln>
                        <a:noFill/>
                      </a:ln>
                      <a:solidFill>
                        <a:srgbClr val="007F00"/>
                      </a:solidFill>
                      <a:effectLst/>
                      <a:latin typeface="Times New Roman" panose="02020603050405020304" pitchFamily="18" charset="0"/>
                    </a:rPr>
                    <a:t>Guigue</a:t>
                  </a:r>
                  <a:r>
                    <a:rPr kumimoji="0" lang="en-US" altLang="en-US" sz="1400" b="0" i="0" u="none" strike="noStrike" cap="none" normalizeH="0" baseline="0" dirty="0">
                      <a:ln>
                        <a:noFill/>
                      </a:ln>
                      <a:solidFill>
                        <a:srgbClr val="007F00"/>
                      </a:solidFill>
                      <a:effectLst/>
                      <a:latin typeface="Times New Roman" panose="02020603050405020304" pitchFamily="18" charset="0"/>
                    </a:rPr>
                    <a:t> 2015</a:t>
                  </a:r>
                  <a:endParaRPr kumimoji="0" lang="en-US" altLang="en-US" sz="1400" b="0" i="0" u="none" strike="noStrike" cap="none" normalizeH="0" baseline="0" dirty="0">
                    <a:ln>
                      <a:noFill/>
                    </a:ln>
                    <a:solidFill>
                      <a:schemeClr val="tx1"/>
                    </a:solidFill>
                    <a:effectLst/>
                  </a:endParaRPr>
                </a:p>
              </p:txBody>
            </p:sp>
          </mc:Choice>
          <mc:Fallback xmlns="">
            <p:sp>
              <p:nvSpPr>
                <p:cNvPr id="21" name="Rectangle 331">
                  <a:extLst>
                    <a:ext uri="{FF2B5EF4-FFF2-40B4-BE49-F238E27FC236}">
                      <a16:creationId xmlns:a16="http://schemas.microsoft.com/office/drawing/2014/main" id="{6E844C0F-3714-57D0-7642-A293B028B6CD}"/>
                    </a:ext>
                  </a:extLst>
                </p:cNvPr>
                <p:cNvSpPr>
                  <a:spLocks noRot="1" noChangeAspect="1" noMove="1" noResize="1" noEditPoints="1" noAdjustHandles="1" noChangeArrowheads="1" noChangeShapeType="1" noTextEdit="1"/>
                </p:cNvSpPr>
                <p:nvPr/>
              </p:nvSpPr>
              <p:spPr bwMode="auto">
                <a:xfrm>
                  <a:off x="6342800" y="4703949"/>
                  <a:ext cx="1822615" cy="215444"/>
                </a:xfrm>
                <a:prstGeom prst="rect">
                  <a:avLst/>
                </a:prstGeom>
                <a:blipFill>
                  <a:blip r:embed="rId14"/>
                  <a:stretch>
                    <a:fillRect l="-3344" t="-25714" r="-4348" b="-5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2" name="Rectangle 363">
              <a:extLst>
                <a:ext uri="{FF2B5EF4-FFF2-40B4-BE49-F238E27FC236}">
                  <a16:creationId xmlns:a16="http://schemas.microsoft.com/office/drawing/2014/main" id="{C1476DEC-D776-B19D-4F0F-AEC70C01BDB0}"/>
                </a:ext>
              </a:extLst>
            </p:cNvPr>
            <p:cNvSpPr>
              <a:spLocks noChangeArrowheads="1"/>
            </p:cNvSpPr>
            <p:nvPr/>
          </p:nvSpPr>
          <p:spPr bwMode="auto">
            <a:xfrm>
              <a:off x="6228797" y="3662904"/>
              <a:ext cx="19484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FF"/>
                  </a:solidFill>
                  <a:effectLst/>
                  <a:latin typeface="Times New Roman" panose="02020603050405020304" pitchFamily="18" charset="0"/>
                </a:rPr>
                <a:t>n scattering / Voronin 2009</a:t>
              </a:r>
              <a:endParaRPr kumimoji="0" lang="en-US" altLang="en-US" sz="1400" b="0" i="0" u="none" strike="noStrike" cap="none" normalizeH="0" baseline="0" dirty="0">
                <a:ln>
                  <a:noFill/>
                </a:ln>
                <a:solidFill>
                  <a:schemeClr val="tx1"/>
                </a:solidFill>
                <a:effectLst/>
              </a:endParaRPr>
            </a:p>
          </p:txBody>
        </p:sp>
        <p:cxnSp>
          <p:nvCxnSpPr>
            <p:cNvPr id="23" name="Straight Arrow Connector 22">
              <a:extLst>
                <a:ext uri="{FF2B5EF4-FFF2-40B4-BE49-F238E27FC236}">
                  <a16:creationId xmlns:a16="http://schemas.microsoft.com/office/drawing/2014/main" id="{B96E589E-2EF0-288B-D50F-026CCAD7295A}"/>
                </a:ext>
              </a:extLst>
            </p:cNvPr>
            <p:cNvCxnSpPr>
              <a:cxnSpLocks/>
              <a:stCxn id="20" idx="2"/>
            </p:cNvCxnSpPr>
            <p:nvPr/>
          </p:nvCxnSpPr>
          <p:spPr>
            <a:xfrm flipH="1">
              <a:off x="7530701" y="3086283"/>
              <a:ext cx="155825" cy="247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1A94918-BAF8-5F42-624F-FFAB67B123A7}"/>
                </a:ext>
              </a:extLst>
            </p:cNvPr>
            <p:cNvCxnSpPr>
              <a:cxnSpLocks/>
            </p:cNvCxnSpPr>
            <p:nvPr/>
          </p:nvCxnSpPr>
          <p:spPr>
            <a:xfrm flipH="1" flipV="1">
              <a:off x="6866286" y="3468357"/>
              <a:ext cx="103997" cy="19146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F31388A-B800-0724-C688-4D7ECFAECC7A}"/>
                </a:ext>
              </a:extLst>
            </p:cNvPr>
            <p:cNvCxnSpPr>
              <a:cxnSpLocks/>
            </p:cNvCxnSpPr>
            <p:nvPr/>
          </p:nvCxnSpPr>
          <p:spPr>
            <a:xfrm flipV="1">
              <a:off x="8350871" y="5188701"/>
              <a:ext cx="209757" cy="2763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BC2810A-F793-4FFF-1BC2-C03467E49A93}"/>
                </a:ext>
              </a:extLst>
            </p:cNvPr>
            <p:cNvCxnSpPr>
              <a:cxnSpLocks/>
            </p:cNvCxnSpPr>
            <p:nvPr/>
          </p:nvCxnSpPr>
          <p:spPr>
            <a:xfrm flipV="1">
              <a:off x="7869415" y="4615135"/>
              <a:ext cx="117530" cy="84323"/>
            </a:xfrm>
            <a:prstGeom prst="straightConnector1">
              <a:avLst/>
            </a:prstGeom>
            <a:ln>
              <a:solidFill>
                <a:srgbClr val="007F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5876FFC-7EE9-E1D5-DA97-51D4F0DDD9DD}"/>
                </a:ext>
              </a:extLst>
            </p:cNvPr>
            <p:cNvGrpSpPr/>
            <p:nvPr/>
          </p:nvGrpSpPr>
          <p:grpSpPr>
            <a:xfrm>
              <a:off x="6098924" y="2634161"/>
              <a:ext cx="2679159" cy="2804917"/>
              <a:chOff x="2044700" y="1325563"/>
              <a:chExt cx="2352676" cy="2419351"/>
            </a:xfrm>
          </p:grpSpPr>
          <p:sp>
            <p:nvSpPr>
              <p:cNvPr id="29" name="Freeform 5">
                <a:extLst>
                  <a:ext uri="{FF2B5EF4-FFF2-40B4-BE49-F238E27FC236}">
                    <a16:creationId xmlns:a16="http://schemas.microsoft.com/office/drawing/2014/main" id="{B66EFACD-B9C4-D5BB-2294-114B165791E1}"/>
                  </a:ext>
                </a:extLst>
              </p:cNvPr>
              <p:cNvSpPr>
                <a:spLocks/>
              </p:cNvSpPr>
              <p:nvPr/>
            </p:nvSpPr>
            <p:spPr bwMode="auto">
              <a:xfrm>
                <a:off x="2044700" y="3744913"/>
                <a:ext cx="2352675" cy="0"/>
              </a:xfrm>
              <a:custGeom>
                <a:avLst/>
                <a:gdLst>
                  <a:gd name="T0" fmla="*/ 0 w 846"/>
                  <a:gd name="T1" fmla="*/ 846 w 846"/>
                  <a:gd name="T2" fmla="*/ 0 w 846"/>
                </a:gdLst>
                <a:ahLst/>
                <a:cxnLst>
                  <a:cxn ang="0">
                    <a:pos x="T0" y="0"/>
                  </a:cxn>
                  <a:cxn ang="0">
                    <a:pos x="T1" y="0"/>
                  </a:cxn>
                  <a:cxn ang="0">
                    <a:pos x="T2" y="0"/>
                  </a:cxn>
                </a:cxnLst>
                <a:rect l="0" t="0" r="r" b="b"/>
                <a:pathLst>
                  <a:path w="846">
                    <a:moveTo>
                      <a:pt x="0" y="0"/>
                    </a:moveTo>
                    <a:lnTo>
                      <a:pt x="84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 name="Line 6">
                <a:extLst>
                  <a:ext uri="{FF2B5EF4-FFF2-40B4-BE49-F238E27FC236}">
                    <a16:creationId xmlns:a16="http://schemas.microsoft.com/office/drawing/2014/main" id="{59BC3A3D-E200-901F-0E57-AAFEC7F67F4D}"/>
                  </a:ext>
                </a:extLst>
              </p:cNvPr>
              <p:cNvSpPr>
                <a:spLocks noChangeShapeType="1"/>
              </p:cNvSpPr>
              <p:nvPr/>
            </p:nvSpPr>
            <p:spPr bwMode="auto">
              <a:xfrm flipV="1">
                <a:off x="2044700"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 name="Line 12">
                <a:extLst>
                  <a:ext uri="{FF2B5EF4-FFF2-40B4-BE49-F238E27FC236}">
                    <a16:creationId xmlns:a16="http://schemas.microsoft.com/office/drawing/2014/main" id="{60B4FDDA-EE67-D71C-7556-4623D306BFEC}"/>
                  </a:ext>
                </a:extLst>
              </p:cNvPr>
              <p:cNvSpPr>
                <a:spLocks noChangeShapeType="1"/>
              </p:cNvSpPr>
              <p:nvPr/>
            </p:nvSpPr>
            <p:spPr bwMode="auto">
              <a:xfrm flipV="1">
                <a:off x="21605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 name="Line 13">
                <a:extLst>
                  <a:ext uri="{FF2B5EF4-FFF2-40B4-BE49-F238E27FC236}">
                    <a16:creationId xmlns:a16="http://schemas.microsoft.com/office/drawing/2014/main" id="{A459CE50-64BB-BF6F-D084-2E3ABF3817B1}"/>
                  </a:ext>
                </a:extLst>
              </p:cNvPr>
              <p:cNvSpPr>
                <a:spLocks noChangeShapeType="1"/>
              </p:cNvSpPr>
              <p:nvPr/>
            </p:nvSpPr>
            <p:spPr bwMode="auto">
              <a:xfrm flipV="1">
                <a:off x="22304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 name="Line 14">
                <a:extLst>
                  <a:ext uri="{FF2B5EF4-FFF2-40B4-BE49-F238E27FC236}">
                    <a16:creationId xmlns:a16="http://schemas.microsoft.com/office/drawing/2014/main" id="{E9D20904-98E9-2B26-2755-F71BF4D222C2}"/>
                  </a:ext>
                </a:extLst>
              </p:cNvPr>
              <p:cNvSpPr>
                <a:spLocks noChangeShapeType="1"/>
              </p:cNvSpPr>
              <p:nvPr/>
            </p:nvSpPr>
            <p:spPr bwMode="auto">
              <a:xfrm flipV="1">
                <a:off x="22812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 name="Line 15">
                <a:extLst>
                  <a:ext uri="{FF2B5EF4-FFF2-40B4-BE49-F238E27FC236}">
                    <a16:creationId xmlns:a16="http://schemas.microsoft.com/office/drawing/2014/main" id="{CCFBBA9F-B846-0047-54E6-EBA7FCBAD89C}"/>
                  </a:ext>
                </a:extLst>
              </p:cNvPr>
              <p:cNvSpPr>
                <a:spLocks noChangeShapeType="1"/>
              </p:cNvSpPr>
              <p:nvPr/>
            </p:nvSpPr>
            <p:spPr bwMode="auto">
              <a:xfrm flipV="1">
                <a:off x="2319338"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 name="Line 16">
                <a:extLst>
                  <a:ext uri="{FF2B5EF4-FFF2-40B4-BE49-F238E27FC236}">
                    <a16:creationId xmlns:a16="http://schemas.microsoft.com/office/drawing/2014/main" id="{71D6D37D-2E28-58AA-2A64-E68140DD7A10}"/>
                  </a:ext>
                </a:extLst>
              </p:cNvPr>
              <p:cNvSpPr>
                <a:spLocks noChangeShapeType="1"/>
              </p:cNvSpPr>
              <p:nvPr/>
            </p:nvSpPr>
            <p:spPr bwMode="auto">
              <a:xfrm flipV="1">
                <a:off x="23495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 name="Line 17">
                <a:extLst>
                  <a:ext uri="{FF2B5EF4-FFF2-40B4-BE49-F238E27FC236}">
                    <a16:creationId xmlns:a16="http://schemas.microsoft.com/office/drawing/2014/main" id="{B9F630A5-1D9E-A6F3-D6D8-4EACCFE55B5B}"/>
                  </a:ext>
                </a:extLst>
              </p:cNvPr>
              <p:cNvSpPr>
                <a:spLocks noChangeShapeType="1"/>
              </p:cNvSpPr>
              <p:nvPr/>
            </p:nvSpPr>
            <p:spPr bwMode="auto">
              <a:xfrm flipV="1">
                <a:off x="23749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 name="Line 18">
                <a:extLst>
                  <a:ext uri="{FF2B5EF4-FFF2-40B4-BE49-F238E27FC236}">
                    <a16:creationId xmlns:a16="http://schemas.microsoft.com/office/drawing/2014/main" id="{9A7452A2-3122-94F8-EF61-D10CC0D48BE0}"/>
                  </a:ext>
                </a:extLst>
              </p:cNvPr>
              <p:cNvSpPr>
                <a:spLocks noChangeShapeType="1"/>
              </p:cNvSpPr>
              <p:nvPr/>
            </p:nvSpPr>
            <p:spPr bwMode="auto">
              <a:xfrm flipV="1">
                <a:off x="23971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 name="Line 19">
                <a:extLst>
                  <a:ext uri="{FF2B5EF4-FFF2-40B4-BE49-F238E27FC236}">
                    <a16:creationId xmlns:a16="http://schemas.microsoft.com/office/drawing/2014/main" id="{2615B873-F782-54C6-3151-6639EE6A84D2}"/>
                  </a:ext>
                </a:extLst>
              </p:cNvPr>
              <p:cNvSpPr>
                <a:spLocks noChangeShapeType="1"/>
              </p:cNvSpPr>
              <p:nvPr/>
            </p:nvSpPr>
            <p:spPr bwMode="auto">
              <a:xfrm flipV="1">
                <a:off x="24193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 name="Line 20">
                <a:extLst>
                  <a:ext uri="{FF2B5EF4-FFF2-40B4-BE49-F238E27FC236}">
                    <a16:creationId xmlns:a16="http://schemas.microsoft.com/office/drawing/2014/main" id="{33CE8A33-6040-33CA-4FA7-F4EACBB8B114}"/>
                  </a:ext>
                </a:extLst>
              </p:cNvPr>
              <p:cNvSpPr>
                <a:spLocks noChangeShapeType="1"/>
              </p:cNvSpPr>
              <p:nvPr/>
            </p:nvSpPr>
            <p:spPr bwMode="auto">
              <a:xfrm flipV="1">
                <a:off x="2436813"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 name="Line 25">
                <a:extLst>
                  <a:ext uri="{FF2B5EF4-FFF2-40B4-BE49-F238E27FC236}">
                    <a16:creationId xmlns:a16="http://schemas.microsoft.com/office/drawing/2014/main" id="{2F0E4929-3BC4-92B7-41B7-D8347460CD8E}"/>
                  </a:ext>
                </a:extLst>
              </p:cNvPr>
              <p:cNvSpPr>
                <a:spLocks noChangeShapeType="1"/>
              </p:cNvSpPr>
              <p:nvPr/>
            </p:nvSpPr>
            <p:spPr bwMode="auto">
              <a:xfrm flipV="1">
                <a:off x="25527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 name="Line 26">
                <a:extLst>
                  <a:ext uri="{FF2B5EF4-FFF2-40B4-BE49-F238E27FC236}">
                    <a16:creationId xmlns:a16="http://schemas.microsoft.com/office/drawing/2014/main" id="{EA0D20E4-AF49-478A-30EF-04E8DCC606E6}"/>
                  </a:ext>
                </a:extLst>
              </p:cNvPr>
              <p:cNvSpPr>
                <a:spLocks noChangeShapeType="1"/>
              </p:cNvSpPr>
              <p:nvPr/>
            </p:nvSpPr>
            <p:spPr bwMode="auto">
              <a:xfrm flipV="1">
                <a:off x="26225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 name="Line 27">
                <a:extLst>
                  <a:ext uri="{FF2B5EF4-FFF2-40B4-BE49-F238E27FC236}">
                    <a16:creationId xmlns:a16="http://schemas.microsoft.com/office/drawing/2014/main" id="{8B221170-D309-8971-374C-0A45F64098C3}"/>
                  </a:ext>
                </a:extLst>
              </p:cNvPr>
              <p:cNvSpPr>
                <a:spLocks noChangeShapeType="1"/>
              </p:cNvSpPr>
              <p:nvPr/>
            </p:nvSpPr>
            <p:spPr bwMode="auto">
              <a:xfrm flipV="1">
                <a:off x="26733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3" name="Line 28">
                <a:extLst>
                  <a:ext uri="{FF2B5EF4-FFF2-40B4-BE49-F238E27FC236}">
                    <a16:creationId xmlns:a16="http://schemas.microsoft.com/office/drawing/2014/main" id="{FD4CAA19-780D-50E6-3DB8-F897079DF7F4}"/>
                  </a:ext>
                </a:extLst>
              </p:cNvPr>
              <p:cNvSpPr>
                <a:spLocks noChangeShapeType="1"/>
              </p:cNvSpPr>
              <p:nvPr/>
            </p:nvSpPr>
            <p:spPr bwMode="auto">
              <a:xfrm flipV="1">
                <a:off x="2711450"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4" name="Line 29">
                <a:extLst>
                  <a:ext uri="{FF2B5EF4-FFF2-40B4-BE49-F238E27FC236}">
                    <a16:creationId xmlns:a16="http://schemas.microsoft.com/office/drawing/2014/main" id="{6A68C59B-9EC6-0A9C-DD2D-8AAF82031E3D}"/>
                  </a:ext>
                </a:extLst>
              </p:cNvPr>
              <p:cNvSpPr>
                <a:spLocks noChangeShapeType="1"/>
              </p:cNvSpPr>
              <p:nvPr/>
            </p:nvSpPr>
            <p:spPr bwMode="auto">
              <a:xfrm flipV="1">
                <a:off x="27416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5" name="Line 30">
                <a:extLst>
                  <a:ext uri="{FF2B5EF4-FFF2-40B4-BE49-F238E27FC236}">
                    <a16:creationId xmlns:a16="http://schemas.microsoft.com/office/drawing/2014/main" id="{CEF504DB-A229-A00C-9050-4FEC64F78DE5}"/>
                  </a:ext>
                </a:extLst>
              </p:cNvPr>
              <p:cNvSpPr>
                <a:spLocks noChangeShapeType="1"/>
              </p:cNvSpPr>
              <p:nvPr/>
            </p:nvSpPr>
            <p:spPr bwMode="auto">
              <a:xfrm flipV="1">
                <a:off x="27670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6" name="Line 31">
                <a:extLst>
                  <a:ext uri="{FF2B5EF4-FFF2-40B4-BE49-F238E27FC236}">
                    <a16:creationId xmlns:a16="http://schemas.microsoft.com/office/drawing/2014/main" id="{03FD3AC6-29D4-5311-3273-14362D1F83CE}"/>
                  </a:ext>
                </a:extLst>
              </p:cNvPr>
              <p:cNvSpPr>
                <a:spLocks noChangeShapeType="1"/>
              </p:cNvSpPr>
              <p:nvPr/>
            </p:nvSpPr>
            <p:spPr bwMode="auto">
              <a:xfrm flipV="1">
                <a:off x="27892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7" name="Line 32">
                <a:extLst>
                  <a:ext uri="{FF2B5EF4-FFF2-40B4-BE49-F238E27FC236}">
                    <a16:creationId xmlns:a16="http://schemas.microsoft.com/office/drawing/2014/main" id="{0C7AE891-A203-6CD4-84A0-C05CA8929873}"/>
                  </a:ext>
                </a:extLst>
              </p:cNvPr>
              <p:cNvSpPr>
                <a:spLocks noChangeShapeType="1"/>
              </p:cNvSpPr>
              <p:nvPr/>
            </p:nvSpPr>
            <p:spPr bwMode="auto">
              <a:xfrm flipV="1">
                <a:off x="28114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8" name="Line 33">
                <a:extLst>
                  <a:ext uri="{FF2B5EF4-FFF2-40B4-BE49-F238E27FC236}">
                    <a16:creationId xmlns:a16="http://schemas.microsoft.com/office/drawing/2014/main" id="{394DE829-FF24-5474-0CED-6AE8B1CD7E3D}"/>
                  </a:ext>
                </a:extLst>
              </p:cNvPr>
              <p:cNvSpPr>
                <a:spLocks noChangeShapeType="1"/>
              </p:cNvSpPr>
              <p:nvPr/>
            </p:nvSpPr>
            <p:spPr bwMode="auto">
              <a:xfrm flipV="1">
                <a:off x="2828925"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9" name="Line 38">
                <a:extLst>
                  <a:ext uri="{FF2B5EF4-FFF2-40B4-BE49-F238E27FC236}">
                    <a16:creationId xmlns:a16="http://schemas.microsoft.com/office/drawing/2014/main" id="{86199A1C-C2FD-FEF4-AAD2-695425D84FCE}"/>
                  </a:ext>
                </a:extLst>
              </p:cNvPr>
              <p:cNvSpPr>
                <a:spLocks noChangeShapeType="1"/>
              </p:cNvSpPr>
              <p:nvPr/>
            </p:nvSpPr>
            <p:spPr bwMode="auto">
              <a:xfrm flipV="1">
                <a:off x="29448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0" name="Line 39">
                <a:extLst>
                  <a:ext uri="{FF2B5EF4-FFF2-40B4-BE49-F238E27FC236}">
                    <a16:creationId xmlns:a16="http://schemas.microsoft.com/office/drawing/2014/main" id="{746EFF55-C20B-2E56-E2FC-C31D322E048B}"/>
                  </a:ext>
                </a:extLst>
              </p:cNvPr>
              <p:cNvSpPr>
                <a:spLocks noChangeShapeType="1"/>
              </p:cNvSpPr>
              <p:nvPr/>
            </p:nvSpPr>
            <p:spPr bwMode="auto">
              <a:xfrm flipV="1">
                <a:off x="30146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1" name="Line 40">
                <a:extLst>
                  <a:ext uri="{FF2B5EF4-FFF2-40B4-BE49-F238E27FC236}">
                    <a16:creationId xmlns:a16="http://schemas.microsoft.com/office/drawing/2014/main" id="{6627078D-56DD-C244-3356-2086B262B78C}"/>
                  </a:ext>
                </a:extLst>
              </p:cNvPr>
              <p:cNvSpPr>
                <a:spLocks noChangeShapeType="1"/>
              </p:cNvSpPr>
              <p:nvPr/>
            </p:nvSpPr>
            <p:spPr bwMode="auto">
              <a:xfrm flipV="1">
                <a:off x="30654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2" name="Line 41">
                <a:extLst>
                  <a:ext uri="{FF2B5EF4-FFF2-40B4-BE49-F238E27FC236}">
                    <a16:creationId xmlns:a16="http://schemas.microsoft.com/office/drawing/2014/main" id="{7F9FBB95-448D-7D1A-C43D-5ECDBCD34871}"/>
                  </a:ext>
                </a:extLst>
              </p:cNvPr>
              <p:cNvSpPr>
                <a:spLocks noChangeShapeType="1"/>
              </p:cNvSpPr>
              <p:nvPr/>
            </p:nvSpPr>
            <p:spPr bwMode="auto">
              <a:xfrm flipV="1">
                <a:off x="3103563"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3" name="Line 42">
                <a:extLst>
                  <a:ext uri="{FF2B5EF4-FFF2-40B4-BE49-F238E27FC236}">
                    <a16:creationId xmlns:a16="http://schemas.microsoft.com/office/drawing/2014/main" id="{705301B8-7FB5-EE9C-FDF9-BCA49352A821}"/>
                  </a:ext>
                </a:extLst>
              </p:cNvPr>
              <p:cNvSpPr>
                <a:spLocks noChangeShapeType="1"/>
              </p:cNvSpPr>
              <p:nvPr/>
            </p:nvSpPr>
            <p:spPr bwMode="auto">
              <a:xfrm flipV="1">
                <a:off x="31337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4" name="Line 43">
                <a:extLst>
                  <a:ext uri="{FF2B5EF4-FFF2-40B4-BE49-F238E27FC236}">
                    <a16:creationId xmlns:a16="http://schemas.microsoft.com/office/drawing/2014/main" id="{A6CD20D0-6411-C399-604E-20A5BD5FF376}"/>
                  </a:ext>
                </a:extLst>
              </p:cNvPr>
              <p:cNvSpPr>
                <a:spLocks noChangeShapeType="1"/>
              </p:cNvSpPr>
              <p:nvPr/>
            </p:nvSpPr>
            <p:spPr bwMode="auto">
              <a:xfrm flipV="1">
                <a:off x="31591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5" name="Line 44">
                <a:extLst>
                  <a:ext uri="{FF2B5EF4-FFF2-40B4-BE49-F238E27FC236}">
                    <a16:creationId xmlns:a16="http://schemas.microsoft.com/office/drawing/2014/main" id="{A0059C9B-9566-6B6B-7EF8-40E32C2189FF}"/>
                  </a:ext>
                </a:extLst>
              </p:cNvPr>
              <p:cNvSpPr>
                <a:spLocks noChangeShapeType="1"/>
              </p:cNvSpPr>
              <p:nvPr/>
            </p:nvSpPr>
            <p:spPr bwMode="auto">
              <a:xfrm flipV="1">
                <a:off x="31845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6" name="Line 45">
                <a:extLst>
                  <a:ext uri="{FF2B5EF4-FFF2-40B4-BE49-F238E27FC236}">
                    <a16:creationId xmlns:a16="http://schemas.microsoft.com/office/drawing/2014/main" id="{9F8D9198-4702-48BC-4B31-DA2789DC926E}"/>
                  </a:ext>
                </a:extLst>
              </p:cNvPr>
              <p:cNvSpPr>
                <a:spLocks noChangeShapeType="1"/>
              </p:cNvSpPr>
              <p:nvPr/>
            </p:nvSpPr>
            <p:spPr bwMode="auto">
              <a:xfrm flipV="1">
                <a:off x="32035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7" name="Line 46">
                <a:extLst>
                  <a:ext uri="{FF2B5EF4-FFF2-40B4-BE49-F238E27FC236}">
                    <a16:creationId xmlns:a16="http://schemas.microsoft.com/office/drawing/2014/main" id="{5C2838E3-4493-0DA2-A070-3F54301355F1}"/>
                  </a:ext>
                </a:extLst>
              </p:cNvPr>
              <p:cNvSpPr>
                <a:spLocks noChangeShapeType="1"/>
              </p:cNvSpPr>
              <p:nvPr/>
            </p:nvSpPr>
            <p:spPr bwMode="auto">
              <a:xfrm flipV="1">
                <a:off x="3221038"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8" name="Line 51">
                <a:extLst>
                  <a:ext uri="{FF2B5EF4-FFF2-40B4-BE49-F238E27FC236}">
                    <a16:creationId xmlns:a16="http://schemas.microsoft.com/office/drawing/2014/main" id="{32897CE9-5C02-AFD9-AF8E-C8B214A6393A}"/>
                  </a:ext>
                </a:extLst>
              </p:cNvPr>
              <p:cNvSpPr>
                <a:spLocks noChangeShapeType="1"/>
              </p:cNvSpPr>
              <p:nvPr/>
            </p:nvSpPr>
            <p:spPr bwMode="auto">
              <a:xfrm flipV="1">
                <a:off x="33401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59" name="Line 52">
                <a:extLst>
                  <a:ext uri="{FF2B5EF4-FFF2-40B4-BE49-F238E27FC236}">
                    <a16:creationId xmlns:a16="http://schemas.microsoft.com/office/drawing/2014/main" id="{185D35A3-6D93-AB67-9722-012446205A79}"/>
                  </a:ext>
                </a:extLst>
              </p:cNvPr>
              <p:cNvSpPr>
                <a:spLocks noChangeShapeType="1"/>
              </p:cNvSpPr>
              <p:nvPr/>
            </p:nvSpPr>
            <p:spPr bwMode="auto">
              <a:xfrm flipV="1">
                <a:off x="34067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0" name="Line 53">
                <a:extLst>
                  <a:ext uri="{FF2B5EF4-FFF2-40B4-BE49-F238E27FC236}">
                    <a16:creationId xmlns:a16="http://schemas.microsoft.com/office/drawing/2014/main" id="{2DD44391-C18E-C2EE-3210-F27425FE7F9A}"/>
                  </a:ext>
                </a:extLst>
              </p:cNvPr>
              <p:cNvSpPr>
                <a:spLocks noChangeShapeType="1"/>
              </p:cNvSpPr>
              <p:nvPr/>
            </p:nvSpPr>
            <p:spPr bwMode="auto">
              <a:xfrm flipV="1">
                <a:off x="34575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1" name="Line 54">
                <a:extLst>
                  <a:ext uri="{FF2B5EF4-FFF2-40B4-BE49-F238E27FC236}">
                    <a16:creationId xmlns:a16="http://schemas.microsoft.com/office/drawing/2014/main" id="{4A4AD73C-80D1-DD7F-A9E2-747D1B33049C}"/>
                  </a:ext>
                </a:extLst>
              </p:cNvPr>
              <p:cNvSpPr>
                <a:spLocks noChangeShapeType="1"/>
              </p:cNvSpPr>
              <p:nvPr/>
            </p:nvSpPr>
            <p:spPr bwMode="auto">
              <a:xfrm flipV="1">
                <a:off x="3495675"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2" name="Line 55">
                <a:extLst>
                  <a:ext uri="{FF2B5EF4-FFF2-40B4-BE49-F238E27FC236}">
                    <a16:creationId xmlns:a16="http://schemas.microsoft.com/office/drawing/2014/main" id="{8E18096F-0808-B22A-BDA8-BE8670EB7282}"/>
                  </a:ext>
                </a:extLst>
              </p:cNvPr>
              <p:cNvSpPr>
                <a:spLocks noChangeShapeType="1"/>
              </p:cNvSpPr>
              <p:nvPr/>
            </p:nvSpPr>
            <p:spPr bwMode="auto">
              <a:xfrm flipV="1">
                <a:off x="35258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3" name="Line 56">
                <a:extLst>
                  <a:ext uri="{FF2B5EF4-FFF2-40B4-BE49-F238E27FC236}">
                    <a16:creationId xmlns:a16="http://schemas.microsoft.com/office/drawing/2014/main" id="{16F23A88-197D-E212-9172-B01D88B58F65}"/>
                  </a:ext>
                </a:extLst>
              </p:cNvPr>
              <p:cNvSpPr>
                <a:spLocks noChangeShapeType="1"/>
              </p:cNvSpPr>
              <p:nvPr/>
            </p:nvSpPr>
            <p:spPr bwMode="auto">
              <a:xfrm flipV="1">
                <a:off x="35512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4" name="Line 57">
                <a:extLst>
                  <a:ext uri="{FF2B5EF4-FFF2-40B4-BE49-F238E27FC236}">
                    <a16:creationId xmlns:a16="http://schemas.microsoft.com/office/drawing/2014/main" id="{27714D68-AB81-4F1D-3EE7-96D6A5C19119}"/>
                  </a:ext>
                </a:extLst>
              </p:cNvPr>
              <p:cNvSpPr>
                <a:spLocks noChangeShapeType="1"/>
              </p:cNvSpPr>
              <p:nvPr/>
            </p:nvSpPr>
            <p:spPr bwMode="auto">
              <a:xfrm flipV="1">
                <a:off x="35766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5" name="Line 58">
                <a:extLst>
                  <a:ext uri="{FF2B5EF4-FFF2-40B4-BE49-F238E27FC236}">
                    <a16:creationId xmlns:a16="http://schemas.microsoft.com/office/drawing/2014/main" id="{4CF17A28-0565-5309-A658-8061D744D9F8}"/>
                  </a:ext>
                </a:extLst>
              </p:cNvPr>
              <p:cNvSpPr>
                <a:spLocks noChangeShapeType="1"/>
              </p:cNvSpPr>
              <p:nvPr/>
            </p:nvSpPr>
            <p:spPr bwMode="auto">
              <a:xfrm flipV="1">
                <a:off x="35956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6" name="Line 59">
                <a:extLst>
                  <a:ext uri="{FF2B5EF4-FFF2-40B4-BE49-F238E27FC236}">
                    <a16:creationId xmlns:a16="http://schemas.microsoft.com/office/drawing/2014/main" id="{75D64D00-F73B-25FF-75E1-553B4BC967EF}"/>
                  </a:ext>
                </a:extLst>
              </p:cNvPr>
              <p:cNvSpPr>
                <a:spLocks noChangeShapeType="1"/>
              </p:cNvSpPr>
              <p:nvPr/>
            </p:nvSpPr>
            <p:spPr bwMode="auto">
              <a:xfrm flipV="1">
                <a:off x="3613150"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7" name="Line 64">
                <a:extLst>
                  <a:ext uri="{FF2B5EF4-FFF2-40B4-BE49-F238E27FC236}">
                    <a16:creationId xmlns:a16="http://schemas.microsoft.com/office/drawing/2014/main" id="{791321E5-610E-F684-3794-BE5934A89DBA}"/>
                  </a:ext>
                </a:extLst>
              </p:cNvPr>
              <p:cNvSpPr>
                <a:spLocks noChangeShapeType="1"/>
              </p:cNvSpPr>
              <p:nvPr/>
            </p:nvSpPr>
            <p:spPr bwMode="auto">
              <a:xfrm flipV="1">
                <a:off x="37322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8" name="Line 65">
                <a:extLst>
                  <a:ext uri="{FF2B5EF4-FFF2-40B4-BE49-F238E27FC236}">
                    <a16:creationId xmlns:a16="http://schemas.microsoft.com/office/drawing/2014/main" id="{E0A9C716-23B6-27E5-A6A3-1078DC0271E0}"/>
                  </a:ext>
                </a:extLst>
              </p:cNvPr>
              <p:cNvSpPr>
                <a:spLocks noChangeShapeType="1"/>
              </p:cNvSpPr>
              <p:nvPr/>
            </p:nvSpPr>
            <p:spPr bwMode="auto">
              <a:xfrm flipV="1">
                <a:off x="37988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9" name="Line 66">
                <a:extLst>
                  <a:ext uri="{FF2B5EF4-FFF2-40B4-BE49-F238E27FC236}">
                    <a16:creationId xmlns:a16="http://schemas.microsoft.com/office/drawing/2014/main" id="{8DE7F7B7-0BB0-3909-5E6C-E1E9AE37B24A}"/>
                  </a:ext>
                </a:extLst>
              </p:cNvPr>
              <p:cNvSpPr>
                <a:spLocks noChangeShapeType="1"/>
              </p:cNvSpPr>
              <p:nvPr/>
            </p:nvSpPr>
            <p:spPr bwMode="auto">
              <a:xfrm flipV="1">
                <a:off x="384968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0" name="Line 67">
                <a:extLst>
                  <a:ext uri="{FF2B5EF4-FFF2-40B4-BE49-F238E27FC236}">
                    <a16:creationId xmlns:a16="http://schemas.microsoft.com/office/drawing/2014/main" id="{C425CE92-C27D-421B-C9E8-1B17019C19ED}"/>
                  </a:ext>
                </a:extLst>
              </p:cNvPr>
              <p:cNvSpPr>
                <a:spLocks noChangeShapeType="1"/>
              </p:cNvSpPr>
              <p:nvPr/>
            </p:nvSpPr>
            <p:spPr bwMode="auto">
              <a:xfrm flipV="1">
                <a:off x="3887788"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1" name="Line 68">
                <a:extLst>
                  <a:ext uri="{FF2B5EF4-FFF2-40B4-BE49-F238E27FC236}">
                    <a16:creationId xmlns:a16="http://schemas.microsoft.com/office/drawing/2014/main" id="{89DB1DA1-BF9E-3059-0934-32503B62CD86}"/>
                  </a:ext>
                </a:extLst>
              </p:cNvPr>
              <p:cNvSpPr>
                <a:spLocks noChangeShapeType="1"/>
              </p:cNvSpPr>
              <p:nvPr/>
            </p:nvSpPr>
            <p:spPr bwMode="auto">
              <a:xfrm flipV="1">
                <a:off x="39179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2" name="Line 69">
                <a:extLst>
                  <a:ext uri="{FF2B5EF4-FFF2-40B4-BE49-F238E27FC236}">
                    <a16:creationId xmlns:a16="http://schemas.microsoft.com/office/drawing/2014/main" id="{E84F6B55-610B-7875-90C2-B4BD6EA3C2BA}"/>
                  </a:ext>
                </a:extLst>
              </p:cNvPr>
              <p:cNvSpPr>
                <a:spLocks noChangeShapeType="1"/>
              </p:cNvSpPr>
              <p:nvPr/>
            </p:nvSpPr>
            <p:spPr bwMode="auto">
              <a:xfrm flipV="1">
                <a:off x="39433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3" name="Line 70">
                <a:extLst>
                  <a:ext uri="{FF2B5EF4-FFF2-40B4-BE49-F238E27FC236}">
                    <a16:creationId xmlns:a16="http://schemas.microsoft.com/office/drawing/2014/main" id="{9850AAB1-1652-25E6-0251-45DB1BED09BC}"/>
                  </a:ext>
                </a:extLst>
              </p:cNvPr>
              <p:cNvSpPr>
                <a:spLocks noChangeShapeType="1"/>
              </p:cNvSpPr>
              <p:nvPr/>
            </p:nvSpPr>
            <p:spPr bwMode="auto">
              <a:xfrm flipV="1">
                <a:off x="396875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4" name="Line 71">
                <a:extLst>
                  <a:ext uri="{FF2B5EF4-FFF2-40B4-BE49-F238E27FC236}">
                    <a16:creationId xmlns:a16="http://schemas.microsoft.com/office/drawing/2014/main" id="{CEFB6002-42D7-B9B0-FBC1-CF0D532EAA74}"/>
                  </a:ext>
                </a:extLst>
              </p:cNvPr>
              <p:cNvSpPr>
                <a:spLocks noChangeShapeType="1"/>
              </p:cNvSpPr>
              <p:nvPr/>
            </p:nvSpPr>
            <p:spPr bwMode="auto">
              <a:xfrm flipV="1">
                <a:off x="39878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5" name="Line 72">
                <a:extLst>
                  <a:ext uri="{FF2B5EF4-FFF2-40B4-BE49-F238E27FC236}">
                    <a16:creationId xmlns:a16="http://schemas.microsoft.com/office/drawing/2014/main" id="{57400EF3-884C-8236-1E5F-0EEA5AEA1F2E}"/>
                  </a:ext>
                </a:extLst>
              </p:cNvPr>
              <p:cNvSpPr>
                <a:spLocks noChangeShapeType="1"/>
              </p:cNvSpPr>
              <p:nvPr/>
            </p:nvSpPr>
            <p:spPr bwMode="auto">
              <a:xfrm flipV="1">
                <a:off x="4005263"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6" name="Line 77">
                <a:extLst>
                  <a:ext uri="{FF2B5EF4-FFF2-40B4-BE49-F238E27FC236}">
                    <a16:creationId xmlns:a16="http://schemas.microsoft.com/office/drawing/2014/main" id="{7271D2BA-5F6F-873F-955E-0946DBEF75C9}"/>
                  </a:ext>
                </a:extLst>
              </p:cNvPr>
              <p:cNvSpPr>
                <a:spLocks noChangeShapeType="1"/>
              </p:cNvSpPr>
              <p:nvPr/>
            </p:nvSpPr>
            <p:spPr bwMode="auto">
              <a:xfrm flipV="1">
                <a:off x="412432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7" name="Line 78">
                <a:extLst>
                  <a:ext uri="{FF2B5EF4-FFF2-40B4-BE49-F238E27FC236}">
                    <a16:creationId xmlns:a16="http://schemas.microsoft.com/office/drawing/2014/main" id="{6CB21F79-84C6-00AB-5CAD-2CB6172D951A}"/>
                  </a:ext>
                </a:extLst>
              </p:cNvPr>
              <p:cNvSpPr>
                <a:spLocks noChangeShapeType="1"/>
              </p:cNvSpPr>
              <p:nvPr/>
            </p:nvSpPr>
            <p:spPr bwMode="auto">
              <a:xfrm flipV="1">
                <a:off x="4194175"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8" name="Line 79">
                <a:extLst>
                  <a:ext uri="{FF2B5EF4-FFF2-40B4-BE49-F238E27FC236}">
                    <a16:creationId xmlns:a16="http://schemas.microsoft.com/office/drawing/2014/main" id="{BA1BE7AC-C7BB-0A9E-9F59-350BAF782916}"/>
                  </a:ext>
                </a:extLst>
              </p:cNvPr>
              <p:cNvSpPr>
                <a:spLocks noChangeShapeType="1"/>
              </p:cNvSpPr>
              <p:nvPr/>
            </p:nvSpPr>
            <p:spPr bwMode="auto">
              <a:xfrm flipV="1">
                <a:off x="4241800"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9" name="Line 80">
                <a:extLst>
                  <a:ext uri="{FF2B5EF4-FFF2-40B4-BE49-F238E27FC236}">
                    <a16:creationId xmlns:a16="http://schemas.microsoft.com/office/drawing/2014/main" id="{B40E2BC8-2772-4222-DD50-A02A051F00EE}"/>
                  </a:ext>
                </a:extLst>
              </p:cNvPr>
              <p:cNvSpPr>
                <a:spLocks noChangeShapeType="1"/>
              </p:cNvSpPr>
              <p:nvPr/>
            </p:nvSpPr>
            <p:spPr bwMode="auto">
              <a:xfrm flipV="1">
                <a:off x="4279900" y="3687763"/>
                <a:ext cx="0" cy="57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0" name="Line 81">
                <a:extLst>
                  <a:ext uri="{FF2B5EF4-FFF2-40B4-BE49-F238E27FC236}">
                    <a16:creationId xmlns:a16="http://schemas.microsoft.com/office/drawing/2014/main" id="{797731D7-C941-D652-F930-C68BBA889195}"/>
                  </a:ext>
                </a:extLst>
              </p:cNvPr>
              <p:cNvSpPr>
                <a:spLocks noChangeShapeType="1"/>
              </p:cNvSpPr>
              <p:nvPr/>
            </p:nvSpPr>
            <p:spPr bwMode="auto">
              <a:xfrm flipV="1">
                <a:off x="43100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1" name="Line 82">
                <a:extLst>
                  <a:ext uri="{FF2B5EF4-FFF2-40B4-BE49-F238E27FC236}">
                    <a16:creationId xmlns:a16="http://schemas.microsoft.com/office/drawing/2014/main" id="{7060A1D1-86FB-E736-C80C-B341923A80B5}"/>
                  </a:ext>
                </a:extLst>
              </p:cNvPr>
              <p:cNvSpPr>
                <a:spLocks noChangeShapeType="1"/>
              </p:cNvSpPr>
              <p:nvPr/>
            </p:nvSpPr>
            <p:spPr bwMode="auto">
              <a:xfrm flipV="1">
                <a:off x="4338638"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2" name="Line 83">
                <a:extLst>
                  <a:ext uri="{FF2B5EF4-FFF2-40B4-BE49-F238E27FC236}">
                    <a16:creationId xmlns:a16="http://schemas.microsoft.com/office/drawing/2014/main" id="{9D3238EC-F977-915C-2917-407ABE87C474}"/>
                  </a:ext>
                </a:extLst>
              </p:cNvPr>
              <p:cNvSpPr>
                <a:spLocks noChangeShapeType="1"/>
              </p:cNvSpPr>
              <p:nvPr/>
            </p:nvSpPr>
            <p:spPr bwMode="auto">
              <a:xfrm flipV="1">
                <a:off x="436086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3" name="Line 84">
                <a:extLst>
                  <a:ext uri="{FF2B5EF4-FFF2-40B4-BE49-F238E27FC236}">
                    <a16:creationId xmlns:a16="http://schemas.microsoft.com/office/drawing/2014/main" id="{81A31080-591C-E009-BCA8-183F42FFFF9F}"/>
                  </a:ext>
                </a:extLst>
              </p:cNvPr>
              <p:cNvSpPr>
                <a:spLocks noChangeShapeType="1"/>
              </p:cNvSpPr>
              <p:nvPr/>
            </p:nvSpPr>
            <p:spPr bwMode="auto">
              <a:xfrm flipV="1">
                <a:off x="4379913" y="3709988"/>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4" name="Line 85">
                <a:extLst>
                  <a:ext uri="{FF2B5EF4-FFF2-40B4-BE49-F238E27FC236}">
                    <a16:creationId xmlns:a16="http://schemas.microsoft.com/office/drawing/2014/main" id="{0A6995B5-6A89-B97A-8276-89B2B9CF0820}"/>
                  </a:ext>
                </a:extLst>
              </p:cNvPr>
              <p:cNvSpPr>
                <a:spLocks noChangeShapeType="1"/>
              </p:cNvSpPr>
              <p:nvPr/>
            </p:nvSpPr>
            <p:spPr bwMode="auto">
              <a:xfrm flipV="1">
                <a:off x="4397375" y="3676651"/>
                <a:ext cx="0" cy="682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5" name="Freeform 94">
                <a:extLst>
                  <a:ext uri="{FF2B5EF4-FFF2-40B4-BE49-F238E27FC236}">
                    <a16:creationId xmlns:a16="http://schemas.microsoft.com/office/drawing/2014/main" id="{E80404AD-656F-3679-D7F0-282AA814E815}"/>
                  </a:ext>
                </a:extLst>
              </p:cNvPr>
              <p:cNvSpPr>
                <a:spLocks/>
              </p:cNvSpPr>
              <p:nvPr/>
            </p:nvSpPr>
            <p:spPr bwMode="auto">
              <a:xfrm>
                <a:off x="2044700" y="1325563"/>
                <a:ext cx="0" cy="2419350"/>
              </a:xfrm>
              <a:custGeom>
                <a:avLst/>
                <a:gdLst>
                  <a:gd name="T0" fmla="*/ 870 h 870"/>
                  <a:gd name="T1" fmla="*/ 0 h 870"/>
                  <a:gd name="T2" fmla="*/ 870 h 870"/>
                </a:gdLst>
                <a:ahLst/>
                <a:cxnLst>
                  <a:cxn ang="0">
                    <a:pos x="0" y="T0"/>
                  </a:cxn>
                  <a:cxn ang="0">
                    <a:pos x="0" y="T1"/>
                  </a:cxn>
                  <a:cxn ang="0">
                    <a:pos x="0" y="T2"/>
                  </a:cxn>
                </a:cxnLst>
                <a:rect l="0" t="0" r="r" b="b"/>
                <a:pathLst>
                  <a:path h="870">
                    <a:moveTo>
                      <a:pt x="0" y="870"/>
                    </a:moveTo>
                    <a:lnTo>
                      <a:pt x="0" y="0"/>
                    </a:lnTo>
                    <a:lnTo>
                      <a:pt x="0" y="87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6" name="Line 95">
                <a:extLst>
                  <a:ext uri="{FF2B5EF4-FFF2-40B4-BE49-F238E27FC236}">
                    <a16:creationId xmlns:a16="http://schemas.microsoft.com/office/drawing/2014/main" id="{9A8F2FCE-9744-C433-26C3-83B01B816AAB}"/>
                  </a:ext>
                </a:extLst>
              </p:cNvPr>
              <p:cNvSpPr>
                <a:spLocks noChangeShapeType="1"/>
              </p:cNvSpPr>
              <p:nvPr/>
            </p:nvSpPr>
            <p:spPr bwMode="auto">
              <a:xfrm>
                <a:off x="2044700" y="37449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7" name="Line 101">
                <a:extLst>
                  <a:ext uri="{FF2B5EF4-FFF2-40B4-BE49-F238E27FC236}">
                    <a16:creationId xmlns:a16="http://schemas.microsoft.com/office/drawing/2014/main" id="{518F0ECE-EBB6-0C99-4902-833C0A0B0DB1}"/>
                  </a:ext>
                </a:extLst>
              </p:cNvPr>
              <p:cNvSpPr>
                <a:spLocks noChangeShapeType="1"/>
              </p:cNvSpPr>
              <p:nvPr/>
            </p:nvSpPr>
            <p:spPr bwMode="auto">
              <a:xfrm>
                <a:off x="2044700" y="368458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8" name="Line 102">
                <a:extLst>
                  <a:ext uri="{FF2B5EF4-FFF2-40B4-BE49-F238E27FC236}">
                    <a16:creationId xmlns:a16="http://schemas.microsoft.com/office/drawing/2014/main" id="{2D6C55D3-A25C-8C52-4AAF-B9F46E6C5EA6}"/>
                  </a:ext>
                </a:extLst>
              </p:cNvPr>
              <p:cNvSpPr>
                <a:spLocks noChangeShapeType="1"/>
              </p:cNvSpPr>
              <p:nvPr/>
            </p:nvSpPr>
            <p:spPr bwMode="auto">
              <a:xfrm>
                <a:off x="2044700" y="36036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9" name="Line 103">
                <a:extLst>
                  <a:ext uri="{FF2B5EF4-FFF2-40B4-BE49-F238E27FC236}">
                    <a16:creationId xmlns:a16="http://schemas.microsoft.com/office/drawing/2014/main" id="{3F356D96-11CE-FB92-E4C3-3B2F360B9D17}"/>
                  </a:ext>
                </a:extLst>
              </p:cNvPr>
              <p:cNvSpPr>
                <a:spLocks noChangeShapeType="1"/>
              </p:cNvSpPr>
              <p:nvPr/>
            </p:nvSpPr>
            <p:spPr bwMode="auto">
              <a:xfrm>
                <a:off x="2044700" y="35417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0" name="Line 104">
                <a:extLst>
                  <a:ext uri="{FF2B5EF4-FFF2-40B4-BE49-F238E27FC236}">
                    <a16:creationId xmlns:a16="http://schemas.microsoft.com/office/drawing/2014/main" id="{ABCC7A1C-52F0-3450-D85F-0257642DC62A}"/>
                  </a:ext>
                </a:extLst>
              </p:cNvPr>
              <p:cNvSpPr>
                <a:spLocks noChangeShapeType="1"/>
              </p:cNvSpPr>
              <p:nvPr/>
            </p:nvSpPr>
            <p:spPr bwMode="auto">
              <a:xfrm>
                <a:off x="2044700" y="348138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1" name="Line 105">
                <a:extLst>
                  <a:ext uri="{FF2B5EF4-FFF2-40B4-BE49-F238E27FC236}">
                    <a16:creationId xmlns:a16="http://schemas.microsoft.com/office/drawing/2014/main" id="{1091544D-31AE-B6DB-7CF4-0E345AB034B5}"/>
                  </a:ext>
                </a:extLst>
              </p:cNvPr>
              <p:cNvSpPr>
                <a:spLocks noChangeShapeType="1"/>
              </p:cNvSpPr>
              <p:nvPr/>
            </p:nvSpPr>
            <p:spPr bwMode="auto">
              <a:xfrm>
                <a:off x="2044700" y="34004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2" name="Line 106">
                <a:extLst>
                  <a:ext uri="{FF2B5EF4-FFF2-40B4-BE49-F238E27FC236}">
                    <a16:creationId xmlns:a16="http://schemas.microsoft.com/office/drawing/2014/main" id="{F4A35121-9921-D485-A97F-6C996A077564}"/>
                  </a:ext>
                </a:extLst>
              </p:cNvPr>
              <p:cNvSpPr>
                <a:spLocks noChangeShapeType="1"/>
              </p:cNvSpPr>
              <p:nvPr/>
            </p:nvSpPr>
            <p:spPr bwMode="auto">
              <a:xfrm>
                <a:off x="2044700" y="33416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3" name="Line 112">
                <a:extLst>
                  <a:ext uri="{FF2B5EF4-FFF2-40B4-BE49-F238E27FC236}">
                    <a16:creationId xmlns:a16="http://schemas.microsoft.com/office/drawing/2014/main" id="{05EB8A0E-4CF5-F9D2-99DA-A91527771CA3}"/>
                  </a:ext>
                </a:extLst>
              </p:cNvPr>
              <p:cNvSpPr>
                <a:spLocks noChangeShapeType="1"/>
              </p:cNvSpPr>
              <p:nvPr/>
            </p:nvSpPr>
            <p:spPr bwMode="auto">
              <a:xfrm>
                <a:off x="2044700" y="328136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4" name="Line 113">
                <a:extLst>
                  <a:ext uri="{FF2B5EF4-FFF2-40B4-BE49-F238E27FC236}">
                    <a16:creationId xmlns:a16="http://schemas.microsoft.com/office/drawing/2014/main" id="{EC4F9DA8-6106-8214-76FF-2129B34C7839}"/>
                  </a:ext>
                </a:extLst>
              </p:cNvPr>
              <p:cNvSpPr>
                <a:spLocks noChangeShapeType="1"/>
              </p:cNvSpPr>
              <p:nvPr/>
            </p:nvSpPr>
            <p:spPr bwMode="auto">
              <a:xfrm>
                <a:off x="2044700" y="32004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5" name="Line 114">
                <a:extLst>
                  <a:ext uri="{FF2B5EF4-FFF2-40B4-BE49-F238E27FC236}">
                    <a16:creationId xmlns:a16="http://schemas.microsoft.com/office/drawing/2014/main" id="{8CBE8BEA-2773-9318-B677-CB800249C287}"/>
                  </a:ext>
                </a:extLst>
              </p:cNvPr>
              <p:cNvSpPr>
                <a:spLocks noChangeShapeType="1"/>
              </p:cNvSpPr>
              <p:nvPr/>
            </p:nvSpPr>
            <p:spPr bwMode="auto">
              <a:xfrm>
                <a:off x="2044700" y="31384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 name="Line 115">
                <a:extLst>
                  <a:ext uri="{FF2B5EF4-FFF2-40B4-BE49-F238E27FC236}">
                    <a16:creationId xmlns:a16="http://schemas.microsoft.com/office/drawing/2014/main" id="{EC873FE5-8711-885C-63C9-EF6433D14407}"/>
                  </a:ext>
                </a:extLst>
              </p:cNvPr>
              <p:cNvSpPr>
                <a:spLocks noChangeShapeType="1"/>
              </p:cNvSpPr>
              <p:nvPr/>
            </p:nvSpPr>
            <p:spPr bwMode="auto">
              <a:xfrm>
                <a:off x="2044700" y="307816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7" name="Line 116">
                <a:extLst>
                  <a:ext uri="{FF2B5EF4-FFF2-40B4-BE49-F238E27FC236}">
                    <a16:creationId xmlns:a16="http://schemas.microsoft.com/office/drawing/2014/main" id="{58A99072-BE12-B7F8-A0BD-7270102ABC53}"/>
                  </a:ext>
                </a:extLst>
              </p:cNvPr>
              <p:cNvSpPr>
                <a:spLocks noChangeShapeType="1"/>
              </p:cNvSpPr>
              <p:nvPr/>
            </p:nvSpPr>
            <p:spPr bwMode="auto">
              <a:xfrm>
                <a:off x="2044700" y="29972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8" name="Line 117">
                <a:extLst>
                  <a:ext uri="{FF2B5EF4-FFF2-40B4-BE49-F238E27FC236}">
                    <a16:creationId xmlns:a16="http://schemas.microsoft.com/office/drawing/2014/main" id="{CA056C7F-CE0E-ED01-B420-16BF8F706A0A}"/>
                  </a:ext>
                </a:extLst>
              </p:cNvPr>
              <p:cNvSpPr>
                <a:spLocks noChangeShapeType="1"/>
              </p:cNvSpPr>
              <p:nvPr/>
            </p:nvSpPr>
            <p:spPr bwMode="auto">
              <a:xfrm>
                <a:off x="2044700" y="293846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9" name="Line 123">
                <a:extLst>
                  <a:ext uri="{FF2B5EF4-FFF2-40B4-BE49-F238E27FC236}">
                    <a16:creationId xmlns:a16="http://schemas.microsoft.com/office/drawing/2014/main" id="{59F04017-7383-6A54-48D8-1B35E0448C5B}"/>
                  </a:ext>
                </a:extLst>
              </p:cNvPr>
              <p:cNvSpPr>
                <a:spLocks noChangeShapeType="1"/>
              </p:cNvSpPr>
              <p:nvPr/>
            </p:nvSpPr>
            <p:spPr bwMode="auto">
              <a:xfrm>
                <a:off x="2044700" y="287813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0" name="Line 124">
                <a:extLst>
                  <a:ext uri="{FF2B5EF4-FFF2-40B4-BE49-F238E27FC236}">
                    <a16:creationId xmlns:a16="http://schemas.microsoft.com/office/drawing/2014/main" id="{49D7C169-08DA-C385-F8CB-536C88CC302B}"/>
                  </a:ext>
                </a:extLst>
              </p:cNvPr>
              <p:cNvSpPr>
                <a:spLocks noChangeShapeType="1"/>
              </p:cNvSpPr>
              <p:nvPr/>
            </p:nvSpPr>
            <p:spPr bwMode="auto">
              <a:xfrm>
                <a:off x="2044700" y="27971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1" name="Line 125">
                <a:extLst>
                  <a:ext uri="{FF2B5EF4-FFF2-40B4-BE49-F238E27FC236}">
                    <a16:creationId xmlns:a16="http://schemas.microsoft.com/office/drawing/2014/main" id="{BFDDC312-2A6A-9476-6198-F0A017BC5BA6}"/>
                  </a:ext>
                </a:extLst>
              </p:cNvPr>
              <p:cNvSpPr>
                <a:spLocks noChangeShapeType="1"/>
              </p:cNvSpPr>
              <p:nvPr/>
            </p:nvSpPr>
            <p:spPr bwMode="auto">
              <a:xfrm>
                <a:off x="2044700" y="273526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2" name="Line 126">
                <a:extLst>
                  <a:ext uri="{FF2B5EF4-FFF2-40B4-BE49-F238E27FC236}">
                    <a16:creationId xmlns:a16="http://schemas.microsoft.com/office/drawing/2014/main" id="{49FCA235-14BE-28FA-5B80-4A1E0C032E9E}"/>
                  </a:ext>
                </a:extLst>
              </p:cNvPr>
              <p:cNvSpPr>
                <a:spLocks noChangeShapeType="1"/>
              </p:cNvSpPr>
              <p:nvPr/>
            </p:nvSpPr>
            <p:spPr bwMode="auto">
              <a:xfrm>
                <a:off x="2044700" y="267493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3" name="Line 127">
                <a:extLst>
                  <a:ext uri="{FF2B5EF4-FFF2-40B4-BE49-F238E27FC236}">
                    <a16:creationId xmlns:a16="http://schemas.microsoft.com/office/drawing/2014/main" id="{7F70DAB6-8B0A-1426-33F4-E3E963E0BC91}"/>
                  </a:ext>
                </a:extLst>
              </p:cNvPr>
              <p:cNvSpPr>
                <a:spLocks noChangeShapeType="1"/>
              </p:cNvSpPr>
              <p:nvPr/>
            </p:nvSpPr>
            <p:spPr bwMode="auto">
              <a:xfrm>
                <a:off x="2044700" y="25939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4" name="Line 128">
                <a:extLst>
                  <a:ext uri="{FF2B5EF4-FFF2-40B4-BE49-F238E27FC236}">
                    <a16:creationId xmlns:a16="http://schemas.microsoft.com/office/drawing/2014/main" id="{BE9D5F5D-637C-B688-2E67-C0D2B4B54B46}"/>
                  </a:ext>
                </a:extLst>
              </p:cNvPr>
              <p:cNvSpPr>
                <a:spLocks noChangeShapeType="1"/>
              </p:cNvSpPr>
              <p:nvPr/>
            </p:nvSpPr>
            <p:spPr bwMode="auto">
              <a:xfrm>
                <a:off x="2044700" y="253523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5" name="Line 134">
                <a:extLst>
                  <a:ext uri="{FF2B5EF4-FFF2-40B4-BE49-F238E27FC236}">
                    <a16:creationId xmlns:a16="http://schemas.microsoft.com/office/drawing/2014/main" id="{ED6929AD-A5C3-FE11-9A3F-C1B289734E9E}"/>
                  </a:ext>
                </a:extLst>
              </p:cNvPr>
              <p:cNvSpPr>
                <a:spLocks noChangeShapeType="1"/>
              </p:cNvSpPr>
              <p:nvPr/>
            </p:nvSpPr>
            <p:spPr bwMode="auto">
              <a:xfrm>
                <a:off x="2044700" y="24733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6" name="Line 135">
                <a:extLst>
                  <a:ext uri="{FF2B5EF4-FFF2-40B4-BE49-F238E27FC236}">
                    <a16:creationId xmlns:a16="http://schemas.microsoft.com/office/drawing/2014/main" id="{50FD71FE-99B2-F517-1021-60CE60C262A8}"/>
                  </a:ext>
                </a:extLst>
              </p:cNvPr>
              <p:cNvSpPr>
                <a:spLocks noChangeShapeType="1"/>
              </p:cNvSpPr>
              <p:nvPr/>
            </p:nvSpPr>
            <p:spPr bwMode="auto">
              <a:xfrm>
                <a:off x="2044700" y="239395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7" name="Line 136">
                <a:extLst>
                  <a:ext uri="{FF2B5EF4-FFF2-40B4-BE49-F238E27FC236}">
                    <a16:creationId xmlns:a16="http://schemas.microsoft.com/office/drawing/2014/main" id="{A934CD6C-EFAB-1631-483E-13439843511D}"/>
                  </a:ext>
                </a:extLst>
              </p:cNvPr>
              <p:cNvSpPr>
                <a:spLocks noChangeShapeType="1"/>
              </p:cNvSpPr>
              <p:nvPr/>
            </p:nvSpPr>
            <p:spPr bwMode="auto">
              <a:xfrm>
                <a:off x="2044700" y="233203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8" name="Line 137">
                <a:extLst>
                  <a:ext uri="{FF2B5EF4-FFF2-40B4-BE49-F238E27FC236}">
                    <a16:creationId xmlns:a16="http://schemas.microsoft.com/office/drawing/2014/main" id="{A96BC413-7965-6CF9-C5FE-BEC6607F8DE5}"/>
                  </a:ext>
                </a:extLst>
              </p:cNvPr>
              <p:cNvSpPr>
                <a:spLocks noChangeShapeType="1"/>
              </p:cNvSpPr>
              <p:nvPr/>
            </p:nvSpPr>
            <p:spPr bwMode="auto">
              <a:xfrm>
                <a:off x="2044700" y="227171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9" name="Line 138">
                <a:extLst>
                  <a:ext uri="{FF2B5EF4-FFF2-40B4-BE49-F238E27FC236}">
                    <a16:creationId xmlns:a16="http://schemas.microsoft.com/office/drawing/2014/main" id="{3AB13E1C-F315-9364-B2C8-B8E442A6FB9F}"/>
                  </a:ext>
                </a:extLst>
              </p:cNvPr>
              <p:cNvSpPr>
                <a:spLocks noChangeShapeType="1"/>
              </p:cNvSpPr>
              <p:nvPr/>
            </p:nvSpPr>
            <p:spPr bwMode="auto">
              <a:xfrm>
                <a:off x="2044700" y="219075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0" name="Line 139">
                <a:extLst>
                  <a:ext uri="{FF2B5EF4-FFF2-40B4-BE49-F238E27FC236}">
                    <a16:creationId xmlns:a16="http://schemas.microsoft.com/office/drawing/2014/main" id="{7F25D01C-FC1E-D8AC-391C-D634F5E8A345}"/>
                  </a:ext>
                </a:extLst>
              </p:cNvPr>
              <p:cNvSpPr>
                <a:spLocks noChangeShapeType="1"/>
              </p:cNvSpPr>
              <p:nvPr/>
            </p:nvSpPr>
            <p:spPr bwMode="auto">
              <a:xfrm>
                <a:off x="2044700" y="21320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1" name="Line 145">
                <a:extLst>
                  <a:ext uri="{FF2B5EF4-FFF2-40B4-BE49-F238E27FC236}">
                    <a16:creationId xmlns:a16="http://schemas.microsoft.com/office/drawing/2014/main" id="{373C301C-5D68-93FD-0A52-22050DAC0FDE}"/>
                  </a:ext>
                </a:extLst>
              </p:cNvPr>
              <p:cNvSpPr>
                <a:spLocks noChangeShapeType="1"/>
              </p:cNvSpPr>
              <p:nvPr/>
            </p:nvSpPr>
            <p:spPr bwMode="auto">
              <a:xfrm>
                <a:off x="2044700" y="20701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2" name="Line 146">
                <a:extLst>
                  <a:ext uri="{FF2B5EF4-FFF2-40B4-BE49-F238E27FC236}">
                    <a16:creationId xmlns:a16="http://schemas.microsoft.com/office/drawing/2014/main" id="{97F6095F-04E7-710F-B434-5DAD343A90C4}"/>
                  </a:ext>
                </a:extLst>
              </p:cNvPr>
              <p:cNvSpPr>
                <a:spLocks noChangeShapeType="1"/>
              </p:cNvSpPr>
              <p:nvPr/>
            </p:nvSpPr>
            <p:spPr bwMode="auto">
              <a:xfrm>
                <a:off x="2044700" y="19907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 name="Line 147">
                <a:extLst>
                  <a:ext uri="{FF2B5EF4-FFF2-40B4-BE49-F238E27FC236}">
                    <a16:creationId xmlns:a16="http://schemas.microsoft.com/office/drawing/2014/main" id="{62B33E88-02C3-B930-F31F-F8F8DDDFC0DC}"/>
                  </a:ext>
                </a:extLst>
              </p:cNvPr>
              <p:cNvSpPr>
                <a:spLocks noChangeShapeType="1"/>
              </p:cNvSpPr>
              <p:nvPr/>
            </p:nvSpPr>
            <p:spPr bwMode="auto">
              <a:xfrm>
                <a:off x="2044700" y="192881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 name="Line 148">
                <a:extLst>
                  <a:ext uri="{FF2B5EF4-FFF2-40B4-BE49-F238E27FC236}">
                    <a16:creationId xmlns:a16="http://schemas.microsoft.com/office/drawing/2014/main" id="{EF0A382F-FEA2-E94E-6584-E4A1BB08F6AB}"/>
                  </a:ext>
                </a:extLst>
              </p:cNvPr>
              <p:cNvSpPr>
                <a:spLocks noChangeShapeType="1"/>
              </p:cNvSpPr>
              <p:nvPr/>
            </p:nvSpPr>
            <p:spPr bwMode="auto">
              <a:xfrm>
                <a:off x="2044700" y="186690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5" name="Line 149">
                <a:extLst>
                  <a:ext uri="{FF2B5EF4-FFF2-40B4-BE49-F238E27FC236}">
                    <a16:creationId xmlns:a16="http://schemas.microsoft.com/office/drawing/2014/main" id="{BE0D30C0-026A-2D17-7638-CAD019E1E233}"/>
                  </a:ext>
                </a:extLst>
              </p:cNvPr>
              <p:cNvSpPr>
                <a:spLocks noChangeShapeType="1"/>
              </p:cNvSpPr>
              <p:nvPr/>
            </p:nvSpPr>
            <p:spPr bwMode="auto">
              <a:xfrm>
                <a:off x="2044700" y="178752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6" name="Line 150">
                <a:extLst>
                  <a:ext uri="{FF2B5EF4-FFF2-40B4-BE49-F238E27FC236}">
                    <a16:creationId xmlns:a16="http://schemas.microsoft.com/office/drawing/2014/main" id="{C7151B21-8C9F-ABA7-8453-B82AE0C16BBB}"/>
                  </a:ext>
                </a:extLst>
              </p:cNvPr>
              <p:cNvSpPr>
                <a:spLocks noChangeShapeType="1"/>
              </p:cNvSpPr>
              <p:nvPr/>
            </p:nvSpPr>
            <p:spPr bwMode="auto">
              <a:xfrm>
                <a:off x="2044700" y="17287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7" name="Line 156">
                <a:extLst>
                  <a:ext uri="{FF2B5EF4-FFF2-40B4-BE49-F238E27FC236}">
                    <a16:creationId xmlns:a16="http://schemas.microsoft.com/office/drawing/2014/main" id="{E55B55F3-5D4C-9C7A-D51A-A3648A665A14}"/>
                  </a:ext>
                </a:extLst>
              </p:cNvPr>
              <p:cNvSpPr>
                <a:spLocks noChangeShapeType="1"/>
              </p:cNvSpPr>
              <p:nvPr/>
            </p:nvSpPr>
            <p:spPr bwMode="auto">
              <a:xfrm>
                <a:off x="2044700" y="16668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8" name="Line 157">
                <a:extLst>
                  <a:ext uri="{FF2B5EF4-FFF2-40B4-BE49-F238E27FC236}">
                    <a16:creationId xmlns:a16="http://schemas.microsoft.com/office/drawing/2014/main" id="{45803354-E473-9E66-349E-D0BF09E5AB0A}"/>
                  </a:ext>
                </a:extLst>
              </p:cNvPr>
              <p:cNvSpPr>
                <a:spLocks noChangeShapeType="1"/>
              </p:cNvSpPr>
              <p:nvPr/>
            </p:nvSpPr>
            <p:spPr bwMode="auto">
              <a:xfrm>
                <a:off x="2044700" y="1585913"/>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9" name="Line 158">
                <a:extLst>
                  <a:ext uri="{FF2B5EF4-FFF2-40B4-BE49-F238E27FC236}">
                    <a16:creationId xmlns:a16="http://schemas.microsoft.com/office/drawing/2014/main" id="{E223A6BF-8D9E-A1E6-3B16-BBD5BA1A7330}"/>
                  </a:ext>
                </a:extLst>
              </p:cNvPr>
              <p:cNvSpPr>
                <a:spLocks noChangeShapeType="1"/>
              </p:cNvSpPr>
              <p:nvPr/>
            </p:nvSpPr>
            <p:spPr bwMode="auto">
              <a:xfrm>
                <a:off x="2044700" y="1525588"/>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0" name="Line 159">
                <a:extLst>
                  <a:ext uri="{FF2B5EF4-FFF2-40B4-BE49-F238E27FC236}">
                    <a16:creationId xmlns:a16="http://schemas.microsoft.com/office/drawing/2014/main" id="{A550F12D-A22A-9F52-4509-44C573836FBD}"/>
                  </a:ext>
                </a:extLst>
              </p:cNvPr>
              <p:cNvSpPr>
                <a:spLocks noChangeShapeType="1"/>
              </p:cNvSpPr>
              <p:nvPr/>
            </p:nvSpPr>
            <p:spPr bwMode="auto">
              <a:xfrm>
                <a:off x="2044700" y="146367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1" name="Line 160">
                <a:extLst>
                  <a:ext uri="{FF2B5EF4-FFF2-40B4-BE49-F238E27FC236}">
                    <a16:creationId xmlns:a16="http://schemas.microsoft.com/office/drawing/2014/main" id="{3DC96524-EEDA-64F0-A140-A848C938F073}"/>
                  </a:ext>
                </a:extLst>
              </p:cNvPr>
              <p:cNvSpPr>
                <a:spLocks noChangeShapeType="1"/>
              </p:cNvSpPr>
              <p:nvPr/>
            </p:nvSpPr>
            <p:spPr bwMode="auto">
              <a:xfrm>
                <a:off x="2044700" y="1385888"/>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2" name="Line 161">
                <a:extLst>
                  <a:ext uri="{FF2B5EF4-FFF2-40B4-BE49-F238E27FC236}">
                    <a16:creationId xmlns:a16="http://schemas.microsoft.com/office/drawing/2014/main" id="{39B8CE6E-ECC1-4F11-F352-CBA321575178}"/>
                  </a:ext>
                </a:extLst>
              </p:cNvPr>
              <p:cNvSpPr>
                <a:spLocks noChangeShapeType="1"/>
              </p:cNvSpPr>
              <p:nvPr/>
            </p:nvSpPr>
            <p:spPr bwMode="auto">
              <a:xfrm>
                <a:off x="2044700" y="1325563"/>
                <a:ext cx="682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3" name="Freeform 172">
                <a:extLst>
                  <a:ext uri="{FF2B5EF4-FFF2-40B4-BE49-F238E27FC236}">
                    <a16:creationId xmlns:a16="http://schemas.microsoft.com/office/drawing/2014/main" id="{69EA8ED6-334E-6268-0C90-C7EB26C0F20C}"/>
                  </a:ext>
                </a:extLst>
              </p:cNvPr>
              <p:cNvSpPr>
                <a:spLocks/>
              </p:cNvSpPr>
              <p:nvPr/>
            </p:nvSpPr>
            <p:spPr bwMode="auto">
              <a:xfrm>
                <a:off x="2044700" y="1325563"/>
                <a:ext cx="2352675" cy="0"/>
              </a:xfrm>
              <a:custGeom>
                <a:avLst/>
                <a:gdLst>
                  <a:gd name="T0" fmla="*/ 0 w 846"/>
                  <a:gd name="T1" fmla="*/ 846 w 846"/>
                  <a:gd name="T2" fmla="*/ 0 w 846"/>
                </a:gdLst>
                <a:ahLst/>
                <a:cxnLst>
                  <a:cxn ang="0">
                    <a:pos x="T0" y="0"/>
                  </a:cxn>
                  <a:cxn ang="0">
                    <a:pos x="T1" y="0"/>
                  </a:cxn>
                  <a:cxn ang="0">
                    <a:pos x="T2" y="0"/>
                  </a:cxn>
                </a:cxnLst>
                <a:rect l="0" t="0" r="r" b="b"/>
                <a:pathLst>
                  <a:path w="846">
                    <a:moveTo>
                      <a:pt x="0" y="0"/>
                    </a:moveTo>
                    <a:lnTo>
                      <a:pt x="84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4" name="Line 173">
                <a:extLst>
                  <a:ext uri="{FF2B5EF4-FFF2-40B4-BE49-F238E27FC236}">
                    <a16:creationId xmlns:a16="http://schemas.microsoft.com/office/drawing/2014/main" id="{25A404F6-9D34-4CF3-D418-47D007EBD81A}"/>
                  </a:ext>
                </a:extLst>
              </p:cNvPr>
              <p:cNvSpPr>
                <a:spLocks noChangeShapeType="1"/>
              </p:cNvSpPr>
              <p:nvPr/>
            </p:nvSpPr>
            <p:spPr bwMode="auto">
              <a:xfrm>
                <a:off x="2044700"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5" name="Line 174">
                <a:extLst>
                  <a:ext uri="{FF2B5EF4-FFF2-40B4-BE49-F238E27FC236}">
                    <a16:creationId xmlns:a16="http://schemas.microsoft.com/office/drawing/2014/main" id="{9C3BEAF1-E97C-EC88-9C54-B72688E45C8E}"/>
                  </a:ext>
                </a:extLst>
              </p:cNvPr>
              <p:cNvSpPr>
                <a:spLocks noChangeShapeType="1"/>
              </p:cNvSpPr>
              <p:nvPr/>
            </p:nvSpPr>
            <p:spPr bwMode="auto">
              <a:xfrm>
                <a:off x="21605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6" name="Line 175">
                <a:extLst>
                  <a:ext uri="{FF2B5EF4-FFF2-40B4-BE49-F238E27FC236}">
                    <a16:creationId xmlns:a16="http://schemas.microsoft.com/office/drawing/2014/main" id="{C7295705-38FA-F7C2-A90D-64D6675CC461}"/>
                  </a:ext>
                </a:extLst>
              </p:cNvPr>
              <p:cNvSpPr>
                <a:spLocks noChangeShapeType="1"/>
              </p:cNvSpPr>
              <p:nvPr/>
            </p:nvSpPr>
            <p:spPr bwMode="auto">
              <a:xfrm>
                <a:off x="22304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7" name="Line 176">
                <a:extLst>
                  <a:ext uri="{FF2B5EF4-FFF2-40B4-BE49-F238E27FC236}">
                    <a16:creationId xmlns:a16="http://schemas.microsoft.com/office/drawing/2014/main" id="{1B3ECCA1-52DB-9F35-72C9-2832C9D106CA}"/>
                  </a:ext>
                </a:extLst>
              </p:cNvPr>
              <p:cNvSpPr>
                <a:spLocks noChangeShapeType="1"/>
              </p:cNvSpPr>
              <p:nvPr/>
            </p:nvSpPr>
            <p:spPr bwMode="auto">
              <a:xfrm>
                <a:off x="22812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8" name="Line 177">
                <a:extLst>
                  <a:ext uri="{FF2B5EF4-FFF2-40B4-BE49-F238E27FC236}">
                    <a16:creationId xmlns:a16="http://schemas.microsoft.com/office/drawing/2014/main" id="{B753E6F6-55DE-B5CE-E7B2-D50DB7EFC274}"/>
                  </a:ext>
                </a:extLst>
              </p:cNvPr>
              <p:cNvSpPr>
                <a:spLocks noChangeShapeType="1"/>
              </p:cNvSpPr>
              <p:nvPr/>
            </p:nvSpPr>
            <p:spPr bwMode="auto">
              <a:xfrm>
                <a:off x="2319338"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9" name="Line 178">
                <a:extLst>
                  <a:ext uri="{FF2B5EF4-FFF2-40B4-BE49-F238E27FC236}">
                    <a16:creationId xmlns:a16="http://schemas.microsoft.com/office/drawing/2014/main" id="{CBB4E118-099E-D929-B220-2CA009B4E0A2}"/>
                  </a:ext>
                </a:extLst>
              </p:cNvPr>
              <p:cNvSpPr>
                <a:spLocks noChangeShapeType="1"/>
              </p:cNvSpPr>
              <p:nvPr/>
            </p:nvSpPr>
            <p:spPr bwMode="auto">
              <a:xfrm>
                <a:off x="23495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0" name="Line 179">
                <a:extLst>
                  <a:ext uri="{FF2B5EF4-FFF2-40B4-BE49-F238E27FC236}">
                    <a16:creationId xmlns:a16="http://schemas.microsoft.com/office/drawing/2014/main" id="{0EBFB5D4-0BBA-D4D0-7FC1-AE4023FACAB0}"/>
                  </a:ext>
                </a:extLst>
              </p:cNvPr>
              <p:cNvSpPr>
                <a:spLocks noChangeShapeType="1"/>
              </p:cNvSpPr>
              <p:nvPr/>
            </p:nvSpPr>
            <p:spPr bwMode="auto">
              <a:xfrm>
                <a:off x="23749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1" name="Line 180">
                <a:extLst>
                  <a:ext uri="{FF2B5EF4-FFF2-40B4-BE49-F238E27FC236}">
                    <a16:creationId xmlns:a16="http://schemas.microsoft.com/office/drawing/2014/main" id="{761A3959-E591-8619-7A13-7016FF37E500}"/>
                  </a:ext>
                </a:extLst>
              </p:cNvPr>
              <p:cNvSpPr>
                <a:spLocks noChangeShapeType="1"/>
              </p:cNvSpPr>
              <p:nvPr/>
            </p:nvSpPr>
            <p:spPr bwMode="auto">
              <a:xfrm>
                <a:off x="23971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2" name="Line 181">
                <a:extLst>
                  <a:ext uri="{FF2B5EF4-FFF2-40B4-BE49-F238E27FC236}">
                    <a16:creationId xmlns:a16="http://schemas.microsoft.com/office/drawing/2014/main" id="{41BC771F-0EFA-DC5A-118F-EA1C975658F9}"/>
                  </a:ext>
                </a:extLst>
              </p:cNvPr>
              <p:cNvSpPr>
                <a:spLocks noChangeShapeType="1"/>
              </p:cNvSpPr>
              <p:nvPr/>
            </p:nvSpPr>
            <p:spPr bwMode="auto">
              <a:xfrm>
                <a:off x="24193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3" name="Line 182">
                <a:extLst>
                  <a:ext uri="{FF2B5EF4-FFF2-40B4-BE49-F238E27FC236}">
                    <a16:creationId xmlns:a16="http://schemas.microsoft.com/office/drawing/2014/main" id="{ACD8D4BD-D416-E569-E6C5-1570BB7951A9}"/>
                  </a:ext>
                </a:extLst>
              </p:cNvPr>
              <p:cNvSpPr>
                <a:spLocks noChangeShapeType="1"/>
              </p:cNvSpPr>
              <p:nvPr/>
            </p:nvSpPr>
            <p:spPr bwMode="auto">
              <a:xfrm>
                <a:off x="2436813"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4" name="Line 183">
                <a:extLst>
                  <a:ext uri="{FF2B5EF4-FFF2-40B4-BE49-F238E27FC236}">
                    <a16:creationId xmlns:a16="http://schemas.microsoft.com/office/drawing/2014/main" id="{9E61F375-1BE6-58C9-2503-E9BBB23199A6}"/>
                  </a:ext>
                </a:extLst>
              </p:cNvPr>
              <p:cNvSpPr>
                <a:spLocks noChangeShapeType="1"/>
              </p:cNvSpPr>
              <p:nvPr/>
            </p:nvSpPr>
            <p:spPr bwMode="auto">
              <a:xfrm>
                <a:off x="25527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5" name="Line 184">
                <a:extLst>
                  <a:ext uri="{FF2B5EF4-FFF2-40B4-BE49-F238E27FC236}">
                    <a16:creationId xmlns:a16="http://schemas.microsoft.com/office/drawing/2014/main" id="{8FDFB2A4-5D59-117F-284C-B0917110691F}"/>
                  </a:ext>
                </a:extLst>
              </p:cNvPr>
              <p:cNvSpPr>
                <a:spLocks noChangeShapeType="1"/>
              </p:cNvSpPr>
              <p:nvPr/>
            </p:nvSpPr>
            <p:spPr bwMode="auto">
              <a:xfrm>
                <a:off x="26225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6" name="Line 185">
                <a:extLst>
                  <a:ext uri="{FF2B5EF4-FFF2-40B4-BE49-F238E27FC236}">
                    <a16:creationId xmlns:a16="http://schemas.microsoft.com/office/drawing/2014/main" id="{319854B6-16D1-7226-4E20-167ADC7E0D45}"/>
                  </a:ext>
                </a:extLst>
              </p:cNvPr>
              <p:cNvSpPr>
                <a:spLocks noChangeShapeType="1"/>
              </p:cNvSpPr>
              <p:nvPr/>
            </p:nvSpPr>
            <p:spPr bwMode="auto">
              <a:xfrm>
                <a:off x="26733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7" name="Line 186">
                <a:extLst>
                  <a:ext uri="{FF2B5EF4-FFF2-40B4-BE49-F238E27FC236}">
                    <a16:creationId xmlns:a16="http://schemas.microsoft.com/office/drawing/2014/main" id="{2252A9B8-7936-BD2F-3DE3-0A5F617ADAC5}"/>
                  </a:ext>
                </a:extLst>
              </p:cNvPr>
              <p:cNvSpPr>
                <a:spLocks noChangeShapeType="1"/>
              </p:cNvSpPr>
              <p:nvPr/>
            </p:nvSpPr>
            <p:spPr bwMode="auto">
              <a:xfrm>
                <a:off x="2711450"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8" name="Line 187">
                <a:extLst>
                  <a:ext uri="{FF2B5EF4-FFF2-40B4-BE49-F238E27FC236}">
                    <a16:creationId xmlns:a16="http://schemas.microsoft.com/office/drawing/2014/main" id="{AE8B8289-6B93-7E7A-8B11-E327340002B5}"/>
                  </a:ext>
                </a:extLst>
              </p:cNvPr>
              <p:cNvSpPr>
                <a:spLocks noChangeShapeType="1"/>
              </p:cNvSpPr>
              <p:nvPr/>
            </p:nvSpPr>
            <p:spPr bwMode="auto">
              <a:xfrm>
                <a:off x="27416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9" name="Line 188">
                <a:extLst>
                  <a:ext uri="{FF2B5EF4-FFF2-40B4-BE49-F238E27FC236}">
                    <a16:creationId xmlns:a16="http://schemas.microsoft.com/office/drawing/2014/main" id="{82E74F91-CA1B-0BB3-A1D6-2DD9982A0CD5}"/>
                  </a:ext>
                </a:extLst>
              </p:cNvPr>
              <p:cNvSpPr>
                <a:spLocks noChangeShapeType="1"/>
              </p:cNvSpPr>
              <p:nvPr/>
            </p:nvSpPr>
            <p:spPr bwMode="auto">
              <a:xfrm>
                <a:off x="27670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0" name="Line 189">
                <a:extLst>
                  <a:ext uri="{FF2B5EF4-FFF2-40B4-BE49-F238E27FC236}">
                    <a16:creationId xmlns:a16="http://schemas.microsoft.com/office/drawing/2014/main" id="{B4A13BB5-6533-147D-05A6-E8D104F9F0D4}"/>
                  </a:ext>
                </a:extLst>
              </p:cNvPr>
              <p:cNvSpPr>
                <a:spLocks noChangeShapeType="1"/>
              </p:cNvSpPr>
              <p:nvPr/>
            </p:nvSpPr>
            <p:spPr bwMode="auto">
              <a:xfrm>
                <a:off x="27892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1" name="Line 190">
                <a:extLst>
                  <a:ext uri="{FF2B5EF4-FFF2-40B4-BE49-F238E27FC236}">
                    <a16:creationId xmlns:a16="http://schemas.microsoft.com/office/drawing/2014/main" id="{A1530878-02AE-3538-5FFB-6029935D652F}"/>
                  </a:ext>
                </a:extLst>
              </p:cNvPr>
              <p:cNvSpPr>
                <a:spLocks noChangeShapeType="1"/>
              </p:cNvSpPr>
              <p:nvPr/>
            </p:nvSpPr>
            <p:spPr bwMode="auto">
              <a:xfrm>
                <a:off x="28114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2" name="Line 191">
                <a:extLst>
                  <a:ext uri="{FF2B5EF4-FFF2-40B4-BE49-F238E27FC236}">
                    <a16:creationId xmlns:a16="http://schemas.microsoft.com/office/drawing/2014/main" id="{1F0ACE36-37C5-34C6-141A-A38DAEE94E5D}"/>
                  </a:ext>
                </a:extLst>
              </p:cNvPr>
              <p:cNvSpPr>
                <a:spLocks noChangeShapeType="1"/>
              </p:cNvSpPr>
              <p:nvPr/>
            </p:nvSpPr>
            <p:spPr bwMode="auto">
              <a:xfrm>
                <a:off x="2828925"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3" name="Line 192">
                <a:extLst>
                  <a:ext uri="{FF2B5EF4-FFF2-40B4-BE49-F238E27FC236}">
                    <a16:creationId xmlns:a16="http://schemas.microsoft.com/office/drawing/2014/main" id="{980DAC6F-CB8C-78BE-A062-8BA919109FDD}"/>
                  </a:ext>
                </a:extLst>
              </p:cNvPr>
              <p:cNvSpPr>
                <a:spLocks noChangeShapeType="1"/>
              </p:cNvSpPr>
              <p:nvPr/>
            </p:nvSpPr>
            <p:spPr bwMode="auto">
              <a:xfrm>
                <a:off x="29448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4" name="Line 193">
                <a:extLst>
                  <a:ext uri="{FF2B5EF4-FFF2-40B4-BE49-F238E27FC236}">
                    <a16:creationId xmlns:a16="http://schemas.microsoft.com/office/drawing/2014/main" id="{885B4C9E-D94C-038E-2FA9-653130C732B0}"/>
                  </a:ext>
                </a:extLst>
              </p:cNvPr>
              <p:cNvSpPr>
                <a:spLocks noChangeShapeType="1"/>
              </p:cNvSpPr>
              <p:nvPr/>
            </p:nvSpPr>
            <p:spPr bwMode="auto">
              <a:xfrm>
                <a:off x="30146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5" name="Line 194">
                <a:extLst>
                  <a:ext uri="{FF2B5EF4-FFF2-40B4-BE49-F238E27FC236}">
                    <a16:creationId xmlns:a16="http://schemas.microsoft.com/office/drawing/2014/main" id="{5DC52D17-F0DA-EBFF-7D0D-D86806794752}"/>
                  </a:ext>
                </a:extLst>
              </p:cNvPr>
              <p:cNvSpPr>
                <a:spLocks noChangeShapeType="1"/>
              </p:cNvSpPr>
              <p:nvPr/>
            </p:nvSpPr>
            <p:spPr bwMode="auto">
              <a:xfrm>
                <a:off x="30654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6" name="Line 195">
                <a:extLst>
                  <a:ext uri="{FF2B5EF4-FFF2-40B4-BE49-F238E27FC236}">
                    <a16:creationId xmlns:a16="http://schemas.microsoft.com/office/drawing/2014/main" id="{55C42CC9-940E-2C7A-E8F5-C1D9845737F1}"/>
                  </a:ext>
                </a:extLst>
              </p:cNvPr>
              <p:cNvSpPr>
                <a:spLocks noChangeShapeType="1"/>
              </p:cNvSpPr>
              <p:nvPr/>
            </p:nvSpPr>
            <p:spPr bwMode="auto">
              <a:xfrm>
                <a:off x="3103563"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7" name="Line 196">
                <a:extLst>
                  <a:ext uri="{FF2B5EF4-FFF2-40B4-BE49-F238E27FC236}">
                    <a16:creationId xmlns:a16="http://schemas.microsoft.com/office/drawing/2014/main" id="{1BB56C6E-816E-B431-4FDE-A4DA99451ABA}"/>
                  </a:ext>
                </a:extLst>
              </p:cNvPr>
              <p:cNvSpPr>
                <a:spLocks noChangeShapeType="1"/>
              </p:cNvSpPr>
              <p:nvPr/>
            </p:nvSpPr>
            <p:spPr bwMode="auto">
              <a:xfrm>
                <a:off x="31337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8" name="Line 197">
                <a:extLst>
                  <a:ext uri="{FF2B5EF4-FFF2-40B4-BE49-F238E27FC236}">
                    <a16:creationId xmlns:a16="http://schemas.microsoft.com/office/drawing/2014/main" id="{C75F181C-40C9-0E5D-58C9-2116F8013BEB}"/>
                  </a:ext>
                </a:extLst>
              </p:cNvPr>
              <p:cNvSpPr>
                <a:spLocks noChangeShapeType="1"/>
              </p:cNvSpPr>
              <p:nvPr/>
            </p:nvSpPr>
            <p:spPr bwMode="auto">
              <a:xfrm>
                <a:off x="31591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49" name="Line 198">
                <a:extLst>
                  <a:ext uri="{FF2B5EF4-FFF2-40B4-BE49-F238E27FC236}">
                    <a16:creationId xmlns:a16="http://schemas.microsoft.com/office/drawing/2014/main" id="{96ECA461-8822-5E1B-82F7-E7023F20E67E}"/>
                  </a:ext>
                </a:extLst>
              </p:cNvPr>
              <p:cNvSpPr>
                <a:spLocks noChangeShapeType="1"/>
              </p:cNvSpPr>
              <p:nvPr/>
            </p:nvSpPr>
            <p:spPr bwMode="auto">
              <a:xfrm>
                <a:off x="31845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0" name="Line 199">
                <a:extLst>
                  <a:ext uri="{FF2B5EF4-FFF2-40B4-BE49-F238E27FC236}">
                    <a16:creationId xmlns:a16="http://schemas.microsoft.com/office/drawing/2014/main" id="{A1853C88-3797-9F3A-4E88-3D3F3A33FF4C}"/>
                  </a:ext>
                </a:extLst>
              </p:cNvPr>
              <p:cNvSpPr>
                <a:spLocks noChangeShapeType="1"/>
              </p:cNvSpPr>
              <p:nvPr/>
            </p:nvSpPr>
            <p:spPr bwMode="auto">
              <a:xfrm>
                <a:off x="32035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1" name="Line 200">
                <a:extLst>
                  <a:ext uri="{FF2B5EF4-FFF2-40B4-BE49-F238E27FC236}">
                    <a16:creationId xmlns:a16="http://schemas.microsoft.com/office/drawing/2014/main" id="{B7898B4E-0C5B-7365-E3C8-EDACDFCCECA1}"/>
                  </a:ext>
                </a:extLst>
              </p:cNvPr>
              <p:cNvSpPr>
                <a:spLocks noChangeShapeType="1"/>
              </p:cNvSpPr>
              <p:nvPr/>
            </p:nvSpPr>
            <p:spPr bwMode="auto">
              <a:xfrm>
                <a:off x="3221038"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2" name="Line 201">
                <a:extLst>
                  <a:ext uri="{FF2B5EF4-FFF2-40B4-BE49-F238E27FC236}">
                    <a16:creationId xmlns:a16="http://schemas.microsoft.com/office/drawing/2014/main" id="{B58B1A85-A1A5-4F9C-6A9D-C43B4D1F5231}"/>
                  </a:ext>
                </a:extLst>
              </p:cNvPr>
              <p:cNvSpPr>
                <a:spLocks noChangeShapeType="1"/>
              </p:cNvSpPr>
              <p:nvPr/>
            </p:nvSpPr>
            <p:spPr bwMode="auto">
              <a:xfrm>
                <a:off x="33401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3" name="Line 202">
                <a:extLst>
                  <a:ext uri="{FF2B5EF4-FFF2-40B4-BE49-F238E27FC236}">
                    <a16:creationId xmlns:a16="http://schemas.microsoft.com/office/drawing/2014/main" id="{90F62CD1-2034-5B5D-80A8-795C647BFE44}"/>
                  </a:ext>
                </a:extLst>
              </p:cNvPr>
              <p:cNvSpPr>
                <a:spLocks noChangeShapeType="1"/>
              </p:cNvSpPr>
              <p:nvPr/>
            </p:nvSpPr>
            <p:spPr bwMode="auto">
              <a:xfrm>
                <a:off x="34067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4" name="Line 203">
                <a:extLst>
                  <a:ext uri="{FF2B5EF4-FFF2-40B4-BE49-F238E27FC236}">
                    <a16:creationId xmlns:a16="http://schemas.microsoft.com/office/drawing/2014/main" id="{50CFE335-175E-3A2E-8E78-0466F2797A3D}"/>
                  </a:ext>
                </a:extLst>
              </p:cNvPr>
              <p:cNvSpPr>
                <a:spLocks noChangeShapeType="1"/>
              </p:cNvSpPr>
              <p:nvPr/>
            </p:nvSpPr>
            <p:spPr bwMode="auto">
              <a:xfrm>
                <a:off x="34575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5" name="Line 204">
                <a:extLst>
                  <a:ext uri="{FF2B5EF4-FFF2-40B4-BE49-F238E27FC236}">
                    <a16:creationId xmlns:a16="http://schemas.microsoft.com/office/drawing/2014/main" id="{AF7647B1-DFF7-C593-C4D7-43DA90691E83}"/>
                  </a:ext>
                </a:extLst>
              </p:cNvPr>
              <p:cNvSpPr>
                <a:spLocks noChangeShapeType="1"/>
              </p:cNvSpPr>
              <p:nvPr/>
            </p:nvSpPr>
            <p:spPr bwMode="auto">
              <a:xfrm>
                <a:off x="3495675"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6" name="Line 206">
                <a:extLst>
                  <a:ext uri="{FF2B5EF4-FFF2-40B4-BE49-F238E27FC236}">
                    <a16:creationId xmlns:a16="http://schemas.microsoft.com/office/drawing/2014/main" id="{1A4CA2AD-A2ED-6A1D-A0A3-B3754AC9BF5B}"/>
                  </a:ext>
                </a:extLst>
              </p:cNvPr>
              <p:cNvSpPr>
                <a:spLocks noChangeShapeType="1"/>
              </p:cNvSpPr>
              <p:nvPr/>
            </p:nvSpPr>
            <p:spPr bwMode="auto">
              <a:xfrm>
                <a:off x="35258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7" name="Line 207">
                <a:extLst>
                  <a:ext uri="{FF2B5EF4-FFF2-40B4-BE49-F238E27FC236}">
                    <a16:creationId xmlns:a16="http://schemas.microsoft.com/office/drawing/2014/main" id="{0E80DC6D-5446-6657-3F0A-0E33063788AF}"/>
                  </a:ext>
                </a:extLst>
              </p:cNvPr>
              <p:cNvSpPr>
                <a:spLocks noChangeShapeType="1"/>
              </p:cNvSpPr>
              <p:nvPr/>
            </p:nvSpPr>
            <p:spPr bwMode="auto">
              <a:xfrm>
                <a:off x="35512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8" name="Line 208">
                <a:extLst>
                  <a:ext uri="{FF2B5EF4-FFF2-40B4-BE49-F238E27FC236}">
                    <a16:creationId xmlns:a16="http://schemas.microsoft.com/office/drawing/2014/main" id="{A15267B6-D36D-8863-0ACE-32C30E9E4CB0}"/>
                  </a:ext>
                </a:extLst>
              </p:cNvPr>
              <p:cNvSpPr>
                <a:spLocks noChangeShapeType="1"/>
              </p:cNvSpPr>
              <p:nvPr/>
            </p:nvSpPr>
            <p:spPr bwMode="auto">
              <a:xfrm>
                <a:off x="35766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9" name="Line 209">
                <a:extLst>
                  <a:ext uri="{FF2B5EF4-FFF2-40B4-BE49-F238E27FC236}">
                    <a16:creationId xmlns:a16="http://schemas.microsoft.com/office/drawing/2014/main" id="{25584D62-E41A-35CC-9556-C2FECCA994C8}"/>
                  </a:ext>
                </a:extLst>
              </p:cNvPr>
              <p:cNvSpPr>
                <a:spLocks noChangeShapeType="1"/>
              </p:cNvSpPr>
              <p:nvPr/>
            </p:nvSpPr>
            <p:spPr bwMode="auto">
              <a:xfrm>
                <a:off x="35956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0" name="Line 210">
                <a:extLst>
                  <a:ext uri="{FF2B5EF4-FFF2-40B4-BE49-F238E27FC236}">
                    <a16:creationId xmlns:a16="http://schemas.microsoft.com/office/drawing/2014/main" id="{ED01186A-CD6B-F6EE-92B6-97C4F7F2B32C}"/>
                  </a:ext>
                </a:extLst>
              </p:cNvPr>
              <p:cNvSpPr>
                <a:spLocks noChangeShapeType="1"/>
              </p:cNvSpPr>
              <p:nvPr/>
            </p:nvSpPr>
            <p:spPr bwMode="auto">
              <a:xfrm>
                <a:off x="3613150"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1" name="Line 211">
                <a:extLst>
                  <a:ext uri="{FF2B5EF4-FFF2-40B4-BE49-F238E27FC236}">
                    <a16:creationId xmlns:a16="http://schemas.microsoft.com/office/drawing/2014/main" id="{9A631549-E282-5CCF-42E4-72CA973CC240}"/>
                  </a:ext>
                </a:extLst>
              </p:cNvPr>
              <p:cNvSpPr>
                <a:spLocks noChangeShapeType="1"/>
              </p:cNvSpPr>
              <p:nvPr/>
            </p:nvSpPr>
            <p:spPr bwMode="auto">
              <a:xfrm>
                <a:off x="37322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2" name="Line 212">
                <a:extLst>
                  <a:ext uri="{FF2B5EF4-FFF2-40B4-BE49-F238E27FC236}">
                    <a16:creationId xmlns:a16="http://schemas.microsoft.com/office/drawing/2014/main" id="{EFBA606A-7977-8272-5B43-BF98671AF831}"/>
                  </a:ext>
                </a:extLst>
              </p:cNvPr>
              <p:cNvSpPr>
                <a:spLocks noChangeShapeType="1"/>
              </p:cNvSpPr>
              <p:nvPr/>
            </p:nvSpPr>
            <p:spPr bwMode="auto">
              <a:xfrm>
                <a:off x="37988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3" name="Line 213">
                <a:extLst>
                  <a:ext uri="{FF2B5EF4-FFF2-40B4-BE49-F238E27FC236}">
                    <a16:creationId xmlns:a16="http://schemas.microsoft.com/office/drawing/2014/main" id="{C7509864-D553-7D74-11BB-77DE35A3CF38}"/>
                  </a:ext>
                </a:extLst>
              </p:cNvPr>
              <p:cNvSpPr>
                <a:spLocks noChangeShapeType="1"/>
              </p:cNvSpPr>
              <p:nvPr/>
            </p:nvSpPr>
            <p:spPr bwMode="auto">
              <a:xfrm>
                <a:off x="384968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4" name="Line 214">
                <a:extLst>
                  <a:ext uri="{FF2B5EF4-FFF2-40B4-BE49-F238E27FC236}">
                    <a16:creationId xmlns:a16="http://schemas.microsoft.com/office/drawing/2014/main" id="{77ED9606-6CF5-57F4-0F9A-0454569A3082}"/>
                  </a:ext>
                </a:extLst>
              </p:cNvPr>
              <p:cNvSpPr>
                <a:spLocks noChangeShapeType="1"/>
              </p:cNvSpPr>
              <p:nvPr/>
            </p:nvSpPr>
            <p:spPr bwMode="auto">
              <a:xfrm>
                <a:off x="3887788"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5" name="Line 215">
                <a:extLst>
                  <a:ext uri="{FF2B5EF4-FFF2-40B4-BE49-F238E27FC236}">
                    <a16:creationId xmlns:a16="http://schemas.microsoft.com/office/drawing/2014/main" id="{32679F60-8657-4BE6-E017-F9AD28F98412}"/>
                  </a:ext>
                </a:extLst>
              </p:cNvPr>
              <p:cNvSpPr>
                <a:spLocks noChangeShapeType="1"/>
              </p:cNvSpPr>
              <p:nvPr/>
            </p:nvSpPr>
            <p:spPr bwMode="auto">
              <a:xfrm>
                <a:off x="39179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6" name="Line 216">
                <a:extLst>
                  <a:ext uri="{FF2B5EF4-FFF2-40B4-BE49-F238E27FC236}">
                    <a16:creationId xmlns:a16="http://schemas.microsoft.com/office/drawing/2014/main" id="{750B78CA-062F-AF84-06DC-2B591DB980D7}"/>
                  </a:ext>
                </a:extLst>
              </p:cNvPr>
              <p:cNvSpPr>
                <a:spLocks noChangeShapeType="1"/>
              </p:cNvSpPr>
              <p:nvPr/>
            </p:nvSpPr>
            <p:spPr bwMode="auto">
              <a:xfrm>
                <a:off x="39433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7" name="Line 217">
                <a:extLst>
                  <a:ext uri="{FF2B5EF4-FFF2-40B4-BE49-F238E27FC236}">
                    <a16:creationId xmlns:a16="http://schemas.microsoft.com/office/drawing/2014/main" id="{4701889C-AB6D-CD61-16DE-15403B57B488}"/>
                  </a:ext>
                </a:extLst>
              </p:cNvPr>
              <p:cNvSpPr>
                <a:spLocks noChangeShapeType="1"/>
              </p:cNvSpPr>
              <p:nvPr/>
            </p:nvSpPr>
            <p:spPr bwMode="auto">
              <a:xfrm>
                <a:off x="396875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8" name="Line 218">
                <a:extLst>
                  <a:ext uri="{FF2B5EF4-FFF2-40B4-BE49-F238E27FC236}">
                    <a16:creationId xmlns:a16="http://schemas.microsoft.com/office/drawing/2014/main" id="{BBE93491-DB7B-7A18-C839-6E1E79C76F43}"/>
                  </a:ext>
                </a:extLst>
              </p:cNvPr>
              <p:cNvSpPr>
                <a:spLocks noChangeShapeType="1"/>
              </p:cNvSpPr>
              <p:nvPr/>
            </p:nvSpPr>
            <p:spPr bwMode="auto">
              <a:xfrm>
                <a:off x="39878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9" name="Line 219">
                <a:extLst>
                  <a:ext uri="{FF2B5EF4-FFF2-40B4-BE49-F238E27FC236}">
                    <a16:creationId xmlns:a16="http://schemas.microsoft.com/office/drawing/2014/main" id="{412E42FE-7631-A0FB-856F-E8FD839C919A}"/>
                  </a:ext>
                </a:extLst>
              </p:cNvPr>
              <p:cNvSpPr>
                <a:spLocks noChangeShapeType="1"/>
              </p:cNvSpPr>
              <p:nvPr/>
            </p:nvSpPr>
            <p:spPr bwMode="auto">
              <a:xfrm>
                <a:off x="4005263"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0" name="Line 220">
                <a:extLst>
                  <a:ext uri="{FF2B5EF4-FFF2-40B4-BE49-F238E27FC236}">
                    <a16:creationId xmlns:a16="http://schemas.microsoft.com/office/drawing/2014/main" id="{906F2D8D-D819-9D03-B413-A02301EF8260}"/>
                  </a:ext>
                </a:extLst>
              </p:cNvPr>
              <p:cNvSpPr>
                <a:spLocks noChangeShapeType="1"/>
              </p:cNvSpPr>
              <p:nvPr/>
            </p:nvSpPr>
            <p:spPr bwMode="auto">
              <a:xfrm>
                <a:off x="412432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1" name="Line 221">
                <a:extLst>
                  <a:ext uri="{FF2B5EF4-FFF2-40B4-BE49-F238E27FC236}">
                    <a16:creationId xmlns:a16="http://schemas.microsoft.com/office/drawing/2014/main" id="{CCF6EE07-5D1C-15E6-EAC1-203403D2299F}"/>
                  </a:ext>
                </a:extLst>
              </p:cNvPr>
              <p:cNvSpPr>
                <a:spLocks noChangeShapeType="1"/>
              </p:cNvSpPr>
              <p:nvPr/>
            </p:nvSpPr>
            <p:spPr bwMode="auto">
              <a:xfrm>
                <a:off x="4194175"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2" name="Line 222">
                <a:extLst>
                  <a:ext uri="{FF2B5EF4-FFF2-40B4-BE49-F238E27FC236}">
                    <a16:creationId xmlns:a16="http://schemas.microsoft.com/office/drawing/2014/main" id="{B15FF4D2-B766-DA65-FBB1-D9F844F26EEF}"/>
                  </a:ext>
                </a:extLst>
              </p:cNvPr>
              <p:cNvSpPr>
                <a:spLocks noChangeShapeType="1"/>
              </p:cNvSpPr>
              <p:nvPr/>
            </p:nvSpPr>
            <p:spPr bwMode="auto">
              <a:xfrm>
                <a:off x="4241800"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3" name="Line 223">
                <a:extLst>
                  <a:ext uri="{FF2B5EF4-FFF2-40B4-BE49-F238E27FC236}">
                    <a16:creationId xmlns:a16="http://schemas.microsoft.com/office/drawing/2014/main" id="{59FA64DB-F645-52A4-3595-EDDD9236B099}"/>
                  </a:ext>
                </a:extLst>
              </p:cNvPr>
              <p:cNvSpPr>
                <a:spLocks noChangeShapeType="1"/>
              </p:cNvSpPr>
              <p:nvPr/>
            </p:nvSpPr>
            <p:spPr bwMode="auto">
              <a:xfrm>
                <a:off x="4279900" y="1325563"/>
                <a:ext cx="0" cy="555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4" name="Line 224">
                <a:extLst>
                  <a:ext uri="{FF2B5EF4-FFF2-40B4-BE49-F238E27FC236}">
                    <a16:creationId xmlns:a16="http://schemas.microsoft.com/office/drawing/2014/main" id="{104911FD-D594-90DE-74B5-5EAEC908D46A}"/>
                  </a:ext>
                </a:extLst>
              </p:cNvPr>
              <p:cNvSpPr>
                <a:spLocks noChangeShapeType="1"/>
              </p:cNvSpPr>
              <p:nvPr/>
            </p:nvSpPr>
            <p:spPr bwMode="auto">
              <a:xfrm>
                <a:off x="43100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5" name="Line 225">
                <a:extLst>
                  <a:ext uri="{FF2B5EF4-FFF2-40B4-BE49-F238E27FC236}">
                    <a16:creationId xmlns:a16="http://schemas.microsoft.com/office/drawing/2014/main" id="{D4B87F0C-59C6-FF32-1D6D-343BFB57D507}"/>
                  </a:ext>
                </a:extLst>
              </p:cNvPr>
              <p:cNvSpPr>
                <a:spLocks noChangeShapeType="1"/>
              </p:cNvSpPr>
              <p:nvPr/>
            </p:nvSpPr>
            <p:spPr bwMode="auto">
              <a:xfrm>
                <a:off x="4338638"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6" name="Line 226">
                <a:extLst>
                  <a:ext uri="{FF2B5EF4-FFF2-40B4-BE49-F238E27FC236}">
                    <a16:creationId xmlns:a16="http://schemas.microsoft.com/office/drawing/2014/main" id="{5D6B9BFE-F5CF-81B0-90EF-F2172E85880E}"/>
                  </a:ext>
                </a:extLst>
              </p:cNvPr>
              <p:cNvSpPr>
                <a:spLocks noChangeShapeType="1"/>
              </p:cNvSpPr>
              <p:nvPr/>
            </p:nvSpPr>
            <p:spPr bwMode="auto">
              <a:xfrm>
                <a:off x="436086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7" name="Line 227">
                <a:extLst>
                  <a:ext uri="{FF2B5EF4-FFF2-40B4-BE49-F238E27FC236}">
                    <a16:creationId xmlns:a16="http://schemas.microsoft.com/office/drawing/2014/main" id="{BD69F616-2734-5865-FFAB-B3DA8353C15E}"/>
                  </a:ext>
                </a:extLst>
              </p:cNvPr>
              <p:cNvSpPr>
                <a:spLocks noChangeShapeType="1"/>
              </p:cNvSpPr>
              <p:nvPr/>
            </p:nvSpPr>
            <p:spPr bwMode="auto">
              <a:xfrm>
                <a:off x="4379913" y="1325563"/>
                <a:ext cx="0" cy="33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8" name="Line 228">
                <a:extLst>
                  <a:ext uri="{FF2B5EF4-FFF2-40B4-BE49-F238E27FC236}">
                    <a16:creationId xmlns:a16="http://schemas.microsoft.com/office/drawing/2014/main" id="{6C999305-58F4-0EA7-56AA-DE18E68E8382}"/>
                  </a:ext>
                </a:extLst>
              </p:cNvPr>
              <p:cNvSpPr>
                <a:spLocks noChangeShapeType="1"/>
              </p:cNvSpPr>
              <p:nvPr/>
            </p:nvSpPr>
            <p:spPr bwMode="auto">
              <a:xfrm>
                <a:off x="4397375" y="1325563"/>
                <a:ext cx="0" cy="66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9" name="Freeform 229">
                <a:extLst>
                  <a:ext uri="{FF2B5EF4-FFF2-40B4-BE49-F238E27FC236}">
                    <a16:creationId xmlns:a16="http://schemas.microsoft.com/office/drawing/2014/main" id="{4421B533-9E87-48E5-0888-CD68F72D3702}"/>
                  </a:ext>
                </a:extLst>
              </p:cNvPr>
              <p:cNvSpPr>
                <a:spLocks/>
              </p:cNvSpPr>
              <p:nvPr/>
            </p:nvSpPr>
            <p:spPr bwMode="auto">
              <a:xfrm>
                <a:off x="4397375" y="1325563"/>
                <a:ext cx="0" cy="2419350"/>
              </a:xfrm>
              <a:custGeom>
                <a:avLst/>
                <a:gdLst>
                  <a:gd name="T0" fmla="*/ 870 h 870"/>
                  <a:gd name="T1" fmla="*/ 0 h 870"/>
                  <a:gd name="T2" fmla="*/ 870 h 870"/>
                </a:gdLst>
                <a:ahLst/>
                <a:cxnLst>
                  <a:cxn ang="0">
                    <a:pos x="0" y="T0"/>
                  </a:cxn>
                  <a:cxn ang="0">
                    <a:pos x="0" y="T1"/>
                  </a:cxn>
                  <a:cxn ang="0">
                    <a:pos x="0" y="T2"/>
                  </a:cxn>
                </a:cxnLst>
                <a:rect l="0" t="0" r="r" b="b"/>
                <a:pathLst>
                  <a:path h="870">
                    <a:moveTo>
                      <a:pt x="0" y="870"/>
                    </a:moveTo>
                    <a:lnTo>
                      <a:pt x="0" y="0"/>
                    </a:lnTo>
                    <a:lnTo>
                      <a:pt x="0" y="87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0" name="Line 230">
                <a:extLst>
                  <a:ext uri="{FF2B5EF4-FFF2-40B4-BE49-F238E27FC236}">
                    <a16:creationId xmlns:a16="http://schemas.microsoft.com/office/drawing/2014/main" id="{AE018F8E-81A5-48D5-3B74-F1B49F95A9A6}"/>
                  </a:ext>
                </a:extLst>
              </p:cNvPr>
              <p:cNvSpPr>
                <a:spLocks noChangeShapeType="1"/>
              </p:cNvSpPr>
              <p:nvPr/>
            </p:nvSpPr>
            <p:spPr bwMode="auto">
              <a:xfrm flipH="1">
                <a:off x="4330700" y="37449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1" name="Line 231">
                <a:extLst>
                  <a:ext uri="{FF2B5EF4-FFF2-40B4-BE49-F238E27FC236}">
                    <a16:creationId xmlns:a16="http://schemas.microsoft.com/office/drawing/2014/main" id="{DE415346-FC66-FB91-5105-6DB078E9F476}"/>
                  </a:ext>
                </a:extLst>
              </p:cNvPr>
              <p:cNvSpPr>
                <a:spLocks noChangeShapeType="1"/>
              </p:cNvSpPr>
              <p:nvPr/>
            </p:nvSpPr>
            <p:spPr bwMode="auto">
              <a:xfrm flipH="1">
                <a:off x="4364038" y="368458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2" name="Line 232">
                <a:extLst>
                  <a:ext uri="{FF2B5EF4-FFF2-40B4-BE49-F238E27FC236}">
                    <a16:creationId xmlns:a16="http://schemas.microsoft.com/office/drawing/2014/main" id="{E68A259D-94C7-5519-F827-C899F44AE9E4}"/>
                  </a:ext>
                </a:extLst>
              </p:cNvPr>
              <p:cNvSpPr>
                <a:spLocks noChangeShapeType="1"/>
              </p:cNvSpPr>
              <p:nvPr/>
            </p:nvSpPr>
            <p:spPr bwMode="auto">
              <a:xfrm flipH="1">
                <a:off x="4364038" y="36036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3" name="Line 233">
                <a:extLst>
                  <a:ext uri="{FF2B5EF4-FFF2-40B4-BE49-F238E27FC236}">
                    <a16:creationId xmlns:a16="http://schemas.microsoft.com/office/drawing/2014/main" id="{10214474-D559-CB68-1F2F-BD7CF4CD9EAB}"/>
                  </a:ext>
                </a:extLst>
              </p:cNvPr>
              <p:cNvSpPr>
                <a:spLocks noChangeShapeType="1"/>
              </p:cNvSpPr>
              <p:nvPr/>
            </p:nvSpPr>
            <p:spPr bwMode="auto">
              <a:xfrm flipH="1">
                <a:off x="4330700" y="35417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4" name="Line 234">
                <a:extLst>
                  <a:ext uri="{FF2B5EF4-FFF2-40B4-BE49-F238E27FC236}">
                    <a16:creationId xmlns:a16="http://schemas.microsoft.com/office/drawing/2014/main" id="{3614C77D-6A5F-D57E-2AF3-A65256575656}"/>
                  </a:ext>
                </a:extLst>
              </p:cNvPr>
              <p:cNvSpPr>
                <a:spLocks noChangeShapeType="1"/>
              </p:cNvSpPr>
              <p:nvPr/>
            </p:nvSpPr>
            <p:spPr bwMode="auto">
              <a:xfrm flipH="1">
                <a:off x="4364038" y="348138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5" name="Line 235">
                <a:extLst>
                  <a:ext uri="{FF2B5EF4-FFF2-40B4-BE49-F238E27FC236}">
                    <a16:creationId xmlns:a16="http://schemas.microsoft.com/office/drawing/2014/main" id="{2A135F0B-B792-DC0B-7B2B-C647DA973A16}"/>
                  </a:ext>
                </a:extLst>
              </p:cNvPr>
              <p:cNvSpPr>
                <a:spLocks noChangeShapeType="1"/>
              </p:cNvSpPr>
              <p:nvPr/>
            </p:nvSpPr>
            <p:spPr bwMode="auto">
              <a:xfrm flipH="1">
                <a:off x="4364038" y="34004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6" name="Line 236">
                <a:extLst>
                  <a:ext uri="{FF2B5EF4-FFF2-40B4-BE49-F238E27FC236}">
                    <a16:creationId xmlns:a16="http://schemas.microsoft.com/office/drawing/2014/main" id="{740285E6-FFA5-56A9-870E-132DA7746B40}"/>
                  </a:ext>
                </a:extLst>
              </p:cNvPr>
              <p:cNvSpPr>
                <a:spLocks noChangeShapeType="1"/>
              </p:cNvSpPr>
              <p:nvPr/>
            </p:nvSpPr>
            <p:spPr bwMode="auto">
              <a:xfrm flipH="1">
                <a:off x="4330700" y="33416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7" name="Line 237">
                <a:extLst>
                  <a:ext uri="{FF2B5EF4-FFF2-40B4-BE49-F238E27FC236}">
                    <a16:creationId xmlns:a16="http://schemas.microsoft.com/office/drawing/2014/main" id="{99BDDD73-6DCE-43E5-6386-0DB4941E5B23}"/>
                  </a:ext>
                </a:extLst>
              </p:cNvPr>
              <p:cNvSpPr>
                <a:spLocks noChangeShapeType="1"/>
              </p:cNvSpPr>
              <p:nvPr/>
            </p:nvSpPr>
            <p:spPr bwMode="auto">
              <a:xfrm flipH="1">
                <a:off x="4364038" y="328136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8" name="Line 238">
                <a:extLst>
                  <a:ext uri="{FF2B5EF4-FFF2-40B4-BE49-F238E27FC236}">
                    <a16:creationId xmlns:a16="http://schemas.microsoft.com/office/drawing/2014/main" id="{B09D7EF3-845C-816B-6E39-26E3553A94F4}"/>
                  </a:ext>
                </a:extLst>
              </p:cNvPr>
              <p:cNvSpPr>
                <a:spLocks noChangeShapeType="1"/>
              </p:cNvSpPr>
              <p:nvPr/>
            </p:nvSpPr>
            <p:spPr bwMode="auto">
              <a:xfrm flipH="1">
                <a:off x="4364038" y="32004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9" name="Line 239">
                <a:extLst>
                  <a:ext uri="{FF2B5EF4-FFF2-40B4-BE49-F238E27FC236}">
                    <a16:creationId xmlns:a16="http://schemas.microsoft.com/office/drawing/2014/main" id="{07EDCA99-3EAE-1036-8AC6-9999B4044D30}"/>
                  </a:ext>
                </a:extLst>
              </p:cNvPr>
              <p:cNvSpPr>
                <a:spLocks noChangeShapeType="1"/>
              </p:cNvSpPr>
              <p:nvPr/>
            </p:nvSpPr>
            <p:spPr bwMode="auto">
              <a:xfrm flipH="1">
                <a:off x="4330700" y="31384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0" name="Line 240">
                <a:extLst>
                  <a:ext uri="{FF2B5EF4-FFF2-40B4-BE49-F238E27FC236}">
                    <a16:creationId xmlns:a16="http://schemas.microsoft.com/office/drawing/2014/main" id="{51DD7B39-8FB0-C5E8-EE16-AB18AF772381}"/>
                  </a:ext>
                </a:extLst>
              </p:cNvPr>
              <p:cNvSpPr>
                <a:spLocks noChangeShapeType="1"/>
              </p:cNvSpPr>
              <p:nvPr/>
            </p:nvSpPr>
            <p:spPr bwMode="auto">
              <a:xfrm flipH="1">
                <a:off x="4364038" y="307816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1" name="Line 241">
                <a:extLst>
                  <a:ext uri="{FF2B5EF4-FFF2-40B4-BE49-F238E27FC236}">
                    <a16:creationId xmlns:a16="http://schemas.microsoft.com/office/drawing/2014/main" id="{4FA1FEB7-B74A-AC87-1B24-1FE882778966}"/>
                  </a:ext>
                </a:extLst>
              </p:cNvPr>
              <p:cNvSpPr>
                <a:spLocks noChangeShapeType="1"/>
              </p:cNvSpPr>
              <p:nvPr/>
            </p:nvSpPr>
            <p:spPr bwMode="auto">
              <a:xfrm flipH="1">
                <a:off x="4364038" y="29972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2" name="Line 242">
                <a:extLst>
                  <a:ext uri="{FF2B5EF4-FFF2-40B4-BE49-F238E27FC236}">
                    <a16:creationId xmlns:a16="http://schemas.microsoft.com/office/drawing/2014/main" id="{DD58E759-981B-8B95-F77E-F356C5C05911}"/>
                  </a:ext>
                </a:extLst>
              </p:cNvPr>
              <p:cNvSpPr>
                <a:spLocks noChangeShapeType="1"/>
              </p:cNvSpPr>
              <p:nvPr/>
            </p:nvSpPr>
            <p:spPr bwMode="auto">
              <a:xfrm flipH="1">
                <a:off x="4330700" y="293846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3" name="Line 243">
                <a:extLst>
                  <a:ext uri="{FF2B5EF4-FFF2-40B4-BE49-F238E27FC236}">
                    <a16:creationId xmlns:a16="http://schemas.microsoft.com/office/drawing/2014/main" id="{57D7167F-3E2C-E9D6-E147-DD5761A77910}"/>
                  </a:ext>
                </a:extLst>
              </p:cNvPr>
              <p:cNvSpPr>
                <a:spLocks noChangeShapeType="1"/>
              </p:cNvSpPr>
              <p:nvPr/>
            </p:nvSpPr>
            <p:spPr bwMode="auto">
              <a:xfrm flipH="1">
                <a:off x="4364038" y="287813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4" name="Line 244">
                <a:extLst>
                  <a:ext uri="{FF2B5EF4-FFF2-40B4-BE49-F238E27FC236}">
                    <a16:creationId xmlns:a16="http://schemas.microsoft.com/office/drawing/2014/main" id="{67FBE27B-6BEF-86E2-E739-41251CE700EB}"/>
                  </a:ext>
                </a:extLst>
              </p:cNvPr>
              <p:cNvSpPr>
                <a:spLocks noChangeShapeType="1"/>
              </p:cNvSpPr>
              <p:nvPr/>
            </p:nvSpPr>
            <p:spPr bwMode="auto">
              <a:xfrm flipH="1">
                <a:off x="4364038" y="27971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5" name="Line 245">
                <a:extLst>
                  <a:ext uri="{FF2B5EF4-FFF2-40B4-BE49-F238E27FC236}">
                    <a16:creationId xmlns:a16="http://schemas.microsoft.com/office/drawing/2014/main" id="{10B5C8EA-6FE4-6CD3-1DD4-12CCCF85E924}"/>
                  </a:ext>
                </a:extLst>
              </p:cNvPr>
              <p:cNvSpPr>
                <a:spLocks noChangeShapeType="1"/>
              </p:cNvSpPr>
              <p:nvPr/>
            </p:nvSpPr>
            <p:spPr bwMode="auto">
              <a:xfrm flipH="1">
                <a:off x="4330700" y="273526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6" name="Line 246">
                <a:extLst>
                  <a:ext uri="{FF2B5EF4-FFF2-40B4-BE49-F238E27FC236}">
                    <a16:creationId xmlns:a16="http://schemas.microsoft.com/office/drawing/2014/main" id="{D050A5AF-B17F-11E3-2B7D-8BAAC80962AB}"/>
                  </a:ext>
                </a:extLst>
              </p:cNvPr>
              <p:cNvSpPr>
                <a:spLocks noChangeShapeType="1"/>
              </p:cNvSpPr>
              <p:nvPr/>
            </p:nvSpPr>
            <p:spPr bwMode="auto">
              <a:xfrm flipH="1">
                <a:off x="4364038" y="267493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7" name="Line 247">
                <a:extLst>
                  <a:ext uri="{FF2B5EF4-FFF2-40B4-BE49-F238E27FC236}">
                    <a16:creationId xmlns:a16="http://schemas.microsoft.com/office/drawing/2014/main" id="{69F066A1-0685-B5C0-38B4-C6FA20111AFB}"/>
                  </a:ext>
                </a:extLst>
              </p:cNvPr>
              <p:cNvSpPr>
                <a:spLocks noChangeShapeType="1"/>
              </p:cNvSpPr>
              <p:nvPr/>
            </p:nvSpPr>
            <p:spPr bwMode="auto">
              <a:xfrm flipH="1">
                <a:off x="4364038" y="25939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8" name="Line 248">
                <a:extLst>
                  <a:ext uri="{FF2B5EF4-FFF2-40B4-BE49-F238E27FC236}">
                    <a16:creationId xmlns:a16="http://schemas.microsoft.com/office/drawing/2014/main" id="{92484450-C439-BB34-3088-DBD098F8DD0A}"/>
                  </a:ext>
                </a:extLst>
              </p:cNvPr>
              <p:cNvSpPr>
                <a:spLocks noChangeShapeType="1"/>
              </p:cNvSpPr>
              <p:nvPr/>
            </p:nvSpPr>
            <p:spPr bwMode="auto">
              <a:xfrm flipH="1">
                <a:off x="4330700" y="253523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9" name="Line 249">
                <a:extLst>
                  <a:ext uri="{FF2B5EF4-FFF2-40B4-BE49-F238E27FC236}">
                    <a16:creationId xmlns:a16="http://schemas.microsoft.com/office/drawing/2014/main" id="{CF9F2B29-8B8E-0A33-60C5-A9F073E75E34}"/>
                  </a:ext>
                </a:extLst>
              </p:cNvPr>
              <p:cNvSpPr>
                <a:spLocks noChangeShapeType="1"/>
              </p:cNvSpPr>
              <p:nvPr/>
            </p:nvSpPr>
            <p:spPr bwMode="auto">
              <a:xfrm flipH="1">
                <a:off x="4364038" y="24733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0" name="Line 250">
                <a:extLst>
                  <a:ext uri="{FF2B5EF4-FFF2-40B4-BE49-F238E27FC236}">
                    <a16:creationId xmlns:a16="http://schemas.microsoft.com/office/drawing/2014/main" id="{ACD60237-D994-47DA-CE3A-4111E1FD062F}"/>
                  </a:ext>
                </a:extLst>
              </p:cNvPr>
              <p:cNvSpPr>
                <a:spLocks noChangeShapeType="1"/>
              </p:cNvSpPr>
              <p:nvPr/>
            </p:nvSpPr>
            <p:spPr bwMode="auto">
              <a:xfrm flipH="1">
                <a:off x="4364038" y="239395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1" name="Line 251">
                <a:extLst>
                  <a:ext uri="{FF2B5EF4-FFF2-40B4-BE49-F238E27FC236}">
                    <a16:creationId xmlns:a16="http://schemas.microsoft.com/office/drawing/2014/main" id="{27850CB7-DDB7-5480-1ADF-4D696A22D076}"/>
                  </a:ext>
                </a:extLst>
              </p:cNvPr>
              <p:cNvSpPr>
                <a:spLocks noChangeShapeType="1"/>
              </p:cNvSpPr>
              <p:nvPr/>
            </p:nvSpPr>
            <p:spPr bwMode="auto">
              <a:xfrm flipH="1">
                <a:off x="4330700" y="233203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2" name="Line 252">
                <a:extLst>
                  <a:ext uri="{FF2B5EF4-FFF2-40B4-BE49-F238E27FC236}">
                    <a16:creationId xmlns:a16="http://schemas.microsoft.com/office/drawing/2014/main" id="{A5EEFF8C-7036-3EDB-E3E7-527CA4134ACE}"/>
                  </a:ext>
                </a:extLst>
              </p:cNvPr>
              <p:cNvSpPr>
                <a:spLocks noChangeShapeType="1"/>
              </p:cNvSpPr>
              <p:nvPr/>
            </p:nvSpPr>
            <p:spPr bwMode="auto">
              <a:xfrm flipH="1">
                <a:off x="4364038" y="227171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3" name="Line 253">
                <a:extLst>
                  <a:ext uri="{FF2B5EF4-FFF2-40B4-BE49-F238E27FC236}">
                    <a16:creationId xmlns:a16="http://schemas.microsoft.com/office/drawing/2014/main" id="{B7B808FA-5C90-4214-5B83-5C7C48836D98}"/>
                  </a:ext>
                </a:extLst>
              </p:cNvPr>
              <p:cNvSpPr>
                <a:spLocks noChangeShapeType="1"/>
              </p:cNvSpPr>
              <p:nvPr/>
            </p:nvSpPr>
            <p:spPr bwMode="auto">
              <a:xfrm flipH="1">
                <a:off x="4364038" y="219075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4" name="Line 254">
                <a:extLst>
                  <a:ext uri="{FF2B5EF4-FFF2-40B4-BE49-F238E27FC236}">
                    <a16:creationId xmlns:a16="http://schemas.microsoft.com/office/drawing/2014/main" id="{8B5562B1-A896-7F35-AB27-54699E7C63C5}"/>
                  </a:ext>
                </a:extLst>
              </p:cNvPr>
              <p:cNvSpPr>
                <a:spLocks noChangeShapeType="1"/>
              </p:cNvSpPr>
              <p:nvPr/>
            </p:nvSpPr>
            <p:spPr bwMode="auto">
              <a:xfrm flipH="1">
                <a:off x="4330700" y="21320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5" name="Line 255">
                <a:extLst>
                  <a:ext uri="{FF2B5EF4-FFF2-40B4-BE49-F238E27FC236}">
                    <a16:creationId xmlns:a16="http://schemas.microsoft.com/office/drawing/2014/main" id="{312F17AD-9F5E-5A9E-5CCD-19B6CC75A345}"/>
                  </a:ext>
                </a:extLst>
              </p:cNvPr>
              <p:cNvSpPr>
                <a:spLocks noChangeShapeType="1"/>
              </p:cNvSpPr>
              <p:nvPr/>
            </p:nvSpPr>
            <p:spPr bwMode="auto">
              <a:xfrm flipH="1">
                <a:off x="4364038" y="20701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6" name="Line 256">
                <a:extLst>
                  <a:ext uri="{FF2B5EF4-FFF2-40B4-BE49-F238E27FC236}">
                    <a16:creationId xmlns:a16="http://schemas.microsoft.com/office/drawing/2014/main" id="{8A3044B1-B9AE-76D1-597E-0C2B180C339E}"/>
                  </a:ext>
                </a:extLst>
              </p:cNvPr>
              <p:cNvSpPr>
                <a:spLocks noChangeShapeType="1"/>
              </p:cNvSpPr>
              <p:nvPr/>
            </p:nvSpPr>
            <p:spPr bwMode="auto">
              <a:xfrm flipH="1">
                <a:off x="4364038" y="19907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7" name="Line 257">
                <a:extLst>
                  <a:ext uri="{FF2B5EF4-FFF2-40B4-BE49-F238E27FC236}">
                    <a16:creationId xmlns:a16="http://schemas.microsoft.com/office/drawing/2014/main" id="{976948E0-7C96-A888-6774-FADD870E033A}"/>
                  </a:ext>
                </a:extLst>
              </p:cNvPr>
              <p:cNvSpPr>
                <a:spLocks noChangeShapeType="1"/>
              </p:cNvSpPr>
              <p:nvPr/>
            </p:nvSpPr>
            <p:spPr bwMode="auto">
              <a:xfrm flipH="1">
                <a:off x="4330700" y="192881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8" name="Line 258">
                <a:extLst>
                  <a:ext uri="{FF2B5EF4-FFF2-40B4-BE49-F238E27FC236}">
                    <a16:creationId xmlns:a16="http://schemas.microsoft.com/office/drawing/2014/main" id="{43D5272E-F940-B08E-5DC1-8720042953B0}"/>
                  </a:ext>
                </a:extLst>
              </p:cNvPr>
              <p:cNvSpPr>
                <a:spLocks noChangeShapeType="1"/>
              </p:cNvSpPr>
              <p:nvPr/>
            </p:nvSpPr>
            <p:spPr bwMode="auto">
              <a:xfrm flipH="1">
                <a:off x="4364038" y="1866901"/>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9" name="Line 259">
                <a:extLst>
                  <a:ext uri="{FF2B5EF4-FFF2-40B4-BE49-F238E27FC236}">
                    <a16:creationId xmlns:a16="http://schemas.microsoft.com/office/drawing/2014/main" id="{A1078ACD-CC4D-6671-F792-178ECD928946}"/>
                  </a:ext>
                </a:extLst>
              </p:cNvPr>
              <p:cNvSpPr>
                <a:spLocks noChangeShapeType="1"/>
              </p:cNvSpPr>
              <p:nvPr/>
            </p:nvSpPr>
            <p:spPr bwMode="auto">
              <a:xfrm flipH="1">
                <a:off x="4364038" y="178752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0" name="Line 260">
                <a:extLst>
                  <a:ext uri="{FF2B5EF4-FFF2-40B4-BE49-F238E27FC236}">
                    <a16:creationId xmlns:a16="http://schemas.microsoft.com/office/drawing/2014/main" id="{E2CC219A-F3D2-8AB9-0985-E5F96078AE52}"/>
                  </a:ext>
                </a:extLst>
              </p:cNvPr>
              <p:cNvSpPr>
                <a:spLocks noChangeShapeType="1"/>
              </p:cNvSpPr>
              <p:nvPr/>
            </p:nvSpPr>
            <p:spPr bwMode="auto">
              <a:xfrm flipH="1">
                <a:off x="4330700" y="17287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1" name="Line 261">
                <a:extLst>
                  <a:ext uri="{FF2B5EF4-FFF2-40B4-BE49-F238E27FC236}">
                    <a16:creationId xmlns:a16="http://schemas.microsoft.com/office/drawing/2014/main" id="{16BA0805-17B2-5A9A-F0A8-E6301EEA3F49}"/>
                  </a:ext>
                </a:extLst>
              </p:cNvPr>
              <p:cNvSpPr>
                <a:spLocks noChangeShapeType="1"/>
              </p:cNvSpPr>
              <p:nvPr/>
            </p:nvSpPr>
            <p:spPr bwMode="auto">
              <a:xfrm flipH="1">
                <a:off x="4364038" y="16668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2" name="Line 262">
                <a:extLst>
                  <a:ext uri="{FF2B5EF4-FFF2-40B4-BE49-F238E27FC236}">
                    <a16:creationId xmlns:a16="http://schemas.microsoft.com/office/drawing/2014/main" id="{A243BC5E-A9D2-083C-843A-EC3C408A7E1B}"/>
                  </a:ext>
                </a:extLst>
              </p:cNvPr>
              <p:cNvSpPr>
                <a:spLocks noChangeShapeType="1"/>
              </p:cNvSpPr>
              <p:nvPr/>
            </p:nvSpPr>
            <p:spPr bwMode="auto">
              <a:xfrm flipH="1">
                <a:off x="4364038" y="1585913"/>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3" name="Line 263">
                <a:extLst>
                  <a:ext uri="{FF2B5EF4-FFF2-40B4-BE49-F238E27FC236}">
                    <a16:creationId xmlns:a16="http://schemas.microsoft.com/office/drawing/2014/main" id="{A235A3CE-C398-09CB-8F53-3BBC0D52D459}"/>
                  </a:ext>
                </a:extLst>
              </p:cNvPr>
              <p:cNvSpPr>
                <a:spLocks noChangeShapeType="1"/>
              </p:cNvSpPr>
              <p:nvPr/>
            </p:nvSpPr>
            <p:spPr bwMode="auto">
              <a:xfrm flipH="1">
                <a:off x="4330700" y="1525588"/>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4" name="Line 264">
                <a:extLst>
                  <a:ext uri="{FF2B5EF4-FFF2-40B4-BE49-F238E27FC236}">
                    <a16:creationId xmlns:a16="http://schemas.microsoft.com/office/drawing/2014/main" id="{D768C2F4-D07A-4995-EDEC-73264648C214}"/>
                  </a:ext>
                </a:extLst>
              </p:cNvPr>
              <p:cNvSpPr>
                <a:spLocks noChangeShapeType="1"/>
              </p:cNvSpPr>
              <p:nvPr/>
            </p:nvSpPr>
            <p:spPr bwMode="auto">
              <a:xfrm flipH="1">
                <a:off x="4364038" y="1463676"/>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5" name="Line 265">
                <a:extLst>
                  <a:ext uri="{FF2B5EF4-FFF2-40B4-BE49-F238E27FC236}">
                    <a16:creationId xmlns:a16="http://schemas.microsoft.com/office/drawing/2014/main" id="{516F953A-1F39-9FE5-CEDB-0D268F3DF390}"/>
                  </a:ext>
                </a:extLst>
              </p:cNvPr>
              <p:cNvSpPr>
                <a:spLocks noChangeShapeType="1"/>
              </p:cNvSpPr>
              <p:nvPr/>
            </p:nvSpPr>
            <p:spPr bwMode="auto">
              <a:xfrm flipH="1">
                <a:off x="4364038" y="1385888"/>
                <a:ext cx="333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6" name="Line 266">
                <a:extLst>
                  <a:ext uri="{FF2B5EF4-FFF2-40B4-BE49-F238E27FC236}">
                    <a16:creationId xmlns:a16="http://schemas.microsoft.com/office/drawing/2014/main" id="{5AA97916-CCF8-D3A5-F014-321E0385935A}"/>
                  </a:ext>
                </a:extLst>
              </p:cNvPr>
              <p:cNvSpPr>
                <a:spLocks noChangeShapeType="1"/>
              </p:cNvSpPr>
              <p:nvPr/>
            </p:nvSpPr>
            <p:spPr bwMode="auto">
              <a:xfrm flipH="1">
                <a:off x="4330700" y="1325563"/>
                <a:ext cx="666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7" name="Freeform 267">
                <a:extLst>
                  <a:ext uri="{FF2B5EF4-FFF2-40B4-BE49-F238E27FC236}">
                    <a16:creationId xmlns:a16="http://schemas.microsoft.com/office/drawing/2014/main" id="{09DBF2C3-E561-255F-120A-6F0B7BF12FD4}"/>
                  </a:ext>
                </a:extLst>
              </p:cNvPr>
              <p:cNvSpPr>
                <a:spLocks/>
              </p:cNvSpPr>
              <p:nvPr/>
            </p:nvSpPr>
            <p:spPr bwMode="auto">
              <a:xfrm>
                <a:off x="2044700" y="1998663"/>
                <a:ext cx="1558925" cy="11113"/>
              </a:xfrm>
              <a:custGeom>
                <a:avLst/>
                <a:gdLst>
                  <a:gd name="T0" fmla="*/ 8 w 561"/>
                  <a:gd name="T1" fmla="*/ 1 h 4"/>
                  <a:gd name="T2" fmla="*/ 21 w 561"/>
                  <a:gd name="T3" fmla="*/ 2 h 4"/>
                  <a:gd name="T4" fmla="*/ 34 w 561"/>
                  <a:gd name="T5" fmla="*/ 3 h 4"/>
                  <a:gd name="T6" fmla="*/ 47 w 561"/>
                  <a:gd name="T7" fmla="*/ 3 h 4"/>
                  <a:gd name="T8" fmla="*/ 59 w 561"/>
                  <a:gd name="T9" fmla="*/ 4 h 4"/>
                  <a:gd name="T10" fmla="*/ 72 w 561"/>
                  <a:gd name="T11" fmla="*/ 4 h 4"/>
                  <a:gd name="T12" fmla="*/ 85 w 561"/>
                  <a:gd name="T13" fmla="*/ 4 h 4"/>
                  <a:gd name="T14" fmla="*/ 98 w 561"/>
                  <a:gd name="T15" fmla="*/ 4 h 4"/>
                  <a:gd name="T16" fmla="*/ 110 w 561"/>
                  <a:gd name="T17" fmla="*/ 4 h 4"/>
                  <a:gd name="T18" fmla="*/ 123 w 561"/>
                  <a:gd name="T19" fmla="*/ 4 h 4"/>
                  <a:gd name="T20" fmla="*/ 136 w 561"/>
                  <a:gd name="T21" fmla="*/ 4 h 4"/>
                  <a:gd name="T22" fmla="*/ 149 w 561"/>
                  <a:gd name="T23" fmla="*/ 4 h 4"/>
                  <a:gd name="T24" fmla="*/ 161 w 561"/>
                  <a:gd name="T25" fmla="*/ 4 h 4"/>
                  <a:gd name="T26" fmla="*/ 174 w 561"/>
                  <a:gd name="T27" fmla="*/ 4 h 4"/>
                  <a:gd name="T28" fmla="*/ 187 w 561"/>
                  <a:gd name="T29" fmla="*/ 4 h 4"/>
                  <a:gd name="T30" fmla="*/ 200 w 561"/>
                  <a:gd name="T31" fmla="*/ 4 h 4"/>
                  <a:gd name="T32" fmla="*/ 213 w 561"/>
                  <a:gd name="T33" fmla="*/ 4 h 4"/>
                  <a:gd name="T34" fmla="*/ 225 w 561"/>
                  <a:gd name="T35" fmla="*/ 4 h 4"/>
                  <a:gd name="T36" fmla="*/ 238 w 561"/>
                  <a:gd name="T37" fmla="*/ 4 h 4"/>
                  <a:gd name="T38" fmla="*/ 251 w 561"/>
                  <a:gd name="T39" fmla="*/ 4 h 4"/>
                  <a:gd name="T40" fmla="*/ 264 w 561"/>
                  <a:gd name="T41" fmla="*/ 4 h 4"/>
                  <a:gd name="T42" fmla="*/ 276 w 561"/>
                  <a:gd name="T43" fmla="*/ 4 h 4"/>
                  <a:gd name="T44" fmla="*/ 289 w 561"/>
                  <a:gd name="T45" fmla="*/ 4 h 4"/>
                  <a:gd name="T46" fmla="*/ 302 w 561"/>
                  <a:gd name="T47" fmla="*/ 4 h 4"/>
                  <a:gd name="T48" fmla="*/ 315 w 561"/>
                  <a:gd name="T49" fmla="*/ 4 h 4"/>
                  <a:gd name="T50" fmla="*/ 327 w 561"/>
                  <a:gd name="T51" fmla="*/ 4 h 4"/>
                  <a:gd name="T52" fmla="*/ 340 w 561"/>
                  <a:gd name="T53" fmla="*/ 4 h 4"/>
                  <a:gd name="T54" fmla="*/ 353 w 561"/>
                  <a:gd name="T55" fmla="*/ 4 h 4"/>
                  <a:gd name="T56" fmla="*/ 366 w 561"/>
                  <a:gd name="T57" fmla="*/ 4 h 4"/>
                  <a:gd name="T58" fmla="*/ 378 w 561"/>
                  <a:gd name="T59" fmla="*/ 4 h 4"/>
                  <a:gd name="T60" fmla="*/ 391 w 561"/>
                  <a:gd name="T61" fmla="*/ 4 h 4"/>
                  <a:gd name="T62" fmla="*/ 404 w 561"/>
                  <a:gd name="T63" fmla="*/ 4 h 4"/>
                  <a:gd name="T64" fmla="*/ 417 w 561"/>
                  <a:gd name="T65" fmla="*/ 4 h 4"/>
                  <a:gd name="T66" fmla="*/ 430 w 561"/>
                  <a:gd name="T67" fmla="*/ 4 h 4"/>
                  <a:gd name="T68" fmla="*/ 442 w 561"/>
                  <a:gd name="T69" fmla="*/ 4 h 4"/>
                  <a:gd name="T70" fmla="*/ 455 w 561"/>
                  <a:gd name="T71" fmla="*/ 4 h 4"/>
                  <a:gd name="T72" fmla="*/ 468 w 561"/>
                  <a:gd name="T73" fmla="*/ 4 h 4"/>
                  <a:gd name="T74" fmla="*/ 481 w 561"/>
                  <a:gd name="T75" fmla="*/ 4 h 4"/>
                  <a:gd name="T76" fmla="*/ 493 w 561"/>
                  <a:gd name="T77" fmla="*/ 4 h 4"/>
                  <a:gd name="T78" fmla="*/ 506 w 561"/>
                  <a:gd name="T79" fmla="*/ 4 h 4"/>
                  <a:gd name="T80" fmla="*/ 519 w 561"/>
                  <a:gd name="T81" fmla="*/ 4 h 4"/>
                  <a:gd name="T82" fmla="*/ 532 w 561"/>
                  <a:gd name="T83" fmla="*/ 4 h 4"/>
                  <a:gd name="T84" fmla="*/ 544 w 561"/>
                  <a:gd name="T85" fmla="*/ 4 h 4"/>
                  <a:gd name="T86" fmla="*/ 557 w 561"/>
                  <a:gd name="T8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1" h="4">
                    <a:moveTo>
                      <a:pt x="0" y="0"/>
                    </a:moveTo>
                    <a:lnTo>
                      <a:pt x="4" y="0"/>
                    </a:lnTo>
                    <a:lnTo>
                      <a:pt x="8" y="1"/>
                    </a:lnTo>
                    <a:lnTo>
                      <a:pt x="13" y="1"/>
                    </a:lnTo>
                    <a:lnTo>
                      <a:pt x="17" y="2"/>
                    </a:lnTo>
                    <a:lnTo>
                      <a:pt x="21" y="2"/>
                    </a:lnTo>
                    <a:lnTo>
                      <a:pt x="25" y="2"/>
                    </a:lnTo>
                    <a:lnTo>
                      <a:pt x="30" y="3"/>
                    </a:lnTo>
                    <a:lnTo>
                      <a:pt x="34" y="3"/>
                    </a:lnTo>
                    <a:lnTo>
                      <a:pt x="38" y="3"/>
                    </a:lnTo>
                    <a:lnTo>
                      <a:pt x="42" y="3"/>
                    </a:lnTo>
                    <a:lnTo>
                      <a:pt x="47" y="3"/>
                    </a:lnTo>
                    <a:lnTo>
                      <a:pt x="51" y="4"/>
                    </a:lnTo>
                    <a:lnTo>
                      <a:pt x="55" y="4"/>
                    </a:lnTo>
                    <a:lnTo>
                      <a:pt x="59" y="4"/>
                    </a:lnTo>
                    <a:lnTo>
                      <a:pt x="64" y="4"/>
                    </a:lnTo>
                    <a:lnTo>
                      <a:pt x="68" y="4"/>
                    </a:lnTo>
                    <a:lnTo>
                      <a:pt x="72" y="4"/>
                    </a:lnTo>
                    <a:lnTo>
                      <a:pt x="76" y="4"/>
                    </a:lnTo>
                    <a:lnTo>
                      <a:pt x="81" y="4"/>
                    </a:lnTo>
                    <a:lnTo>
                      <a:pt x="85" y="4"/>
                    </a:lnTo>
                    <a:lnTo>
                      <a:pt x="89" y="4"/>
                    </a:lnTo>
                    <a:lnTo>
                      <a:pt x="93" y="4"/>
                    </a:lnTo>
                    <a:lnTo>
                      <a:pt x="98" y="4"/>
                    </a:lnTo>
                    <a:lnTo>
                      <a:pt x="102" y="4"/>
                    </a:lnTo>
                    <a:lnTo>
                      <a:pt x="106" y="4"/>
                    </a:lnTo>
                    <a:lnTo>
                      <a:pt x="110" y="4"/>
                    </a:lnTo>
                    <a:lnTo>
                      <a:pt x="115" y="4"/>
                    </a:lnTo>
                    <a:lnTo>
                      <a:pt x="119" y="4"/>
                    </a:lnTo>
                    <a:lnTo>
                      <a:pt x="123" y="4"/>
                    </a:lnTo>
                    <a:lnTo>
                      <a:pt x="127" y="4"/>
                    </a:lnTo>
                    <a:lnTo>
                      <a:pt x="132" y="4"/>
                    </a:lnTo>
                    <a:lnTo>
                      <a:pt x="136" y="4"/>
                    </a:lnTo>
                    <a:lnTo>
                      <a:pt x="140" y="4"/>
                    </a:lnTo>
                    <a:lnTo>
                      <a:pt x="144" y="4"/>
                    </a:lnTo>
                    <a:lnTo>
                      <a:pt x="149" y="4"/>
                    </a:lnTo>
                    <a:lnTo>
                      <a:pt x="153" y="4"/>
                    </a:lnTo>
                    <a:lnTo>
                      <a:pt x="157" y="4"/>
                    </a:lnTo>
                    <a:lnTo>
                      <a:pt x="161" y="4"/>
                    </a:lnTo>
                    <a:lnTo>
                      <a:pt x="166" y="4"/>
                    </a:lnTo>
                    <a:lnTo>
                      <a:pt x="170" y="4"/>
                    </a:lnTo>
                    <a:lnTo>
                      <a:pt x="174" y="4"/>
                    </a:lnTo>
                    <a:lnTo>
                      <a:pt x="178" y="4"/>
                    </a:lnTo>
                    <a:lnTo>
                      <a:pt x="183" y="4"/>
                    </a:lnTo>
                    <a:lnTo>
                      <a:pt x="187" y="4"/>
                    </a:lnTo>
                    <a:lnTo>
                      <a:pt x="191" y="4"/>
                    </a:lnTo>
                    <a:lnTo>
                      <a:pt x="196" y="4"/>
                    </a:lnTo>
                    <a:lnTo>
                      <a:pt x="200" y="4"/>
                    </a:lnTo>
                    <a:lnTo>
                      <a:pt x="204" y="4"/>
                    </a:lnTo>
                    <a:lnTo>
                      <a:pt x="208" y="4"/>
                    </a:lnTo>
                    <a:lnTo>
                      <a:pt x="213" y="4"/>
                    </a:lnTo>
                    <a:lnTo>
                      <a:pt x="217" y="4"/>
                    </a:lnTo>
                    <a:lnTo>
                      <a:pt x="221" y="4"/>
                    </a:lnTo>
                    <a:lnTo>
                      <a:pt x="225" y="4"/>
                    </a:lnTo>
                    <a:lnTo>
                      <a:pt x="230" y="4"/>
                    </a:lnTo>
                    <a:lnTo>
                      <a:pt x="234" y="4"/>
                    </a:lnTo>
                    <a:lnTo>
                      <a:pt x="238" y="4"/>
                    </a:lnTo>
                    <a:lnTo>
                      <a:pt x="242" y="4"/>
                    </a:lnTo>
                    <a:lnTo>
                      <a:pt x="247" y="4"/>
                    </a:lnTo>
                    <a:lnTo>
                      <a:pt x="251" y="4"/>
                    </a:lnTo>
                    <a:lnTo>
                      <a:pt x="255" y="4"/>
                    </a:lnTo>
                    <a:lnTo>
                      <a:pt x="259" y="4"/>
                    </a:lnTo>
                    <a:lnTo>
                      <a:pt x="264" y="4"/>
                    </a:lnTo>
                    <a:lnTo>
                      <a:pt x="268" y="4"/>
                    </a:lnTo>
                    <a:lnTo>
                      <a:pt x="272" y="4"/>
                    </a:lnTo>
                    <a:lnTo>
                      <a:pt x="276" y="4"/>
                    </a:lnTo>
                    <a:lnTo>
                      <a:pt x="281" y="4"/>
                    </a:lnTo>
                    <a:lnTo>
                      <a:pt x="285" y="4"/>
                    </a:lnTo>
                    <a:lnTo>
                      <a:pt x="289" y="4"/>
                    </a:lnTo>
                    <a:lnTo>
                      <a:pt x="293" y="4"/>
                    </a:lnTo>
                    <a:lnTo>
                      <a:pt x="298" y="4"/>
                    </a:lnTo>
                    <a:lnTo>
                      <a:pt x="302" y="4"/>
                    </a:lnTo>
                    <a:lnTo>
                      <a:pt x="306" y="4"/>
                    </a:lnTo>
                    <a:lnTo>
                      <a:pt x="310" y="4"/>
                    </a:lnTo>
                    <a:lnTo>
                      <a:pt x="315" y="4"/>
                    </a:lnTo>
                    <a:lnTo>
                      <a:pt x="319" y="4"/>
                    </a:lnTo>
                    <a:lnTo>
                      <a:pt x="323" y="4"/>
                    </a:lnTo>
                    <a:lnTo>
                      <a:pt x="327" y="4"/>
                    </a:lnTo>
                    <a:lnTo>
                      <a:pt x="332" y="4"/>
                    </a:lnTo>
                    <a:lnTo>
                      <a:pt x="336" y="4"/>
                    </a:lnTo>
                    <a:lnTo>
                      <a:pt x="340" y="4"/>
                    </a:lnTo>
                    <a:lnTo>
                      <a:pt x="344" y="4"/>
                    </a:lnTo>
                    <a:lnTo>
                      <a:pt x="349" y="4"/>
                    </a:lnTo>
                    <a:lnTo>
                      <a:pt x="353" y="4"/>
                    </a:lnTo>
                    <a:lnTo>
                      <a:pt x="357" y="4"/>
                    </a:lnTo>
                    <a:lnTo>
                      <a:pt x="361" y="4"/>
                    </a:lnTo>
                    <a:lnTo>
                      <a:pt x="366" y="4"/>
                    </a:lnTo>
                    <a:lnTo>
                      <a:pt x="370" y="4"/>
                    </a:lnTo>
                    <a:lnTo>
                      <a:pt x="374" y="4"/>
                    </a:lnTo>
                    <a:lnTo>
                      <a:pt x="378" y="4"/>
                    </a:lnTo>
                    <a:lnTo>
                      <a:pt x="383" y="4"/>
                    </a:lnTo>
                    <a:lnTo>
                      <a:pt x="387" y="4"/>
                    </a:lnTo>
                    <a:lnTo>
                      <a:pt x="391" y="4"/>
                    </a:lnTo>
                    <a:lnTo>
                      <a:pt x="395" y="4"/>
                    </a:lnTo>
                    <a:lnTo>
                      <a:pt x="400" y="4"/>
                    </a:lnTo>
                    <a:lnTo>
                      <a:pt x="404" y="4"/>
                    </a:lnTo>
                    <a:lnTo>
                      <a:pt x="408" y="4"/>
                    </a:lnTo>
                    <a:lnTo>
                      <a:pt x="412" y="4"/>
                    </a:lnTo>
                    <a:lnTo>
                      <a:pt x="417" y="4"/>
                    </a:lnTo>
                    <a:lnTo>
                      <a:pt x="421" y="4"/>
                    </a:lnTo>
                    <a:lnTo>
                      <a:pt x="425" y="4"/>
                    </a:lnTo>
                    <a:lnTo>
                      <a:pt x="430" y="4"/>
                    </a:lnTo>
                    <a:lnTo>
                      <a:pt x="434" y="4"/>
                    </a:lnTo>
                    <a:lnTo>
                      <a:pt x="438" y="4"/>
                    </a:lnTo>
                    <a:lnTo>
                      <a:pt x="442" y="4"/>
                    </a:lnTo>
                    <a:lnTo>
                      <a:pt x="447" y="4"/>
                    </a:lnTo>
                    <a:lnTo>
                      <a:pt x="451" y="4"/>
                    </a:lnTo>
                    <a:lnTo>
                      <a:pt x="455" y="4"/>
                    </a:lnTo>
                    <a:lnTo>
                      <a:pt x="459" y="4"/>
                    </a:lnTo>
                    <a:lnTo>
                      <a:pt x="464" y="4"/>
                    </a:lnTo>
                    <a:lnTo>
                      <a:pt x="468" y="4"/>
                    </a:lnTo>
                    <a:lnTo>
                      <a:pt x="472" y="4"/>
                    </a:lnTo>
                    <a:lnTo>
                      <a:pt x="476" y="4"/>
                    </a:lnTo>
                    <a:lnTo>
                      <a:pt x="481" y="4"/>
                    </a:lnTo>
                    <a:lnTo>
                      <a:pt x="485" y="4"/>
                    </a:lnTo>
                    <a:lnTo>
                      <a:pt x="489" y="4"/>
                    </a:lnTo>
                    <a:lnTo>
                      <a:pt x="493" y="4"/>
                    </a:lnTo>
                    <a:lnTo>
                      <a:pt x="498" y="4"/>
                    </a:lnTo>
                    <a:lnTo>
                      <a:pt x="502" y="4"/>
                    </a:lnTo>
                    <a:lnTo>
                      <a:pt x="506" y="4"/>
                    </a:lnTo>
                    <a:lnTo>
                      <a:pt x="510" y="4"/>
                    </a:lnTo>
                    <a:lnTo>
                      <a:pt x="515" y="4"/>
                    </a:lnTo>
                    <a:lnTo>
                      <a:pt x="519" y="4"/>
                    </a:lnTo>
                    <a:lnTo>
                      <a:pt x="523" y="4"/>
                    </a:lnTo>
                    <a:lnTo>
                      <a:pt x="527" y="4"/>
                    </a:lnTo>
                    <a:lnTo>
                      <a:pt x="532" y="4"/>
                    </a:lnTo>
                    <a:lnTo>
                      <a:pt x="536" y="4"/>
                    </a:lnTo>
                    <a:lnTo>
                      <a:pt x="540" y="4"/>
                    </a:lnTo>
                    <a:lnTo>
                      <a:pt x="544" y="4"/>
                    </a:lnTo>
                    <a:lnTo>
                      <a:pt x="549" y="4"/>
                    </a:lnTo>
                    <a:lnTo>
                      <a:pt x="553" y="4"/>
                    </a:lnTo>
                    <a:lnTo>
                      <a:pt x="557" y="4"/>
                    </a:lnTo>
                    <a:lnTo>
                      <a:pt x="561" y="4"/>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8" name="Freeform 292">
                <a:extLst>
                  <a:ext uri="{FF2B5EF4-FFF2-40B4-BE49-F238E27FC236}">
                    <a16:creationId xmlns:a16="http://schemas.microsoft.com/office/drawing/2014/main" id="{459BD48C-7C02-4725-8D8C-E08D0B37604D}"/>
                  </a:ext>
                </a:extLst>
              </p:cNvPr>
              <p:cNvSpPr>
                <a:spLocks/>
              </p:cNvSpPr>
              <p:nvPr/>
            </p:nvSpPr>
            <p:spPr bwMode="auto">
              <a:xfrm>
                <a:off x="3613150" y="2852738"/>
                <a:ext cx="784225" cy="806450"/>
              </a:xfrm>
              <a:custGeom>
                <a:avLst/>
                <a:gdLst>
                  <a:gd name="T0" fmla="*/ 0 w 282"/>
                  <a:gd name="T1" fmla="*/ 0 h 290"/>
                  <a:gd name="T2" fmla="*/ 32 w 282"/>
                  <a:gd name="T3" fmla="*/ 33 h 290"/>
                  <a:gd name="T4" fmla="*/ 63 w 282"/>
                  <a:gd name="T5" fmla="*/ 65 h 290"/>
                  <a:gd name="T6" fmla="*/ 94 w 282"/>
                  <a:gd name="T7" fmla="*/ 97 h 290"/>
                  <a:gd name="T8" fmla="*/ 126 w 282"/>
                  <a:gd name="T9" fmla="*/ 129 h 290"/>
                  <a:gd name="T10" fmla="*/ 157 w 282"/>
                  <a:gd name="T11" fmla="*/ 161 h 290"/>
                  <a:gd name="T12" fmla="*/ 188 w 282"/>
                  <a:gd name="T13" fmla="*/ 194 h 290"/>
                  <a:gd name="T14" fmla="*/ 220 w 282"/>
                  <a:gd name="T15" fmla="*/ 226 h 290"/>
                  <a:gd name="T16" fmla="*/ 251 w 282"/>
                  <a:gd name="T17" fmla="*/ 258 h 290"/>
                  <a:gd name="T18" fmla="*/ 282 w 282"/>
                  <a:gd name="T19"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90">
                    <a:moveTo>
                      <a:pt x="0" y="0"/>
                    </a:moveTo>
                    <a:lnTo>
                      <a:pt x="32" y="33"/>
                    </a:lnTo>
                    <a:lnTo>
                      <a:pt x="63" y="65"/>
                    </a:lnTo>
                    <a:lnTo>
                      <a:pt x="94" y="97"/>
                    </a:lnTo>
                    <a:lnTo>
                      <a:pt x="126" y="129"/>
                    </a:lnTo>
                    <a:lnTo>
                      <a:pt x="157" y="161"/>
                    </a:lnTo>
                    <a:lnTo>
                      <a:pt x="188" y="194"/>
                    </a:lnTo>
                    <a:lnTo>
                      <a:pt x="220" y="226"/>
                    </a:lnTo>
                    <a:lnTo>
                      <a:pt x="251" y="258"/>
                    </a:lnTo>
                    <a:lnTo>
                      <a:pt x="282" y="290"/>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9" name="Freeform 312">
                <a:extLst>
                  <a:ext uri="{FF2B5EF4-FFF2-40B4-BE49-F238E27FC236}">
                    <a16:creationId xmlns:a16="http://schemas.microsoft.com/office/drawing/2014/main" id="{F474D1E1-F24D-976E-BF83-5D76E7D233C6}"/>
                  </a:ext>
                </a:extLst>
              </p:cNvPr>
              <p:cNvSpPr>
                <a:spLocks/>
              </p:cNvSpPr>
              <p:nvPr/>
            </p:nvSpPr>
            <p:spPr bwMode="auto">
              <a:xfrm>
                <a:off x="3092450" y="1325563"/>
                <a:ext cx="11113" cy="74613"/>
              </a:xfrm>
              <a:custGeom>
                <a:avLst/>
                <a:gdLst>
                  <a:gd name="T0" fmla="*/ 0 w 4"/>
                  <a:gd name="T1" fmla="*/ 0 h 27"/>
                  <a:gd name="T2" fmla="*/ 4 w 4"/>
                  <a:gd name="T3" fmla="*/ 27 h 27"/>
                  <a:gd name="T4" fmla="*/ 4 w 4"/>
                  <a:gd name="T5" fmla="*/ 27 h 27"/>
                </a:gdLst>
                <a:ahLst/>
                <a:cxnLst>
                  <a:cxn ang="0">
                    <a:pos x="T0" y="T1"/>
                  </a:cxn>
                  <a:cxn ang="0">
                    <a:pos x="T2" y="T3"/>
                  </a:cxn>
                  <a:cxn ang="0">
                    <a:pos x="T4" y="T5"/>
                  </a:cxn>
                </a:cxnLst>
                <a:rect l="0" t="0" r="r" b="b"/>
                <a:pathLst>
                  <a:path w="4" h="27">
                    <a:moveTo>
                      <a:pt x="0" y="0"/>
                    </a:moveTo>
                    <a:lnTo>
                      <a:pt x="4" y="27"/>
                    </a:lnTo>
                    <a:lnTo>
                      <a:pt x="4"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0" name="Freeform 313">
                <a:extLst>
                  <a:ext uri="{FF2B5EF4-FFF2-40B4-BE49-F238E27FC236}">
                    <a16:creationId xmlns:a16="http://schemas.microsoft.com/office/drawing/2014/main" id="{16E507B4-4A19-ACB4-CF37-09503CD610DC}"/>
                  </a:ext>
                </a:extLst>
              </p:cNvPr>
              <p:cNvSpPr>
                <a:spLocks/>
              </p:cNvSpPr>
              <p:nvPr/>
            </p:nvSpPr>
            <p:spPr bwMode="auto">
              <a:xfrm>
                <a:off x="3111500" y="1452563"/>
                <a:ext cx="11113" cy="76200"/>
              </a:xfrm>
              <a:custGeom>
                <a:avLst/>
                <a:gdLst>
                  <a:gd name="T0" fmla="*/ 0 w 4"/>
                  <a:gd name="T1" fmla="*/ 0 h 27"/>
                  <a:gd name="T2" fmla="*/ 4 w 4"/>
                  <a:gd name="T3" fmla="*/ 27 h 27"/>
                  <a:gd name="T4" fmla="*/ 4 w 4"/>
                  <a:gd name="T5" fmla="*/ 27 h 27"/>
                </a:gdLst>
                <a:ahLst/>
                <a:cxnLst>
                  <a:cxn ang="0">
                    <a:pos x="T0" y="T1"/>
                  </a:cxn>
                  <a:cxn ang="0">
                    <a:pos x="T2" y="T3"/>
                  </a:cxn>
                  <a:cxn ang="0">
                    <a:pos x="T4" y="T5"/>
                  </a:cxn>
                </a:cxnLst>
                <a:rect l="0" t="0" r="r" b="b"/>
                <a:pathLst>
                  <a:path w="4" h="27">
                    <a:moveTo>
                      <a:pt x="0" y="0"/>
                    </a:moveTo>
                    <a:lnTo>
                      <a:pt x="4" y="27"/>
                    </a:lnTo>
                    <a:lnTo>
                      <a:pt x="4"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1" name="Freeform 314">
                <a:extLst>
                  <a:ext uri="{FF2B5EF4-FFF2-40B4-BE49-F238E27FC236}">
                    <a16:creationId xmlns:a16="http://schemas.microsoft.com/office/drawing/2014/main" id="{FDF403F8-5EC3-6238-E135-32D4228601BA}"/>
                  </a:ext>
                </a:extLst>
              </p:cNvPr>
              <p:cNvSpPr>
                <a:spLocks/>
              </p:cNvSpPr>
              <p:nvPr/>
            </p:nvSpPr>
            <p:spPr bwMode="auto">
              <a:xfrm>
                <a:off x="3132138" y="1581151"/>
                <a:ext cx="12700" cy="74613"/>
              </a:xfrm>
              <a:custGeom>
                <a:avLst/>
                <a:gdLst>
                  <a:gd name="T0" fmla="*/ 0 w 5"/>
                  <a:gd name="T1" fmla="*/ 0 h 27"/>
                  <a:gd name="T2" fmla="*/ 4 w 5"/>
                  <a:gd name="T3" fmla="*/ 21 h 27"/>
                  <a:gd name="T4" fmla="*/ 5 w 5"/>
                  <a:gd name="T5" fmla="*/ 27 h 27"/>
                </a:gdLst>
                <a:ahLst/>
                <a:cxnLst>
                  <a:cxn ang="0">
                    <a:pos x="T0" y="T1"/>
                  </a:cxn>
                  <a:cxn ang="0">
                    <a:pos x="T2" y="T3"/>
                  </a:cxn>
                  <a:cxn ang="0">
                    <a:pos x="T4" y="T5"/>
                  </a:cxn>
                </a:cxnLst>
                <a:rect l="0" t="0" r="r" b="b"/>
                <a:pathLst>
                  <a:path w="5" h="27">
                    <a:moveTo>
                      <a:pt x="0" y="0"/>
                    </a:moveTo>
                    <a:lnTo>
                      <a:pt x="4" y="21"/>
                    </a:lnTo>
                    <a:lnTo>
                      <a:pt x="5"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2" name="Freeform 315">
                <a:extLst>
                  <a:ext uri="{FF2B5EF4-FFF2-40B4-BE49-F238E27FC236}">
                    <a16:creationId xmlns:a16="http://schemas.microsoft.com/office/drawing/2014/main" id="{04A0E8D9-78CD-68D2-60EC-041E510FD77E}"/>
                  </a:ext>
                </a:extLst>
              </p:cNvPr>
              <p:cNvSpPr>
                <a:spLocks/>
              </p:cNvSpPr>
              <p:nvPr/>
            </p:nvSpPr>
            <p:spPr bwMode="auto">
              <a:xfrm>
                <a:off x="3155950" y="1709738"/>
                <a:ext cx="14288" cy="74613"/>
              </a:xfrm>
              <a:custGeom>
                <a:avLst/>
                <a:gdLst>
                  <a:gd name="T0" fmla="*/ 0 w 5"/>
                  <a:gd name="T1" fmla="*/ 0 h 27"/>
                  <a:gd name="T2" fmla="*/ 2 w 5"/>
                  <a:gd name="T3" fmla="*/ 12 h 27"/>
                  <a:gd name="T4" fmla="*/ 5 w 5"/>
                  <a:gd name="T5" fmla="*/ 27 h 27"/>
                </a:gdLst>
                <a:ahLst/>
                <a:cxnLst>
                  <a:cxn ang="0">
                    <a:pos x="T0" y="T1"/>
                  </a:cxn>
                  <a:cxn ang="0">
                    <a:pos x="T2" y="T3"/>
                  </a:cxn>
                  <a:cxn ang="0">
                    <a:pos x="T4" y="T5"/>
                  </a:cxn>
                </a:cxnLst>
                <a:rect l="0" t="0" r="r" b="b"/>
                <a:pathLst>
                  <a:path w="5" h="27">
                    <a:moveTo>
                      <a:pt x="0" y="0"/>
                    </a:moveTo>
                    <a:lnTo>
                      <a:pt x="2" y="12"/>
                    </a:lnTo>
                    <a:lnTo>
                      <a:pt x="5"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3" name="Line 316">
                <a:extLst>
                  <a:ext uri="{FF2B5EF4-FFF2-40B4-BE49-F238E27FC236}">
                    <a16:creationId xmlns:a16="http://schemas.microsoft.com/office/drawing/2014/main" id="{DBB74787-E54B-D8B3-CAD6-AE35F5B4F08C}"/>
                  </a:ext>
                </a:extLst>
              </p:cNvPr>
              <p:cNvSpPr>
                <a:spLocks noChangeShapeType="1"/>
              </p:cNvSpPr>
              <p:nvPr/>
            </p:nvSpPr>
            <p:spPr bwMode="auto">
              <a:xfrm>
                <a:off x="3181350" y="1833563"/>
                <a:ext cx="19050" cy="76200"/>
              </a:xfrm>
              <a:prstGeom prst="line">
                <a:avLst/>
              </a:prstGeom>
              <a:noFill/>
              <a:ln w="3175">
                <a:solidFill>
                  <a:srgbClr val="007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4" name="Freeform 317">
                <a:extLst>
                  <a:ext uri="{FF2B5EF4-FFF2-40B4-BE49-F238E27FC236}">
                    <a16:creationId xmlns:a16="http://schemas.microsoft.com/office/drawing/2014/main" id="{8E83A619-CF53-68C3-346D-3633739FCDB4}"/>
                  </a:ext>
                </a:extLst>
              </p:cNvPr>
              <p:cNvSpPr>
                <a:spLocks/>
              </p:cNvSpPr>
              <p:nvPr/>
            </p:nvSpPr>
            <p:spPr bwMode="auto">
              <a:xfrm>
                <a:off x="3214688" y="1958976"/>
                <a:ext cx="22225" cy="76200"/>
              </a:xfrm>
              <a:custGeom>
                <a:avLst/>
                <a:gdLst>
                  <a:gd name="T0" fmla="*/ 0 w 8"/>
                  <a:gd name="T1" fmla="*/ 0 h 27"/>
                  <a:gd name="T2" fmla="*/ 2 w 8"/>
                  <a:gd name="T3" fmla="*/ 9 h 27"/>
                  <a:gd name="T4" fmla="*/ 8 w 8"/>
                  <a:gd name="T5" fmla="*/ 27 h 27"/>
                </a:gdLst>
                <a:ahLst/>
                <a:cxnLst>
                  <a:cxn ang="0">
                    <a:pos x="T0" y="T1"/>
                  </a:cxn>
                  <a:cxn ang="0">
                    <a:pos x="T2" y="T3"/>
                  </a:cxn>
                  <a:cxn ang="0">
                    <a:pos x="T4" y="T5"/>
                  </a:cxn>
                </a:cxnLst>
                <a:rect l="0" t="0" r="r" b="b"/>
                <a:pathLst>
                  <a:path w="8" h="27">
                    <a:moveTo>
                      <a:pt x="0" y="0"/>
                    </a:moveTo>
                    <a:lnTo>
                      <a:pt x="2" y="9"/>
                    </a:lnTo>
                    <a:lnTo>
                      <a:pt x="8" y="2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5" name="Freeform 318">
                <a:extLst>
                  <a:ext uri="{FF2B5EF4-FFF2-40B4-BE49-F238E27FC236}">
                    <a16:creationId xmlns:a16="http://schemas.microsoft.com/office/drawing/2014/main" id="{1587481F-08CA-FE4A-6693-11079FE9DBB6}"/>
                  </a:ext>
                </a:extLst>
              </p:cNvPr>
              <p:cNvSpPr>
                <a:spLocks/>
              </p:cNvSpPr>
              <p:nvPr/>
            </p:nvSpPr>
            <p:spPr bwMode="auto">
              <a:xfrm>
                <a:off x="3254375" y="2084388"/>
                <a:ext cx="26988" cy="73025"/>
              </a:xfrm>
              <a:custGeom>
                <a:avLst/>
                <a:gdLst>
                  <a:gd name="T0" fmla="*/ 0 w 10"/>
                  <a:gd name="T1" fmla="*/ 0 h 26"/>
                  <a:gd name="T2" fmla="*/ 2 w 10"/>
                  <a:gd name="T3" fmla="*/ 7 h 26"/>
                  <a:gd name="T4" fmla="*/ 9 w 10"/>
                  <a:gd name="T5" fmla="*/ 25 h 26"/>
                  <a:gd name="T6" fmla="*/ 10 w 10"/>
                  <a:gd name="T7" fmla="*/ 26 h 26"/>
                </a:gdLst>
                <a:ahLst/>
                <a:cxnLst>
                  <a:cxn ang="0">
                    <a:pos x="T0" y="T1"/>
                  </a:cxn>
                  <a:cxn ang="0">
                    <a:pos x="T2" y="T3"/>
                  </a:cxn>
                  <a:cxn ang="0">
                    <a:pos x="T4" y="T5"/>
                  </a:cxn>
                  <a:cxn ang="0">
                    <a:pos x="T6" y="T7"/>
                  </a:cxn>
                </a:cxnLst>
                <a:rect l="0" t="0" r="r" b="b"/>
                <a:pathLst>
                  <a:path w="10" h="26">
                    <a:moveTo>
                      <a:pt x="0" y="0"/>
                    </a:moveTo>
                    <a:lnTo>
                      <a:pt x="2" y="7"/>
                    </a:lnTo>
                    <a:lnTo>
                      <a:pt x="9" y="25"/>
                    </a:lnTo>
                    <a:lnTo>
                      <a:pt x="10" y="26"/>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6" name="Freeform 320">
                <a:extLst>
                  <a:ext uri="{FF2B5EF4-FFF2-40B4-BE49-F238E27FC236}">
                    <a16:creationId xmlns:a16="http://schemas.microsoft.com/office/drawing/2014/main" id="{33CEC736-DD25-B275-1FD9-0B895D123B4F}"/>
                  </a:ext>
                </a:extLst>
              </p:cNvPr>
              <p:cNvSpPr>
                <a:spLocks/>
              </p:cNvSpPr>
              <p:nvPr/>
            </p:nvSpPr>
            <p:spPr bwMode="auto">
              <a:xfrm>
                <a:off x="3365500" y="2317751"/>
                <a:ext cx="47625" cy="61913"/>
              </a:xfrm>
              <a:custGeom>
                <a:avLst/>
                <a:gdLst>
                  <a:gd name="T0" fmla="*/ 0 w 17"/>
                  <a:gd name="T1" fmla="*/ 0 h 22"/>
                  <a:gd name="T2" fmla="*/ 5 w 17"/>
                  <a:gd name="T3" fmla="*/ 7 h 22"/>
                  <a:gd name="T4" fmla="*/ 12 w 17"/>
                  <a:gd name="T5" fmla="*/ 16 h 22"/>
                  <a:gd name="T6" fmla="*/ 17 w 17"/>
                  <a:gd name="T7" fmla="*/ 22 h 22"/>
                </a:gdLst>
                <a:ahLst/>
                <a:cxnLst>
                  <a:cxn ang="0">
                    <a:pos x="T0" y="T1"/>
                  </a:cxn>
                  <a:cxn ang="0">
                    <a:pos x="T2" y="T3"/>
                  </a:cxn>
                  <a:cxn ang="0">
                    <a:pos x="T4" y="T5"/>
                  </a:cxn>
                  <a:cxn ang="0">
                    <a:pos x="T6" y="T7"/>
                  </a:cxn>
                </a:cxnLst>
                <a:rect l="0" t="0" r="r" b="b"/>
                <a:pathLst>
                  <a:path w="17" h="22">
                    <a:moveTo>
                      <a:pt x="0" y="0"/>
                    </a:moveTo>
                    <a:lnTo>
                      <a:pt x="5" y="7"/>
                    </a:lnTo>
                    <a:lnTo>
                      <a:pt x="12" y="16"/>
                    </a:lnTo>
                    <a:lnTo>
                      <a:pt x="17" y="2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7" name="Freeform 321">
                <a:extLst>
                  <a:ext uri="{FF2B5EF4-FFF2-40B4-BE49-F238E27FC236}">
                    <a16:creationId xmlns:a16="http://schemas.microsoft.com/office/drawing/2014/main" id="{ECFBD070-EDD8-96EE-57AD-FEF34AC125AC}"/>
                  </a:ext>
                </a:extLst>
              </p:cNvPr>
              <p:cNvSpPr>
                <a:spLocks/>
              </p:cNvSpPr>
              <p:nvPr/>
            </p:nvSpPr>
            <p:spPr bwMode="auto">
              <a:xfrm>
                <a:off x="3448050" y="2416176"/>
                <a:ext cx="61913" cy="46038"/>
              </a:xfrm>
              <a:custGeom>
                <a:avLst/>
                <a:gdLst>
                  <a:gd name="T0" fmla="*/ 0 w 22"/>
                  <a:gd name="T1" fmla="*/ 0 h 17"/>
                  <a:gd name="T2" fmla="*/ 3 w 22"/>
                  <a:gd name="T3" fmla="*/ 3 h 17"/>
                  <a:gd name="T4" fmla="*/ 10 w 22"/>
                  <a:gd name="T5" fmla="*/ 9 h 17"/>
                  <a:gd name="T6" fmla="*/ 17 w 22"/>
                  <a:gd name="T7" fmla="*/ 14 h 17"/>
                  <a:gd name="T8" fmla="*/ 22 w 22"/>
                  <a:gd name="T9" fmla="*/ 17 h 17"/>
                </a:gdLst>
                <a:ahLst/>
                <a:cxnLst>
                  <a:cxn ang="0">
                    <a:pos x="T0" y="T1"/>
                  </a:cxn>
                  <a:cxn ang="0">
                    <a:pos x="T2" y="T3"/>
                  </a:cxn>
                  <a:cxn ang="0">
                    <a:pos x="T4" y="T5"/>
                  </a:cxn>
                  <a:cxn ang="0">
                    <a:pos x="T6" y="T7"/>
                  </a:cxn>
                  <a:cxn ang="0">
                    <a:pos x="T8" y="T9"/>
                  </a:cxn>
                </a:cxnLst>
                <a:rect l="0" t="0" r="r" b="b"/>
                <a:pathLst>
                  <a:path w="22" h="17">
                    <a:moveTo>
                      <a:pt x="0" y="0"/>
                    </a:moveTo>
                    <a:lnTo>
                      <a:pt x="3" y="3"/>
                    </a:lnTo>
                    <a:lnTo>
                      <a:pt x="10" y="9"/>
                    </a:lnTo>
                    <a:lnTo>
                      <a:pt x="17" y="14"/>
                    </a:lnTo>
                    <a:lnTo>
                      <a:pt x="22" y="17"/>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8" name="Freeform 322">
                <a:extLst>
                  <a:ext uri="{FF2B5EF4-FFF2-40B4-BE49-F238E27FC236}">
                    <a16:creationId xmlns:a16="http://schemas.microsoft.com/office/drawing/2014/main" id="{66CDA784-BF22-F18C-715A-6833CF6D45B7}"/>
                  </a:ext>
                </a:extLst>
              </p:cNvPr>
              <p:cNvSpPr>
                <a:spLocks/>
              </p:cNvSpPr>
              <p:nvPr/>
            </p:nvSpPr>
            <p:spPr bwMode="auto">
              <a:xfrm>
                <a:off x="3554413" y="2487613"/>
                <a:ext cx="71438" cy="31750"/>
              </a:xfrm>
              <a:custGeom>
                <a:avLst/>
                <a:gdLst>
                  <a:gd name="T0" fmla="*/ 0 w 26"/>
                  <a:gd name="T1" fmla="*/ 0 h 11"/>
                  <a:gd name="T2" fmla="*/ 7 w 26"/>
                  <a:gd name="T3" fmla="*/ 3 h 11"/>
                  <a:gd name="T4" fmla="*/ 14 w 26"/>
                  <a:gd name="T5" fmla="*/ 6 h 11"/>
                  <a:gd name="T6" fmla="*/ 21 w 26"/>
                  <a:gd name="T7" fmla="*/ 9 h 11"/>
                  <a:gd name="T8" fmla="*/ 26 w 26"/>
                  <a:gd name="T9" fmla="*/ 11 h 11"/>
                </a:gdLst>
                <a:ahLst/>
                <a:cxnLst>
                  <a:cxn ang="0">
                    <a:pos x="T0" y="T1"/>
                  </a:cxn>
                  <a:cxn ang="0">
                    <a:pos x="T2" y="T3"/>
                  </a:cxn>
                  <a:cxn ang="0">
                    <a:pos x="T4" y="T5"/>
                  </a:cxn>
                  <a:cxn ang="0">
                    <a:pos x="T6" y="T7"/>
                  </a:cxn>
                  <a:cxn ang="0">
                    <a:pos x="T8" y="T9"/>
                  </a:cxn>
                </a:cxnLst>
                <a:rect l="0" t="0" r="r" b="b"/>
                <a:pathLst>
                  <a:path w="26" h="11">
                    <a:moveTo>
                      <a:pt x="0" y="0"/>
                    </a:moveTo>
                    <a:lnTo>
                      <a:pt x="7" y="3"/>
                    </a:lnTo>
                    <a:lnTo>
                      <a:pt x="14" y="6"/>
                    </a:lnTo>
                    <a:lnTo>
                      <a:pt x="21" y="9"/>
                    </a:lnTo>
                    <a:lnTo>
                      <a:pt x="26" y="11"/>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9" name="Freeform 323">
                <a:extLst>
                  <a:ext uri="{FF2B5EF4-FFF2-40B4-BE49-F238E27FC236}">
                    <a16:creationId xmlns:a16="http://schemas.microsoft.com/office/drawing/2014/main" id="{E9FDB11F-16A4-451B-76EC-6303AA559E94}"/>
                  </a:ext>
                </a:extLst>
              </p:cNvPr>
              <p:cNvSpPr>
                <a:spLocks/>
              </p:cNvSpPr>
              <p:nvPr/>
            </p:nvSpPr>
            <p:spPr bwMode="auto">
              <a:xfrm>
                <a:off x="3676650" y="2532063"/>
                <a:ext cx="74613" cy="14288"/>
              </a:xfrm>
              <a:custGeom>
                <a:avLst/>
                <a:gdLst>
                  <a:gd name="T0" fmla="*/ 0 w 27"/>
                  <a:gd name="T1" fmla="*/ 0 h 5"/>
                  <a:gd name="T2" fmla="*/ 5 w 27"/>
                  <a:gd name="T3" fmla="*/ 1 h 5"/>
                  <a:gd name="T4" fmla="*/ 12 w 27"/>
                  <a:gd name="T5" fmla="*/ 2 h 5"/>
                  <a:gd name="T6" fmla="*/ 20 w 27"/>
                  <a:gd name="T7" fmla="*/ 4 h 5"/>
                  <a:gd name="T8" fmla="*/ 27 w 27"/>
                  <a:gd name="T9" fmla="*/ 5 h 5"/>
                  <a:gd name="T10" fmla="*/ 27 w 27"/>
                  <a:gd name="T11" fmla="*/ 5 h 5"/>
                </a:gdLst>
                <a:ahLst/>
                <a:cxnLst>
                  <a:cxn ang="0">
                    <a:pos x="T0" y="T1"/>
                  </a:cxn>
                  <a:cxn ang="0">
                    <a:pos x="T2" y="T3"/>
                  </a:cxn>
                  <a:cxn ang="0">
                    <a:pos x="T4" y="T5"/>
                  </a:cxn>
                  <a:cxn ang="0">
                    <a:pos x="T6" y="T7"/>
                  </a:cxn>
                  <a:cxn ang="0">
                    <a:pos x="T8" y="T9"/>
                  </a:cxn>
                  <a:cxn ang="0">
                    <a:pos x="T10" y="T11"/>
                  </a:cxn>
                </a:cxnLst>
                <a:rect l="0" t="0" r="r" b="b"/>
                <a:pathLst>
                  <a:path w="27" h="5">
                    <a:moveTo>
                      <a:pt x="0" y="0"/>
                    </a:moveTo>
                    <a:lnTo>
                      <a:pt x="5" y="1"/>
                    </a:lnTo>
                    <a:lnTo>
                      <a:pt x="12" y="2"/>
                    </a:lnTo>
                    <a:lnTo>
                      <a:pt x="20" y="4"/>
                    </a:lnTo>
                    <a:lnTo>
                      <a:pt x="27" y="5"/>
                    </a:lnTo>
                    <a:lnTo>
                      <a:pt x="27" y="5"/>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0" name="Freeform 324">
                <a:extLst>
                  <a:ext uri="{FF2B5EF4-FFF2-40B4-BE49-F238E27FC236}">
                    <a16:creationId xmlns:a16="http://schemas.microsoft.com/office/drawing/2014/main" id="{92AED6BD-397C-C24C-6925-9ED815E7B777}"/>
                  </a:ext>
                </a:extLst>
              </p:cNvPr>
              <p:cNvSpPr>
                <a:spLocks/>
              </p:cNvSpPr>
              <p:nvPr/>
            </p:nvSpPr>
            <p:spPr bwMode="auto">
              <a:xfrm>
                <a:off x="3805238" y="2554288"/>
                <a:ext cx="77788" cy="6350"/>
              </a:xfrm>
              <a:custGeom>
                <a:avLst/>
                <a:gdLst>
                  <a:gd name="T0" fmla="*/ 0 w 28"/>
                  <a:gd name="T1" fmla="*/ 0 h 2"/>
                  <a:gd name="T2" fmla="*/ 2 w 28"/>
                  <a:gd name="T3" fmla="*/ 0 h 2"/>
                  <a:gd name="T4" fmla="*/ 9 w 28"/>
                  <a:gd name="T5" fmla="*/ 1 h 2"/>
                  <a:gd name="T6" fmla="*/ 16 w 28"/>
                  <a:gd name="T7" fmla="*/ 1 h 2"/>
                  <a:gd name="T8" fmla="*/ 23 w 28"/>
                  <a:gd name="T9" fmla="*/ 2 h 2"/>
                  <a:gd name="T10" fmla="*/ 28 w 28"/>
                  <a:gd name="T11" fmla="*/ 2 h 2"/>
                </a:gdLst>
                <a:ahLst/>
                <a:cxnLst>
                  <a:cxn ang="0">
                    <a:pos x="T0" y="T1"/>
                  </a:cxn>
                  <a:cxn ang="0">
                    <a:pos x="T2" y="T3"/>
                  </a:cxn>
                  <a:cxn ang="0">
                    <a:pos x="T4" y="T5"/>
                  </a:cxn>
                  <a:cxn ang="0">
                    <a:pos x="T6" y="T7"/>
                  </a:cxn>
                  <a:cxn ang="0">
                    <a:pos x="T8" y="T9"/>
                  </a:cxn>
                  <a:cxn ang="0">
                    <a:pos x="T10" y="T11"/>
                  </a:cxn>
                </a:cxnLst>
                <a:rect l="0" t="0" r="r" b="b"/>
                <a:pathLst>
                  <a:path w="28" h="2">
                    <a:moveTo>
                      <a:pt x="0" y="0"/>
                    </a:moveTo>
                    <a:lnTo>
                      <a:pt x="2" y="0"/>
                    </a:lnTo>
                    <a:lnTo>
                      <a:pt x="9" y="1"/>
                    </a:lnTo>
                    <a:lnTo>
                      <a:pt x="16" y="1"/>
                    </a:lnTo>
                    <a:lnTo>
                      <a:pt x="23" y="2"/>
                    </a:lnTo>
                    <a:lnTo>
                      <a:pt x="28" y="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1" name="Freeform 325">
                <a:extLst>
                  <a:ext uri="{FF2B5EF4-FFF2-40B4-BE49-F238E27FC236}">
                    <a16:creationId xmlns:a16="http://schemas.microsoft.com/office/drawing/2014/main" id="{058EA09D-D583-BD32-A380-0358CA2187FD}"/>
                  </a:ext>
                </a:extLst>
              </p:cNvPr>
              <p:cNvSpPr>
                <a:spLocks/>
              </p:cNvSpPr>
              <p:nvPr/>
            </p:nvSpPr>
            <p:spPr bwMode="auto">
              <a:xfrm>
                <a:off x="3932238" y="2565401"/>
                <a:ext cx="77788" cy="3175"/>
              </a:xfrm>
              <a:custGeom>
                <a:avLst/>
                <a:gdLst>
                  <a:gd name="T0" fmla="*/ 0 w 28"/>
                  <a:gd name="T1" fmla="*/ 0 h 1"/>
                  <a:gd name="T2" fmla="*/ 5 w 28"/>
                  <a:gd name="T3" fmla="*/ 0 h 1"/>
                  <a:gd name="T4" fmla="*/ 12 w 28"/>
                  <a:gd name="T5" fmla="*/ 0 h 1"/>
                  <a:gd name="T6" fmla="*/ 19 w 28"/>
                  <a:gd name="T7" fmla="*/ 1 h 1"/>
                  <a:gd name="T8" fmla="*/ 26 w 28"/>
                  <a:gd name="T9" fmla="*/ 1 h 1"/>
                  <a:gd name="T10" fmla="*/ 28 w 28"/>
                  <a:gd name="T11" fmla="*/ 1 h 1"/>
                </a:gdLst>
                <a:ahLst/>
                <a:cxnLst>
                  <a:cxn ang="0">
                    <a:pos x="T0" y="T1"/>
                  </a:cxn>
                  <a:cxn ang="0">
                    <a:pos x="T2" y="T3"/>
                  </a:cxn>
                  <a:cxn ang="0">
                    <a:pos x="T4" y="T5"/>
                  </a:cxn>
                  <a:cxn ang="0">
                    <a:pos x="T6" y="T7"/>
                  </a:cxn>
                  <a:cxn ang="0">
                    <a:pos x="T8" y="T9"/>
                  </a:cxn>
                  <a:cxn ang="0">
                    <a:pos x="T10" y="T11"/>
                  </a:cxn>
                </a:cxnLst>
                <a:rect l="0" t="0" r="r" b="b"/>
                <a:pathLst>
                  <a:path w="28" h="1">
                    <a:moveTo>
                      <a:pt x="0" y="0"/>
                    </a:moveTo>
                    <a:lnTo>
                      <a:pt x="5" y="0"/>
                    </a:lnTo>
                    <a:lnTo>
                      <a:pt x="12" y="0"/>
                    </a:lnTo>
                    <a:lnTo>
                      <a:pt x="19" y="1"/>
                    </a:lnTo>
                    <a:lnTo>
                      <a:pt x="26" y="1"/>
                    </a:lnTo>
                    <a:lnTo>
                      <a:pt x="28" y="1"/>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2" name="Freeform 326">
                <a:extLst>
                  <a:ext uri="{FF2B5EF4-FFF2-40B4-BE49-F238E27FC236}">
                    <a16:creationId xmlns:a16="http://schemas.microsoft.com/office/drawing/2014/main" id="{E5512F7A-1ACB-6B37-3731-D5E817F6BD4E}"/>
                  </a:ext>
                </a:extLst>
              </p:cNvPr>
              <p:cNvSpPr>
                <a:spLocks/>
              </p:cNvSpPr>
              <p:nvPr/>
            </p:nvSpPr>
            <p:spPr bwMode="auto">
              <a:xfrm>
                <a:off x="4064000" y="2571751"/>
                <a:ext cx="77788" cy="4763"/>
              </a:xfrm>
              <a:custGeom>
                <a:avLst/>
                <a:gdLst>
                  <a:gd name="T0" fmla="*/ 0 w 28"/>
                  <a:gd name="T1" fmla="*/ 0 h 2"/>
                  <a:gd name="T2" fmla="*/ 0 w 28"/>
                  <a:gd name="T3" fmla="*/ 0 h 2"/>
                  <a:gd name="T4" fmla="*/ 8 w 28"/>
                  <a:gd name="T5" fmla="*/ 1 h 2"/>
                  <a:gd name="T6" fmla="*/ 15 w 28"/>
                  <a:gd name="T7" fmla="*/ 1 h 2"/>
                  <a:gd name="T8" fmla="*/ 22 w 28"/>
                  <a:gd name="T9" fmla="*/ 1 h 2"/>
                  <a:gd name="T10" fmla="*/ 28 w 28"/>
                  <a:gd name="T11" fmla="*/ 2 h 2"/>
                </a:gdLst>
                <a:ahLst/>
                <a:cxnLst>
                  <a:cxn ang="0">
                    <a:pos x="T0" y="T1"/>
                  </a:cxn>
                  <a:cxn ang="0">
                    <a:pos x="T2" y="T3"/>
                  </a:cxn>
                  <a:cxn ang="0">
                    <a:pos x="T4" y="T5"/>
                  </a:cxn>
                  <a:cxn ang="0">
                    <a:pos x="T6" y="T7"/>
                  </a:cxn>
                  <a:cxn ang="0">
                    <a:pos x="T8" y="T9"/>
                  </a:cxn>
                  <a:cxn ang="0">
                    <a:pos x="T10" y="T11"/>
                  </a:cxn>
                </a:cxnLst>
                <a:rect l="0" t="0" r="r" b="b"/>
                <a:pathLst>
                  <a:path w="28" h="2">
                    <a:moveTo>
                      <a:pt x="0" y="0"/>
                    </a:moveTo>
                    <a:lnTo>
                      <a:pt x="0" y="0"/>
                    </a:lnTo>
                    <a:lnTo>
                      <a:pt x="8" y="1"/>
                    </a:lnTo>
                    <a:lnTo>
                      <a:pt x="15" y="1"/>
                    </a:lnTo>
                    <a:lnTo>
                      <a:pt x="22" y="1"/>
                    </a:lnTo>
                    <a:lnTo>
                      <a:pt x="28" y="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3" name="Freeform 327">
                <a:extLst>
                  <a:ext uri="{FF2B5EF4-FFF2-40B4-BE49-F238E27FC236}">
                    <a16:creationId xmlns:a16="http://schemas.microsoft.com/office/drawing/2014/main" id="{A20C96CA-26AA-7EEE-9F03-775605AEE817}"/>
                  </a:ext>
                </a:extLst>
              </p:cNvPr>
              <p:cNvSpPr>
                <a:spLocks/>
              </p:cNvSpPr>
              <p:nvPr/>
            </p:nvSpPr>
            <p:spPr bwMode="auto">
              <a:xfrm>
                <a:off x="4191000" y="2579688"/>
                <a:ext cx="77788" cy="6350"/>
              </a:xfrm>
              <a:custGeom>
                <a:avLst/>
                <a:gdLst>
                  <a:gd name="T0" fmla="*/ 0 w 28"/>
                  <a:gd name="T1" fmla="*/ 0 h 2"/>
                  <a:gd name="T2" fmla="*/ 4 w 28"/>
                  <a:gd name="T3" fmla="*/ 0 h 2"/>
                  <a:gd name="T4" fmla="*/ 11 w 28"/>
                  <a:gd name="T5" fmla="*/ 0 h 2"/>
                  <a:gd name="T6" fmla="*/ 18 w 28"/>
                  <a:gd name="T7" fmla="*/ 1 h 2"/>
                  <a:gd name="T8" fmla="*/ 25 w 28"/>
                  <a:gd name="T9" fmla="*/ 1 h 2"/>
                  <a:gd name="T10" fmla="*/ 28 w 28"/>
                  <a:gd name="T11" fmla="*/ 2 h 2"/>
                </a:gdLst>
                <a:ahLst/>
                <a:cxnLst>
                  <a:cxn ang="0">
                    <a:pos x="T0" y="T1"/>
                  </a:cxn>
                  <a:cxn ang="0">
                    <a:pos x="T2" y="T3"/>
                  </a:cxn>
                  <a:cxn ang="0">
                    <a:pos x="T4" y="T5"/>
                  </a:cxn>
                  <a:cxn ang="0">
                    <a:pos x="T6" y="T7"/>
                  </a:cxn>
                  <a:cxn ang="0">
                    <a:pos x="T8" y="T9"/>
                  </a:cxn>
                  <a:cxn ang="0">
                    <a:pos x="T10" y="T11"/>
                  </a:cxn>
                </a:cxnLst>
                <a:rect l="0" t="0" r="r" b="b"/>
                <a:pathLst>
                  <a:path w="28" h="2">
                    <a:moveTo>
                      <a:pt x="0" y="0"/>
                    </a:moveTo>
                    <a:lnTo>
                      <a:pt x="4" y="0"/>
                    </a:lnTo>
                    <a:lnTo>
                      <a:pt x="11" y="0"/>
                    </a:lnTo>
                    <a:lnTo>
                      <a:pt x="18" y="1"/>
                    </a:lnTo>
                    <a:lnTo>
                      <a:pt x="25" y="1"/>
                    </a:lnTo>
                    <a:lnTo>
                      <a:pt x="28" y="2"/>
                    </a:lnTo>
                  </a:path>
                </a:pathLst>
              </a:custGeom>
              <a:noFill/>
              <a:ln w="317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4" name="Line 348">
                <a:extLst>
                  <a:ext uri="{FF2B5EF4-FFF2-40B4-BE49-F238E27FC236}">
                    <a16:creationId xmlns:a16="http://schemas.microsoft.com/office/drawing/2014/main" id="{FBB8BA87-456C-81AE-1A13-05B34EBF93C9}"/>
                  </a:ext>
                </a:extLst>
              </p:cNvPr>
              <p:cNvSpPr>
                <a:spLocks noChangeShapeType="1"/>
              </p:cNvSpPr>
              <p:nvPr/>
            </p:nvSpPr>
            <p:spPr bwMode="auto">
              <a:xfrm flipH="1" flipV="1">
                <a:off x="4254500" y="3667126"/>
                <a:ext cx="11113"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5" name="Freeform 349">
                <a:extLst>
                  <a:ext uri="{FF2B5EF4-FFF2-40B4-BE49-F238E27FC236}">
                    <a16:creationId xmlns:a16="http://schemas.microsoft.com/office/drawing/2014/main" id="{BFF7FB83-17BB-21AB-0D2C-D31A1E20CB82}"/>
                  </a:ext>
                </a:extLst>
              </p:cNvPr>
              <p:cNvSpPr>
                <a:spLocks/>
              </p:cNvSpPr>
              <p:nvPr/>
            </p:nvSpPr>
            <p:spPr bwMode="auto">
              <a:xfrm>
                <a:off x="4238625" y="3540126"/>
                <a:ext cx="11113" cy="74613"/>
              </a:xfrm>
              <a:custGeom>
                <a:avLst/>
                <a:gdLst>
                  <a:gd name="T0" fmla="*/ 4 w 4"/>
                  <a:gd name="T1" fmla="*/ 27 h 27"/>
                  <a:gd name="T2" fmla="*/ 1 w 4"/>
                  <a:gd name="T3" fmla="*/ 9 h 27"/>
                  <a:gd name="T4" fmla="*/ 0 w 4"/>
                  <a:gd name="T5" fmla="*/ 0 h 27"/>
                </a:gdLst>
                <a:ahLst/>
                <a:cxnLst>
                  <a:cxn ang="0">
                    <a:pos x="T0" y="T1"/>
                  </a:cxn>
                  <a:cxn ang="0">
                    <a:pos x="T2" y="T3"/>
                  </a:cxn>
                  <a:cxn ang="0">
                    <a:pos x="T4" y="T5"/>
                  </a:cxn>
                </a:cxnLst>
                <a:rect l="0" t="0" r="r" b="b"/>
                <a:pathLst>
                  <a:path w="4" h="27">
                    <a:moveTo>
                      <a:pt x="4" y="27"/>
                    </a:moveTo>
                    <a:lnTo>
                      <a:pt x="1" y="9"/>
                    </a:lnTo>
                    <a:lnTo>
                      <a:pt x="0"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6" name="Line 350">
                <a:extLst>
                  <a:ext uri="{FF2B5EF4-FFF2-40B4-BE49-F238E27FC236}">
                    <a16:creationId xmlns:a16="http://schemas.microsoft.com/office/drawing/2014/main" id="{8287D32A-6E6C-F39B-DBA1-1C4C2FBD82F4}"/>
                  </a:ext>
                </a:extLst>
              </p:cNvPr>
              <p:cNvSpPr>
                <a:spLocks noChangeShapeType="1"/>
              </p:cNvSpPr>
              <p:nvPr/>
            </p:nvSpPr>
            <p:spPr bwMode="auto">
              <a:xfrm flipH="1" flipV="1">
                <a:off x="4224338" y="3408363"/>
                <a:ext cx="7938"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7" name="Line 351">
                <a:extLst>
                  <a:ext uri="{FF2B5EF4-FFF2-40B4-BE49-F238E27FC236}">
                    <a16:creationId xmlns:a16="http://schemas.microsoft.com/office/drawing/2014/main" id="{ECDD25EF-DE6E-D237-6AF6-43FD00C2C8F6}"/>
                  </a:ext>
                </a:extLst>
              </p:cNvPr>
              <p:cNvSpPr>
                <a:spLocks noChangeShapeType="1"/>
              </p:cNvSpPr>
              <p:nvPr/>
            </p:nvSpPr>
            <p:spPr bwMode="auto">
              <a:xfrm flipH="1" flipV="1">
                <a:off x="4210050" y="3281363"/>
                <a:ext cx="9525"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8" name="Line 352">
                <a:extLst>
                  <a:ext uri="{FF2B5EF4-FFF2-40B4-BE49-F238E27FC236}">
                    <a16:creationId xmlns:a16="http://schemas.microsoft.com/office/drawing/2014/main" id="{14D7BFB8-D953-2314-F14C-36BA7F6D9251}"/>
                  </a:ext>
                </a:extLst>
              </p:cNvPr>
              <p:cNvSpPr>
                <a:spLocks noChangeShapeType="1"/>
              </p:cNvSpPr>
              <p:nvPr/>
            </p:nvSpPr>
            <p:spPr bwMode="auto">
              <a:xfrm flipH="1" flipV="1">
                <a:off x="4197350" y="3152776"/>
                <a:ext cx="7938" cy="74613"/>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9" name="Line 353">
                <a:extLst>
                  <a:ext uri="{FF2B5EF4-FFF2-40B4-BE49-F238E27FC236}">
                    <a16:creationId xmlns:a16="http://schemas.microsoft.com/office/drawing/2014/main" id="{E530E529-BD53-79A7-271B-679DB3255BFA}"/>
                  </a:ext>
                </a:extLst>
              </p:cNvPr>
              <p:cNvSpPr>
                <a:spLocks noChangeShapeType="1"/>
              </p:cNvSpPr>
              <p:nvPr/>
            </p:nvSpPr>
            <p:spPr bwMode="auto">
              <a:xfrm flipH="1" flipV="1">
                <a:off x="4186238" y="3022601"/>
                <a:ext cx="4763"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0" name="Line 354">
                <a:extLst>
                  <a:ext uri="{FF2B5EF4-FFF2-40B4-BE49-F238E27FC236}">
                    <a16:creationId xmlns:a16="http://schemas.microsoft.com/office/drawing/2014/main" id="{437292CF-EB8A-FFFA-A126-AD5340C514CD}"/>
                  </a:ext>
                </a:extLst>
              </p:cNvPr>
              <p:cNvSpPr>
                <a:spLocks noChangeShapeType="1"/>
              </p:cNvSpPr>
              <p:nvPr/>
            </p:nvSpPr>
            <p:spPr bwMode="auto">
              <a:xfrm flipH="1" flipV="1">
                <a:off x="4176713" y="2894013"/>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1" name="Line 355">
                <a:extLst>
                  <a:ext uri="{FF2B5EF4-FFF2-40B4-BE49-F238E27FC236}">
                    <a16:creationId xmlns:a16="http://schemas.microsoft.com/office/drawing/2014/main" id="{2F1F6847-6F7F-562F-FC2F-040A378AF7E9}"/>
                  </a:ext>
                </a:extLst>
              </p:cNvPr>
              <p:cNvSpPr>
                <a:spLocks noChangeShapeType="1"/>
              </p:cNvSpPr>
              <p:nvPr/>
            </p:nvSpPr>
            <p:spPr bwMode="auto">
              <a:xfrm flipH="1" flipV="1">
                <a:off x="4165600" y="2763838"/>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2" name="Line 356">
                <a:extLst>
                  <a:ext uri="{FF2B5EF4-FFF2-40B4-BE49-F238E27FC236}">
                    <a16:creationId xmlns:a16="http://schemas.microsoft.com/office/drawing/2014/main" id="{51CC6513-0272-8093-C708-F01F79F56914}"/>
                  </a:ext>
                </a:extLst>
              </p:cNvPr>
              <p:cNvSpPr>
                <a:spLocks noChangeShapeType="1"/>
              </p:cNvSpPr>
              <p:nvPr/>
            </p:nvSpPr>
            <p:spPr bwMode="auto">
              <a:xfrm flipH="1" flipV="1">
                <a:off x="4154488" y="2635251"/>
                <a:ext cx="9525"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3" name="Line 357">
                <a:extLst>
                  <a:ext uri="{FF2B5EF4-FFF2-40B4-BE49-F238E27FC236}">
                    <a16:creationId xmlns:a16="http://schemas.microsoft.com/office/drawing/2014/main" id="{011DC847-6C98-F63E-8339-BC3853EAB676}"/>
                  </a:ext>
                </a:extLst>
              </p:cNvPr>
              <p:cNvSpPr>
                <a:spLocks noChangeShapeType="1"/>
              </p:cNvSpPr>
              <p:nvPr/>
            </p:nvSpPr>
            <p:spPr bwMode="auto">
              <a:xfrm flipH="1" flipV="1">
                <a:off x="4146550" y="2505076"/>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4" name="Line 358">
                <a:extLst>
                  <a:ext uri="{FF2B5EF4-FFF2-40B4-BE49-F238E27FC236}">
                    <a16:creationId xmlns:a16="http://schemas.microsoft.com/office/drawing/2014/main" id="{89E8912D-ED94-9B71-256D-563C0AB0D906}"/>
                  </a:ext>
                </a:extLst>
              </p:cNvPr>
              <p:cNvSpPr>
                <a:spLocks noChangeShapeType="1"/>
              </p:cNvSpPr>
              <p:nvPr/>
            </p:nvSpPr>
            <p:spPr bwMode="auto">
              <a:xfrm flipH="1" flipV="1">
                <a:off x="4135438" y="2376488"/>
                <a:ext cx="6350"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5" name="Line 359">
                <a:extLst>
                  <a:ext uri="{FF2B5EF4-FFF2-40B4-BE49-F238E27FC236}">
                    <a16:creationId xmlns:a16="http://schemas.microsoft.com/office/drawing/2014/main" id="{CDB25C2F-9575-4D9B-A342-AD340F9BE70E}"/>
                  </a:ext>
                </a:extLst>
              </p:cNvPr>
              <p:cNvSpPr>
                <a:spLocks noChangeShapeType="1"/>
              </p:cNvSpPr>
              <p:nvPr/>
            </p:nvSpPr>
            <p:spPr bwMode="auto">
              <a:xfrm flipH="1" flipV="1">
                <a:off x="4127500" y="2246313"/>
                <a:ext cx="4763" cy="77788"/>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6" name="Oval 381">
                <a:extLst>
                  <a:ext uri="{FF2B5EF4-FFF2-40B4-BE49-F238E27FC236}">
                    <a16:creationId xmlns:a16="http://schemas.microsoft.com/office/drawing/2014/main" id="{031D91CF-6733-E4AA-0EE8-73EAE70BD27A}"/>
                  </a:ext>
                </a:extLst>
              </p:cNvPr>
              <p:cNvSpPr>
                <a:spLocks noChangeArrowheads="1"/>
              </p:cNvSpPr>
              <p:nvPr/>
            </p:nvSpPr>
            <p:spPr bwMode="auto">
              <a:xfrm>
                <a:off x="3270250" y="1973263"/>
                <a:ext cx="36513" cy="36513"/>
              </a:xfrm>
              <a:prstGeom prst="ellipse">
                <a:avLst/>
              </a:prstGeom>
              <a:solidFill>
                <a:srgbClr val="FF0000"/>
              </a:solid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47" name="Straight Arrow Connector 246">
                <a:extLst>
                  <a:ext uri="{FF2B5EF4-FFF2-40B4-BE49-F238E27FC236}">
                    <a16:creationId xmlns:a16="http://schemas.microsoft.com/office/drawing/2014/main" id="{B9F7E252-5BF4-942A-8C26-F01F19B0E0AC}"/>
                  </a:ext>
                </a:extLst>
              </p:cNvPr>
              <p:cNvCxnSpPr>
                <a:cxnSpLocks/>
              </p:cNvCxnSpPr>
              <p:nvPr/>
            </p:nvCxnSpPr>
            <p:spPr>
              <a:xfrm flipV="1">
                <a:off x="3206596" y="2460072"/>
                <a:ext cx="206416" cy="141840"/>
              </a:xfrm>
              <a:prstGeom prst="straightConnector1">
                <a:avLst/>
              </a:prstGeom>
              <a:ln>
                <a:solidFill>
                  <a:srgbClr val="007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CC859514-AB51-72F6-904A-4A66DE42276D}"/>
                </a:ext>
              </a:extLst>
            </p:cNvPr>
            <p:cNvCxnSpPr>
              <a:cxnSpLocks/>
            </p:cNvCxnSpPr>
            <p:nvPr/>
          </p:nvCxnSpPr>
          <p:spPr>
            <a:xfrm>
              <a:off x="7519494" y="3429436"/>
              <a:ext cx="0" cy="220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id="{8BBCA8D6-458C-90DA-FBAF-B6CC8A87197F}"/>
              </a:ext>
            </a:extLst>
          </p:cNvPr>
          <p:cNvGrpSpPr/>
          <p:nvPr/>
        </p:nvGrpSpPr>
        <p:grpSpPr>
          <a:xfrm>
            <a:off x="126036" y="2087430"/>
            <a:ext cx="5302495" cy="4428440"/>
            <a:chOff x="456003" y="1829597"/>
            <a:chExt cx="5302495" cy="4428440"/>
          </a:xfrm>
        </p:grpSpPr>
        <p:pic>
          <p:nvPicPr>
            <p:cNvPr id="259" name="Main graphic">
              <a:extLst>
                <a:ext uri="{FF2B5EF4-FFF2-40B4-BE49-F238E27FC236}">
                  <a16:creationId xmlns:a16="http://schemas.microsoft.com/office/drawing/2014/main" id="{0B4FC42F-9A93-0BD9-2B66-4AFA9BAEA689}"/>
                </a:ext>
              </a:extLst>
            </p:cNvPr>
            <p:cNvPicPr/>
            <p:nvPr/>
          </p:nvPicPr>
          <p:blipFill>
            <a:blip r:embed="rId15">
              <a:alphaModFix/>
            </a:blip>
            <a:stretch/>
          </p:blipFill>
          <p:spPr>
            <a:xfrm>
              <a:off x="704088" y="1829597"/>
              <a:ext cx="4914821" cy="3165257"/>
            </a:xfrm>
            <a:prstGeom prst="rect">
              <a:avLst/>
            </a:prstGeom>
            <a:ln>
              <a:noFill/>
            </a:ln>
          </p:spPr>
        </p:pic>
        <p:sp>
          <p:nvSpPr>
            <p:cNvPr id="254" name="TextBox 253">
              <a:extLst>
                <a:ext uri="{FF2B5EF4-FFF2-40B4-BE49-F238E27FC236}">
                  <a16:creationId xmlns:a16="http://schemas.microsoft.com/office/drawing/2014/main" id="{F86F3075-9D5A-4A91-95A0-B6CA4DAC9F11}"/>
                </a:ext>
              </a:extLst>
            </p:cNvPr>
            <p:cNvSpPr txBox="1"/>
            <p:nvPr/>
          </p:nvSpPr>
          <p:spPr>
            <a:xfrm>
              <a:off x="456003" y="5334707"/>
              <a:ext cx="5302495" cy="923330"/>
            </a:xfrm>
            <a:prstGeom prst="rect">
              <a:avLst/>
            </a:prstGeom>
            <a:noFill/>
          </p:spPr>
          <p:txBody>
            <a:bodyPr wrap="square" rtlCol="0">
              <a:spAutoFit/>
            </a:bodyPr>
            <a:lstStyle/>
            <a:p>
              <a:r>
                <a:rPr lang="en-US" dirty="0"/>
                <a:t>Expectation for WGS from E.A. Perry, Masters thesis</a:t>
              </a:r>
            </a:p>
            <a:p>
              <a:r>
                <a:rPr lang="en-US" dirty="0"/>
                <a:t>(This is to show we are in the range of interest. This is not a result. Result can move upwards or downwards.</a:t>
              </a:r>
            </a:p>
          </p:txBody>
        </p:sp>
        <p:sp>
          <p:nvSpPr>
            <p:cNvPr id="255" name="Oval 254">
              <a:extLst>
                <a:ext uri="{FF2B5EF4-FFF2-40B4-BE49-F238E27FC236}">
                  <a16:creationId xmlns:a16="http://schemas.microsoft.com/office/drawing/2014/main" id="{0D90534B-5D6B-4507-A4AF-DD84731EC277}"/>
                </a:ext>
              </a:extLst>
            </p:cNvPr>
            <p:cNvSpPr/>
            <p:nvPr/>
          </p:nvSpPr>
          <p:spPr>
            <a:xfrm>
              <a:off x="4076202" y="4001596"/>
              <a:ext cx="428625" cy="95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6" name="Straight Arrow Connector 255">
            <a:extLst>
              <a:ext uri="{FF2B5EF4-FFF2-40B4-BE49-F238E27FC236}">
                <a16:creationId xmlns:a16="http://schemas.microsoft.com/office/drawing/2014/main" id="{191927C5-E625-4F07-AE44-012CF024CB3F}"/>
              </a:ext>
            </a:extLst>
          </p:cNvPr>
          <p:cNvCxnSpPr>
            <a:cxnSpLocks/>
          </p:cNvCxnSpPr>
          <p:nvPr/>
        </p:nvCxnSpPr>
        <p:spPr>
          <a:xfrm flipV="1">
            <a:off x="2627157" y="4437675"/>
            <a:ext cx="1210197" cy="1247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060F2A1B-6819-8998-01C5-1FDDD492DCD1}"/>
              </a:ext>
            </a:extLst>
          </p:cNvPr>
          <p:cNvSpPr txBox="1"/>
          <p:nvPr/>
        </p:nvSpPr>
        <p:spPr>
          <a:xfrm>
            <a:off x="1749266" y="5252687"/>
            <a:ext cx="3305322"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err="1">
                <a:ln>
                  <a:noFill/>
                </a:ln>
                <a:solidFill>
                  <a:prstClr val="black"/>
                </a:solidFill>
                <a:effectLst/>
                <a:uLnTx/>
                <a:uFillTx/>
                <a:latin typeface="Calibri" panose="020F0502020204030204"/>
                <a:ea typeface="+mn-ea"/>
                <a:cs typeface="+mn-cs"/>
              </a:rPr>
              <a:t>Adapted</a:t>
            </a:r>
            <a:r>
              <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AT" sz="1000" b="0"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rPr>
              <a:t> B. </a:t>
            </a:r>
            <a:r>
              <a:rPr kumimoji="0" lang="de-AT" sz="1000" b="0" i="0" u="none" strike="noStrike" kern="1200" cap="none" spc="0" normalizeH="0" baseline="0" noProof="0" dirty="0" err="1">
                <a:ln>
                  <a:noFill/>
                </a:ln>
                <a:solidFill>
                  <a:prstClr val="black"/>
                </a:solidFill>
                <a:effectLst/>
                <a:uLnTx/>
                <a:uFillTx/>
                <a:latin typeface="Calibri" panose="020F0502020204030204"/>
                <a:ea typeface="+mn-ea"/>
                <a:cs typeface="+mn-cs"/>
              </a:rPr>
              <a:t>Heacock</a:t>
            </a:r>
            <a:r>
              <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rPr>
              <a:t> et al.,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Science 373, 1239 (2021)</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7" name="Rectangle 4">
            <a:extLst>
              <a:ext uri="{FF2B5EF4-FFF2-40B4-BE49-F238E27FC236}">
                <a16:creationId xmlns:a16="http://schemas.microsoft.com/office/drawing/2014/main" id="{DCBC1E58-A0BA-F5B2-DB9A-0EB4E822D34D}"/>
              </a:ext>
            </a:extLst>
          </p:cNvPr>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dirty="0">
                <a:latin typeface="+mj-lt"/>
                <a:cs typeface="Times New Roman" pitchFamily="18" charset="0"/>
              </a:rPr>
              <a:t>Potential sensitivity from whispering gallery experiment</a:t>
            </a:r>
          </a:p>
        </p:txBody>
      </p:sp>
      <p:cxnSp>
        <p:nvCxnSpPr>
          <p:cNvPr id="268" name="Straight Arrow Connector 267">
            <a:extLst>
              <a:ext uri="{FF2B5EF4-FFF2-40B4-BE49-F238E27FC236}">
                <a16:creationId xmlns:a16="http://schemas.microsoft.com/office/drawing/2014/main" id="{3EBF12AE-EAED-33AB-6C04-94816F223F05}"/>
              </a:ext>
            </a:extLst>
          </p:cNvPr>
          <p:cNvCxnSpPr>
            <a:cxnSpLocks/>
          </p:cNvCxnSpPr>
          <p:nvPr/>
        </p:nvCxnSpPr>
        <p:spPr>
          <a:xfrm flipV="1">
            <a:off x="6516844" y="3467945"/>
            <a:ext cx="885503" cy="22169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79A8C3A1-4536-6254-B6EA-3608B8923092}"/>
              </a:ext>
            </a:extLst>
          </p:cNvPr>
          <p:cNvSpPr txBox="1"/>
          <p:nvPr/>
        </p:nvSpPr>
        <p:spPr>
          <a:xfrm>
            <a:off x="5227585" y="5665479"/>
            <a:ext cx="3934626" cy="923330"/>
          </a:xfrm>
          <a:prstGeom prst="rect">
            <a:avLst/>
          </a:prstGeom>
          <a:noFill/>
        </p:spPr>
        <p:txBody>
          <a:bodyPr wrap="square" rtlCol="0">
            <a:spAutoFit/>
          </a:bodyPr>
          <a:lstStyle/>
          <a:p>
            <a:r>
              <a:rPr lang="en-US" dirty="0"/>
              <a:t>Expectation for WGS from J. </a:t>
            </a:r>
            <a:r>
              <a:rPr lang="en-US" dirty="0" err="1"/>
              <a:t>Pioquinto</a:t>
            </a:r>
            <a:r>
              <a:rPr lang="en-US" dirty="0"/>
              <a:t> / S. B. (upper end: data in hand, lower end: dedicated run)</a:t>
            </a:r>
          </a:p>
        </p:txBody>
      </p:sp>
      <mc:AlternateContent xmlns:mc="http://schemas.openxmlformats.org/markup-compatibility/2006" xmlns:a14="http://schemas.microsoft.com/office/drawing/2010/main">
        <mc:Choice Requires="a14">
          <p:sp>
            <p:nvSpPr>
              <p:cNvPr id="293" name="Object 7">
                <a:extLst>
                  <a:ext uri="{FF2B5EF4-FFF2-40B4-BE49-F238E27FC236}">
                    <a16:creationId xmlns:a16="http://schemas.microsoft.com/office/drawing/2014/main" id="{7804D240-902E-7145-0878-9D988943AFDE}"/>
                  </a:ext>
                </a:extLst>
              </p:cNvPr>
              <p:cNvSpPr txBox="1"/>
              <p:nvPr/>
            </p:nvSpPr>
            <p:spPr bwMode="auto">
              <a:xfrm>
                <a:off x="180442" y="856208"/>
                <a:ext cx="4051316" cy="1439318"/>
              </a:xfrm>
              <a:prstGeom prst="rect">
                <a:avLst/>
              </a:prstGeom>
              <a:noFill/>
            </p:spPr>
            <p:txBody>
              <a:bodyPr>
                <a:normAutofit/>
              </a:bodyPr>
              <a:lstStyle/>
              <a:p>
                <a:r>
                  <a:rPr lang="en-US" sz="1600" dirty="0">
                    <a:solidFill>
                      <a:srgbClr val="000000"/>
                    </a:solidFill>
                  </a:rPr>
                  <a:t>Interaction between unpolarized Fermions</a:t>
                </a:r>
                <a14:m>
                  <m:oMath xmlns:m="http://schemas.openxmlformats.org/officeDocument/2006/math">
                    <m:r>
                      <a:rPr lang="en-US" sz="1600" b="0" i="0" smtClean="0">
                        <a:solidFill>
                          <a:srgbClr val="000000"/>
                        </a:solidFill>
                        <a:latin typeface="Cambria Math" panose="02040503050406030204" pitchFamily="18" charset="0"/>
                      </a:rPr>
                      <m:t>:</m:t>
                    </m:r>
                  </m:oMath>
                </a14:m>
                <a:endParaRPr lang="en-US" sz="1600" b="0"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𝑉</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𝑟</m:t>
                      </m:r>
                      <m:r>
                        <a:rPr lang="en-US" sz="1600" i="1" smtClean="0">
                          <a:solidFill>
                            <a:srgbClr val="000000"/>
                          </a:solidFill>
                          <a:latin typeface="Cambria Math" panose="02040503050406030204" pitchFamily="18" charset="0"/>
                        </a:rPr>
                        <m:t>)=</m:t>
                      </m:r>
                      <m:limLow>
                        <m:limLowPr>
                          <m:ctrlPr>
                            <a:rPr lang="en-US" sz="1600" i="1" smtClean="0">
                              <a:solidFill>
                                <a:srgbClr val="000000"/>
                              </a:solidFill>
                              <a:latin typeface="Cambria Math" panose="02040503050406030204" pitchFamily="18" charset="0"/>
                            </a:rPr>
                          </m:ctrlPr>
                        </m:limLowPr>
                        <m:e>
                          <m:groupChr>
                            <m:groupChrPr>
                              <m:chr m:val="⏟"/>
                              <m:ctrlPr>
                                <a:rPr lang="en-US" sz="1600" i="1" smtClean="0">
                                  <a:solidFill>
                                    <a:srgbClr val="000000"/>
                                  </a:solidFill>
                                  <a:latin typeface="Cambria Math" panose="02040503050406030204" pitchFamily="18" charset="0"/>
                                </a:rPr>
                              </m:ctrlPr>
                            </m:groupChrPr>
                            <m:e>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𝑔</m:t>
                                  </m:r>
                                </m:e>
                                <m:sub>
                                  <m:r>
                                    <a:rPr lang="en-US" sz="1600" i="1">
                                      <a:solidFill>
                                        <a:srgbClr val="000000"/>
                                      </a:solidFill>
                                      <a:latin typeface="Cambria Math" panose="02040503050406030204" pitchFamily="18" charset="0"/>
                                    </a:rPr>
                                    <m:t>𝑆</m:t>
                                  </m:r>
                                </m:sub>
                                <m:sup>
                                  <m:r>
                                    <a:rPr lang="en-US" sz="1600" i="1">
                                      <a:solidFill>
                                        <a:srgbClr val="000000"/>
                                      </a:solidFill>
                                      <a:latin typeface="Cambria Math" panose="02040503050406030204" pitchFamily="18" charset="0"/>
                                    </a:rPr>
                                    <m:t>2</m:t>
                                  </m:r>
                                </m:sup>
                              </m:sSubSup>
                              <m:f>
                                <m:fPr>
                                  <m:ctrlPr>
                                    <a:rPr lang="en-US" sz="1600" i="1">
                                      <a:solidFill>
                                        <a:srgbClr val="000000"/>
                                      </a:solidFill>
                                      <a:latin typeface="Cambria Math" panose="02040503050406030204" pitchFamily="18" charset="0"/>
                                    </a:rPr>
                                  </m:ctrlPr>
                                </m:fPr>
                                <m:num>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ℏ</m:t>
                                      </m:r>
                                      <m:r>
                                        <a:rPr lang="en-US" sz="1600" i="1">
                                          <a:solidFill>
                                            <a:srgbClr val="000000"/>
                                          </a:solidFill>
                                          <a:latin typeface="Cambria Math" panose="02040503050406030204" pitchFamily="18" charset="0"/>
                                        </a:rPr>
                                        <m:t>𝑐</m:t>
                                      </m:r>
                                    </m:e>
                                  </m:d>
                                </m:num>
                                <m:den>
                                  <m:r>
                                    <a:rPr lang="en-US" sz="1600" i="1">
                                      <a:solidFill>
                                        <a:srgbClr val="000000"/>
                                      </a:solidFill>
                                      <a:latin typeface="Cambria Math" panose="02040503050406030204" pitchFamily="18" charset="0"/>
                                    </a:rPr>
                                    <m:t>4</m:t>
                                  </m:r>
                                  <m:r>
                                    <a:rPr lang="en-US" sz="1600" i="1">
                                      <a:solidFill>
                                        <a:srgbClr val="000000"/>
                                      </a:solidFill>
                                      <a:latin typeface="Cambria Math" panose="02040503050406030204" pitchFamily="18" charset="0"/>
                                    </a:rPr>
                                    <m:t>𝜋</m:t>
                                  </m:r>
                                </m:den>
                              </m:f>
                            </m:e>
                          </m:groupChr>
                        </m:e>
                        <m:lim>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𝛼</m:t>
                              </m:r>
                            </m:e>
                            <m:sub>
                              <m:r>
                                <a:rPr lang="en-US" sz="1600" b="0" i="1" smtClean="0">
                                  <a:solidFill>
                                    <a:srgbClr val="000000"/>
                                  </a:solidFill>
                                  <a:latin typeface="Cambria Math" panose="02040503050406030204" pitchFamily="18" charset="0"/>
                                </a:rPr>
                                <m:t>𝐺</m:t>
                              </m:r>
                            </m:sub>
                          </m:sSub>
                          <m:r>
                            <a:rPr lang="en-US" sz="1600" b="0" i="1" smtClean="0">
                              <a:solidFill>
                                <a:srgbClr val="000000"/>
                              </a:solidFill>
                              <a:latin typeface="Cambria Math" panose="02040503050406030204" pitchFamily="18" charset="0"/>
                            </a:rPr>
                            <m:t>𝐺</m:t>
                          </m:r>
                          <m:sSubSup>
                            <m:sSubSupPr>
                              <m:ctrlPr>
                                <a:rPr lang="en-US" sz="1600" b="0" i="1" smtClean="0">
                                  <a:solidFill>
                                    <a:srgbClr val="000000"/>
                                  </a:solidFill>
                                  <a:latin typeface="Cambria Math" panose="02040503050406030204" pitchFamily="18" charset="0"/>
                                </a:rPr>
                              </m:ctrlPr>
                            </m:sSubSupPr>
                            <m:e>
                              <m:r>
                                <a:rPr lang="en-US" sz="1600" b="0" i="1" smtClean="0">
                                  <a:solidFill>
                                    <a:srgbClr val="000000"/>
                                  </a:solidFill>
                                  <a:latin typeface="Cambria Math" panose="02040503050406030204" pitchFamily="18" charset="0"/>
                                </a:rPr>
                                <m:t>𝑚</m:t>
                              </m:r>
                            </m:e>
                            <m:sub>
                              <m:r>
                                <a:rPr lang="en-US" sz="1600" b="0" i="1" smtClean="0">
                                  <a:solidFill>
                                    <a:srgbClr val="000000"/>
                                  </a:solidFill>
                                  <a:latin typeface="Cambria Math" panose="02040503050406030204" pitchFamily="18" charset="0"/>
                                </a:rPr>
                                <m:t>𝑛</m:t>
                              </m:r>
                            </m:sub>
                            <m:sup>
                              <m:r>
                                <a:rPr lang="en-US" sz="1600" b="0" i="1" smtClean="0">
                                  <a:solidFill>
                                    <a:srgbClr val="000000"/>
                                  </a:solidFill>
                                  <a:latin typeface="Cambria Math" panose="02040503050406030204" pitchFamily="18" charset="0"/>
                                </a:rPr>
                                <m:t>2</m:t>
                              </m:r>
                            </m:sup>
                          </m:sSubSup>
                        </m:lim>
                      </m:limLow>
                      <m:f>
                        <m:fPr>
                          <m:ctrlPr>
                            <a:rPr lang="en-US" sz="1600" i="1" smtClean="0">
                              <a:solidFill>
                                <a:srgbClr val="000000"/>
                              </a:solidFill>
                              <a:latin typeface="Cambria Math" panose="02040503050406030204" pitchFamily="18" charset="0"/>
                            </a:rPr>
                          </m:ctrlPr>
                        </m:fPr>
                        <m:num>
                          <m:r>
                            <a:rPr lang="en-US" sz="1600" b="0" i="1" smtClean="0">
                              <a:solidFill>
                                <a:srgbClr val="000000"/>
                              </a:solidFill>
                              <a:latin typeface="Cambria Math" panose="02040503050406030204" pitchFamily="18" charset="0"/>
                            </a:rPr>
                            <m:t>1</m:t>
                          </m:r>
                        </m:num>
                        <m:den>
                          <m:r>
                            <a:rPr lang="en-US" sz="1600" b="0" i="1" smtClean="0">
                              <a:solidFill>
                                <a:srgbClr val="000000"/>
                              </a:solidFill>
                              <a:latin typeface="Cambria Math" panose="02040503050406030204" pitchFamily="18" charset="0"/>
                            </a:rPr>
                            <m:t>𝑟</m:t>
                          </m:r>
                        </m:den>
                      </m:f>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exp</m:t>
                          </m:r>
                        </m:fName>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𝑟</m:t>
                                  </m:r>
                                </m:num>
                                <m:den>
                                  <m:sSub>
                                    <m:sSubPr>
                                      <m:ctrlPr>
                                        <a:rPr lang="en-US" sz="1600" b="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𝜆</m:t>
                                      </m:r>
                                    </m:e>
                                    <m:sub>
                                      <m:r>
                                        <a:rPr lang="en-US" sz="1600" b="0" i="1" smtClean="0">
                                          <a:solidFill>
                                            <a:srgbClr val="000000"/>
                                          </a:solidFill>
                                          <a:latin typeface="Cambria Math" panose="02040503050406030204" pitchFamily="18" charset="0"/>
                                        </a:rPr>
                                        <m:t>5</m:t>
                                      </m:r>
                                    </m:sub>
                                  </m:sSub>
                                </m:den>
                              </m:f>
                            </m:e>
                          </m:d>
                        </m:e>
                      </m:func>
                    </m:oMath>
                  </m:oMathPara>
                </a14:m>
                <a:endParaRPr lang="en-US" sz="1600" dirty="0"/>
              </a:p>
              <a:p>
                <a:endParaRPr lang="en-US" sz="1600" dirty="0"/>
              </a:p>
            </p:txBody>
          </p:sp>
        </mc:Choice>
        <mc:Fallback xmlns="">
          <p:sp>
            <p:nvSpPr>
              <p:cNvPr id="293" name="Object 7">
                <a:extLst>
                  <a:ext uri="{FF2B5EF4-FFF2-40B4-BE49-F238E27FC236}">
                    <a16:creationId xmlns:a16="http://schemas.microsoft.com/office/drawing/2014/main" id="{7804D240-902E-7145-0878-9D988943AFDE}"/>
                  </a:ext>
                </a:extLst>
              </p:cNvPr>
              <p:cNvSpPr txBox="1">
                <a:spLocks noRot="1" noChangeAspect="1" noMove="1" noResize="1" noEditPoints="1" noAdjustHandles="1" noChangeArrowheads="1" noChangeShapeType="1" noTextEdit="1"/>
              </p:cNvSpPr>
              <p:nvPr/>
            </p:nvSpPr>
            <p:spPr bwMode="auto">
              <a:xfrm>
                <a:off x="180442" y="856208"/>
                <a:ext cx="4051316" cy="1439318"/>
              </a:xfrm>
              <a:prstGeom prst="rect">
                <a:avLst/>
              </a:prstGeom>
              <a:blipFill>
                <a:blip r:embed="rId16"/>
                <a:stretch>
                  <a:fillRect l="-904" t="-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Object 7">
                <a:extLst>
                  <a:ext uri="{FF2B5EF4-FFF2-40B4-BE49-F238E27FC236}">
                    <a16:creationId xmlns:a16="http://schemas.microsoft.com/office/drawing/2014/main" id="{82AFC210-BF97-AA08-4483-65C9279A50D1}"/>
                  </a:ext>
                </a:extLst>
              </p:cNvPr>
              <p:cNvSpPr txBox="1"/>
              <p:nvPr/>
            </p:nvSpPr>
            <p:spPr bwMode="auto">
              <a:xfrm>
                <a:off x="4318429" y="836231"/>
                <a:ext cx="4748334" cy="1439318"/>
              </a:xfrm>
              <a:prstGeom prst="rect">
                <a:avLst/>
              </a:prstGeom>
              <a:noFill/>
            </p:spPr>
            <p:txBody>
              <a:bodyPr>
                <a:noAutofit/>
              </a:bodyPr>
              <a:lstStyle/>
              <a:p>
                <a:r>
                  <a:rPr lang="en-US" sz="1600" dirty="0">
                    <a:solidFill>
                      <a:srgbClr val="000000"/>
                    </a:solidFill>
                  </a:rPr>
                  <a:t>Interaction between polarized neutron and unpolarized fermion:</a:t>
                </a:r>
              </a:p>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𝑉</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𝑟</m:t>
                      </m:r>
                      <m:r>
                        <a:rPr lang="en-US" sz="1600" i="1" smtClean="0">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𝑔</m:t>
                              </m:r>
                            </m:e>
                            <m:sub>
                              <m:r>
                                <a:rPr lang="en-US" sz="1600" i="1">
                                  <a:solidFill>
                                    <a:srgbClr val="000000"/>
                                  </a:solidFill>
                                  <a:latin typeface="Cambria Math" panose="02040503050406030204" pitchFamily="18" charset="0"/>
                                </a:rPr>
                                <m:t>𝑆</m:t>
                              </m:r>
                            </m:sub>
                          </m:sSub>
                        </m:e>
                        <m:sup>
                          <m:r>
                            <a:rPr lang="en-US" sz="1600" i="1">
                              <a:solidFill>
                                <a:srgbClr val="000000"/>
                              </a:solidFill>
                              <a:latin typeface="Cambria Math" panose="02040503050406030204" pitchFamily="18" charset="0"/>
                            </a:rPr>
                            <m:t>1</m:t>
                          </m:r>
                        </m:sup>
                      </m:sSup>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𝑔</m:t>
                              </m:r>
                            </m:e>
                            <m:sub>
                              <m:r>
                                <a:rPr lang="en-US" sz="1600" i="1">
                                  <a:solidFill>
                                    <a:srgbClr val="000000"/>
                                  </a:solidFill>
                                  <a:latin typeface="Cambria Math" panose="02040503050406030204" pitchFamily="18" charset="0"/>
                                </a:rPr>
                                <m:t>𝑃</m:t>
                              </m:r>
                            </m:sub>
                          </m:sSub>
                        </m:e>
                        <m:sup>
                          <m:r>
                            <a:rPr lang="en-US" sz="1600" i="1">
                              <a:solidFill>
                                <a:srgbClr val="000000"/>
                              </a:solidFill>
                              <a:latin typeface="Cambria Math" panose="02040503050406030204" pitchFamily="18" charset="0"/>
                            </a:rPr>
                            <m:t>2</m:t>
                          </m:r>
                        </m:sup>
                      </m:sSup>
                      <m:f>
                        <m:fPr>
                          <m:ctrlPr>
                            <a:rPr lang="en-US" sz="1600" i="1">
                              <a:solidFill>
                                <a:srgbClr val="000000"/>
                              </a:solidFill>
                              <a:latin typeface="Cambria Math" panose="02040503050406030204" pitchFamily="18" charset="0"/>
                            </a:rPr>
                          </m:ctrlPr>
                        </m:fPr>
                        <m:num>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ℏ</m:t>
                                  </m:r>
                                  <m:r>
                                    <a:rPr lang="en-US" sz="1600" i="1">
                                      <a:solidFill>
                                        <a:srgbClr val="000000"/>
                                      </a:solidFill>
                                      <a:latin typeface="Cambria Math" panose="02040503050406030204" pitchFamily="18" charset="0"/>
                                    </a:rPr>
                                    <m:t>𝑐</m:t>
                                  </m:r>
                                </m:e>
                              </m:d>
                            </m:e>
                            <m:sup>
                              <m:r>
                                <a:rPr lang="en-US" sz="1600" i="1">
                                  <a:solidFill>
                                    <a:srgbClr val="000000"/>
                                  </a:solidFill>
                                  <a:latin typeface="Cambria Math" panose="02040503050406030204" pitchFamily="18" charset="0"/>
                                </a:rPr>
                                <m:t>2</m:t>
                              </m:r>
                            </m:sup>
                          </m:sSup>
                        </m:num>
                        <m:den>
                          <m:r>
                            <a:rPr lang="en-US" sz="1600" i="1">
                              <a:solidFill>
                                <a:srgbClr val="000000"/>
                              </a:solidFill>
                              <a:latin typeface="Cambria Math" panose="02040503050406030204" pitchFamily="18" charset="0"/>
                            </a:rPr>
                            <m:t>8</m:t>
                          </m:r>
                          <m:r>
                            <a:rPr lang="en-US" sz="1600" i="1">
                              <a:solidFill>
                                <a:srgbClr val="000000"/>
                              </a:solidFill>
                              <a:latin typeface="Cambria Math" panose="02040503050406030204" pitchFamily="18" charset="0"/>
                            </a:rPr>
                            <m:t>𝜋</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𝑚</m:t>
                              </m:r>
                            </m:e>
                            <m:sub>
                              <m:r>
                                <a:rPr lang="en-US" sz="1600" i="1">
                                  <a:solidFill>
                                    <a:srgbClr val="000000"/>
                                  </a:solidFill>
                                  <a:latin typeface="Cambria Math" panose="02040503050406030204" pitchFamily="18" charset="0"/>
                                </a:rPr>
                                <m:t>2</m:t>
                              </m:r>
                            </m:sub>
                          </m:sSub>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𝑐</m:t>
                              </m:r>
                            </m:e>
                            <m:sup>
                              <m:r>
                                <a:rPr lang="en-US" sz="1600" i="1">
                                  <a:solidFill>
                                    <a:srgbClr val="000000"/>
                                  </a:solidFill>
                                  <a:latin typeface="Cambria Math" panose="02040503050406030204" pitchFamily="18" charset="0"/>
                                </a:rPr>
                                <m:t>2</m:t>
                              </m:r>
                            </m:sup>
                          </m:sSup>
                        </m:den>
                      </m:f>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𝜎</m:t>
                              </m:r>
                            </m:e>
                            <m:sub>
                              <m:r>
                                <a:rPr lang="en-US" sz="1600" i="1">
                                  <a:solidFill>
                                    <a:srgbClr val="000000"/>
                                  </a:solidFill>
                                  <a:latin typeface="Cambria Math" panose="02040503050406030204" pitchFamily="18" charset="0"/>
                                </a:rPr>
                                <m:t>2</m:t>
                              </m:r>
                            </m:sub>
                          </m:sSub>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𝑟</m:t>
                              </m:r>
                            </m:e>
                          </m:acc>
                        </m:e>
                      </m:d>
                      <m:d>
                        <m:dPr>
                          <m:begChr m:val="["/>
                          <m:endChr m:val="]"/>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𝑟</m:t>
                              </m:r>
                              <m:r>
                                <a:rPr lang="en-US" sz="1600" i="1">
                                  <a:solidFill>
                                    <a:srgbClr val="000000"/>
                                  </a:solidFill>
                                  <a:latin typeface="Cambria Math" panose="02040503050406030204" pitchFamily="18" charset="0"/>
                                </a:rPr>
                                <m:t>𝜆</m:t>
                              </m:r>
                            </m:den>
                          </m:f>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𝑟</m:t>
                                  </m:r>
                                </m:e>
                                <m:sup>
                                  <m:r>
                                    <a:rPr lang="en-US" sz="1600" i="1">
                                      <a:solidFill>
                                        <a:srgbClr val="000000"/>
                                      </a:solidFill>
                                      <a:latin typeface="Cambria Math" panose="02040503050406030204" pitchFamily="18" charset="0"/>
                                    </a:rPr>
                                    <m:t>2</m:t>
                                  </m:r>
                                </m:sup>
                              </m:sSup>
                            </m:den>
                          </m:f>
                        </m:e>
                      </m:d>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exp</m:t>
                          </m:r>
                        </m:fName>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𝑟</m:t>
                                  </m:r>
                                </m:num>
                                <m:den>
                                  <m:r>
                                    <a:rPr lang="en-US" sz="1600" i="1">
                                      <a:solidFill>
                                        <a:srgbClr val="000000"/>
                                      </a:solidFill>
                                      <a:latin typeface="Cambria Math" panose="02040503050406030204" pitchFamily="18" charset="0"/>
                                    </a:rPr>
                                    <m:t>𝜆</m:t>
                                  </m:r>
                                </m:den>
                              </m:f>
                            </m:e>
                          </m:d>
                        </m:e>
                      </m:func>
                    </m:oMath>
                  </m:oMathPara>
                </a14:m>
                <a:endParaRPr lang="en-US" sz="1600" dirty="0"/>
              </a:p>
              <a:p>
                <a:endParaRPr lang="en-US" sz="1600" dirty="0"/>
              </a:p>
              <a:p>
                <a:endParaRPr lang="en-US" sz="1600" dirty="0"/>
              </a:p>
            </p:txBody>
          </p:sp>
        </mc:Choice>
        <mc:Fallback xmlns="">
          <p:sp>
            <p:nvSpPr>
              <p:cNvPr id="295" name="Object 7">
                <a:extLst>
                  <a:ext uri="{FF2B5EF4-FFF2-40B4-BE49-F238E27FC236}">
                    <a16:creationId xmlns:a16="http://schemas.microsoft.com/office/drawing/2014/main" id="{82AFC210-BF97-AA08-4483-65C9279A50D1}"/>
                  </a:ext>
                </a:extLst>
              </p:cNvPr>
              <p:cNvSpPr txBox="1">
                <a:spLocks noRot="1" noChangeAspect="1" noMove="1" noResize="1" noEditPoints="1" noAdjustHandles="1" noChangeArrowheads="1" noChangeShapeType="1" noTextEdit="1"/>
              </p:cNvSpPr>
              <p:nvPr/>
            </p:nvSpPr>
            <p:spPr bwMode="auto">
              <a:xfrm>
                <a:off x="4318429" y="836231"/>
                <a:ext cx="4748334" cy="1439318"/>
              </a:xfrm>
              <a:prstGeom prst="rect">
                <a:avLst/>
              </a:prstGeom>
              <a:blipFill>
                <a:blip r:embed="rId17"/>
                <a:stretch>
                  <a:fillRect l="-642" t="-1271"/>
                </a:stretch>
              </a:blipFill>
            </p:spPr>
            <p:txBody>
              <a:bodyPr/>
              <a:lstStyle/>
              <a:p>
                <a:r>
                  <a:rPr lang="en-US">
                    <a:noFill/>
                  </a:rPr>
                  <a:t> </a:t>
                </a:r>
              </a:p>
            </p:txBody>
          </p:sp>
        </mc:Fallback>
      </mc:AlternateContent>
    </p:spTree>
    <p:extLst>
      <p:ext uri="{BB962C8B-B14F-4D97-AF65-F5344CB8AC3E}">
        <p14:creationId xmlns:p14="http://schemas.microsoft.com/office/powerpoint/2010/main" val="39990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dirty="0">
                <a:latin typeface="+mj-lt"/>
                <a:cs typeface="Times New Roman" pitchFamily="18" charset="0"/>
              </a:rPr>
              <a:t>Summary</a:t>
            </a:r>
          </a:p>
        </p:txBody>
      </p:sp>
      <p:sp>
        <p:nvSpPr>
          <p:cNvPr id="6" name="TextBox 5"/>
          <p:cNvSpPr txBox="1"/>
          <p:nvPr/>
        </p:nvSpPr>
        <p:spPr>
          <a:xfrm>
            <a:off x="190500" y="1143000"/>
            <a:ext cx="87503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Neutrons are a useful tool to study new short-range interaction in the nanometer and low micrometer range.</a:t>
            </a:r>
          </a:p>
          <a:p>
            <a:pPr marL="285750" indent="-285750">
              <a:buFont typeface="Arial" panose="020B0604020202020204" pitchFamily="34" charset="0"/>
              <a:buChar char="•"/>
            </a:pPr>
            <a:r>
              <a:rPr lang="en-US" dirty="0"/>
              <a:t>New short range interactions could uncover Beyond Standard Model Physics that explains dark matter or dark energy.</a:t>
            </a:r>
          </a:p>
          <a:p>
            <a:pPr marL="285750" indent="-285750">
              <a:buFont typeface="Arial" panose="020B0604020202020204" pitchFamily="34" charset="0"/>
              <a:buChar char="•"/>
            </a:pPr>
            <a:r>
              <a:rPr lang="en-US" dirty="0"/>
              <a:t>They haven’t (yet).</a:t>
            </a:r>
          </a:p>
          <a:p>
            <a:pPr marL="285750" indent="-285750">
              <a:buFont typeface="Arial" panose="020B0604020202020204" pitchFamily="34" charset="0"/>
              <a:buChar char="•"/>
            </a:pPr>
            <a:r>
              <a:rPr lang="en-US" dirty="0"/>
              <a:t>The study of gravitational bound quantum states with </a:t>
            </a:r>
            <a:r>
              <a:rPr lang="en-US" dirty="0" err="1"/>
              <a:t>QBounce</a:t>
            </a:r>
            <a:r>
              <a:rPr lang="en-US" dirty="0"/>
              <a:t> and/or GRANIT and or the study of whispering gallery states can uncover new short range forces (both spin-dependent and spin-independent).</a:t>
            </a:r>
          </a:p>
        </p:txBody>
      </p:sp>
      <p:sp>
        <p:nvSpPr>
          <p:cNvPr id="7" name="Slide Number Placeholder 6"/>
          <p:cNvSpPr>
            <a:spLocks noGrp="1"/>
          </p:cNvSpPr>
          <p:nvPr>
            <p:ph type="sldNum" sz="quarter" idx="12"/>
          </p:nvPr>
        </p:nvSpPr>
        <p:spPr/>
        <p:txBody>
          <a:bodyPr/>
          <a:lstStyle/>
          <a:p>
            <a:fld id="{DC35721B-1285-4A23-B52A-94C7DA7362F0}" type="slidenum">
              <a:rPr lang="en-US" smtClean="0"/>
              <a:t>23</a:t>
            </a:fld>
            <a:endParaRPr lang="en-US" dirty="0"/>
          </a:p>
        </p:txBody>
      </p:sp>
    </p:spTree>
    <p:extLst>
      <p:ext uri="{BB962C8B-B14F-4D97-AF65-F5344CB8AC3E}">
        <p14:creationId xmlns:p14="http://schemas.microsoft.com/office/powerpoint/2010/main" val="48460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0DDC3-E930-4BF8-B2A8-04EA8B8FDA88}"/>
              </a:ext>
            </a:extLst>
          </p:cNvPr>
          <p:cNvSpPr>
            <a:spLocks noGrp="1"/>
          </p:cNvSpPr>
          <p:nvPr>
            <p:ph type="sldNum" sz="quarter" idx="12"/>
          </p:nvPr>
        </p:nvSpPr>
        <p:spPr/>
        <p:txBody>
          <a:bodyPr/>
          <a:lstStyle/>
          <a:p>
            <a:fld id="{DC35721B-1285-4A23-B52A-94C7DA7362F0}" type="slidenum">
              <a:rPr lang="en-US" smtClean="0"/>
              <a:t>3</a:t>
            </a:fld>
            <a:endParaRPr lang="en-US"/>
          </a:p>
        </p:txBody>
      </p:sp>
      <p:sp>
        <p:nvSpPr>
          <p:cNvPr id="4" name="Rectangle 57">
            <a:extLst>
              <a:ext uri="{FF2B5EF4-FFF2-40B4-BE49-F238E27FC236}">
                <a16:creationId xmlns:a16="http://schemas.microsoft.com/office/drawing/2014/main" id="{3216F3D5-34F4-402E-A638-4756E4652007}"/>
              </a:ext>
            </a:extLst>
          </p:cNvPr>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400" dirty="0">
                <a:cs typeface="Times New Roman" pitchFamily="18" charset="0"/>
              </a:rPr>
              <a:t>Usage of neutrons as a probe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76C4A4-A7E8-45B8-B520-113123479628}"/>
                  </a:ext>
                </a:extLst>
              </p:cNvPr>
              <p:cNvSpPr txBox="1"/>
              <p:nvPr/>
            </p:nvSpPr>
            <p:spPr>
              <a:xfrm>
                <a:off x="184558" y="1249960"/>
                <a:ext cx="8867163" cy="2585323"/>
              </a:xfrm>
              <a:prstGeom prst="rect">
                <a:avLst/>
              </a:prstGeom>
              <a:noFill/>
            </p:spPr>
            <p:txBody>
              <a:bodyPr wrap="square" rtlCol="0">
                <a:spAutoFit/>
              </a:bodyPr>
              <a:lstStyle/>
              <a:p>
                <a:r>
                  <a:rPr lang="en-US" dirty="0"/>
                  <a:t>Why?</a:t>
                </a:r>
              </a:p>
              <a:p>
                <a:pPr marL="285750" indent="-285750">
                  <a:buFont typeface="Arial" panose="020B0604020202020204" pitchFamily="34" charset="0"/>
                  <a:buChar char="•"/>
                </a:pPr>
                <a:r>
                  <a:rPr lang="en-US" dirty="0"/>
                  <a:t>The dominant interaction with a range in the reason of interest is electromagnetic. Neutrons are uncharged. Its magnetic moment and electrical and magnetic polarizability is small, too (compared to atoms). </a:t>
                </a:r>
              </a:p>
              <a:p>
                <a:pPr marL="285750" indent="-285750">
                  <a:buFont typeface="Arial" panose="020B0604020202020204" pitchFamily="34" charset="0"/>
                  <a:buChar char="•"/>
                </a:pPr>
                <a:r>
                  <a:rPr lang="en-US" dirty="0"/>
                  <a:t>Neutrons can penetrate matter, and interaction with matter is well-understood (we think).</a:t>
                </a:r>
              </a:p>
              <a:p>
                <a:pPr marL="285750" indent="-285750">
                  <a:buFont typeface="Arial" panose="020B0604020202020204" pitchFamily="34" charset="0"/>
                  <a:buChar char="•"/>
                </a:pPr>
                <a:r>
                  <a:rPr lang="en-US" dirty="0"/>
                  <a:t>Fundamental Neutron Physics benefits from development of sources and tools to deal with neutrons that serve a much broader audience (Material Science). In particular the high degree of polarization (</a:t>
                </a:r>
                <a14:m>
                  <m:oMath xmlns:m="http://schemas.openxmlformats.org/officeDocument/2006/math">
                    <m:r>
                      <a:rPr lang="en-US" b="0" i="1" smtClean="0">
                        <a:latin typeface="Cambria Math" panose="02040503050406030204" pitchFamily="18" charset="0"/>
                      </a:rPr>
                      <m:t>&gt;99.7%</m:t>
                    </m:r>
                  </m:oMath>
                </a14:m>
                <a:r>
                  <a:rPr lang="en-US" dirty="0"/>
                  <a:t>) and precision of its knowledge (</a:t>
                </a:r>
                <a14:m>
                  <m:oMath xmlns:m="http://schemas.openxmlformats.org/officeDocument/2006/math">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oMath>
                </a14:m>
                <a:r>
                  <a:rPr lang="en-US" dirty="0"/>
                  <a:t>) is a special feature.</a:t>
                </a:r>
              </a:p>
            </p:txBody>
          </p:sp>
        </mc:Choice>
        <mc:Fallback xmlns="">
          <p:sp>
            <p:nvSpPr>
              <p:cNvPr id="5" name="TextBox 4">
                <a:extLst>
                  <a:ext uri="{FF2B5EF4-FFF2-40B4-BE49-F238E27FC236}">
                    <a16:creationId xmlns:a16="http://schemas.microsoft.com/office/drawing/2014/main" id="{7276C4A4-A7E8-45B8-B520-113123479628}"/>
                  </a:ext>
                </a:extLst>
              </p:cNvPr>
              <p:cNvSpPr txBox="1">
                <a:spLocks noRot="1" noChangeAspect="1" noMove="1" noResize="1" noEditPoints="1" noAdjustHandles="1" noChangeArrowheads="1" noChangeShapeType="1" noTextEdit="1"/>
              </p:cNvSpPr>
              <p:nvPr/>
            </p:nvSpPr>
            <p:spPr>
              <a:xfrm>
                <a:off x="184558" y="1249960"/>
                <a:ext cx="8867163" cy="2585323"/>
              </a:xfrm>
              <a:prstGeom prst="rect">
                <a:avLst/>
              </a:prstGeom>
              <a:blipFill>
                <a:blip r:embed="rId2"/>
                <a:stretch>
                  <a:fillRect l="-550" t="-1179" r="-1031" b="-283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E11C092-5826-411A-8E3E-665FD49529FE}"/>
              </a:ext>
            </a:extLst>
          </p:cNvPr>
          <p:cNvSpPr txBox="1"/>
          <p:nvPr/>
        </p:nvSpPr>
        <p:spPr>
          <a:xfrm>
            <a:off x="184558" y="3835283"/>
            <a:ext cx="8867163" cy="1477328"/>
          </a:xfrm>
          <a:prstGeom prst="rect">
            <a:avLst/>
          </a:prstGeom>
          <a:noFill/>
        </p:spPr>
        <p:txBody>
          <a:bodyPr wrap="square" rtlCol="0">
            <a:spAutoFit/>
          </a:bodyPr>
          <a:lstStyle/>
          <a:p>
            <a:r>
              <a:rPr lang="en-US" dirty="0"/>
              <a:t>Why not?</a:t>
            </a:r>
          </a:p>
          <a:p>
            <a:pPr marL="285750" indent="-285750">
              <a:buFont typeface="Arial" panose="020B0604020202020204" pitchFamily="34" charset="0"/>
              <a:buChar char="•"/>
            </a:pPr>
            <a:r>
              <a:rPr lang="en-US" dirty="0"/>
              <a:t>Need to go to large facilities to carry out experiments.</a:t>
            </a:r>
          </a:p>
          <a:p>
            <a:pPr marL="285750" indent="-285750">
              <a:buFont typeface="Arial" panose="020B0604020202020204" pitchFamily="34" charset="0"/>
              <a:buChar char="•"/>
            </a:pPr>
            <a:r>
              <a:rPr lang="en-US" dirty="0"/>
              <a:t>Even so, number (or density) of neutrons available seems always too small.</a:t>
            </a:r>
          </a:p>
          <a:p>
            <a:pPr marL="285750" indent="-285750">
              <a:buFont typeface="Arial" panose="020B0604020202020204" pitchFamily="34" charset="0"/>
              <a:buChar char="•"/>
            </a:pPr>
            <a:r>
              <a:rPr lang="en-US" dirty="0"/>
              <a:t>Number of tools to manipulate atoms, macroscopic test bodies is still much richer.</a:t>
            </a:r>
          </a:p>
          <a:p>
            <a:pPr marL="285750" indent="-285750">
              <a:buFont typeface="Arial" panose="020B0604020202020204" pitchFamily="34" charset="0"/>
              <a:buChar char="•"/>
            </a:pPr>
            <a:r>
              <a:rPr lang="en-US" dirty="0"/>
              <a:t>Neutron detection is usually accompanied with its destruction.</a:t>
            </a:r>
          </a:p>
        </p:txBody>
      </p:sp>
      <p:sp>
        <p:nvSpPr>
          <p:cNvPr id="10" name="TextBox 9">
            <a:extLst>
              <a:ext uri="{FF2B5EF4-FFF2-40B4-BE49-F238E27FC236}">
                <a16:creationId xmlns:a16="http://schemas.microsoft.com/office/drawing/2014/main" id="{03EECDF9-E292-4578-B4A5-4BE1FF8C1368}"/>
              </a:ext>
            </a:extLst>
          </p:cNvPr>
          <p:cNvSpPr txBox="1"/>
          <p:nvPr/>
        </p:nvSpPr>
        <p:spPr>
          <a:xfrm>
            <a:off x="5517858" y="5331041"/>
            <a:ext cx="3399640" cy="553998"/>
          </a:xfrm>
          <a:prstGeom prst="rect">
            <a:avLst/>
          </a:prstGeom>
          <a:noFill/>
        </p:spPr>
        <p:txBody>
          <a:bodyPr wrap="square">
            <a:spAutoFit/>
          </a:bodyPr>
          <a:lstStyle/>
          <a:p>
            <a:pPr>
              <a:spcBef>
                <a:spcPct val="0"/>
              </a:spcBef>
              <a:buClrTx/>
              <a:buSzTx/>
              <a:buFontTx/>
              <a:buNone/>
            </a:pPr>
            <a:r>
              <a:rPr lang="en-US" altLang="en-US" sz="1000" dirty="0"/>
              <a:t>J. Nico, W.M. Snow, Ann. Rev. </a:t>
            </a:r>
            <a:r>
              <a:rPr lang="en-US" altLang="en-US" sz="1000" dirty="0" err="1"/>
              <a:t>Nucl</a:t>
            </a:r>
            <a:r>
              <a:rPr lang="en-US" altLang="en-US" sz="1000" dirty="0"/>
              <a:t>. Part. Sci. 55, 27-69 (2005)</a:t>
            </a:r>
          </a:p>
          <a:p>
            <a:pPr>
              <a:spcBef>
                <a:spcPct val="0"/>
              </a:spcBef>
              <a:buClrTx/>
              <a:buSzTx/>
              <a:buFontTx/>
              <a:buNone/>
            </a:pPr>
            <a:r>
              <a:rPr lang="en-US" altLang="en-US" sz="1000" dirty="0"/>
              <a:t>H. Abele, Prog. Part. </a:t>
            </a:r>
            <a:r>
              <a:rPr lang="en-US" altLang="en-US" sz="1000" dirty="0" err="1"/>
              <a:t>Nucl</a:t>
            </a:r>
            <a:r>
              <a:rPr lang="en-US" altLang="en-US" sz="1000" dirty="0"/>
              <a:t>. Phys. 60, 1-81 (2008)</a:t>
            </a:r>
          </a:p>
          <a:p>
            <a:pPr>
              <a:spcBef>
                <a:spcPct val="0"/>
              </a:spcBef>
              <a:buClrTx/>
              <a:buSzTx/>
              <a:buFontTx/>
              <a:buNone/>
            </a:pPr>
            <a:r>
              <a:rPr lang="en-US" altLang="en-US" sz="1000" dirty="0"/>
              <a:t>D. Dubbers, M. Schmidt, Rev. Mod. Phys. (2011)</a:t>
            </a:r>
          </a:p>
        </p:txBody>
      </p:sp>
    </p:spTree>
    <p:extLst>
      <p:ext uri="{BB962C8B-B14F-4D97-AF65-F5344CB8AC3E}">
        <p14:creationId xmlns:p14="http://schemas.microsoft.com/office/powerpoint/2010/main" val="39626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8"/>
          <p:cNvGrpSpPr>
            <a:grpSpLocks/>
          </p:cNvGrpSpPr>
          <p:nvPr/>
        </p:nvGrpSpPr>
        <p:grpSpPr bwMode="auto">
          <a:xfrm>
            <a:off x="608449" y="3547565"/>
            <a:ext cx="3115310" cy="1664330"/>
            <a:chOff x="4947434" y="964237"/>
            <a:chExt cx="3977624" cy="2124166"/>
          </a:xfrm>
        </p:grpSpPr>
        <p:sp>
          <p:nvSpPr>
            <p:cNvPr id="5398" name="Rectangle 234"/>
            <p:cNvSpPr>
              <a:spLocks noChangeArrowheads="1"/>
            </p:cNvSpPr>
            <p:nvPr/>
          </p:nvSpPr>
          <p:spPr bwMode="auto">
            <a:xfrm>
              <a:off x="5119343" y="2718897"/>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1</a:t>
              </a:r>
              <a:endParaRPr lang="en-US" sz="1400" baseline="-25000">
                <a:solidFill>
                  <a:srgbClr val="000000"/>
                </a:solidFill>
                <a:latin typeface="Times New Roman" pitchFamily="18" charset="0"/>
              </a:endParaRPr>
            </a:p>
          </p:txBody>
        </p:sp>
        <p:sp>
          <p:nvSpPr>
            <p:cNvPr id="5399" name="Rectangle 245"/>
            <p:cNvSpPr>
              <a:spLocks noChangeArrowheads="1"/>
            </p:cNvSpPr>
            <p:nvPr/>
          </p:nvSpPr>
          <p:spPr bwMode="auto">
            <a:xfrm>
              <a:off x="5753629" y="2082635"/>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2</a:t>
              </a:r>
              <a:endParaRPr lang="en-US" sz="1400">
                <a:solidFill>
                  <a:srgbClr val="000000"/>
                </a:solidFill>
                <a:latin typeface="Times New Roman" pitchFamily="18" charset="0"/>
              </a:endParaRPr>
            </a:p>
          </p:txBody>
        </p:sp>
        <p:sp>
          <p:nvSpPr>
            <p:cNvPr id="5400" name="Rectangle 247"/>
            <p:cNvSpPr>
              <a:spLocks noChangeArrowheads="1"/>
            </p:cNvSpPr>
            <p:nvPr/>
          </p:nvSpPr>
          <p:spPr bwMode="auto">
            <a:xfrm>
              <a:off x="5447354" y="1450326"/>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3</a:t>
              </a:r>
              <a:endParaRPr lang="en-US" sz="1400" baseline="-25000">
                <a:solidFill>
                  <a:srgbClr val="000000"/>
                </a:solidFill>
                <a:latin typeface="Times New Roman" pitchFamily="18" charset="0"/>
              </a:endParaRPr>
            </a:p>
          </p:txBody>
        </p:sp>
        <p:sp>
          <p:nvSpPr>
            <p:cNvPr id="5401" name="Rectangle 249"/>
            <p:cNvSpPr>
              <a:spLocks noChangeArrowheads="1"/>
            </p:cNvSpPr>
            <p:nvPr/>
          </p:nvSpPr>
          <p:spPr bwMode="auto">
            <a:xfrm>
              <a:off x="5467114" y="964237"/>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4</a:t>
              </a:r>
              <a:endParaRPr lang="en-US" sz="1400" baseline="-25000">
                <a:solidFill>
                  <a:srgbClr val="000000"/>
                </a:solidFill>
                <a:latin typeface="Times New Roman" pitchFamily="18" charset="0"/>
              </a:endParaRPr>
            </a:p>
          </p:txBody>
        </p:sp>
        <p:sp>
          <p:nvSpPr>
            <p:cNvPr id="5402" name="Freeform 352"/>
            <p:cNvSpPr>
              <a:spLocks/>
            </p:cNvSpPr>
            <p:nvPr/>
          </p:nvSpPr>
          <p:spPr bwMode="auto">
            <a:xfrm>
              <a:off x="4955338" y="2867095"/>
              <a:ext cx="3969720" cy="221308"/>
            </a:xfrm>
            <a:custGeom>
              <a:avLst/>
              <a:gdLst>
                <a:gd name="T0" fmla="*/ 2147483647 w 16067"/>
                <a:gd name="T1" fmla="*/ 2147483647 h 900"/>
                <a:gd name="T2" fmla="*/ 2147483647 w 16067"/>
                <a:gd name="T3" fmla="*/ 2147483647 h 900"/>
                <a:gd name="T4" fmla="*/ 2147483647 w 16067"/>
                <a:gd name="T5" fmla="*/ 2147483647 h 900"/>
                <a:gd name="T6" fmla="*/ 2147483647 w 16067"/>
                <a:gd name="T7" fmla="*/ 2147483647 h 900"/>
                <a:gd name="T8" fmla="*/ 2147483647 w 16067"/>
                <a:gd name="T9" fmla="*/ 2147483647 h 900"/>
                <a:gd name="T10" fmla="*/ 2147483647 w 16067"/>
                <a:gd name="T11" fmla="*/ 2147483647 h 900"/>
                <a:gd name="T12" fmla="*/ 2147483647 w 16067"/>
                <a:gd name="T13" fmla="*/ 2147483647 h 900"/>
                <a:gd name="T14" fmla="*/ 2147483647 w 16067"/>
                <a:gd name="T15" fmla="*/ 2147483647 h 900"/>
                <a:gd name="T16" fmla="*/ 2147483647 w 16067"/>
                <a:gd name="T17" fmla="*/ 2147483647 h 900"/>
                <a:gd name="T18" fmla="*/ 2147483647 w 16067"/>
                <a:gd name="T19" fmla="*/ 0 h 900"/>
                <a:gd name="T20" fmla="*/ 2147483647 w 16067"/>
                <a:gd name="T21" fmla="*/ 0 h 900"/>
                <a:gd name="T22" fmla="*/ 2147483647 w 16067"/>
                <a:gd name="T23" fmla="*/ 0 h 900"/>
                <a:gd name="T24" fmla="*/ 2147483647 w 16067"/>
                <a:gd name="T25" fmla="*/ 2147483647 h 900"/>
                <a:gd name="T26" fmla="*/ 2147483647 w 16067"/>
                <a:gd name="T27" fmla="*/ 2147483647 h 900"/>
                <a:gd name="T28" fmla="*/ 2147483647 w 16067"/>
                <a:gd name="T29" fmla="*/ 2147483647 h 900"/>
                <a:gd name="T30" fmla="*/ 2147483647 w 16067"/>
                <a:gd name="T31" fmla="*/ 2147483647 h 900"/>
                <a:gd name="T32" fmla="*/ 2147483647 w 16067"/>
                <a:gd name="T33" fmla="*/ 2147483647 h 900"/>
                <a:gd name="T34" fmla="*/ 2147483647 w 16067"/>
                <a:gd name="T35" fmla="*/ 2147483647 h 900"/>
                <a:gd name="T36" fmla="*/ 2147483647 w 16067"/>
                <a:gd name="T37" fmla="*/ 2147483647 h 900"/>
                <a:gd name="T38" fmla="*/ 2147483647 w 16067"/>
                <a:gd name="T39" fmla="*/ 2147483647 h 900"/>
                <a:gd name="T40" fmla="*/ 2147483647 w 16067"/>
                <a:gd name="T41" fmla="*/ 2147483647 h 900"/>
                <a:gd name="T42" fmla="*/ 2147483647 w 16067"/>
                <a:gd name="T43" fmla="*/ 2147483647 h 900"/>
                <a:gd name="T44" fmla="*/ 2147483647 w 16067"/>
                <a:gd name="T45" fmla="*/ 2147483647 h 900"/>
                <a:gd name="T46" fmla="*/ 2147483647 w 16067"/>
                <a:gd name="T47" fmla="*/ 2147483647 h 900"/>
                <a:gd name="T48" fmla="*/ 2147483647 w 16067"/>
                <a:gd name="T49" fmla="*/ 2147483647 h 900"/>
                <a:gd name="T50" fmla="*/ 2147483647 w 16067"/>
                <a:gd name="T51" fmla="*/ 2147483647 h 900"/>
                <a:gd name="T52" fmla="*/ 2147483647 w 16067"/>
                <a:gd name="T53" fmla="*/ 2147483647 h 900"/>
                <a:gd name="T54" fmla="*/ 2147483647 w 16067"/>
                <a:gd name="T55" fmla="*/ 2147483647 h 900"/>
                <a:gd name="T56" fmla="*/ 2147483647 w 16067"/>
                <a:gd name="T57" fmla="*/ 2147483647 h 900"/>
                <a:gd name="T58" fmla="*/ 2147483647 w 16067"/>
                <a:gd name="T59" fmla="*/ 2147483647 h 900"/>
                <a:gd name="T60" fmla="*/ 2147483647 w 16067"/>
                <a:gd name="T61" fmla="*/ 2147483647 h 900"/>
                <a:gd name="T62" fmla="*/ 2147483647 w 16067"/>
                <a:gd name="T63" fmla="*/ 2147483647 h 900"/>
                <a:gd name="T64" fmla="*/ 2147483647 w 16067"/>
                <a:gd name="T65" fmla="*/ 2147483647 h 900"/>
                <a:gd name="T66" fmla="*/ 2147483647 w 16067"/>
                <a:gd name="T67" fmla="*/ 2147483647 h 900"/>
                <a:gd name="T68" fmla="*/ 2147483647 w 16067"/>
                <a:gd name="T69" fmla="*/ 2147483647 h 900"/>
                <a:gd name="T70" fmla="*/ 2147483647 w 16067"/>
                <a:gd name="T71" fmla="*/ 2147483647 h 900"/>
                <a:gd name="T72" fmla="*/ 2147483647 w 16067"/>
                <a:gd name="T73" fmla="*/ 2147483647 h 900"/>
                <a:gd name="T74" fmla="*/ 2147483647 w 16067"/>
                <a:gd name="T75" fmla="*/ 2147483647 h 900"/>
                <a:gd name="T76" fmla="*/ 2147483647 w 16067"/>
                <a:gd name="T77" fmla="*/ 2147483647 h 900"/>
                <a:gd name="T78" fmla="*/ 2147483647 w 16067"/>
                <a:gd name="T79" fmla="*/ 2147483647 h 900"/>
                <a:gd name="T80" fmla="*/ 2147483647 w 16067"/>
                <a:gd name="T81" fmla="*/ 2147483647 h 900"/>
                <a:gd name="T82" fmla="*/ 2147483647 w 16067"/>
                <a:gd name="T83" fmla="*/ 2147483647 h 900"/>
                <a:gd name="T84" fmla="*/ 2147483647 w 16067"/>
                <a:gd name="T85" fmla="*/ 2147483647 h 900"/>
                <a:gd name="T86" fmla="*/ 2147483647 w 16067"/>
                <a:gd name="T87" fmla="*/ 2147483647 h 900"/>
                <a:gd name="T88" fmla="*/ 2147483647 w 16067"/>
                <a:gd name="T89" fmla="*/ 2147483647 h 900"/>
                <a:gd name="T90" fmla="*/ 2147483647 w 16067"/>
                <a:gd name="T91" fmla="*/ 2147483647 h 900"/>
                <a:gd name="T92" fmla="*/ 2147483647 w 16067"/>
                <a:gd name="T93" fmla="*/ 2147483647 h 900"/>
                <a:gd name="T94" fmla="*/ 2147483647 w 16067"/>
                <a:gd name="T95" fmla="*/ 2147483647 h 900"/>
                <a:gd name="T96" fmla="*/ 2147483647 w 16067"/>
                <a:gd name="T97" fmla="*/ 2147483647 h 900"/>
                <a:gd name="T98" fmla="*/ 2147483647 w 16067"/>
                <a:gd name="T99" fmla="*/ 2147483647 h 900"/>
                <a:gd name="T100" fmla="*/ 2147483647 w 16067"/>
                <a:gd name="T101" fmla="*/ 2147483647 h 900"/>
                <a:gd name="T102" fmla="*/ 2147483647 w 16067"/>
                <a:gd name="T103" fmla="*/ 2147483647 h 900"/>
                <a:gd name="T104" fmla="*/ 2147483647 w 16067"/>
                <a:gd name="T105" fmla="*/ 2147483647 h 900"/>
                <a:gd name="T106" fmla="*/ 2147483647 w 16067"/>
                <a:gd name="T107" fmla="*/ 2147483647 h 900"/>
                <a:gd name="T108" fmla="*/ 2147483647 w 16067"/>
                <a:gd name="T109" fmla="*/ 2147483647 h 900"/>
                <a:gd name="T110" fmla="*/ 2147483647 w 16067"/>
                <a:gd name="T111" fmla="*/ 2147483647 h 900"/>
                <a:gd name="T112" fmla="*/ 2147483647 w 16067"/>
                <a:gd name="T113" fmla="*/ 2147483647 h 900"/>
                <a:gd name="T114" fmla="*/ 2147483647 w 16067"/>
                <a:gd name="T115" fmla="*/ 2147483647 h 900"/>
                <a:gd name="T116" fmla="*/ 2147483647 w 16067"/>
                <a:gd name="T117" fmla="*/ 2147483647 h 900"/>
                <a:gd name="T118" fmla="*/ 2147483647 w 16067"/>
                <a:gd name="T119" fmla="*/ 2147483647 h 900"/>
                <a:gd name="T120" fmla="*/ 2147483647 w 16067"/>
                <a:gd name="T121" fmla="*/ 2147483647 h 900"/>
                <a:gd name="T122" fmla="*/ 2147483647 w 16067"/>
                <a:gd name="T123" fmla="*/ 2147483647 h 9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67"/>
                <a:gd name="T187" fmla="*/ 0 h 900"/>
                <a:gd name="T188" fmla="*/ 16067 w 16067"/>
                <a:gd name="T189" fmla="*/ 900 h 9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67" h="900">
                  <a:moveTo>
                    <a:pt x="0" y="873"/>
                  </a:moveTo>
                  <a:lnTo>
                    <a:pt x="70" y="819"/>
                  </a:lnTo>
                  <a:lnTo>
                    <a:pt x="177" y="764"/>
                  </a:lnTo>
                  <a:lnTo>
                    <a:pt x="248" y="737"/>
                  </a:lnTo>
                  <a:lnTo>
                    <a:pt x="355" y="682"/>
                  </a:lnTo>
                  <a:lnTo>
                    <a:pt x="425" y="628"/>
                  </a:lnTo>
                  <a:lnTo>
                    <a:pt x="496" y="601"/>
                  </a:lnTo>
                  <a:lnTo>
                    <a:pt x="603" y="545"/>
                  </a:lnTo>
                  <a:lnTo>
                    <a:pt x="674" y="519"/>
                  </a:lnTo>
                  <a:lnTo>
                    <a:pt x="780" y="464"/>
                  </a:lnTo>
                  <a:lnTo>
                    <a:pt x="851" y="436"/>
                  </a:lnTo>
                  <a:lnTo>
                    <a:pt x="922" y="382"/>
                  </a:lnTo>
                  <a:lnTo>
                    <a:pt x="1029" y="355"/>
                  </a:lnTo>
                  <a:lnTo>
                    <a:pt x="1099" y="327"/>
                  </a:lnTo>
                  <a:lnTo>
                    <a:pt x="1206" y="301"/>
                  </a:lnTo>
                  <a:lnTo>
                    <a:pt x="1277" y="246"/>
                  </a:lnTo>
                  <a:lnTo>
                    <a:pt x="1384" y="218"/>
                  </a:lnTo>
                  <a:lnTo>
                    <a:pt x="1454" y="192"/>
                  </a:lnTo>
                  <a:lnTo>
                    <a:pt x="1560" y="164"/>
                  </a:lnTo>
                  <a:lnTo>
                    <a:pt x="1632" y="137"/>
                  </a:lnTo>
                  <a:lnTo>
                    <a:pt x="1702" y="137"/>
                  </a:lnTo>
                  <a:lnTo>
                    <a:pt x="1809" y="109"/>
                  </a:lnTo>
                  <a:lnTo>
                    <a:pt x="1880" y="83"/>
                  </a:lnTo>
                  <a:lnTo>
                    <a:pt x="1986" y="83"/>
                  </a:lnTo>
                  <a:lnTo>
                    <a:pt x="2057" y="55"/>
                  </a:lnTo>
                  <a:lnTo>
                    <a:pt x="2163" y="55"/>
                  </a:lnTo>
                  <a:lnTo>
                    <a:pt x="2235" y="27"/>
                  </a:lnTo>
                  <a:lnTo>
                    <a:pt x="2305" y="27"/>
                  </a:lnTo>
                  <a:lnTo>
                    <a:pt x="2411" y="0"/>
                  </a:lnTo>
                  <a:lnTo>
                    <a:pt x="2483" y="0"/>
                  </a:lnTo>
                  <a:lnTo>
                    <a:pt x="2589" y="0"/>
                  </a:lnTo>
                  <a:lnTo>
                    <a:pt x="2660" y="0"/>
                  </a:lnTo>
                  <a:lnTo>
                    <a:pt x="2731" y="0"/>
                  </a:lnTo>
                  <a:lnTo>
                    <a:pt x="2837" y="0"/>
                  </a:lnTo>
                  <a:lnTo>
                    <a:pt x="2908" y="0"/>
                  </a:lnTo>
                  <a:lnTo>
                    <a:pt x="3014" y="0"/>
                  </a:lnTo>
                  <a:lnTo>
                    <a:pt x="3086" y="0"/>
                  </a:lnTo>
                  <a:lnTo>
                    <a:pt x="3192" y="0"/>
                  </a:lnTo>
                  <a:lnTo>
                    <a:pt x="3263" y="27"/>
                  </a:lnTo>
                  <a:lnTo>
                    <a:pt x="3369" y="27"/>
                  </a:lnTo>
                  <a:lnTo>
                    <a:pt x="3440" y="27"/>
                  </a:lnTo>
                  <a:lnTo>
                    <a:pt x="3511" y="55"/>
                  </a:lnTo>
                  <a:lnTo>
                    <a:pt x="3617" y="55"/>
                  </a:lnTo>
                  <a:lnTo>
                    <a:pt x="3689" y="55"/>
                  </a:lnTo>
                  <a:lnTo>
                    <a:pt x="3795" y="83"/>
                  </a:lnTo>
                  <a:lnTo>
                    <a:pt x="3865" y="83"/>
                  </a:lnTo>
                  <a:lnTo>
                    <a:pt x="3972" y="109"/>
                  </a:lnTo>
                  <a:lnTo>
                    <a:pt x="4043" y="109"/>
                  </a:lnTo>
                  <a:lnTo>
                    <a:pt x="4114" y="137"/>
                  </a:lnTo>
                  <a:lnTo>
                    <a:pt x="4220" y="137"/>
                  </a:lnTo>
                  <a:lnTo>
                    <a:pt x="4291" y="164"/>
                  </a:lnTo>
                  <a:lnTo>
                    <a:pt x="4398" y="192"/>
                  </a:lnTo>
                  <a:lnTo>
                    <a:pt x="4468" y="192"/>
                  </a:lnTo>
                  <a:lnTo>
                    <a:pt x="4540" y="218"/>
                  </a:lnTo>
                  <a:lnTo>
                    <a:pt x="4646" y="218"/>
                  </a:lnTo>
                  <a:lnTo>
                    <a:pt x="4716" y="246"/>
                  </a:lnTo>
                  <a:lnTo>
                    <a:pt x="4823" y="273"/>
                  </a:lnTo>
                  <a:lnTo>
                    <a:pt x="4894" y="273"/>
                  </a:lnTo>
                  <a:lnTo>
                    <a:pt x="5001" y="301"/>
                  </a:lnTo>
                  <a:lnTo>
                    <a:pt x="5071" y="327"/>
                  </a:lnTo>
                  <a:lnTo>
                    <a:pt x="5178" y="327"/>
                  </a:lnTo>
                  <a:lnTo>
                    <a:pt x="5249" y="355"/>
                  </a:lnTo>
                  <a:lnTo>
                    <a:pt x="5319" y="355"/>
                  </a:lnTo>
                  <a:lnTo>
                    <a:pt x="5426" y="382"/>
                  </a:lnTo>
                  <a:lnTo>
                    <a:pt x="5497" y="410"/>
                  </a:lnTo>
                  <a:lnTo>
                    <a:pt x="5604" y="410"/>
                  </a:lnTo>
                  <a:lnTo>
                    <a:pt x="5674" y="436"/>
                  </a:lnTo>
                  <a:lnTo>
                    <a:pt x="5781" y="436"/>
                  </a:lnTo>
                  <a:lnTo>
                    <a:pt x="5852" y="464"/>
                  </a:lnTo>
                  <a:lnTo>
                    <a:pt x="5923" y="491"/>
                  </a:lnTo>
                  <a:lnTo>
                    <a:pt x="6029" y="491"/>
                  </a:lnTo>
                  <a:lnTo>
                    <a:pt x="6100" y="519"/>
                  </a:lnTo>
                  <a:lnTo>
                    <a:pt x="6207" y="519"/>
                  </a:lnTo>
                  <a:lnTo>
                    <a:pt x="6278" y="545"/>
                  </a:lnTo>
                  <a:lnTo>
                    <a:pt x="6348" y="545"/>
                  </a:lnTo>
                  <a:lnTo>
                    <a:pt x="6455" y="573"/>
                  </a:lnTo>
                  <a:lnTo>
                    <a:pt x="6526" y="573"/>
                  </a:lnTo>
                  <a:lnTo>
                    <a:pt x="6633" y="601"/>
                  </a:lnTo>
                  <a:lnTo>
                    <a:pt x="6703" y="601"/>
                  </a:lnTo>
                  <a:lnTo>
                    <a:pt x="6810" y="628"/>
                  </a:lnTo>
                  <a:lnTo>
                    <a:pt x="6881" y="628"/>
                  </a:lnTo>
                  <a:lnTo>
                    <a:pt x="6986" y="628"/>
                  </a:lnTo>
                  <a:lnTo>
                    <a:pt x="7058" y="655"/>
                  </a:lnTo>
                  <a:lnTo>
                    <a:pt x="7129" y="655"/>
                  </a:lnTo>
                  <a:lnTo>
                    <a:pt x="7236" y="682"/>
                  </a:lnTo>
                  <a:lnTo>
                    <a:pt x="7306" y="682"/>
                  </a:lnTo>
                  <a:lnTo>
                    <a:pt x="7412" y="682"/>
                  </a:lnTo>
                  <a:lnTo>
                    <a:pt x="7484" y="710"/>
                  </a:lnTo>
                  <a:lnTo>
                    <a:pt x="7554" y="710"/>
                  </a:lnTo>
                  <a:lnTo>
                    <a:pt x="7661" y="710"/>
                  </a:lnTo>
                  <a:lnTo>
                    <a:pt x="7732" y="737"/>
                  </a:lnTo>
                  <a:lnTo>
                    <a:pt x="7838" y="737"/>
                  </a:lnTo>
                  <a:lnTo>
                    <a:pt x="7909" y="737"/>
                  </a:lnTo>
                  <a:lnTo>
                    <a:pt x="8015" y="764"/>
                  </a:lnTo>
                  <a:lnTo>
                    <a:pt x="8087" y="764"/>
                  </a:lnTo>
                  <a:lnTo>
                    <a:pt x="8157" y="764"/>
                  </a:lnTo>
                  <a:lnTo>
                    <a:pt x="8263" y="764"/>
                  </a:lnTo>
                  <a:lnTo>
                    <a:pt x="8335" y="791"/>
                  </a:lnTo>
                  <a:lnTo>
                    <a:pt x="8441" y="791"/>
                  </a:lnTo>
                  <a:lnTo>
                    <a:pt x="8512" y="791"/>
                  </a:lnTo>
                  <a:lnTo>
                    <a:pt x="8618" y="791"/>
                  </a:lnTo>
                  <a:lnTo>
                    <a:pt x="8690" y="791"/>
                  </a:lnTo>
                  <a:lnTo>
                    <a:pt x="8796" y="819"/>
                  </a:lnTo>
                  <a:lnTo>
                    <a:pt x="8866" y="819"/>
                  </a:lnTo>
                  <a:lnTo>
                    <a:pt x="8938" y="819"/>
                  </a:lnTo>
                  <a:lnTo>
                    <a:pt x="9044" y="819"/>
                  </a:lnTo>
                  <a:lnTo>
                    <a:pt x="9115" y="819"/>
                  </a:lnTo>
                  <a:lnTo>
                    <a:pt x="9221" y="819"/>
                  </a:lnTo>
                  <a:lnTo>
                    <a:pt x="9292" y="819"/>
                  </a:lnTo>
                  <a:lnTo>
                    <a:pt x="9363" y="846"/>
                  </a:lnTo>
                  <a:lnTo>
                    <a:pt x="9469" y="846"/>
                  </a:lnTo>
                  <a:lnTo>
                    <a:pt x="9541" y="846"/>
                  </a:lnTo>
                  <a:lnTo>
                    <a:pt x="9647" y="846"/>
                  </a:lnTo>
                  <a:lnTo>
                    <a:pt x="9717" y="846"/>
                  </a:lnTo>
                  <a:lnTo>
                    <a:pt x="9824" y="846"/>
                  </a:lnTo>
                  <a:lnTo>
                    <a:pt x="9895" y="846"/>
                  </a:lnTo>
                  <a:lnTo>
                    <a:pt x="9967" y="846"/>
                  </a:lnTo>
                  <a:lnTo>
                    <a:pt x="10072" y="846"/>
                  </a:lnTo>
                  <a:lnTo>
                    <a:pt x="10143" y="846"/>
                  </a:lnTo>
                  <a:lnTo>
                    <a:pt x="10250" y="846"/>
                  </a:lnTo>
                  <a:lnTo>
                    <a:pt x="10320" y="846"/>
                  </a:lnTo>
                  <a:lnTo>
                    <a:pt x="10427" y="873"/>
                  </a:lnTo>
                  <a:lnTo>
                    <a:pt x="10498" y="873"/>
                  </a:lnTo>
                  <a:lnTo>
                    <a:pt x="10605" y="873"/>
                  </a:lnTo>
                  <a:lnTo>
                    <a:pt x="10675" y="873"/>
                  </a:lnTo>
                  <a:lnTo>
                    <a:pt x="10746" y="873"/>
                  </a:lnTo>
                  <a:lnTo>
                    <a:pt x="10853" y="873"/>
                  </a:lnTo>
                  <a:lnTo>
                    <a:pt x="10923" y="873"/>
                  </a:lnTo>
                  <a:lnTo>
                    <a:pt x="11030" y="873"/>
                  </a:lnTo>
                  <a:lnTo>
                    <a:pt x="11101" y="873"/>
                  </a:lnTo>
                  <a:lnTo>
                    <a:pt x="11172" y="873"/>
                  </a:lnTo>
                  <a:lnTo>
                    <a:pt x="11278" y="873"/>
                  </a:lnTo>
                  <a:lnTo>
                    <a:pt x="11349" y="873"/>
                  </a:lnTo>
                  <a:lnTo>
                    <a:pt x="11456" y="873"/>
                  </a:lnTo>
                  <a:lnTo>
                    <a:pt x="11527" y="873"/>
                  </a:lnTo>
                  <a:lnTo>
                    <a:pt x="11633" y="873"/>
                  </a:lnTo>
                  <a:lnTo>
                    <a:pt x="11704" y="873"/>
                  </a:lnTo>
                  <a:lnTo>
                    <a:pt x="11775" y="873"/>
                  </a:lnTo>
                  <a:lnTo>
                    <a:pt x="11882" y="873"/>
                  </a:lnTo>
                  <a:lnTo>
                    <a:pt x="11952" y="873"/>
                  </a:lnTo>
                  <a:lnTo>
                    <a:pt x="12059" y="873"/>
                  </a:lnTo>
                  <a:lnTo>
                    <a:pt x="12130" y="873"/>
                  </a:lnTo>
                  <a:lnTo>
                    <a:pt x="12237" y="873"/>
                  </a:lnTo>
                  <a:lnTo>
                    <a:pt x="12307" y="873"/>
                  </a:lnTo>
                  <a:lnTo>
                    <a:pt x="12413" y="873"/>
                  </a:lnTo>
                  <a:lnTo>
                    <a:pt x="12485" y="873"/>
                  </a:lnTo>
                  <a:lnTo>
                    <a:pt x="12555" y="873"/>
                  </a:lnTo>
                  <a:lnTo>
                    <a:pt x="12662" y="873"/>
                  </a:lnTo>
                  <a:lnTo>
                    <a:pt x="12733" y="873"/>
                  </a:lnTo>
                  <a:lnTo>
                    <a:pt x="12839" y="873"/>
                  </a:lnTo>
                  <a:lnTo>
                    <a:pt x="12910" y="873"/>
                  </a:lnTo>
                  <a:lnTo>
                    <a:pt x="12981" y="873"/>
                  </a:lnTo>
                  <a:lnTo>
                    <a:pt x="13088" y="873"/>
                  </a:lnTo>
                  <a:lnTo>
                    <a:pt x="13158" y="873"/>
                  </a:lnTo>
                  <a:lnTo>
                    <a:pt x="13264" y="873"/>
                  </a:lnTo>
                  <a:lnTo>
                    <a:pt x="13336" y="873"/>
                  </a:lnTo>
                  <a:lnTo>
                    <a:pt x="13442" y="873"/>
                  </a:lnTo>
                  <a:lnTo>
                    <a:pt x="13513" y="873"/>
                  </a:lnTo>
                  <a:lnTo>
                    <a:pt x="13584" y="873"/>
                  </a:lnTo>
                  <a:lnTo>
                    <a:pt x="13690" y="873"/>
                  </a:lnTo>
                  <a:lnTo>
                    <a:pt x="13761" y="873"/>
                  </a:lnTo>
                  <a:lnTo>
                    <a:pt x="13867" y="873"/>
                  </a:lnTo>
                  <a:lnTo>
                    <a:pt x="13939" y="873"/>
                  </a:lnTo>
                  <a:lnTo>
                    <a:pt x="14045" y="873"/>
                  </a:lnTo>
                  <a:lnTo>
                    <a:pt x="14116" y="900"/>
                  </a:lnTo>
                  <a:lnTo>
                    <a:pt x="14222" y="900"/>
                  </a:lnTo>
                  <a:lnTo>
                    <a:pt x="14293" y="900"/>
                  </a:lnTo>
                  <a:lnTo>
                    <a:pt x="14364" y="900"/>
                  </a:lnTo>
                  <a:lnTo>
                    <a:pt x="14470" y="900"/>
                  </a:lnTo>
                  <a:lnTo>
                    <a:pt x="14542" y="900"/>
                  </a:lnTo>
                  <a:lnTo>
                    <a:pt x="14648" y="900"/>
                  </a:lnTo>
                  <a:lnTo>
                    <a:pt x="14718" y="900"/>
                  </a:lnTo>
                  <a:lnTo>
                    <a:pt x="14790" y="900"/>
                  </a:lnTo>
                  <a:lnTo>
                    <a:pt x="14896" y="900"/>
                  </a:lnTo>
                  <a:lnTo>
                    <a:pt x="14967" y="900"/>
                  </a:lnTo>
                  <a:lnTo>
                    <a:pt x="15073" y="900"/>
                  </a:lnTo>
                  <a:lnTo>
                    <a:pt x="15144" y="900"/>
                  </a:lnTo>
                  <a:lnTo>
                    <a:pt x="15251" y="900"/>
                  </a:lnTo>
                  <a:lnTo>
                    <a:pt x="15321" y="900"/>
                  </a:lnTo>
                  <a:lnTo>
                    <a:pt x="15393" y="900"/>
                  </a:lnTo>
                  <a:lnTo>
                    <a:pt x="15499" y="900"/>
                  </a:lnTo>
                  <a:lnTo>
                    <a:pt x="15569" y="900"/>
                  </a:lnTo>
                  <a:lnTo>
                    <a:pt x="15676" y="900"/>
                  </a:lnTo>
                  <a:lnTo>
                    <a:pt x="15747" y="900"/>
                  </a:lnTo>
                  <a:lnTo>
                    <a:pt x="15854" y="900"/>
                  </a:lnTo>
                  <a:lnTo>
                    <a:pt x="15924" y="900"/>
                  </a:lnTo>
                  <a:lnTo>
                    <a:pt x="16031" y="900"/>
                  </a:lnTo>
                  <a:lnTo>
                    <a:pt x="16067" y="900"/>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sp>
          <p:nvSpPr>
            <p:cNvPr id="5403" name="Freeform 353"/>
            <p:cNvSpPr>
              <a:spLocks/>
            </p:cNvSpPr>
            <p:nvPr/>
          </p:nvSpPr>
          <p:spPr bwMode="auto">
            <a:xfrm>
              <a:off x="4947434" y="2159698"/>
              <a:ext cx="3977624" cy="343818"/>
            </a:xfrm>
            <a:custGeom>
              <a:avLst/>
              <a:gdLst>
                <a:gd name="T0" fmla="*/ 2147483647 w 16102"/>
                <a:gd name="T1" fmla="*/ 2147483647 h 1390"/>
                <a:gd name="T2" fmla="*/ 2147483647 w 16102"/>
                <a:gd name="T3" fmla="*/ 2147483647 h 1390"/>
                <a:gd name="T4" fmla="*/ 2147483647 w 16102"/>
                <a:gd name="T5" fmla="*/ 2147483647 h 1390"/>
                <a:gd name="T6" fmla="*/ 2147483647 w 16102"/>
                <a:gd name="T7" fmla="*/ 2147483647 h 1390"/>
                <a:gd name="T8" fmla="*/ 2147483647 w 16102"/>
                <a:gd name="T9" fmla="*/ 2147483647 h 1390"/>
                <a:gd name="T10" fmla="*/ 2147483647 w 16102"/>
                <a:gd name="T11" fmla="*/ 2147483647 h 1390"/>
                <a:gd name="T12" fmla="*/ 2147483647 w 16102"/>
                <a:gd name="T13" fmla="*/ 2147483647 h 1390"/>
                <a:gd name="T14" fmla="*/ 2147483647 w 16102"/>
                <a:gd name="T15" fmla="*/ 2147483647 h 1390"/>
                <a:gd name="T16" fmla="*/ 2147483647 w 16102"/>
                <a:gd name="T17" fmla="*/ 2147483647 h 1390"/>
                <a:gd name="T18" fmla="*/ 2147483647 w 16102"/>
                <a:gd name="T19" fmla="*/ 2147483647 h 1390"/>
                <a:gd name="T20" fmla="*/ 2147483647 w 16102"/>
                <a:gd name="T21" fmla="*/ 2147483647 h 1390"/>
                <a:gd name="T22" fmla="*/ 2147483647 w 16102"/>
                <a:gd name="T23" fmla="*/ 2147483647 h 1390"/>
                <a:gd name="T24" fmla="*/ 2147483647 w 16102"/>
                <a:gd name="T25" fmla="*/ 2147483647 h 1390"/>
                <a:gd name="T26" fmla="*/ 2147483647 w 16102"/>
                <a:gd name="T27" fmla="*/ 2147483647 h 1390"/>
                <a:gd name="T28" fmla="*/ 2147483647 w 16102"/>
                <a:gd name="T29" fmla="*/ 2147483647 h 1390"/>
                <a:gd name="T30" fmla="*/ 2147483647 w 16102"/>
                <a:gd name="T31" fmla="*/ 2147483647 h 1390"/>
                <a:gd name="T32" fmla="*/ 2147483647 w 16102"/>
                <a:gd name="T33" fmla="*/ 2147483647 h 1390"/>
                <a:gd name="T34" fmla="*/ 2147483647 w 16102"/>
                <a:gd name="T35" fmla="*/ 2147483647 h 1390"/>
                <a:gd name="T36" fmla="*/ 2147483647 w 16102"/>
                <a:gd name="T37" fmla="*/ 2147483647 h 1390"/>
                <a:gd name="T38" fmla="*/ 2147483647 w 16102"/>
                <a:gd name="T39" fmla="*/ 2147483647 h 1390"/>
                <a:gd name="T40" fmla="*/ 2147483647 w 16102"/>
                <a:gd name="T41" fmla="*/ 2147483647 h 1390"/>
                <a:gd name="T42" fmla="*/ 2147483647 w 16102"/>
                <a:gd name="T43" fmla="*/ 2147483647 h 1390"/>
                <a:gd name="T44" fmla="*/ 2147483647 w 16102"/>
                <a:gd name="T45" fmla="*/ 2147483647 h 1390"/>
                <a:gd name="T46" fmla="*/ 2147483647 w 16102"/>
                <a:gd name="T47" fmla="*/ 2147483647 h 1390"/>
                <a:gd name="T48" fmla="*/ 2147483647 w 16102"/>
                <a:gd name="T49" fmla="*/ 0 h 1390"/>
                <a:gd name="T50" fmla="*/ 2147483647 w 16102"/>
                <a:gd name="T51" fmla="*/ 0 h 1390"/>
                <a:gd name="T52" fmla="*/ 2147483647 w 16102"/>
                <a:gd name="T53" fmla="*/ 0 h 1390"/>
                <a:gd name="T54" fmla="*/ 2147483647 w 16102"/>
                <a:gd name="T55" fmla="*/ 2147483647 h 1390"/>
                <a:gd name="T56" fmla="*/ 2147483647 w 16102"/>
                <a:gd name="T57" fmla="*/ 2147483647 h 1390"/>
                <a:gd name="T58" fmla="*/ 2147483647 w 16102"/>
                <a:gd name="T59" fmla="*/ 2147483647 h 1390"/>
                <a:gd name="T60" fmla="*/ 2147483647 w 16102"/>
                <a:gd name="T61" fmla="*/ 2147483647 h 1390"/>
                <a:gd name="T62" fmla="*/ 2147483647 w 16102"/>
                <a:gd name="T63" fmla="*/ 2147483647 h 1390"/>
                <a:gd name="T64" fmla="*/ 2147483647 w 16102"/>
                <a:gd name="T65" fmla="*/ 2147483647 h 1390"/>
                <a:gd name="T66" fmla="*/ 2147483647 w 16102"/>
                <a:gd name="T67" fmla="*/ 2147483647 h 1390"/>
                <a:gd name="T68" fmla="*/ 2147483647 w 16102"/>
                <a:gd name="T69" fmla="*/ 2147483647 h 1390"/>
                <a:gd name="T70" fmla="*/ 2147483647 w 16102"/>
                <a:gd name="T71" fmla="*/ 2147483647 h 1390"/>
                <a:gd name="T72" fmla="*/ 2147483647 w 16102"/>
                <a:gd name="T73" fmla="*/ 2147483647 h 1390"/>
                <a:gd name="T74" fmla="*/ 2147483647 w 16102"/>
                <a:gd name="T75" fmla="*/ 2147483647 h 1390"/>
                <a:gd name="T76" fmla="*/ 2147483647 w 16102"/>
                <a:gd name="T77" fmla="*/ 2147483647 h 1390"/>
                <a:gd name="T78" fmla="*/ 2147483647 w 16102"/>
                <a:gd name="T79" fmla="*/ 2147483647 h 1390"/>
                <a:gd name="T80" fmla="*/ 2147483647 w 16102"/>
                <a:gd name="T81" fmla="*/ 2147483647 h 1390"/>
                <a:gd name="T82" fmla="*/ 2147483647 w 16102"/>
                <a:gd name="T83" fmla="*/ 2147483647 h 1390"/>
                <a:gd name="T84" fmla="*/ 2147483647 w 16102"/>
                <a:gd name="T85" fmla="*/ 2147483647 h 1390"/>
                <a:gd name="T86" fmla="*/ 2147483647 w 16102"/>
                <a:gd name="T87" fmla="*/ 2147483647 h 1390"/>
                <a:gd name="T88" fmla="*/ 2147483647 w 16102"/>
                <a:gd name="T89" fmla="*/ 2147483647 h 1390"/>
                <a:gd name="T90" fmla="*/ 2147483647 w 16102"/>
                <a:gd name="T91" fmla="*/ 2147483647 h 1390"/>
                <a:gd name="T92" fmla="*/ 2147483647 w 16102"/>
                <a:gd name="T93" fmla="*/ 2147483647 h 1390"/>
                <a:gd name="T94" fmla="*/ 2147483647 w 16102"/>
                <a:gd name="T95" fmla="*/ 2147483647 h 1390"/>
                <a:gd name="T96" fmla="*/ 2147483647 w 16102"/>
                <a:gd name="T97" fmla="*/ 2147483647 h 1390"/>
                <a:gd name="T98" fmla="*/ 2147483647 w 16102"/>
                <a:gd name="T99" fmla="*/ 2147483647 h 1390"/>
                <a:gd name="T100" fmla="*/ 2147483647 w 16102"/>
                <a:gd name="T101" fmla="*/ 2147483647 h 1390"/>
                <a:gd name="T102" fmla="*/ 2147483647 w 16102"/>
                <a:gd name="T103" fmla="*/ 2147483647 h 1390"/>
                <a:gd name="T104" fmla="*/ 2147483647 w 16102"/>
                <a:gd name="T105" fmla="*/ 2147483647 h 1390"/>
                <a:gd name="T106" fmla="*/ 2147483647 w 16102"/>
                <a:gd name="T107" fmla="*/ 2147483647 h 1390"/>
                <a:gd name="T108" fmla="*/ 2147483647 w 16102"/>
                <a:gd name="T109" fmla="*/ 2147483647 h 1390"/>
                <a:gd name="T110" fmla="*/ 2147483647 w 16102"/>
                <a:gd name="T111" fmla="*/ 2147483647 h 1390"/>
                <a:gd name="T112" fmla="*/ 2147483647 w 16102"/>
                <a:gd name="T113" fmla="*/ 2147483647 h 1390"/>
                <a:gd name="T114" fmla="*/ 2147483647 w 16102"/>
                <a:gd name="T115" fmla="*/ 2147483647 h 1390"/>
                <a:gd name="T116" fmla="*/ 2147483647 w 16102"/>
                <a:gd name="T117" fmla="*/ 2147483647 h 1390"/>
                <a:gd name="T118" fmla="*/ 2147483647 w 16102"/>
                <a:gd name="T119" fmla="*/ 2147483647 h 1390"/>
                <a:gd name="T120" fmla="*/ 2147483647 w 16102"/>
                <a:gd name="T121" fmla="*/ 2147483647 h 1390"/>
                <a:gd name="T122" fmla="*/ 2147483647 w 16102"/>
                <a:gd name="T123" fmla="*/ 2147483647 h 13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02"/>
                <a:gd name="T187" fmla="*/ 0 h 1390"/>
                <a:gd name="T188" fmla="*/ 16102 w 16102"/>
                <a:gd name="T189" fmla="*/ 1390 h 13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02" h="1390">
                  <a:moveTo>
                    <a:pt x="0" y="791"/>
                  </a:moveTo>
                  <a:lnTo>
                    <a:pt x="105" y="845"/>
                  </a:lnTo>
                  <a:lnTo>
                    <a:pt x="177" y="872"/>
                  </a:lnTo>
                  <a:lnTo>
                    <a:pt x="283" y="928"/>
                  </a:lnTo>
                  <a:lnTo>
                    <a:pt x="354" y="982"/>
                  </a:lnTo>
                  <a:lnTo>
                    <a:pt x="425" y="1009"/>
                  </a:lnTo>
                  <a:lnTo>
                    <a:pt x="531" y="1063"/>
                  </a:lnTo>
                  <a:lnTo>
                    <a:pt x="603" y="1091"/>
                  </a:lnTo>
                  <a:lnTo>
                    <a:pt x="709" y="1145"/>
                  </a:lnTo>
                  <a:lnTo>
                    <a:pt x="779" y="1172"/>
                  </a:lnTo>
                  <a:lnTo>
                    <a:pt x="851" y="1200"/>
                  </a:lnTo>
                  <a:lnTo>
                    <a:pt x="957" y="1227"/>
                  </a:lnTo>
                  <a:lnTo>
                    <a:pt x="1028" y="1254"/>
                  </a:lnTo>
                  <a:lnTo>
                    <a:pt x="1134" y="1281"/>
                  </a:lnTo>
                  <a:lnTo>
                    <a:pt x="1205" y="1309"/>
                  </a:lnTo>
                  <a:lnTo>
                    <a:pt x="1312" y="1336"/>
                  </a:lnTo>
                  <a:lnTo>
                    <a:pt x="1382" y="1363"/>
                  </a:lnTo>
                  <a:lnTo>
                    <a:pt x="1454" y="1363"/>
                  </a:lnTo>
                  <a:lnTo>
                    <a:pt x="1560" y="1363"/>
                  </a:lnTo>
                  <a:lnTo>
                    <a:pt x="1631" y="1390"/>
                  </a:lnTo>
                  <a:lnTo>
                    <a:pt x="1737" y="1390"/>
                  </a:lnTo>
                  <a:lnTo>
                    <a:pt x="1808" y="1390"/>
                  </a:lnTo>
                  <a:lnTo>
                    <a:pt x="1915" y="1390"/>
                  </a:lnTo>
                  <a:lnTo>
                    <a:pt x="1985" y="1390"/>
                  </a:lnTo>
                  <a:lnTo>
                    <a:pt x="2092" y="1363"/>
                  </a:lnTo>
                  <a:lnTo>
                    <a:pt x="2163" y="1363"/>
                  </a:lnTo>
                  <a:lnTo>
                    <a:pt x="2233" y="1336"/>
                  </a:lnTo>
                  <a:lnTo>
                    <a:pt x="2340" y="1336"/>
                  </a:lnTo>
                  <a:lnTo>
                    <a:pt x="2411" y="1309"/>
                  </a:lnTo>
                  <a:lnTo>
                    <a:pt x="2518" y="1281"/>
                  </a:lnTo>
                  <a:lnTo>
                    <a:pt x="2588" y="1254"/>
                  </a:lnTo>
                  <a:lnTo>
                    <a:pt x="2659" y="1227"/>
                  </a:lnTo>
                  <a:lnTo>
                    <a:pt x="2766" y="1200"/>
                  </a:lnTo>
                  <a:lnTo>
                    <a:pt x="2836" y="1172"/>
                  </a:lnTo>
                  <a:lnTo>
                    <a:pt x="2943" y="1145"/>
                  </a:lnTo>
                  <a:lnTo>
                    <a:pt x="3014" y="1118"/>
                  </a:lnTo>
                  <a:lnTo>
                    <a:pt x="3121" y="1063"/>
                  </a:lnTo>
                  <a:lnTo>
                    <a:pt x="3191" y="1036"/>
                  </a:lnTo>
                  <a:lnTo>
                    <a:pt x="3262" y="1009"/>
                  </a:lnTo>
                  <a:lnTo>
                    <a:pt x="3369" y="954"/>
                  </a:lnTo>
                  <a:lnTo>
                    <a:pt x="3439" y="928"/>
                  </a:lnTo>
                  <a:lnTo>
                    <a:pt x="3546" y="872"/>
                  </a:lnTo>
                  <a:lnTo>
                    <a:pt x="3617" y="845"/>
                  </a:lnTo>
                  <a:lnTo>
                    <a:pt x="3724" y="791"/>
                  </a:lnTo>
                  <a:lnTo>
                    <a:pt x="3794" y="763"/>
                  </a:lnTo>
                  <a:lnTo>
                    <a:pt x="3900" y="709"/>
                  </a:lnTo>
                  <a:lnTo>
                    <a:pt x="3972" y="682"/>
                  </a:lnTo>
                  <a:lnTo>
                    <a:pt x="4042" y="627"/>
                  </a:lnTo>
                  <a:lnTo>
                    <a:pt x="4149" y="600"/>
                  </a:lnTo>
                  <a:lnTo>
                    <a:pt x="4220" y="573"/>
                  </a:lnTo>
                  <a:lnTo>
                    <a:pt x="4326" y="518"/>
                  </a:lnTo>
                  <a:lnTo>
                    <a:pt x="4398" y="491"/>
                  </a:lnTo>
                  <a:lnTo>
                    <a:pt x="4468" y="464"/>
                  </a:lnTo>
                  <a:lnTo>
                    <a:pt x="4575" y="408"/>
                  </a:lnTo>
                  <a:lnTo>
                    <a:pt x="4646" y="382"/>
                  </a:lnTo>
                  <a:lnTo>
                    <a:pt x="4751" y="354"/>
                  </a:lnTo>
                  <a:lnTo>
                    <a:pt x="4823" y="327"/>
                  </a:lnTo>
                  <a:lnTo>
                    <a:pt x="4929" y="273"/>
                  </a:lnTo>
                  <a:lnTo>
                    <a:pt x="5001" y="245"/>
                  </a:lnTo>
                  <a:lnTo>
                    <a:pt x="5071" y="218"/>
                  </a:lnTo>
                  <a:lnTo>
                    <a:pt x="5178" y="218"/>
                  </a:lnTo>
                  <a:lnTo>
                    <a:pt x="5249" y="190"/>
                  </a:lnTo>
                  <a:lnTo>
                    <a:pt x="5354" y="164"/>
                  </a:lnTo>
                  <a:lnTo>
                    <a:pt x="5426" y="136"/>
                  </a:lnTo>
                  <a:lnTo>
                    <a:pt x="5532" y="109"/>
                  </a:lnTo>
                  <a:lnTo>
                    <a:pt x="5604" y="109"/>
                  </a:lnTo>
                  <a:lnTo>
                    <a:pt x="5709" y="81"/>
                  </a:lnTo>
                  <a:lnTo>
                    <a:pt x="5780" y="55"/>
                  </a:lnTo>
                  <a:lnTo>
                    <a:pt x="5852" y="55"/>
                  </a:lnTo>
                  <a:lnTo>
                    <a:pt x="5958" y="55"/>
                  </a:lnTo>
                  <a:lnTo>
                    <a:pt x="6029" y="27"/>
                  </a:lnTo>
                  <a:lnTo>
                    <a:pt x="6135" y="27"/>
                  </a:lnTo>
                  <a:lnTo>
                    <a:pt x="6206" y="27"/>
                  </a:lnTo>
                  <a:lnTo>
                    <a:pt x="6277" y="0"/>
                  </a:lnTo>
                  <a:lnTo>
                    <a:pt x="6383" y="0"/>
                  </a:lnTo>
                  <a:lnTo>
                    <a:pt x="6455" y="0"/>
                  </a:lnTo>
                  <a:lnTo>
                    <a:pt x="6561" y="0"/>
                  </a:lnTo>
                  <a:lnTo>
                    <a:pt x="6631" y="0"/>
                  </a:lnTo>
                  <a:lnTo>
                    <a:pt x="6738" y="0"/>
                  </a:lnTo>
                  <a:lnTo>
                    <a:pt x="6809" y="0"/>
                  </a:lnTo>
                  <a:lnTo>
                    <a:pt x="6880" y="0"/>
                  </a:lnTo>
                  <a:lnTo>
                    <a:pt x="6986" y="27"/>
                  </a:lnTo>
                  <a:lnTo>
                    <a:pt x="7058" y="27"/>
                  </a:lnTo>
                  <a:lnTo>
                    <a:pt x="7164" y="27"/>
                  </a:lnTo>
                  <a:lnTo>
                    <a:pt x="7234" y="27"/>
                  </a:lnTo>
                  <a:lnTo>
                    <a:pt x="7341" y="55"/>
                  </a:lnTo>
                  <a:lnTo>
                    <a:pt x="7412" y="55"/>
                  </a:lnTo>
                  <a:lnTo>
                    <a:pt x="7519" y="55"/>
                  </a:lnTo>
                  <a:lnTo>
                    <a:pt x="7589" y="81"/>
                  </a:lnTo>
                  <a:lnTo>
                    <a:pt x="7660" y="81"/>
                  </a:lnTo>
                  <a:lnTo>
                    <a:pt x="7767" y="109"/>
                  </a:lnTo>
                  <a:lnTo>
                    <a:pt x="7837" y="109"/>
                  </a:lnTo>
                  <a:lnTo>
                    <a:pt x="7944" y="109"/>
                  </a:lnTo>
                  <a:lnTo>
                    <a:pt x="8015" y="136"/>
                  </a:lnTo>
                  <a:lnTo>
                    <a:pt x="8085" y="136"/>
                  </a:lnTo>
                  <a:lnTo>
                    <a:pt x="8192" y="164"/>
                  </a:lnTo>
                  <a:lnTo>
                    <a:pt x="8263" y="164"/>
                  </a:lnTo>
                  <a:lnTo>
                    <a:pt x="8370" y="190"/>
                  </a:lnTo>
                  <a:lnTo>
                    <a:pt x="8440" y="218"/>
                  </a:lnTo>
                  <a:lnTo>
                    <a:pt x="8547" y="218"/>
                  </a:lnTo>
                  <a:lnTo>
                    <a:pt x="8618" y="245"/>
                  </a:lnTo>
                  <a:lnTo>
                    <a:pt x="8688" y="245"/>
                  </a:lnTo>
                  <a:lnTo>
                    <a:pt x="8795" y="273"/>
                  </a:lnTo>
                  <a:lnTo>
                    <a:pt x="8866" y="273"/>
                  </a:lnTo>
                  <a:lnTo>
                    <a:pt x="8973" y="299"/>
                  </a:lnTo>
                  <a:lnTo>
                    <a:pt x="9043" y="299"/>
                  </a:lnTo>
                  <a:lnTo>
                    <a:pt x="9150" y="327"/>
                  </a:lnTo>
                  <a:lnTo>
                    <a:pt x="9221" y="354"/>
                  </a:lnTo>
                  <a:lnTo>
                    <a:pt x="9327" y="354"/>
                  </a:lnTo>
                  <a:lnTo>
                    <a:pt x="9398" y="354"/>
                  </a:lnTo>
                  <a:lnTo>
                    <a:pt x="9469" y="382"/>
                  </a:lnTo>
                  <a:lnTo>
                    <a:pt x="9576" y="408"/>
                  </a:lnTo>
                  <a:lnTo>
                    <a:pt x="9647" y="408"/>
                  </a:lnTo>
                  <a:lnTo>
                    <a:pt x="9752" y="436"/>
                  </a:lnTo>
                  <a:lnTo>
                    <a:pt x="9824" y="436"/>
                  </a:lnTo>
                  <a:lnTo>
                    <a:pt x="9895" y="464"/>
                  </a:lnTo>
                  <a:lnTo>
                    <a:pt x="10002" y="464"/>
                  </a:lnTo>
                  <a:lnTo>
                    <a:pt x="10072" y="464"/>
                  </a:lnTo>
                  <a:lnTo>
                    <a:pt x="10178" y="491"/>
                  </a:lnTo>
                  <a:lnTo>
                    <a:pt x="10250" y="491"/>
                  </a:lnTo>
                  <a:lnTo>
                    <a:pt x="10355" y="518"/>
                  </a:lnTo>
                  <a:lnTo>
                    <a:pt x="10427" y="518"/>
                  </a:lnTo>
                  <a:lnTo>
                    <a:pt x="10498" y="545"/>
                  </a:lnTo>
                  <a:lnTo>
                    <a:pt x="10605" y="545"/>
                  </a:lnTo>
                  <a:lnTo>
                    <a:pt x="10675" y="545"/>
                  </a:lnTo>
                  <a:lnTo>
                    <a:pt x="10781" y="573"/>
                  </a:lnTo>
                  <a:lnTo>
                    <a:pt x="10853" y="573"/>
                  </a:lnTo>
                  <a:lnTo>
                    <a:pt x="10958" y="600"/>
                  </a:lnTo>
                  <a:lnTo>
                    <a:pt x="11030" y="600"/>
                  </a:lnTo>
                  <a:lnTo>
                    <a:pt x="11136" y="600"/>
                  </a:lnTo>
                  <a:lnTo>
                    <a:pt x="11207" y="600"/>
                  </a:lnTo>
                  <a:lnTo>
                    <a:pt x="11278" y="627"/>
                  </a:lnTo>
                  <a:lnTo>
                    <a:pt x="11384" y="627"/>
                  </a:lnTo>
                  <a:lnTo>
                    <a:pt x="11456" y="627"/>
                  </a:lnTo>
                  <a:lnTo>
                    <a:pt x="11562" y="654"/>
                  </a:lnTo>
                  <a:lnTo>
                    <a:pt x="11632" y="654"/>
                  </a:lnTo>
                  <a:lnTo>
                    <a:pt x="11704" y="654"/>
                  </a:lnTo>
                  <a:lnTo>
                    <a:pt x="11810" y="654"/>
                  </a:lnTo>
                  <a:lnTo>
                    <a:pt x="11881" y="654"/>
                  </a:lnTo>
                  <a:lnTo>
                    <a:pt x="11987" y="682"/>
                  </a:lnTo>
                  <a:lnTo>
                    <a:pt x="12058" y="682"/>
                  </a:lnTo>
                  <a:lnTo>
                    <a:pt x="12165" y="682"/>
                  </a:lnTo>
                  <a:lnTo>
                    <a:pt x="12235" y="682"/>
                  </a:lnTo>
                  <a:lnTo>
                    <a:pt x="12307" y="709"/>
                  </a:lnTo>
                  <a:lnTo>
                    <a:pt x="12413" y="709"/>
                  </a:lnTo>
                  <a:lnTo>
                    <a:pt x="12484" y="709"/>
                  </a:lnTo>
                  <a:lnTo>
                    <a:pt x="12590" y="709"/>
                  </a:lnTo>
                  <a:lnTo>
                    <a:pt x="12661" y="709"/>
                  </a:lnTo>
                  <a:lnTo>
                    <a:pt x="12768" y="709"/>
                  </a:lnTo>
                  <a:lnTo>
                    <a:pt x="12838" y="709"/>
                  </a:lnTo>
                  <a:lnTo>
                    <a:pt x="12945" y="709"/>
                  </a:lnTo>
                  <a:lnTo>
                    <a:pt x="13016" y="736"/>
                  </a:lnTo>
                  <a:lnTo>
                    <a:pt x="13086" y="736"/>
                  </a:lnTo>
                  <a:lnTo>
                    <a:pt x="13193" y="736"/>
                  </a:lnTo>
                  <a:lnTo>
                    <a:pt x="13264" y="736"/>
                  </a:lnTo>
                  <a:lnTo>
                    <a:pt x="13371" y="736"/>
                  </a:lnTo>
                  <a:lnTo>
                    <a:pt x="13441" y="736"/>
                  </a:lnTo>
                  <a:lnTo>
                    <a:pt x="13512" y="736"/>
                  </a:lnTo>
                  <a:lnTo>
                    <a:pt x="13619" y="736"/>
                  </a:lnTo>
                  <a:lnTo>
                    <a:pt x="13689" y="736"/>
                  </a:lnTo>
                  <a:lnTo>
                    <a:pt x="13796" y="736"/>
                  </a:lnTo>
                  <a:lnTo>
                    <a:pt x="13867" y="763"/>
                  </a:lnTo>
                  <a:lnTo>
                    <a:pt x="13974" y="763"/>
                  </a:lnTo>
                  <a:lnTo>
                    <a:pt x="14044" y="763"/>
                  </a:lnTo>
                  <a:lnTo>
                    <a:pt x="14115" y="763"/>
                  </a:lnTo>
                  <a:lnTo>
                    <a:pt x="14222" y="763"/>
                  </a:lnTo>
                  <a:lnTo>
                    <a:pt x="14292" y="763"/>
                  </a:lnTo>
                  <a:lnTo>
                    <a:pt x="14399" y="763"/>
                  </a:lnTo>
                  <a:lnTo>
                    <a:pt x="14470" y="763"/>
                  </a:lnTo>
                  <a:lnTo>
                    <a:pt x="14577" y="763"/>
                  </a:lnTo>
                  <a:lnTo>
                    <a:pt x="14647" y="763"/>
                  </a:lnTo>
                  <a:lnTo>
                    <a:pt x="14753" y="763"/>
                  </a:lnTo>
                  <a:lnTo>
                    <a:pt x="14825" y="763"/>
                  </a:lnTo>
                  <a:lnTo>
                    <a:pt x="14896" y="763"/>
                  </a:lnTo>
                  <a:lnTo>
                    <a:pt x="15002" y="763"/>
                  </a:lnTo>
                  <a:lnTo>
                    <a:pt x="15073" y="763"/>
                  </a:lnTo>
                  <a:lnTo>
                    <a:pt x="15179" y="763"/>
                  </a:lnTo>
                  <a:lnTo>
                    <a:pt x="15251" y="763"/>
                  </a:lnTo>
                  <a:lnTo>
                    <a:pt x="15321" y="763"/>
                  </a:lnTo>
                  <a:lnTo>
                    <a:pt x="15428" y="763"/>
                  </a:lnTo>
                  <a:lnTo>
                    <a:pt x="15499" y="763"/>
                  </a:lnTo>
                  <a:lnTo>
                    <a:pt x="15604" y="763"/>
                  </a:lnTo>
                  <a:lnTo>
                    <a:pt x="15676" y="763"/>
                  </a:lnTo>
                  <a:lnTo>
                    <a:pt x="15782" y="763"/>
                  </a:lnTo>
                  <a:lnTo>
                    <a:pt x="15854" y="763"/>
                  </a:lnTo>
                  <a:lnTo>
                    <a:pt x="15924" y="763"/>
                  </a:lnTo>
                  <a:lnTo>
                    <a:pt x="16031" y="763"/>
                  </a:lnTo>
                  <a:lnTo>
                    <a:pt x="16102" y="763"/>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sp>
          <p:nvSpPr>
            <p:cNvPr id="5404" name="Freeform 354"/>
            <p:cNvSpPr>
              <a:spLocks/>
            </p:cNvSpPr>
            <p:nvPr/>
          </p:nvSpPr>
          <p:spPr bwMode="auto">
            <a:xfrm>
              <a:off x="4947434" y="1572836"/>
              <a:ext cx="3977624" cy="316155"/>
            </a:xfrm>
            <a:custGeom>
              <a:avLst/>
              <a:gdLst>
                <a:gd name="T0" fmla="*/ 2147483647 w 16102"/>
                <a:gd name="T1" fmla="*/ 2147483647 h 1282"/>
                <a:gd name="T2" fmla="*/ 2147483647 w 16102"/>
                <a:gd name="T3" fmla="*/ 2147483647 h 1282"/>
                <a:gd name="T4" fmla="*/ 2147483647 w 16102"/>
                <a:gd name="T5" fmla="*/ 2147483647 h 1282"/>
                <a:gd name="T6" fmla="*/ 2147483647 w 16102"/>
                <a:gd name="T7" fmla="*/ 2147483647 h 1282"/>
                <a:gd name="T8" fmla="*/ 2147483647 w 16102"/>
                <a:gd name="T9" fmla="*/ 2147483647 h 1282"/>
                <a:gd name="T10" fmla="*/ 2147483647 w 16102"/>
                <a:gd name="T11" fmla="*/ 2147483647 h 1282"/>
                <a:gd name="T12" fmla="*/ 2147483647 w 16102"/>
                <a:gd name="T13" fmla="*/ 2147483647 h 1282"/>
                <a:gd name="T14" fmla="*/ 2147483647 w 16102"/>
                <a:gd name="T15" fmla="*/ 2147483647 h 1282"/>
                <a:gd name="T16" fmla="*/ 2147483647 w 16102"/>
                <a:gd name="T17" fmla="*/ 2147483647 h 1282"/>
                <a:gd name="T18" fmla="*/ 2147483647 w 16102"/>
                <a:gd name="T19" fmla="*/ 2147483647 h 1282"/>
                <a:gd name="T20" fmla="*/ 2147483647 w 16102"/>
                <a:gd name="T21" fmla="*/ 2147483647 h 1282"/>
                <a:gd name="T22" fmla="*/ 2147483647 w 16102"/>
                <a:gd name="T23" fmla="*/ 2147483647 h 1282"/>
                <a:gd name="T24" fmla="*/ 2147483647 w 16102"/>
                <a:gd name="T25" fmla="*/ 2147483647 h 1282"/>
                <a:gd name="T26" fmla="*/ 2147483647 w 16102"/>
                <a:gd name="T27" fmla="*/ 2147483647 h 1282"/>
                <a:gd name="T28" fmla="*/ 2147483647 w 16102"/>
                <a:gd name="T29" fmla="*/ 2147483647 h 1282"/>
                <a:gd name="T30" fmla="*/ 2147483647 w 16102"/>
                <a:gd name="T31" fmla="*/ 2147483647 h 1282"/>
                <a:gd name="T32" fmla="*/ 2147483647 w 16102"/>
                <a:gd name="T33" fmla="*/ 2147483647 h 1282"/>
                <a:gd name="T34" fmla="*/ 2147483647 w 16102"/>
                <a:gd name="T35" fmla="*/ 2147483647 h 1282"/>
                <a:gd name="T36" fmla="*/ 2147483647 w 16102"/>
                <a:gd name="T37" fmla="*/ 2147483647 h 1282"/>
                <a:gd name="T38" fmla="*/ 2147483647 w 16102"/>
                <a:gd name="T39" fmla="*/ 2147483647 h 1282"/>
                <a:gd name="T40" fmla="*/ 2147483647 w 16102"/>
                <a:gd name="T41" fmla="*/ 2147483647 h 1282"/>
                <a:gd name="T42" fmla="*/ 2147483647 w 16102"/>
                <a:gd name="T43" fmla="*/ 2147483647 h 1282"/>
                <a:gd name="T44" fmla="*/ 2147483647 w 16102"/>
                <a:gd name="T45" fmla="*/ 2147483647 h 1282"/>
                <a:gd name="T46" fmla="*/ 2147483647 w 16102"/>
                <a:gd name="T47" fmla="*/ 2147483647 h 1282"/>
                <a:gd name="T48" fmla="*/ 2147483647 w 16102"/>
                <a:gd name="T49" fmla="*/ 2147483647 h 1282"/>
                <a:gd name="T50" fmla="*/ 2147483647 w 16102"/>
                <a:gd name="T51" fmla="*/ 2147483647 h 1282"/>
                <a:gd name="T52" fmla="*/ 2147483647 w 16102"/>
                <a:gd name="T53" fmla="*/ 2147483647 h 1282"/>
                <a:gd name="T54" fmla="*/ 2147483647 w 16102"/>
                <a:gd name="T55" fmla="*/ 2147483647 h 1282"/>
                <a:gd name="T56" fmla="*/ 2147483647 w 16102"/>
                <a:gd name="T57" fmla="*/ 2147483647 h 1282"/>
                <a:gd name="T58" fmla="*/ 2147483647 w 16102"/>
                <a:gd name="T59" fmla="*/ 2147483647 h 1282"/>
                <a:gd name="T60" fmla="*/ 2147483647 w 16102"/>
                <a:gd name="T61" fmla="*/ 2147483647 h 1282"/>
                <a:gd name="T62" fmla="*/ 2147483647 w 16102"/>
                <a:gd name="T63" fmla="*/ 2147483647 h 1282"/>
                <a:gd name="T64" fmla="*/ 2147483647 w 16102"/>
                <a:gd name="T65" fmla="*/ 2147483647 h 1282"/>
                <a:gd name="T66" fmla="*/ 2147483647 w 16102"/>
                <a:gd name="T67" fmla="*/ 2147483647 h 1282"/>
                <a:gd name="T68" fmla="*/ 2147483647 w 16102"/>
                <a:gd name="T69" fmla="*/ 2147483647 h 1282"/>
                <a:gd name="T70" fmla="*/ 2147483647 w 16102"/>
                <a:gd name="T71" fmla="*/ 2147483647 h 1282"/>
                <a:gd name="T72" fmla="*/ 2147483647 w 16102"/>
                <a:gd name="T73" fmla="*/ 0 h 1282"/>
                <a:gd name="T74" fmla="*/ 2147483647 w 16102"/>
                <a:gd name="T75" fmla="*/ 0 h 1282"/>
                <a:gd name="T76" fmla="*/ 2147483647 w 16102"/>
                <a:gd name="T77" fmla="*/ 0 h 1282"/>
                <a:gd name="T78" fmla="*/ 2147483647 w 16102"/>
                <a:gd name="T79" fmla="*/ 2147483647 h 1282"/>
                <a:gd name="T80" fmla="*/ 2147483647 w 16102"/>
                <a:gd name="T81" fmla="*/ 2147483647 h 1282"/>
                <a:gd name="T82" fmla="*/ 2147483647 w 16102"/>
                <a:gd name="T83" fmla="*/ 2147483647 h 1282"/>
                <a:gd name="T84" fmla="*/ 2147483647 w 16102"/>
                <a:gd name="T85" fmla="*/ 2147483647 h 1282"/>
                <a:gd name="T86" fmla="*/ 2147483647 w 16102"/>
                <a:gd name="T87" fmla="*/ 2147483647 h 1282"/>
                <a:gd name="T88" fmla="*/ 2147483647 w 16102"/>
                <a:gd name="T89" fmla="*/ 2147483647 h 1282"/>
                <a:gd name="T90" fmla="*/ 2147483647 w 16102"/>
                <a:gd name="T91" fmla="*/ 2147483647 h 1282"/>
                <a:gd name="T92" fmla="*/ 2147483647 w 16102"/>
                <a:gd name="T93" fmla="*/ 2147483647 h 1282"/>
                <a:gd name="T94" fmla="*/ 2147483647 w 16102"/>
                <a:gd name="T95" fmla="*/ 2147483647 h 1282"/>
                <a:gd name="T96" fmla="*/ 2147483647 w 16102"/>
                <a:gd name="T97" fmla="*/ 2147483647 h 1282"/>
                <a:gd name="T98" fmla="*/ 2147483647 w 16102"/>
                <a:gd name="T99" fmla="*/ 2147483647 h 1282"/>
                <a:gd name="T100" fmla="*/ 2147483647 w 16102"/>
                <a:gd name="T101" fmla="*/ 2147483647 h 1282"/>
                <a:gd name="T102" fmla="*/ 2147483647 w 16102"/>
                <a:gd name="T103" fmla="*/ 2147483647 h 1282"/>
                <a:gd name="T104" fmla="*/ 2147483647 w 16102"/>
                <a:gd name="T105" fmla="*/ 2147483647 h 1282"/>
                <a:gd name="T106" fmla="*/ 2147483647 w 16102"/>
                <a:gd name="T107" fmla="*/ 2147483647 h 1282"/>
                <a:gd name="T108" fmla="*/ 2147483647 w 16102"/>
                <a:gd name="T109" fmla="*/ 2147483647 h 1282"/>
                <a:gd name="T110" fmla="*/ 2147483647 w 16102"/>
                <a:gd name="T111" fmla="*/ 2147483647 h 1282"/>
                <a:gd name="T112" fmla="*/ 2147483647 w 16102"/>
                <a:gd name="T113" fmla="*/ 2147483647 h 1282"/>
                <a:gd name="T114" fmla="*/ 2147483647 w 16102"/>
                <a:gd name="T115" fmla="*/ 2147483647 h 1282"/>
                <a:gd name="T116" fmla="*/ 2147483647 w 16102"/>
                <a:gd name="T117" fmla="*/ 2147483647 h 1282"/>
                <a:gd name="T118" fmla="*/ 2147483647 w 16102"/>
                <a:gd name="T119" fmla="*/ 2147483647 h 1282"/>
                <a:gd name="T120" fmla="*/ 2147483647 w 16102"/>
                <a:gd name="T121" fmla="*/ 2147483647 h 1282"/>
                <a:gd name="T122" fmla="*/ 2147483647 w 16102"/>
                <a:gd name="T123" fmla="*/ 2147483647 h 12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02"/>
                <a:gd name="T187" fmla="*/ 0 h 1282"/>
                <a:gd name="T188" fmla="*/ 16102 w 16102"/>
                <a:gd name="T189" fmla="*/ 1282 h 12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02" h="1282">
                  <a:moveTo>
                    <a:pt x="0" y="710"/>
                  </a:moveTo>
                  <a:lnTo>
                    <a:pt x="70" y="682"/>
                  </a:lnTo>
                  <a:lnTo>
                    <a:pt x="177" y="627"/>
                  </a:lnTo>
                  <a:lnTo>
                    <a:pt x="248" y="573"/>
                  </a:lnTo>
                  <a:lnTo>
                    <a:pt x="318" y="545"/>
                  </a:lnTo>
                  <a:lnTo>
                    <a:pt x="425" y="491"/>
                  </a:lnTo>
                  <a:lnTo>
                    <a:pt x="496" y="464"/>
                  </a:lnTo>
                  <a:lnTo>
                    <a:pt x="603" y="409"/>
                  </a:lnTo>
                  <a:lnTo>
                    <a:pt x="673" y="382"/>
                  </a:lnTo>
                  <a:lnTo>
                    <a:pt x="779" y="355"/>
                  </a:lnTo>
                  <a:lnTo>
                    <a:pt x="851" y="327"/>
                  </a:lnTo>
                  <a:lnTo>
                    <a:pt x="957" y="300"/>
                  </a:lnTo>
                  <a:lnTo>
                    <a:pt x="1028" y="273"/>
                  </a:lnTo>
                  <a:lnTo>
                    <a:pt x="1099" y="246"/>
                  </a:lnTo>
                  <a:lnTo>
                    <a:pt x="1205" y="218"/>
                  </a:lnTo>
                  <a:lnTo>
                    <a:pt x="1276" y="218"/>
                  </a:lnTo>
                  <a:lnTo>
                    <a:pt x="1382" y="218"/>
                  </a:lnTo>
                  <a:lnTo>
                    <a:pt x="1454" y="218"/>
                  </a:lnTo>
                  <a:lnTo>
                    <a:pt x="1524" y="218"/>
                  </a:lnTo>
                  <a:lnTo>
                    <a:pt x="1631" y="218"/>
                  </a:lnTo>
                  <a:lnTo>
                    <a:pt x="1702" y="218"/>
                  </a:lnTo>
                  <a:lnTo>
                    <a:pt x="1808" y="218"/>
                  </a:lnTo>
                  <a:lnTo>
                    <a:pt x="1879" y="246"/>
                  </a:lnTo>
                  <a:lnTo>
                    <a:pt x="1985" y="273"/>
                  </a:lnTo>
                  <a:lnTo>
                    <a:pt x="2057" y="300"/>
                  </a:lnTo>
                  <a:lnTo>
                    <a:pt x="2127" y="327"/>
                  </a:lnTo>
                  <a:lnTo>
                    <a:pt x="2233" y="327"/>
                  </a:lnTo>
                  <a:lnTo>
                    <a:pt x="2305" y="382"/>
                  </a:lnTo>
                  <a:lnTo>
                    <a:pt x="2411" y="409"/>
                  </a:lnTo>
                  <a:lnTo>
                    <a:pt x="2482" y="436"/>
                  </a:lnTo>
                  <a:lnTo>
                    <a:pt x="2588" y="491"/>
                  </a:lnTo>
                  <a:lnTo>
                    <a:pt x="2659" y="518"/>
                  </a:lnTo>
                  <a:lnTo>
                    <a:pt x="2766" y="545"/>
                  </a:lnTo>
                  <a:lnTo>
                    <a:pt x="2836" y="600"/>
                  </a:lnTo>
                  <a:lnTo>
                    <a:pt x="2908" y="654"/>
                  </a:lnTo>
                  <a:lnTo>
                    <a:pt x="3014" y="682"/>
                  </a:lnTo>
                  <a:lnTo>
                    <a:pt x="3084" y="736"/>
                  </a:lnTo>
                  <a:lnTo>
                    <a:pt x="3191" y="764"/>
                  </a:lnTo>
                  <a:lnTo>
                    <a:pt x="3262" y="819"/>
                  </a:lnTo>
                  <a:lnTo>
                    <a:pt x="3334" y="845"/>
                  </a:lnTo>
                  <a:lnTo>
                    <a:pt x="3439" y="900"/>
                  </a:lnTo>
                  <a:lnTo>
                    <a:pt x="3511" y="928"/>
                  </a:lnTo>
                  <a:lnTo>
                    <a:pt x="3617" y="982"/>
                  </a:lnTo>
                  <a:lnTo>
                    <a:pt x="3687" y="1009"/>
                  </a:lnTo>
                  <a:lnTo>
                    <a:pt x="3794" y="1037"/>
                  </a:lnTo>
                  <a:lnTo>
                    <a:pt x="3865" y="1091"/>
                  </a:lnTo>
                  <a:lnTo>
                    <a:pt x="3937" y="1118"/>
                  </a:lnTo>
                  <a:lnTo>
                    <a:pt x="4042" y="1146"/>
                  </a:lnTo>
                  <a:lnTo>
                    <a:pt x="4113" y="1172"/>
                  </a:lnTo>
                  <a:lnTo>
                    <a:pt x="4220" y="1200"/>
                  </a:lnTo>
                  <a:lnTo>
                    <a:pt x="4291" y="1228"/>
                  </a:lnTo>
                  <a:lnTo>
                    <a:pt x="4398" y="1228"/>
                  </a:lnTo>
                  <a:lnTo>
                    <a:pt x="4468" y="1255"/>
                  </a:lnTo>
                  <a:lnTo>
                    <a:pt x="4575" y="1255"/>
                  </a:lnTo>
                  <a:lnTo>
                    <a:pt x="4646" y="1282"/>
                  </a:lnTo>
                  <a:lnTo>
                    <a:pt x="4716" y="1282"/>
                  </a:lnTo>
                  <a:lnTo>
                    <a:pt x="4823" y="1282"/>
                  </a:lnTo>
                  <a:lnTo>
                    <a:pt x="4894" y="1282"/>
                  </a:lnTo>
                  <a:lnTo>
                    <a:pt x="5001" y="1282"/>
                  </a:lnTo>
                  <a:lnTo>
                    <a:pt x="5071" y="1282"/>
                  </a:lnTo>
                  <a:lnTo>
                    <a:pt x="5142" y="1282"/>
                  </a:lnTo>
                  <a:lnTo>
                    <a:pt x="5249" y="1255"/>
                  </a:lnTo>
                  <a:lnTo>
                    <a:pt x="5319" y="1255"/>
                  </a:lnTo>
                  <a:lnTo>
                    <a:pt x="5426" y="1228"/>
                  </a:lnTo>
                  <a:lnTo>
                    <a:pt x="5497" y="1200"/>
                  </a:lnTo>
                  <a:lnTo>
                    <a:pt x="5604" y="1200"/>
                  </a:lnTo>
                  <a:lnTo>
                    <a:pt x="5674" y="1172"/>
                  </a:lnTo>
                  <a:lnTo>
                    <a:pt x="5745" y="1146"/>
                  </a:lnTo>
                  <a:lnTo>
                    <a:pt x="5852" y="1118"/>
                  </a:lnTo>
                  <a:lnTo>
                    <a:pt x="5922" y="1091"/>
                  </a:lnTo>
                  <a:lnTo>
                    <a:pt x="6029" y="1063"/>
                  </a:lnTo>
                  <a:lnTo>
                    <a:pt x="6100" y="1037"/>
                  </a:lnTo>
                  <a:lnTo>
                    <a:pt x="6206" y="982"/>
                  </a:lnTo>
                  <a:lnTo>
                    <a:pt x="6277" y="954"/>
                  </a:lnTo>
                  <a:lnTo>
                    <a:pt x="6383" y="928"/>
                  </a:lnTo>
                  <a:lnTo>
                    <a:pt x="6455" y="900"/>
                  </a:lnTo>
                  <a:lnTo>
                    <a:pt x="6525" y="845"/>
                  </a:lnTo>
                  <a:lnTo>
                    <a:pt x="6631" y="819"/>
                  </a:lnTo>
                  <a:lnTo>
                    <a:pt x="6703" y="791"/>
                  </a:lnTo>
                  <a:lnTo>
                    <a:pt x="6809" y="736"/>
                  </a:lnTo>
                  <a:lnTo>
                    <a:pt x="6880" y="710"/>
                  </a:lnTo>
                  <a:lnTo>
                    <a:pt x="6951" y="654"/>
                  </a:lnTo>
                  <a:lnTo>
                    <a:pt x="7058" y="627"/>
                  </a:lnTo>
                  <a:lnTo>
                    <a:pt x="7128" y="600"/>
                  </a:lnTo>
                  <a:lnTo>
                    <a:pt x="7234" y="545"/>
                  </a:lnTo>
                  <a:lnTo>
                    <a:pt x="7306" y="518"/>
                  </a:lnTo>
                  <a:lnTo>
                    <a:pt x="7412" y="491"/>
                  </a:lnTo>
                  <a:lnTo>
                    <a:pt x="7483" y="436"/>
                  </a:lnTo>
                  <a:lnTo>
                    <a:pt x="7554" y="409"/>
                  </a:lnTo>
                  <a:lnTo>
                    <a:pt x="7660" y="382"/>
                  </a:lnTo>
                  <a:lnTo>
                    <a:pt x="7731" y="355"/>
                  </a:lnTo>
                  <a:lnTo>
                    <a:pt x="7837" y="327"/>
                  </a:lnTo>
                  <a:lnTo>
                    <a:pt x="7909" y="300"/>
                  </a:lnTo>
                  <a:lnTo>
                    <a:pt x="8015" y="273"/>
                  </a:lnTo>
                  <a:lnTo>
                    <a:pt x="8085" y="246"/>
                  </a:lnTo>
                  <a:lnTo>
                    <a:pt x="8192" y="218"/>
                  </a:lnTo>
                  <a:lnTo>
                    <a:pt x="8263" y="190"/>
                  </a:lnTo>
                  <a:lnTo>
                    <a:pt x="8335" y="164"/>
                  </a:lnTo>
                  <a:lnTo>
                    <a:pt x="8440" y="136"/>
                  </a:lnTo>
                  <a:lnTo>
                    <a:pt x="8512" y="109"/>
                  </a:lnTo>
                  <a:lnTo>
                    <a:pt x="8618" y="109"/>
                  </a:lnTo>
                  <a:lnTo>
                    <a:pt x="8688" y="81"/>
                  </a:lnTo>
                  <a:lnTo>
                    <a:pt x="8760" y="81"/>
                  </a:lnTo>
                  <a:lnTo>
                    <a:pt x="8866" y="55"/>
                  </a:lnTo>
                  <a:lnTo>
                    <a:pt x="8938" y="55"/>
                  </a:lnTo>
                  <a:lnTo>
                    <a:pt x="9043" y="27"/>
                  </a:lnTo>
                  <a:lnTo>
                    <a:pt x="9114" y="27"/>
                  </a:lnTo>
                  <a:lnTo>
                    <a:pt x="9221" y="27"/>
                  </a:lnTo>
                  <a:lnTo>
                    <a:pt x="9292" y="0"/>
                  </a:lnTo>
                  <a:lnTo>
                    <a:pt x="9363" y="0"/>
                  </a:lnTo>
                  <a:lnTo>
                    <a:pt x="9469" y="0"/>
                  </a:lnTo>
                  <a:lnTo>
                    <a:pt x="9540" y="0"/>
                  </a:lnTo>
                  <a:lnTo>
                    <a:pt x="9647" y="0"/>
                  </a:lnTo>
                  <a:lnTo>
                    <a:pt x="9717" y="0"/>
                  </a:lnTo>
                  <a:lnTo>
                    <a:pt x="9824" y="0"/>
                  </a:lnTo>
                  <a:lnTo>
                    <a:pt x="9895" y="0"/>
                  </a:lnTo>
                  <a:lnTo>
                    <a:pt x="10002" y="0"/>
                  </a:lnTo>
                  <a:lnTo>
                    <a:pt x="10072" y="0"/>
                  </a:lnTo>
                  <a:lnTo>
                    <a:pt x="10143" y="27"/>
                  </a:lnTo>
                  <a:lnTo>
                    <a:pt x="10250" y="27"/>
                  </a:lnTo>
                  <a:lnTo>
                    <a:pt x="10320" y="27"/>
                  </a:lnTo>
                  <a:lnTo>
                    <a:pt x="10427" y="27"/>
                  </a:lnTo>
                  <a:lnTo>
                    <a:pt x="10498" y="55"/>
                  </a:lnTo>
                  <a:lnTo>
                    <a:pt x="10568" y="55"/>
                  </a:lnTo>
                  <a:lnTo>
                    <a:pt x="10675" y="55"/>
                  </a:lnTo>
                  <a:lnTo>
                    <a:pt x="10746" y="81"/>
                  </a:lnTo>
                  <a:lnTo>
                    <a:pt x="10853" y="81"/>
                  </a:lnTo>
                  <a:lnTo>
                    <a:pt x="10923" y="81"/>
                  </a:lnTo>
                  <a:lnTo>
                    <a:pt x="11030" y="109"/>
                  </a:lnTo>
                  <a:lnTo>
                    <a:pt x="11101" y="109"/>
                  </a:lnTo>
                  <a:lnTo>
                    <a:pt x="11171" y="136"/>
                  </a:lnTo>
                  <a:lnTo>
                    <a:pt x="11278" y="136"/>
                  </a:lnTo>
                  <a:lnTo>
                    <a:pt x="11349" y="164"/>
                  </a:lnTo>
                  <a:lnTo>
                    <a:pt x="11456" y="164"/>
                  </a:lnTo>
                  <a:lnTo>
                    <a:pt x="11526" y="190"/>
                  </a:lnTo>
                  <a:lnTo>
                    <a:pt x="11632" y="190"/>
                  </a:lnTo>
                  <a:lnTo>
                    <a:pt x="11704" y="218"/>
                  </a:lnTo>
                  <a:lnTo>
                    <a:pt x="11774" y="218"/>
                  </a:lnTo>
                  <a:lnTo>
                    <a:pt x="11881" y="246"/>
                  </a:lnTo>
                  <a:lnTo>
                    <a:pt x="11952" y="246"/>
                  </a:lnTo>
                  <a:lnTo>
                    <a:pt x="12058" y="273"/>
                  </a:lnTo>
                  <a:lnTo>
                    <a:pt x="12129" y="273"/>
                  </a:lnTo>
                  <a:lnTo>
                    <a:pt x="12235" y="300"/>
                  </a:lnTo>
                  <a:lnTo>
                    <a:pt x="12307" y="327"/>
                  </a:lnTo>
                  <a:lnTo>
                    <a:pt x="12377" y="327"/>
                  </a:lnTo>
                  <a:lnTo>
                    <a:pt x="12484" y="327"/>
                  </a:lnTo>
                  <a:lnTo>
                    <a:pt x="12555" y="355"/>
                  </a:lnTo>
                  <a:lnTo>
                    <a:pt x="12661" y="355"/>
                  </a:lnTo>
                  <a:lnTo>
                    <a:pt x="12732" y="382"/>
                  </a:lnTo>
                  <a:lnTo>
                    <a:pt x="12838" y="382"/>
                  </a:lnTo>
                  <a:lnTo>
                    <a:pt x="12910" y="409"/>
                  </a:lnTo>
                  <a:lnTo>
                    <a:pt x="12980" y="409"/>
                  </a:lnTo>
                  <a:lnTo>
                    <a:pt x="13086" y="436"/>
                  </a:lnTo>
                  <a:lnTo>
                    <a:pt x="13158" y="436"/>
                  </a:lnTo>
                  <a:lnTo>
                    <a:pt x="13264" y="436"/>
                  </a:lnTo>
                  <a:lnTo>
                    <a:pt x="13335" y="464"/>
                  </a:lnTo>
                  <a:lnTo>
                    <a:pt x="13441" y="464"/>
                  </a:lnTo>
                  <a:lnTo>
                    <a:pt x="13512" y="491"/>
                  </a:lnTo>
                  <a:lnTo>
                    <a:pt x="13584" y="491"/>
                  </a:lnTo>
                  <a:lnTo>
                    <a:pt x="13689" y="491"/>
                  </a:lnTo>
                  <a:lnTo>
                    <a:pt x="13761" y="518"/>
                  </a:lnTo>
                  <a:lnTo>
                    <a:pt x="13867" y="518"/>
                  </a:lnTo>
                  <a:lnTo>
                    <a:pt x="13939" y="518"/>
                  </a:lnTo>
                  <a:lnTo>
                    <a:pt x="14044" y="545"/>
                  </a:lnTo>
                  <a:lnTo>
                    <a:pt x="14115" y="545"/>
                  </a:lnTo>
                  <a:lnTo>
                    <a:pt x="14187" y="545"/>
                  </a:lnTo>
                  <a:lnTo>
                    <a:pt x="14292" y="573"/>
                  </a:lnTo>
                  <a:lnTo>
                    <a:pt x="14364" y="573"/>
                  </a:lnTo>
                  <a:lnTo>
                    <a:pt x="14470" y="573"/>
                  </a:lnTo>
                  <a:lnTo>
                    <a:pt x="14541" y="573"/>
                  </a:lnTo>
                  <a:lnTo>
                    <a:pt x="14647" y="600"/>
                  </a:lnTo>
                  <a:lnTo>
                    <a:pt x="14718" y="600"/>
                  </a:lnTo>
                  <a:lnTo>
                    <a:pt x="14790" y="600"/>
                  </a:lnTo>
                  <a:lnTo>
                    <a:pt x="14896" y="600"/>
                  </a:lnTo>
                  <a:lnTo>
                    <a:pt x="14966" y="627"/>
                  </a:lnTo>
                  <a:lnTo>
                    <a:pt x="15073" y="627"/>
                  </a:lnTo>
                  <a:lnTo>
                    <a:pt x="15144" y="627"/>
                  </a:lnTo>
                  <a:lnTo>
                    <a:pt x="15251" y="627"/>
                  </a:lnTo>
                  <a:lnTo>
                    <a:pt x="15321" y="627"/>
                  </a:lnTo>
                  <a:lnTo>
                    <a:pt x="15392" y="654"/>
                  </a:lnTo>
                  <a:lnTo>
                    <a:pt x="15499" y="654"/>
                  </a:lnTo>
                  <a:lnTo>
                    <a:pt x="15569" y="654"/>
                  </a:lnTo>
                  <a:lnTo>
                    <a:pt x="15676" y="654"/>
                  </a:lnTo>
                  <a:lnTo>
                    <a:pt x="15747" y="654"/>
                  </a:lnTo>
                  <a:lnTo>
                    <a:pt x="15854" y="654"/>
                  </a:lnTo>
                  <a:lnTo>
                    <a:pt x="15924" y="654"/>
                  </a:lnTo>
                  <a:lnTo>
                    <a:pt x="15995" y="682"/>
                  </a:lnTo>
                  <a:lnTo>
                    <a:pt x="16102" y="682"/>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sp>
          <p:nvSpPr>
            <p:cNvPr id="5405" name="Freeform 355"/>
            <p:cNvSpPr>
              <a:spLocks/>
            </p:cNvSpPr>
            <p:nvPr/>
          </p:nvSpPr>
          <p:spPr bwMode="auto">
            <a:xfrm>
              <a:off x="4955338" y="1047228"/>
              <a:ext cx="3969720" cy="304299"/>
            </a:xfrm>
            <a:custGeom>
              <a:avLst/>
              <a:gdLst>
                <a:gd name="T0" fmla="*/ 2147483647 w 16067"/>
                <a:gd name="T1" fmla="*/ 2147483647 h 1227"/>
                <a:gd name="T2" fmla="*/ 2147483647 w 16067"/>
                <a:gd name="T3" fmla="*/ 2147483647 h 1227"/>
                <a:gd name="T4" fmla="*/ 2147483647 w 16067"/>
                <a:gd name="T5" fmla="*/ 2147483647 h 1227"/>
                <a:gd name="T6" fmla="*/ 2147483647 w 16067"/>
                <a:gd name="T7" fmla="*/ 2147483647 h 1227"/>
                <a:gd name="T8" fmla="*/ 2147483647 w 16067"/>
                <a:gd name="T9" fmla="*/ 2147483647 h 1227"/>
                <a:gd name="T10" fmla="*/ 2147483647 w 16067"/>
                <a:gd name="T11" fmla="*/ 2147483647 h 1227"/>
                <a:gd name="T12" fmla="*/ 2147483647 w 16067"/>
                <a:gd name="T13" fmla="*/ 2147483647 h 1227"/>
                <a:gd name="T14" fmla="*/ 2147483647 w 16067"/>
                <a:gd name="T15" fmla="*/ 2147483647 h 1227"/>
                <a:gd name="T16" fmla="*/ 2147483647 w 16067"/>
                <a:gd name="T17" fmla="*/ 2147483647 h 1227"/>
                <a:gd name="T18" fmla="*/ 2147483647 w 16067"/>
                <a:gd name="T19" fmla="*/ 2147483647 h 1227"/>
                <a:gd name="T20" fmla="*/ 2147483647 w 16067"/>
                <a:gd name="T21" fmla="*/ 2147483647 h 1227"/>
                <a:gd name="T22" fmla="*/ 2147483647 w 16067"/>
                <a:gd name="T23" fmla="*/ 2147483647 h 1227"/>
                <a:gd name="T24" fmla="*/ 2147483647 w 16067"/>
                <a:gd name="T25" fmla="*/ 2147483647 h 1227"/>
                <a:gd name="T26" fmla="*/ 2147483647 w 16067"/>
                <a:gd name="T27" fmla="*/ 2147483647 h 1227"/>
                <a:gd name="T28" fmla="*/ 2147483647 w 16067"/>
                <a:gd name="T29" fmla="*/ 2147483647 h 1227"/>
                <a:gd name="T30" fmla="*/ 2147483647 w 16067"/>
                <a:gd name="T31" fmla="*/ 2147483647 h 1227"/>
                <a:gd name="T32" fmla="*/ 2147483647 w 16067"/>
                <a:gd name="T33" fmla="*/ 2147483647 h 1227"/>
                <a:gd name="T34" fmla="*/ 2147483647 w 16067"/>
                <a:gd name="T35" fmla="*/ 2147483647 h 1227"/>
                <a:gd name="T36" fmla="*/ 2147483647 w 16067"/>
                <a:gd name="T37" fmla="*/ 2147483647 h 1227"/>
                <a:gd name="T38" fmla="*/ 2147483647 w 16067"/>
                <a:gd name="T39" fmla="*/ 2147483647 h 1227"/>
                <a:gd name="T40" fmla="*/ 2147483647 w 16067"/>
                <a:gd name="T41" fmla="*/ 2147483647 h 1227"/>
                <a:gd name="T42" fmla="*/ 2147483647 w 16067"/>
                <a:gd name="T43" fmla="*/ 2147483647 h 1227"/>
                <a:gd name="T44" fmla="*/ 2147483647 w 16067"/>
                <a:gd name="T45" fmla="*/ 2147483647 h 1227"/>
                <a:gd name="T46" fmla="*/ 2147483647 w 16067"/>
                <a:gd name="T47" fmla="*/ 2147483647 h 1227"/>
                <a:gd name="T48" fmla="*/ 2147483647 w 16067"/>
                <a:gd name="T49" fmla="*/ 2147483647 h 1227"/>
                <a:gd name="T50" fmla="*/ 2147483647 w 16067"/>
                <a:gd name="T51" fmla="*/ 2147483647 h 1227"/>
                <a:gd name="T52" fmla="*/ 2147483647 w 16067"/>
                <a:gd name="T53" fmla="*/ 2147483647 h 1227"/>
                <a:gd name="T54" fmla="*/ 2147483647 w 16067"/>
                <a:gd name="T55" fmla="*/ 2147483647 h 1227"/>
                <a:gd name="T56" fmla="*/ 2147483647 w 16067"/>
                <a:gd name="T57" fmla="*/ 2147483647 h 1227"/>
                <a:gd name="T58" fmla="*/ 2147483647 w 16067"/>
                <a:gd name="T59" fmla="*/ 2147483647 h 1227"/>
                <a:gd name="T60" fmla="*/ 2147483647 w 16067"/>
                <a:gd name="T61" fmla="*/ 2147483647 h 1227"/>
                <a:gd name="T62" fmla="*/ 2147483647 w 16067"/>
                <a:gd name="T63" fmla="*/ 2147483647 h 1227"/>
                <a:gd name="T64" fmla="*/ 2147483647 w 16067"/>
                <a:gd name="T65" fmla="*/ 2147483647 h 1227"/>
                <a:gd name="T66" fmla="*/ 2147483647 w 16067"/>
                <a:gd name="T67" fmla="*/ 2147483647 h 1227"/>
                <a:gd name="T68" fmla="*/ 2147483647 w 16067"/>
                <a:gd name="T69" fmla="*/ 2147483647 h 1227"/>
                <a:gd name="T70" fmla="*/ 2147483647 w 16067"/>
                <a:gd name="T71" fmla="*/ 2147483647 h 1227"/>
                <a:gd name="T72" fmla="*/ 2147483647 w 16067"/>
                <a:gd name="T73" fmla="*/ 2147483647 h 1227"/>
                <a:gd name="T74" fmla="*/ 2147483647 w 16067"/>
                <a:gd name="T75" fmla="*/ 2147483647 h 1227"/>
                <a:gd name="T76" fmla="*/ 2147483647 w 16067"/>
                <a:gd name="T77" fmla="*/ 2147483647 h 1227"/>
                <a:gd name="T78" fmla="*/ 2147483647 w 16067"/>
                <a:gd name="T79" fmla="*/ 2147483647 h 1227"/>
                <a:gd name="T80" fmla="*/ 2147483647 w 16067"/>
                <a:gd name="T81" fmla="*/ 2147483647 h 1227"/>
                <a:gd name="T82" fmla="*/ 2147483647 w 16067"/>
                <a:gd name="T83" fmla="*/ 2147483647 h 1227"/>
                <a:gd name="T84" fmla="*/ 2147483647 w 16067"/>
                <a:gd name="T85" fmla="*/ 2147483647 h 1227"/>
                <a:gd name="T86" fmla="*/ 2147483647 w 16067"/>
                <a:gd name="T87" fmla="*/ 2147483647 h 1227"/>
                <a:gd name="T88" fmla="*/ 2147483647 w 16067"/>
                <a:gd name="T89" fmla="*/ 2147483647 h 1227"/>
                <a:gd name="T90" fmla="*/ 2147483647 w 16067"/>
                <a:gd name="T91" fmla="*/ 2147483647 h 1227"/>
                <a:gd name="T92" fmla="*/ 2147483647 w 16067"/>
                <a:gd name="T93" fmla="*/ 2147483647 h 1227"/>
                <a:gd name="T94" fmla="*/ 2147483647 w 16067"/>
                <a:gd name="T95" fmla="*/ 0 h 1227"/>
                <a:gd name="T96" fmla="*/ 2147483647 w 16067"/>
                <a:gd name="T97" fmla="*/ 2147483647 h 1227"/>
                <a:gd name="T98" fmla="*/ 2147483647 w 16067"/>
                <a:gd name="T99" fmla="*/ 2147483647 h 1227"/>
                <a:gd name="T100" fmla="*/ 2147483647 w 16067"/>
                <a:gd name="T101" fmla="*/ 2147483647 h 1227"/>
                <a:gd name="T102" fmla="*/ 2147483647 w 16067"/>
                <a:gd name="T103" fmla="*/ 2147483647 h 1227"/>
                <a:gd name="T104" fmla="*/ 2147483647 w 16067"/>
                <a:gd name="T105" fmla="*/ 2147483647 h 1227"/>
                <a:gd name="T106" fmla="*/ 2147483647 w 16067"/>
                <a:gd name="T107" fmla="*/ 2147483647 h 1227"/>
                <a:gd name="T108" fmla="*/ 2147483647 w 16067"/>
                <a:gd name="T109" fmla="*/ 2147483647 h 1227"/>
                <a:gd name="T110" fmla="*/ 2147483647 w 16067"/>
                <a:gd name="T111" fmla="*/ 2147483647 h 1227"/>
                <a:gd name="T112" fmla="*/ 2147483647 w 16067"/>
                <a:gd name="T113" fmla="*/ 2147483647 h 1227"/>
                <a:gd name="T114" fmla="*/ 2147483647 w 16067"/>
                <a:gd name="T115" fmla="*/ 2147483647 h 1227"/>
                <a:gd name="T116" fmla="*/ 2147483647 w 16067"/>
                <a:gd name="T117" fmla="*/ 2147483647 h 1227"/>
                <a:gd name="T118" fmla="*/ 2147483647 w 16067"/>
                <a:gd name="T119" fmla="*/ 2147483647 h 1227"/>
                <a:gd name="T120" fmla="*/ 2147483647 w 16067"/>
                <a:gd name="T121" fmla="*/ 2147483647 h 1227"/>
                <a:gd name="T122" fmla="*/ 2147483647 w 16067"/>
                <a:gd name="T123" fmla="*/ 2147483647 h 1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67"/>
                <a:gd name="T187" fmla="*/ 0 h 1227"/>
                <a:gd name="T188" fmla="*/ 16067 w 16067"/>
                <a:gd name="T189" fmla="*/ 1227 h 12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67" h="1227">
                  <a:moveTo>
                    <a:pt x="0" y="736"/>
                  </a:moveTo>
                  <a:lnTo>
                    <a:pt x="106" y="763"/>
                  </a:lnTo>
                  <a:lnTo>
                    <a:pt x="177" y="817"/>
                  </a:lnTo>
                  <a:lnTo>
                    <a:pt x="283" y="873"/>
                  </a:lnTo>
                  <a:lnTo>
                    <a:pt x="355" y="900"/>
                  </a:lnTo>
                  <a:lnTo>
                    <a:pt x="425" y="954"/>
                  </a:lnTo>
                  <a:lnTo>
                    <a:pt x="531" y="982"/>
                  </a:lnTo>
                  <a:lnTo>
                    <a:pt x="603" y="1009"/>
                  </a:lnTo>
                  <a:lnTo>
                    <a:pt x="709" y="1036"/>
                  </a:lnTo>
                  <a:lnTo>
                    <a:pt x="780" y="1091"/>
                  </a:lnTo>
                  <a:lnTo>
                    <a:pt x="886" y="1091"/>
                  </a:lnTo>
                  <a:lnTo>
                    <a:pt x="957" y="1118"/>
                  </a:lnTo>
                  <a:lnTo>
                    <a:pt x="1064" y="1145"/>
                  </a:lnTo>
                  <a:lnTo>
                    <a:pt x="1134" y="1145"/>
                  </a:lnTo>
                  <a:lnTo>
                    <a:pt x="1206" y="1145"/>
                  </a:lnTo>
                  <a:lnTo>
                    <a:pt x="1312" y="1145"/>
                  </a:lnTo>
                  <a:lnTo>
                    <a:pt x="1384" y="1145"/>
                  </a:lnTo>
                  <a:lnTo>
                    <a:pt x="1489" y="1145"/>
                  </a:lnTo>
                  <a:lnTo>
                    <a:pt x="1560" y="1145"/>
                  </a:lnTo>
                  <a:lnTo>
                    <a:pt x="1632" y="1118"/>
                  </a:lnTo>
                  <a:lnTo>
                    <a:pt x="1737" y="1091"/>
                  </a:lnTo>
                  <a:lnTo>
                    <a:pt x="1809" y="1063"/>
                  </a:lnTo>
                  <a:lnTo>
                    <a:pt x="1915" y="1036"/>
                  </a:lnTo>
                  <a:lnTo>
                    <a:pt x="1986" y="1009"/>
                  </a:lnTo>
                  <a:lnTo>
                    <a:pt x="2092" y="982"/>
                  </a:lnTo>
                  <a:lnTo>
                    <a:pt x="2163" y="954"/>
                  </a:lnTo>
                  <a:lnTo>
                    <a:pt x="2235" y="900"/>
                  </a:lnTo>
                  <a:lnTo>
                    <a:pt x="2341" y="873"/>
                  </a:lnTo>
                  <a:lnTo>
                    <a:pt x="2411" y="817"/>
                  </a:lnTo>
                  <a:lnTo>
                    <a:pt x="2518" y="791"/>
                  </a:lnTo>
                  <a:lnTo>
                    <a:pt x="2589" y="736"/>
                  </a:lnTo>
                  <a:lnTo>
                    <a:pt x="2696" y="708"/>
                  </a:lnTo>
                  <a:lnTo>
                    <a:pt x="2766" y="654"/>
                  </a:lnTo>
                  <a:lnTo>
                    <a:pt x="2873" y="599"/>
                  </a:lnTo>
                  <a:lnTo>
                    <a:pt x="2944" y="573"/>
                  </a:lnTo>
                  <a:lnTo>
                    <a:pt x="3014" y="518"/>
                  </a:lnTo>
                  <a:lnTo>
                    <a:pt x="3121" y="490"/>
                  </a:lnTo>
                  <a:lnTo>
                    <a:pt x="3192" y="436"/>
                  </a:lnTo>
                  <a:lnTo>
                    <a:pt x="3299" y="409"/>
                  </a:lnTo>
                  <a:lnTo>
                    <a:pt x="3369" y="381"/>
                  </a:lnTo>
                  <a:lnTo>
                    <a:pt x="3440" y="355"/>
                  </a:lnTo>
                  <a:lnTo>
                    <a:pt x="3547" y="299"/>
                  </a:lnTo>
                  <a:lnTo>
                    <a:pt x="3617" y="299"/>
                  </a:lnTo>
                  <a:lnTo>
                    <a:pt x="3724" y="272"/>
                  </a:lnTo>
                  <a:lnTo>
                    <a:pt x="3795" y="245"/>
                  </a:lnTo>
                  <a:lnTo>
                    <a:pt x="3902" y="245"/>
                  </a:lnTo>
                  <a:lnTo>
                    <a:pt x="3972" y="218"/>
                  </a:lnTo>
                  <a:lnTo>
                    <a:pt x="4043" y="218"/>
                  </a:lnTo>
                  <a:lnTo>
                    <a:pt x="4150" y="218"/>
                  </a:lnTo>
                  <a:lnTo>
                    <a:pt x="4220" y="218"/>
                  </a:lnTo>
                  <a:lnTo>
                    <a:pt x="4327" y="218"/>
                  </a:lnTo>
                  <a:lnTo>
                    <a:pt x="4398" y="218"/>
                  </a:lnTo>
                  <a:lnTo>
                    <a:pt x="4504" y="245"/>
                  </a:lnTo>
                  <a:lnTo>
                    <a:pt x="4575" y="245"/>
                  </a:lnTo>
                  <a:lnTo>
                    <a:pt x="4681" y="272"/>
                  </a:lnTo>
                  <a:lnTo>
                    <a:pt x="4753" y="272"/>
                  </a:lnTo>
                  <a:lnTo>
                    <a:pt x="4823" y="299"/>
                  </a:lnTo>
                  <a:lnTo>
                    <a:pt x="4930" y="327"/>
                  </a:lnTo>
                  <a:lnTo>
                    <a:pt x="5001" y="355"/>
                  </a:lnTo>
                  <a:lnTo>
                    <a:pt x="5107" y="409"/>
                  </a:lnTo>
                  <a:lnTo>
                    <a:pt x="5178" y="436"/>
                  </a:lnTo>
                  <a:lnTo>
                    <a:pt x="5249" y="464"/>
                  </a:lnTo>
                  <a:lnTo>
                    <a:pt x="5356" y="518"/>
                  </a:lnTo>
                  <a:lnTo>
                    <a:pt x="5426" y="545"/>
                  </a:lnTo>
                  <a:lnTo>
                    <a:pt x="5532" y="573"/>
                  </a:lnTo>
                  <a:lnTo>
                    <a:pt x="5604" y="627"/>
                  </a:lnTo>
                  <a:lnTo>
                    <a:pt x="5710" y="654"/>
                  </a:lnTo>
                  <a:lnTo>
                    <a:pt x="5781" y="708"/>
                  </a:lnTo>
                  <a:lnTo>
                    <a:pt x="5852" y="736"/>
                  </a:lnTo>
                  <a:lnTo>
                    <a:pt x="5958" y="791"/>
                  </a:lnTo>
                  <a:lnTo>
                    <a:pt x="6029" y="817"/>
                  </a:lnTo>
                  <a:lnTo>
                    <a:pt x="6135" y="873"/>
                  </a:lnTo>
                  <a:lnTo>
                    <a:pt x="6207" y="900"/>
                  </a:lnTo>
                  <a:lnTo>
                    <a:pt x="6313" y="954"/>
                  </a:lnTo>
                  <a:lnTo>
                    <a:pt x="6383" y="982"/>
                  </a:lnTo>
                  <a:lnTo>
                    <a:pt x="6490" y="1009"/>
                  </a:lnTo>
                  <a:lnTo>
                    <a:pt x="6561" y="1036"/>
                  </a:lnTo>
                  <a:lnTo>
                    <a:pt x="6633" y="1063"/>
                  </a:lnTo>
                  <a:lnTo>
                    <a:pt x="6738" y="1091"/>
                  </a:lnTo>
                  <a:lnTo>
                    <a:pt x="6810" y="1118"/>
                  </a:lnTo>
                  <a:lnTo>
                    <a:pt x="6916" y="1145"/>
                  </a:lnTo>
                  <a:lnTo>
                    <a:pt x="6986" y="1172"/>
                  </a:lnTo>
                  <a:lnTo>
                    <a:pt x="7058" y="1172"/>
                  </a:lnTo>
                  <a:lnTo>
                    <a:pt x="7164" y="1200"/>
                  </a:lnTo>
                  <a:lnTo>
                    <a:pt x="7236" y="1227"/>
                  </a:lnTo>
                  <a:lnTo>
                    <a:pt x="7341" y="1227"/>
                  </a:lnTo>
                  <a:lnTo>
                    <a:pt x="7412" y="1227"/>
                  </a:lnTo>
                  <a:lnTo>
                    <a:pt x="7519" y="1227"/>
                  </a:lnTo>
                  <a:lnTo>
                    <a:pt x="7590" y="1227"/>
                  </a:lnTo>
                  <a:lnTo>
                    <a:pt x="7661" y="1227"/>
                  </a:lnTo>
                  <a:lnTo>
                    <a:pt x="7767" y="1227"/>
                  </a:lnTo>
                  <a:lnTo>
                    <a:pt x="7838" y="1227"/>
                  </a:lnTo>
                  <a:lnTo>
                    <a:pt x="7945" y="1200"/>
                  </a:lnTo>
                  <a:lnTo>
                    <a:pt x="8015" y="1200"/>
                  </a:lnTo>
                  <a:lnTo>
                    <a:pt x="8122" y="1172"/>
                  </a:lnTo>
                  <a:lnTo>
                    <a:pt x="8193" y="1172"/>
                  </a:lnTo>
                  <a:lnTo>
                    <a:pt x="8263" y="1145"/>
                  </a:lnTo>
                  <a:lnTo>
                    <a:pt x="8370" y="1118"/>
                  </a:lnTo>
                  <a:lnTo>
                    <a:pt x="8441" y="1091"/>
                  </a:lnTo>
                  <a:lnTo>
                    <a:pt x="8548" y="1063"/>
                  </a:lnTo>
                  <a:lnTo>
                    <a:pt x="8618" y="1036"/>
                  </a:lnTo>
                  <a:lnTo>
                    <a:pt x="8725" y="1009"/>
                  </a:lnTo>
                  <a:lnTo>
                    <a:pt x="8796" y="982"/>
                  </a:lnTo>
                  <a:lnTo>
                    <a:pt x="8866" y="954"/>
                  </a:lnTo>
                  <a:lnTo>
                    <a:pt x="8973" y="927"/>
                  </a:lnTo>
                  <a:lnTo>
                    <a:pt x="9044" y="900"/>
                  </a:lnTo>
                  <a:lnTo>
                    <a:pt x="9151" y="873"/>
                  </a:lnTo>
                  <a:lnTo>
                    <a:pt x="9221" y="817"/>
                  </a:lnTo>
                  <a:lnTo>
                    <a:pt x="9328" y="791"/>
                  </a:lnTo>
                  <a:lnTo>
                    <a:pt x="9399" y="763"/>
                  </a:lnTo>
                  <a:lnTo>
                    <a:pt x="9469" y="708"/>
                  </a:lnTo>
                  <a:lnTo>
                    <a:pt x="9576" y="682"/>
                  </a:lnTo>
                  <a:lnTo>
                    <a:pt x="9647" y="654"/>
                  </a:lnTo>
                  <a:lnTo>
                    <a:pt x="9754" y="599"/>
                  </a:lnTo>
                  <a:lnTo>
                    <a:pt x="9824" y="573"/>
                  </a:lnTo>
                  <a:lnTo>
                    <a:pt x="9930" y="545"/>
                  </a:lnTo>
                  <a:lnTo>
                    <a:pt x="10002" y="518"/>
                  </a:lnTo>
                  <a:lnTo>
                    <a:pt x="10072" y="464"/>
                  </a:lnTo>
                  <a:lnTo>
                    <a:pt x="10179" y="436"/>
                  </a:lnTo>
                  <a:lnTo>
                    <a:pt x="10250" y="409"/>
                  </a:lnTo>
                  <a:lnTo>
                    <a:pt x="10357" y="381"/>
                  </a:lnTo>
                  <a:lnTo>
                    <a:pt x="10427" y="355"/>
                  </a:lnTo>
                  <a:lnTo>
                    <a:pt x="10533" y="327"/>
                  </a:lnTo>
                  <a:lnTo>
                    <a:pt x="10605" y="272"/>
                  </a:lnTo>
                  <a:lnTo>
                    <a:pt x="10675" y="272"/>
                  </a:lnTo>
                  <a:lnTo>
                    <a:pt x="10782" y="245"/>
                  </a:lnTo>
                  <a:lnTo>
                    <a:pt x="10853" y="218"/>
                  </a:lnTo>
                  <a:lnTo>
                    <a:pt x="10959" y="190"/>
                  </a:lnTo>
                  <a:lnTo>
                    <a:pt x="11030" y="163"/>
                  </a:lnTo>
                  <a:lnTo>
                    <a:pt x="11136" y="136"/>
                  </a:lnTo>
                  <a:lnTo>
                    <a:pt x="11208" y="136"/>
                  </a:lnTo>
                  <a:lnTo>
                    <a:pt x="11278" y="109"/>
                  </a:lnTo>
                  <a:lnTo>
                    <a:pt x="11384" y="81"/>
                  </a:lnTo>
                  <a:lnTo>
                    <a:pt x="11456" y="81"/>
                  </a:lnTo>
                  <a:lnTo>
                    <a:pt x="11562" y="54"/>
                  </a:lnTo>
                  <a:lnTo>
                    <a:pt x="11633" y="54"/>
                  </a:lnTo>
                  <a:lnTo>
                    <a:pt x="11739" y="54"/>
                  </a:lnTo>
                  <a:lnTo>
                    <a:pt x="11810" y="27"/>
                  </a:lnTo>
                  <a:lnTo>
                    <a:pt x="11882" y="27"/>
                  </a:lnTo>
                  <a:lnTo>
                    <a:pt x="11987" y="27"/>
                  </a:lnTo>
                  <a:lnTo>
                    <a:pt x="12059" y="27"/>
                  </a:lnTo>
                  <a:lnTo>
                    <a:pt x="12165" y="27"/>
                  </a:lnTo>
                  <a:lnTo>
                    <a:pt x="12237" y="27"/>
                  </a:lnTo>
                  <a:lnTo>
                    <a:pt x="12342" y="0"/>
                  </a:lnTo>
                  <a:lnTo>
                    <a:pt x="12413" y="0"/>
                  </a:lnTo>
                  <a:lnTo>
                    <a:pt x="12485" y="27"/>
                  </a:lnTo>
                  <a:lnTo>
                    <a:pt x="12590" y="27"/>
                  </a:lnTo>
                  <a:lnTo>
                    <a:pt x="12662" y="27"/>
                  </a:lnTo>
                  <a:lnTo>
                    <a:pt x="12768" y="27"/>
                  </a:lnTo>
                  <a:lnTo>
                    <a:pt x="12839" y="27"/>
                  </a:lnTo>
                  <a:lnTo>
                    <a:pt x="12945" y="27"/>
                  </a:lnTo>
                  <a:lnTo>
                    <a:pt x="13016" y="27"/>
                  </a:lnTo>
                  <a:lnTo>
                    <a:pt x="13088" y="54"/>
                  </a:lnTo>
                  <a:lnTo>
                    <a:pt x="13194" y="54"/>
                  </a:lnTo>
                  <a:lnTo>
                    <a:pt x="13264" y="54"/>
                  </a:lnTo>
                  <a:lnTo>
                    <a:pt x="13371" y="81"/>
                  </a:lnTo>
                  <a:lnTo>
                    <a:pt x="13442" y="81"/>
                  </a:lnTo>
                  <a:lnTo>
                    <a:pt x="13549" y="81"/>
                  </a:lnTo>
                  <a:lnTo>
                    <a:pt x="13619" y="109"/>
                  </a:lnTo>
                  <a:lnTo>
                    <a:pt x="13726" y="109"/>
                  </a:lnTo>
                  <a:lnTo>
                    <a:pt x="13797" y="136"/>
                  </a:lnTo>
                  <a:lnTo>
                    <a:pt x="13867" y="136"/>
                  </a:lnTo>
                  <a:lnTo>
                    <a:pt x="13974" y="163"/>
                  </a:lnTo>
                  <a:lnTo>
                    <a:pt x="14045" y="163"/>
                  </a:lnTo>
                  <a:lnTo>
                    <a:pt x="14152" y="163"/>
                  </a:lnTo>
                  <a:lnTo>
                    <a:pt x="14222" y="190"/>
                  </a:lnTo>
                  <a:lnTo>
                    <a:pt x="14293" y="190"/>
                  </a:lnTo>
                  <a:lnTo>
                    <a:pt x="14400" y="218"/>
                  </a:lnTo>
                  <a:lnTo>
                    <a:pt x="14470" y="218"/>
                  </a:lnTo>
                  <a:lnTo>
                    <a:pt x="14577" y="245"/>
                  </a:lnTo>
                  <a:lnTo>
                    <a:pt x="14648" y="245"/>
                  </a:lnTo>
                  <a:lnTo>
                    <a:pt x="14755" y="272"/>
                  </a:lnTo>
                  <a:lnTo>
                    <a:pt x="14825" y="272"/>
                  </a:lnTo>
                  <a:lnTo>
                    <a:pt x="14896" y="299"/>
                  </a:lnTo>
                  <a:lnTo>
                    <a:pt x="15003" y="299"/>
                  </a:lnTo>
                  <a:lnTo>
                    <a:pt x="15073" y="327"/>
                  </a:lnTo>
                  <a:lnTo>
                    <a:pt x="15180" y="327"/>
                  </a:lnTo>
                  <a:lnTo>
                    <a:pt x="15251" y="355"/>
                  </a:lnTo>
                  <a:lnTo>
                    <a:pt x="15357" y="355"/>
                  </a:lnTo>
                  <a:lnTo>
                    <a:pt x="15428" y="381"/>
                  </a:lnTo>
                  <a:lnTo>
                    <a:pt x="15534" y="381"/>
                  </a:lnTo>
                  <a:lnTo>
                    <a:pt x="15606" y="409"/>
                  </a:lnTo>
                  <a:lnTo>
                    <a:pt x="15676" y="409"/>
                  </a:lnTo>
                  <a:lnTo>
                    <a:pt x="15783" y="409"/>
                  </a:lnTo>
                  <a:lnTo>
                    <a:pt x="15854" y="436"/>
                  </a:lnTo>
                  <a:lnTo>
                    <a:pt x="15960" y="436"/>
                  </a:lnTo>
                  <a:lnTo>
                    <a:pt x="16031" y="436"/>
                  </a:lnTo>
                  <a:lnTo>
                    <a:pt x="16067" y="464"/>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grpSp>
      <p:sp>
        <p:nvSpPr>
          <p:cNvPr id="5123"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solidFill>
                  <a:srgbClr val="000000"/>
                </a:solidFill>
                <a:latin typeface="Times New Roman" pitchFamily="18" charset="0"/>
              </a:rPr>
              <a:t>Gravitationally Bound Quantum States – The idea</a:t>
            </a: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000" dirty="0">
              <a:solidFill>
                <a:srgbClr val="000000"/>
              </a:solidFill>
              <a:latin typeface="Times New Roman" pitchFamily="18" charset="0"/>
            </a:endParaRPr>
          </a:p>
        </p:txBody>
      </p:sp>
      <p:sp>
        <p:nvSpPr>
          <p:cNvPr id="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000" dirty="0">
              <a:solidFill>
                <a:srgbClr val="000000"/>
              </a:solidFill>
              <a:latin typeface="Times New Roman" pitchFamily="18" charset="0"/>
            </a:endParaRPr>
          </a:p>
        </p:txBody>
      </p:sp>
      <p:sp>
        <p:nvSpPr>
          <p:cNvPr id="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000" dirty="0">
              <a:solidFill>
                <a:srgbClr val="000000"/>
              </a:solidFill>
              <a:latin typeface="Times New Roman" pitchFamily="18" charset="0"/>
            </a:endParaRPr>
          </a:p>
        </p:txBody>
      </p:sp>
      <p:sp>
        <p:nvSpPr>
          <p:cNvPr id="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000" dirty="0">
              <a:solidFill>
                <a:srgbClr val="000000"/>
              </a:solidFill>
              <a:latin typeface="Times New Roman" pitchFamily="18" charset="0"/>
            </a:endParaRPr>
          </a:p>
        </p:txBody>
      </p:sp>
      <p:sp>
        <p:nvSpPr>
          <p:cNvPr id="1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000" dirty="0">
              <a:solidFill>
                <a:srgbClr val="000000"/>
              </a:solidFill>
              <a:latin typeface="Times New Roman" pitchFamily="18" charset="0"/>
            </a:endParaRPr>
          </a:p>
        </p:txBody>
      </p:sp>
      <p:sp>
        <p:nvSpPr>
          <p:cNvPr id="1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000" dirty="0">
              <a:solidFill>
                <a:srgbClr val="000000"/>
              </a:solidFill>
              <a:latin typeface="Times New Roman" pitchFamily="18" charset="0"/>
            </a:endParaRPr>
          </a:p>
        </p:txBody>
      </p:sp>
      <p:sp>
        <p:nvSpPr>
          <p:cNvPr id="1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000" dirty="0">
              <a:solidFill>
                <a:srgbClr val="000000"/>
              </a:solidFill>
              <a:latin typeface="Times New Roman"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4468614" y="987721"/>
                <a:ext cx="3636252" cy="626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00"/>
                          </a:solidFill>
                          <a:latin typeface="Cambria Math"/>
                        </a:rPr>
                        <m:t>−</m:t>
                      </m:r>
                      <m:f>
                        <m:fPr>
                          <m:ctrlPr>
                            <a:rPr lang="en-US" sz="1600" i="1">
                              <a:solidFill>
                                <a:srgbClr val="000000"/>
                              </a:solidFill>
                              <a:latin typeface="Cambria Math" panose="02040503050406030204" pitchFamily="18" charset="0"/>
                            </a:rPr>
                          </m:ctrlPr>
                        </m:fPr>
                        <m:num>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a:rPr>
                                <m:t>ℏ</m:t>
                              </m:r>
                            </m:e>
                            <m:sup>
                              <m:r>
                                <a:rPr lang="en-US" sz="1600" i="1">
                                  <a:solidFill>
                                    <a:srgbClr val="000000"/>
                                  </a:solidFill>
                                  <a:latin typeface="Cambria Math"/>
                                </a:rPr>
                                <m:t>2</m:t>
                              </m:r>
                            </m:sup>
                          </m:sSup>
                        </m:num>
                        <m:den>
                          <m:r>
                            <a:rPr lang="en-US" sz="1600" i="1">
                              <a:solidFill>
                                <a:srgbClr val="000000"/>
                              </a:solidFill>
                              <a:latin typeface="Cambria Math"/>
                            </a:rPr>
                            <m:t>2</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a:rPr>
                                <m:t>𝑚</m:t>
                              </m:r>
                            </m:e>
                            <m:sub>
                              <m:r>
                                <m:rPr>
                                  <m:nor/>
                                </m:rPr>
                                <a:rPr lang="en-US" sz="1600">
                                  <a:solidFill>
                                    <a:srgbClr val="000000"/>
                                  </a:solidFill>
                                  <a:latin typeface="Times New Roman" pitchFamily="18" charset="0"/>
                                </a:rPr>
                                <m:t>n</m:t>
                              </m:r>
                            </m:sub>
                          </m:sSub>
                        </m:den>
                      </m:f>
                      <m:f>
                        <m:fPr>
                          <m:ctrlPr>
                            <a:rPr lang="en-US" sz="1600" i="1">
                              <a:solidFill>
                                <a:srgbClr val="000000"/>
                              </a:solidFill>
                              <a:latin typeface="Cambria Math" panose="02040503050406030204" pitchFamily="18" charset="0"/>
                            </a:rPr>
                          </m:ctrlPr>
                        </m:fPr>
                        <m:num>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a:rPr>
                                <m:t>𝜕</m:t>
                              </m:r>
                            </m:e>
                            <m:sup>
                              <m:r>
                                <a:rPr lang="en-US" sz="1600" i="1">
                                  <a:solidFill>
                                    <a:srgbClr val="000000"/>
                                  </a:solidFill>
                                  <a:latin typeface="Cambria Math"/>
                                </a:rPr>
                                <m:t>2</m:t>
                              </m:r>
                            </m:sup>
                          </m:sSup>
                        </m:num>
                        <m:den>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a:rPr>
                                <m:t>𝜕</m:t>
                              </m:r>
                              <m:r>
                                <a:rPr lang="en-US" sz="1600" i="1">
                                  <a:solidFill>
                                    <a:srgbClr val="000000"/>
                                  </a:solidFill>
                                  <a:latin typeface="Cambria Math"/>
                                </a:rPr>
                                <m:t>𝑧</m:t>
                              </m:r>
                            </m:e>
                            <m:sup>
                              <m:r>
                                <a:rPr lang="en-US" sz="1600" i="1">
                                  <a:solidFill>
                                    <a:srgbClr val="000000"/>
                                  </a:solidFill>
                                  <a:latin typeface="Cambria Math"/>
                                </a:rPr>
                                <m:t>2</m:t>
                              </m:r>
                            </m:sup>
                          </m:sSup>
                        </m:den>
                      </m:f>
                      <m:r>
                        <m:rPr>
                          <m:sty m:val="p"/>
                        </m:rPr>
                        <a:rPr lang="en-US" sz="1600">
                          <a:solidFill>
                            <a:srgbClr val="000000"/>
                          </a:solidFill>
                          <a:latin typeface="Cambria Math"/>
                        </a:rPr>
                        <m:t>Ψ</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a:rPr>
                            <m:t>𝑧</m:t>
                          </m:r>
                        </m:e>
                      </m:d>
                      <m:r>
                        <a:rPr lang="en-US" sz="1600" i="1">
                          <a:solidFill>
                            <a:srgbClr val="000000"/>
                          </a:solidFill>
                          <a:latin typeface="Cambria Math"/>
                        </a:rPr>
                        <m:t>+</m:t>
                      </m:r>
                      <m:r>
                        <a:rPr lang="en-US" sz="1600" i="1">
                          <a:solidFill>
                            <a:srgbClr val="000000"/>
                          </a:solidFill>
                          <a:latin typeface="Cambria Math"/>
                        </a:rPr>
                        <m:t>𝑉</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a:rPr>
                            <m:t>𝑧</m:t>
                          </m:r>
                        </m:e>
                      </m:d>
                      <m:r>
                        <m:rPr>
                          <m:sty m:val="p"/>
                        </m:rPr>
                        <a:rPr lang="en-US" sz="1600">
                          <a:solidFill>
                            <a:srgbClr val="000000"/>
                          </a:solidFill>
                          <a:latin typeface="Cambria Math"/>
                        </a:rPr>
                        <m:t>Ψ</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a:rPr>
                            <m:t>𝑧</m:t>
                          </m:r>
                        </m:e>
                      </m:d>
                      <m:r>
                        <a:rPr lang="en-US" sz="1600" i="1">
                          <a:solidFill>
                            <a:srgbClr val="000000"/>
                          </a:solidFill>
                          <a:latin typeface="Cambria Math"/>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a:rPr>
                            <m:t>𝐸</m:t>
                          </m:r>
                        </m:e>
                        <m:sub>
                          <m:r>
                            <a:rPr lang="en-US" sz="1600" i="1">
                              <a:solidFill>
                                <a:srgbClr val="000000"/>
                              </a:solidFill>
                              <a:latin typeface="Cambria Math"/>
                            </a:rPr>
                            <m:t>𝑧</m:t>
                          </m:r>
                        </m:sub>
                      </m:sSub>
                      <m:r>
                        <m:rPr>
                          <m:sty m:val="p"/>
                        </m:rPr>
                        <a:rPr lang="en-US" sz="1600">
                          <a:solidFill>
                            <a:srgbClr val="000000"/>
                          </a:solidFill>
                          <a:latin typeface="Cambria Math"/>
                        </a:rPr>
                        <m:t>Ψ</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a:rPr>
                            <m:t>𝑧</m:t>
                          </m:r>
                        </m:e>
                      </m:d>
                    </m:oMath>
                  </m:oMathPara>
                </a14:m>
                <a:endParaRPr lang="en-US" sz="1600" dirty="0">
                  <a:solidFill>
                    <a:srgbClr val="000000"/>
                  </a:solidFill>
                  <a:latin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68614" y="987721"/>
                <a:ext cx="3636252" cy="6267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87948" y="1627055"/>
                <a:ext cx="4509696" cy="485261"/>
              </a:xfrm>
              <a:prstGeom prst="rect">
                <a:avLst/>
              </a:prstGeom>
              <a:noFill/>
            </p:spPr>
            <p:txBody>
              <a:bodyPr wrap="none" rtlCol="0">
                <a:spAutoFit/>
              </a:bodyPr>
              <a:lstStyle/>
              <a:p>
                <a14:m>
                  <m:oMath xmlns:m="http://schemas.openxmlformats.org/officeDocument/2006/math">
                    <m:sSub>
                      <m:sSubPr>
                        <m:ctrlPr>
                          <a:rPr lang="en-US" sz="1600" i="1" smtClean="0">
                            <a:solidFill>
                              <a:srgbClr val="000000"/>
                            </a:solidFill>
                            <a:latin typeface="Cambria Math" panose="02040503050406030204" pitchFamily="18" charset="0"/>
                          </a:rPr>
                        </m:ctrlPr>
                      </m:sSubPr>
                      <m:e>
                        <m:r>
                          <m:rPr>
                            <m:sty m:val="p"/>
                          </m:rPr>
                          <a:rPr lang="en-US" sz="1600">
                            <a:solidFill>
                              <a:srgbClr val="000000"/>
                            </a:solidFill>
                            <a:latin typeface="Cambria Math"/>
                          </a:rPr>
                          <m:t>Ψ</m:t>
                        </m:r>
                      </m:e>
                      <m:sub>
                        <m:r>
                          <a:rPr lang="en-US" sz="1600" b="0" i="1" smtClean="0">
                            <a:solidFill>
                              <a:srgbClr val="000000"/>
                            </a:solidFill>
                            <a:latin typeface="Cambria Math"/>
                          </a:rPr>
                          <m:t>𝑘</m:t>
                        </m:r>
                      </m:sub>
                    </m:sSub>
                    <m:d>
                      <m:dPr>
                        <m:ctrlPr>
                          <a:rPr lang="en-US" sz="1600" i="1">
                            <a:solidFill>
                              <a:srgbClr val="000000"/>
                            </a:solidFill>
                            <a:latin typeface="Cambria Math" panose="02040503050406030204" pitchFamily="18" charset="0"/>
                          </a:rPr>
                        </m:ctrlPr>
                      </m:dPr>
                      <m:e>
                        <m:r>
                          <a:rPr lang="en-US" sz="1600" i="1">
                            <a:solidFill>
                              <a:srgbClr val="000000"/>
                            </a:solidFill>
                            <a:latin typeface="Cambria Math"/>
                          </a:rPr>
                          <m:t>𝑧</m:t>
                        </m:r>
                      </m:e>
                    </m:d>
                    <m:r>
                      <a:rPr lang="en-US" sz="1600" i="1" smtClean="0">
                        <a:solidFill>
                          <a:srgbClr val="000000"/>
                        </a:solidFill>
                        <a:latin typeface="Cambria Math"/>
                        <a:ea typeface="Cambria Math"/>
                      </a:rPr>
                      <m:t>∝</m:t>
                    </m:r>
                    <m:r>
                      <m:rPr>
                        <m:nor/>
                      </m:rPr>
                      <a:rPr lang="en-US" sz="1600" smtClean="0">
                        <a:solidFill>
                          <a:srgbClr val="000000"/>
                        </a:solidFill>
                        <a:latin typeface="Cambria Math"/>
                        <a:ea typeface="Cambria Math"/>
                      </a:rPr>
                      <m:t>Ai</m:t>
                    </m:r>
                    <m:d>
                      <m:dPr>
                        <m:ctrlPr>
                          <a:rPr lang="en-US" sz="1600" i="1" smtClean="0">
                            <a:solidFill>
                              <a:srgbClr val="000000"/>
                            </a:solidFill>
                            <a:latin typeface="Cambria Math" panose="02040503050406030204" pitchFamily="18" charset="0"/>
                            <a:ea typeface="Cambria Math"/>
                          </a:rPr>
                        </m:ctrlPr>
                      </m:dPr>
                      <m:e>
                        <m:f>
                          <m:fPr>
                            <m:ctrlPr>
                              <a:rPr lang="en-US" sz="1600" i="1" smtClean="0">
                                <a:solidFill>
                                  <a:srgbClr val="000000"/>
                                </a:solidFill>
                                <a:latin typeface="Cambria Math" panose="02040503050406030204" pitchFamily="18" charset="0"/>
                                <a:ea typeface="Cambria Math"/>
                              </a:rPr>
                            </m:ctrlPr>
                          </m:fPr>
                          <m:num>
                            <m:r>
                              <a:rPr lang="en-US" sz="1600" i="1" smtClean="0">
                                <a:solidFill>
                                  <a:srgbClr val="000000"/>
                                </a:solidFill>
                                <a:latin typeface="Cambria Math"/>
                                <a:ea typeface="Cambria Math"/>
                              </a:rPr>
                              <m:t>𝑧</m:t>
                            </m:r>
                            <m:r>
                              <a:rPr lang="en-US" sz="1600" i="1" smtClean="0">
                                <a:solidFill>
                                  <a:srgbClr val="000000"/>
                                </a:solidFill>
                                <a:latin typeface="Cambria Math"/>
                                <a:ea typeface="Cambria Math"/>
                              </a:rPr>
                              <m:t>−</m:t>
                            </m:r>
                            <m:sSub>
                              <m:sSubPr>
                                <m:ctrlPr>
                                  <a:rPr lang="en-US" sz="1600" i="1" smtClean="0">
                                    <a:solidFill>
                                      <a:srgbClr val="000000"/>
                                    </a:solidFill>
                                    <a:latin typeface="Cambria Math" panose="02040503050406030204" pitchFamily="18" charset="0"/>
                                    <a:ea typeface="Cambria Math"/>
                                  </a:rPr>
                                </m:ctrlPr>
                              </m:sSubPr>
                              <m:e>
                                <m:r>
                                  <a:rPr lang="en-US" sz="1600" i="1" smtClean="0">
                                    <a:solidFill>
                                      <a:srgbClr val="000000"/>
                                    </a:solidFill>
                                    <a:latin typeface="Cambria Math"/>
                                    <a:ea typeface="Cambria Math"/>
                                  </a:rPr>
                                  <m:t>𝑧</m:t>
                                </m:r>
                              </m:e>
                              <m:sub>
                                <m:r>
                                  <a:rPr lang="en-US" sz="1600" i="1" smtClean="0">
                                    <a:solidFill>
                                      <a:srgbClr val="000000"/>
                                    </a:solidFill>
                                    <a:latin typeface="Cambria Math"/>
                                    <a:ea typeface="Cambria Math"/>
                                  </a:rPr>
                                  <m:t>𝑘</m:t>
                                </m:r>
                              </m:sub>
                            </m:sSub>
                          </m:num>
                          <m:den>
                            <m:sSub>
                              <m:sSubPr>
                                <m:ctrlPr>
                                  <a:rPr lang="en-US" sz="1600" i="1" smtClean="0">
                                    <a:solidFill>
                                      <a:srgbClr val="000000"/>
                                    </a:solidFill>
                                    <a:latin typeface="Cambria Math" panose="02040503050406030204" pitchFamily="18" charset="0"/>
                                    <a:ea typeface="Cambria Math"/>
                                  </a:rPr>
                                </m:ctrlPr>
                              </m:sSubPr>
                              <m:e>
                                <m:r>
                                  <a:rPr lang="en-US" sz="1600" i="1" smtClean="0">
                                    <a:solidFill>
                                      <a:srgbClr val="000000"/>
                                    </a:solidFill>
                                    <a:latin typeface="Cambria Math"/>
                                    <a:ea typeface="Cambria Math"/>
                                  </a:rPr>
                                  <m:t>𝑙</m:t>
                                </m:r>
                              </m:e>
                              <m:sub>
                                <m:r>
                                  <a:rPr lang="en-US" sz="1600" i="1" smtClean="0">
                                    <a:solidFill>
                                      <a:srgbClr val="000000"/>
                                    </a:solidFill>
                                    <a:latin typeface="Cambria Math"/>
                                    <a:ea typeface="Cambria Math"/>
                                  </a:rPr>
                                  <m:t>0</m:t>
                                </m:r>
                              </m:sub>
                            </m:sSub>
                          </m:den>
                        </m:f>
                      </m:e>
                    </m:d>
                  </m:oMath>
                </a14:m>
                <a:r>
                  <a:rPr lang="en-US" sz="1600" dirty="0">
                    <a:solidFill>
                      <a:srgbClr val="000000"/>
                    </a:solidFill>
                    <a:latin typeface="Times New Roman" pitchFamily="18" charset="0"/>
                  </a:rPr>
                  <a:t>; </a:t>
                </a:r>
                <a14:m>
                  <m:oMath xmlns:m="http://schemas.openxmlformats.org/officeDocument/2006/math">
                    <m:sSub>
                      <m:sSubPr>
                        <m:ctrlPr>
                          <a:rPr lang="en-US" sz="1600" i="1">
                            <a:solidFill>
                              <a:srgbClr val="000000"/>
                            </a:solidFill>
                            <a:latin typeface="Cambria Math" panose="02040503050406030204" pitchFamily="18" charset="0"/>
                            <a:ea typeface="Cambria Math"/>
                          </a:rPr>
                        </m:ctrlPr>
                      </m:sSubPr>
                      <m:e>
                        <m:r>
                          <a:rPr lang="en-US" sz="1600" i="1">
                            <a:solidFill>
                              <a:srgbClr val="000000"/>
                            </a:solidFill>
                            <a:latin typeface="Cambria Math"/>
                            <a:ea typeface="Cambria Math"/>
                          </a:rPr>
                          <m:t>𝑧</m:t>
                        </m:r>
                      </m:e>
                      <m:sub>
                        <m:r>
                          <a:rPr lang="en-US" sz="1600" i="1">
                            <a:solidFill>
                              <a:srgbClr val="000000"/>
                            </a:solidFill>
                            <a:latin typeface="Cambria Math"/>
                            <a:ea typeface="Cambria Math"/>
                          </a:rPr>
                          <m:t>𝑘</m:t>
                        </m:r>
                      </m:sub>
                    </m:sSub>
                    <m:r>
                      <a:rPr lang="en-US" sz="1600" dirty="0">
                        <a:solidFill>
                          <a:srgbClr val="000000"/>
                        </a:solidFill>
                        <a:latin typeface="Cambria Math"/>
                      </a:rPr>
                      <m:t>=</m:t>
                    </m:r>
                    <m:sSub>
                      <m:sSubPr>
                        <m:ctrlPr>
                          <a:rPr lang="en-US" sz="1600" i="1" dirty="0" smtClean="0">
                            <a:solidFill>
                              <a:srgbClr val="000000"/>
                            </a:solidFill>
                            <a:latin typeface="Cambria Math" panose="02040503050406030204" pitchFamily="18" charset="0"/>
                          </a:rPr>
                        </m:ctrlPr>
                      </m:sSubPr>
                      <m:e>
                        <m:r>
                          <a:rPr lang="en-US" sz="1600" i="1" dirty="0" smtClean="0">
                            <a:solidFill>
                              <a:srgbClr val="000000"/>
                            </a:solidFill>
                            <a:latin typeface="Cambria Math"/>
                          </a:rPr>
                          <m:t>𝑙</m:t>
                        </m:r>
                      </m:e>
                      <m:sub>
                        <m:r>
                          <a:rPr lang="en-US" sz="1600" i="1" dirty="0" smtClean="0">
                            <a:solidFill>
                              <a:srgbClr val="000000"/>
                            </a:solidFill>
                            <a:latin typeface="Cambria Math"/>
                          </a:rPr>
                          <m:t>0</m:t>
                        </m:r>
                      </m:sub>
                    </m:sSub>
                    <m:r>
                      <a:rPr lang="en-US" sz="1600" i="1" dirty="0" smtClean="0">
                        <a:solidFill>
                          <a:srgbClr val="000000"/>
                        </a:solidFill>
                        <a:latin typeface="Cambria Math"/>
                        <a:ea typeface="Cambria Math"/>
                      </a:rPr>
                      <m:t>∙</m:t>
                    </m:r>
                    <m:sSub>
                      <m:sSubPr>
                        <m:ctrlPr>
                          <a:rPr lang="en-US" sz="1600" i="1" dirty="0" smtClean="0">
                            <a:solidFill>
                              <a:srgbClr val="000000"/>
                            </a:solidFill>
                            <a:latin typeface="Cambria Math" panose="02040503050406030204" pitchFamily="18" charset="0"/>
                            <a:ea typeface="Cambria Math"/>
                          </a:rPr>
                        </m:ctrlPr>
                      </m:sSubPr>
                      <m:e>
                        <m:r>
                          <a:rPr lang="en-US" sz="1600" i="1" dirty="0" smtClean="0">
                            <a:solidFill>
                              <a:srgbClr val="000000"/>
                            </a:solidFill>
                            <a:latin typeface="Cambria Math"/>
                            <a:ea typeface="Cambria Math"/>
                          </a:rPr>
                          <m:t>𝜆</m:t>
                        </m:r>
                      </m:e>
                      <m:sub>
                        <m:r>
                          <a:rPr lang="en-US" sz="1600" i="1" dirty="0" smtClean="0">
                            <a:solidFill>
                              <a:srgbClr val="000000"/>
                            </a:solidFill>
                            <a:latin typeface="Cambria Math"/>
                            <a:ea typeface="Cambria Math"/>
                          </a:rPr>
                          <m:t>𝑘</m:t>
                        </m:r>
                      </m:sub>
                    </m:sSub>
                    <m:r>
                      <m:rPr>
                        <m:nor/>
                      </m:rPr>
                      <a:rPr lang="en-US" sz="1600" dirty="0">
                        <a:solidFill>
                          <a:srgbClr val="000000"/>
                        </a:solidFill>
                        <a:latin typeface="Times New Roman" pitchFamily="18" charset="0"/>
                      </a:rPr>
                      <m:t>;</m:t>
                    </m:r>
                  </m:oMath>
                </a14:m>
                <a:r>
                  <a:rPr lang="en-US" sz="1600" dirty="0">
                    <a:solidFill>
                      <a:srgbClr val="000000"/>
                    </a:solidFill>
                    <a:latin typeface="Times New Roman" pitchFamily="18" charset="0"/>
                  </a:rPr>
                  <a:t>  </a:t>
                </a:r>
                <a14:m>
                  <m:oMath xmlns:m="http://schemas.openxmlformats.org/officeDocument/2006/math">
                    <m:sSub>
                      <m:sSubPr>
                        <m:ctrlPr>
                          <a:rPr lang="en-US" sz="1600" i="1" dirty="0" smtClean="0">
                            <a:solidFill>
                              <a:srgbClr val="000000"/>
                            </a:solidFill>
                            <a:latin typeface="Cambria Math" panose="02040503050406030204" pitchFamily="18" charset="0"/>
                          </a:rPr>
                        </m:ctrlPr>
                      </m:sSubPr>
                      <m:e>
                        <m:r>
                          <a:rPr lang="en-US" sz="1600" i="1" dirty="0" smtClean="0">
                            <a:solidFill>
                              <a:srgbClr val="000000"/>
                            </a:solidFill>
                            <a:latin typeface="Cambria Math"/>
                          </a:rPr>
                          <m:t>𝐸</m:t>
                        </m:r>
                      </m:e>
                      <m:sub>
                        <m:r>
                          <a:rPr lang="en-US" sz="1600" i="1" dirty="0" smtClean="0">
                            <a:solidFill>
                              <a:srgbClr val="000000"/>
                            </a:solidFill>
                            <a:latin typeface="Cambria Math"/>
                          </a:rPr>
                          <m:t>𝑧</m:t>
                        </m:r>
                        <m:r>
                          <a:rPr lang="en-US" sz="1600" i="1" dirty="0" smtClean="0">
                            <a:solidFill>
                              <a:srgbClr val="000000"/>
                            </a:solidFill>
                            <a:latin typeface="Cambria Math"/>
                          </a:rPr>
                          <m:t>,</m:t>
                        </m:r>
                        <m:r>
                          <a:rPr lang="en-US" sz="1600" i="1" dirty="0" smtClean="0">
                            <a:solidFill>
                              <a:srgbClr val="000000"/>
                            </a:solidFill>
                            <a:latin typeface="Cambria Math"/>
                          </a:rPr>
                          <m:t>𝑘</m:t>
                        </m:r>
                      </m:sub>
                    </m:sSub>
                    <m:r>
                      <a:rPr lang="en-US" sz="1600" b="0" i="1" dirty="0" smtClean="0">
                        <a:solidFill>
                          <a:srgbClr val="000000"/>
                        </a:solidFill>
                        <a:latin typeface="Cambria Math"/>
                      </a:rPr>
                      <m:t>=</m:t>
                    </m:r>
                    <m:sSub>
                      <m:sSubPr>
                        <m:ctrlPr>
                          <a:rPr lang="en-US" sz="1600" i="1" dirty="0" smtClean="0">
                            <a:solidFill>
                              <a:srgbClr val="000000"/>
                            </a:solidFill>
                            <a:latin typeface="Cambria Math" panose="02040503050406030204" pitchFamily="18" charset="0"/>
                          </a:rPr>
                        </m:ctrlPr>
                      </m:sSubPr>
                      <m:e>
                        <m:r>
                          <a:rPr lang="en-US" sz="1600" i="1" dirty="0" smtClean="0">
                            <a:solidFill>
                              <a:srgbClr val="000000"/>
                            </a:solidFill>
                            <a:latin typeface="Cambria Math"/>
                          </a:rPr>
                          <m:t>𝑚</m:t>
                        </m:r>
                      </m:e>
                      <m:sub>
                        <m:r>
                          <a:rPr lang="en-US" sz="1600" i="1" dirty="0" smtClean="0">
                            <a:solidFill>
                              <a:srgbClr val="000000"/>
                            </a:solidFill>
                            <a:latin typeface="Cambria Math"/>
                          </a:rPr>
                          <m:t>𝑛</m:t>
                        </m:r>
                      </m:sub>
                    </m:sSub>
                    <m:r>
                      <a:rPr lang="en-US" sz="1600" i="1" dirty="0" smtClean="0">
                        <a:solidFill>
                          <a:srgbClr val="000000"/>
                        </a:solidFill>
                        <a:latin typeface="Cambria Math"/>
                      </a:rPr>
                      <m:t>𝑔</m:t>
                    </m:r>
                    <m:sSub>
                      <m:sSubPr>
                        <m:ctrlPr>
                          <a:rPr lang="en-US" sz="1600" i="1" dirty="0">
                            <a:solidFill>
                              <a:srgbClr val="000000"/>
                            </a:solidFill>
                            <a:latin typeface="Cambria Math" panose="02040503050406030204" pitchFamily="18" charset="0"/>
                          </a:rPr>
                        </m:ctrlPr>
                      </m:sSubPr>
                      <m:e>
                        <m:r>
                          <a:rPr lang="en-US" sz="1600" i="1" dirty="0">
                            <a:solidFill>
                              <a:srgbClr val="000000"/>
                            </a:solidFill>
                            <a:latin typeface="Cambria Math"/>
                          </a:rPr>
                          <m:t>𝑙</m:t>
                        </m:r>
                      </m:e>
                      <m:sub>
                        <m:r>
                          <a:rPr lang="en-US" sz="1600" i="1" dirty="0">
                            <a:solidFill>
                              <a:srgbClr val="000000"/>
                            </a:solidFill>
                            <a:latin typeface="Cambria Math"/>
                          </a:rPr>
                          <m:t>0</m:t>
                        </m:r>
                      </m:sub>
                    </m:sSub>
                    <m:r>
                      <a:rPr lang="en-US" sz="1600" i="1" dirty="0">
                        <a:solidFill>
                          <a:srgbClr val="000000"/>
                        </a:solidFill>
                        <a:latin typeface="Cambria Math"/>
                        <a:ea typeface="Cambria Math"/>
                      </a:rPr>
                      <m:t>∙</m:t>
                    </m:r>
                    <m:sSub>
                      <m:sSubPr>
                        <m:ctrlPr>
                          <a:rPr lang="en-US" sz="1600" i="1" dirty="0">
                            <a:solidFill>
                              <a:srgbClr val="000000"/>
                            </a:solidFill>
                            <a:latin typeface="Cambria Math" panose="02040503050406030204" pitchFamily="18" charset="0"/>
                            <a:ea typeface="Cambria Math"/>
                          </a:rPr>
                        </m:ctrlPr>
                      </m:sSubPr>
                      <m:e>
                        <m:r>
                          <a:rPr lang="en-US" sz="1600" i="1" dirty="0">
                            <a:solidFill>
                              <a:srgbClr val="000000"/>
                            </a:solidFill>
                            <a:latin typeface="Cambria Math"/>
                            <a:ea typeface="Cambria Math"/>
                          </a:rPr>
                          <m:t>𝜆</m:t>
                        </m:r>
                      </m:e>
                      <m:sub>
                        <m:r>
                          <a:rPr lang="en-US" sz="1600" i="1" dirty="0">
                            <a:solidFill>
                              <a:srgbClr val="000000"/>
                            </a:solidFill>
                            <a:latin typeface="Cambria Math"/>
                            <a:ea typeface="Cambria Math"/>
                          </a:rPr>
                          <m:t>𝑘</m:t>
                        </m:r>
                      </m:sub>
                    </m:sSub>
                  </m:oMath>
                </a14:m>
                <a:endParaRPr lang="en-US" sz="1600" dirty="0">
                  <a:solidFill>
                    <a:srgbClr val="000000"/>
                  </a:solidFill>
                  <a:latin typeface="Times New Roman"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487948" y="1627055"/>
                <a:ext cx="4509696" cy="485261"/>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904FC7B6-F751-4890-A1D3-9407B360D404}" type="slidenum">
              <a:rPr lang="en-US" smtClean="0">
                <a:solidFill>
                  <a:srgbClr val="000000"/>
                </a:solidFill>
              </a:rPr>
              <a:pPr>
                <a:defRPr/>
              </a:pPr>
              <a:t>4</a:t>
            </a:fld>
            <a:endParaRPr lang="en-US" dirty="0">
              <a:solidFill>
                <a:srgbClr val="000000"/>
              </a:solidFill>
            </a:endParaRPr>
          </a:p>
        </p:txBody>
      </p:sp>
      <p:grpSp>
        <p:nvGrpSpPr>
          <p:cNvPr id="9" name="Group 8"/>
          <p:cNvGrpSpPr/>
          <p:nvPr/>
        </p:nvGrpSpPr>
        <p:grpSpPr>
          <a:xfrm>
            <a:off x="4464670" y="3569827"/>
            <a:ext cx="4465313" cy="3110735"/>
            <a:chOff x="-6410" y="3158728"/>
            <a:chExt cx="4465313" cy="3110735"/>
          </a:xfrm>
        </p:grpSpPr>
        <p:pic>
          <p:nvPicPr>
            <p:cNvPr id="283" name="Picture 2"/>
            <p:cNvPicPr>
              <a:picLocks noChangeAspect="1" noChangeArrowheads="1"/>
            </p:cNvPicPr>
            <p:nvPr/>
          </p:nvPicPr>
          <p:blipFill>
            <a:blip r:embed="rId5" cstate="print"/>
            <a:srcRect/>
            <a:stretch>
              <a:fillRect/>
            </a:stretch>
          </p:blipFill>
          <p:spPr bwMode="auto">
            <a:xfrm>
              <a:off x="199455" y="3158728"/>
              <a:ext cx="4259448" cy="2624163"/>
            </a:xfrm>
            <a:prstGeom prst="rect">
              <a:avLst/>
            </a:prstGeom>
            <a:noFill/>
            <a:ln w="9525">
              <a:noFill/>
              <a:miter lim="800000"/>
              <a:headEnd/>
              <a:tailEnd/>
            </a:ln>
          </p:spPr>
        </p:pic>
        <p:sp>
          <p:nvSpPr>
            <p:cNvPr id="284" name="Rectangle 265"/>
            <p:cNvSpPr>
              <a:spLocks noChangeArrowheads="1"/>
            </p:cNvSpPr>
            <p:nvPr/>
          </p:nvSpPr>
          <p:spPr bwMode="auto">
            <a:xfrm>
              <a:off x="-6410" y="5838576"/>
              <a:ext cx="4198852" cy="430887"/>
            </a:xfrm>
            <a:prstGeom prst="rect">
              <a:avLst/>
            </a:prstGeom>
            <a:noFill/>
            <a:ln w="9525">
              <a:noFill/>
              <a:miter lim="800000"/>
              <a:headEnd/>
              <a:tailEnd/>
            </a:ln>
          </p:spPr>
          <p:txBody>
            <a:bodyPr wrap="square" lIns="0" tIns="0" rIns="0" bIns="0">
              <a:spAutoFit/>
            </a:bodyPr>
            <a:lstStyle/>
            <a:p>
              <a:r>
                <a:rPr lang="en-US" sz="1400" dirty="0">
                  <a:solidFill>
                    <a:srgbClr val="24211D"/>
                  </a:solidFill>
                  <a:latin typeface="Times New Roman" pitchFamily="18" charset="0"/>
                  <a:cs typeface="Times New Roman" pitchFamily="18" charset="0"/>
                </a:rPr>
                <a:t>Proposal: V.I. </a:t>
              </a:r>
              <a:r>
                <a:rPr lang="en-US" sz="1400" dirty="0" err="1">
                  <a:solidFill>
                    <a:srgbClr val="24211D"/>
                  </a:solidFill>
                  <a:latin typeface="Times New Roman" pitchFamily="18" charset="0"/>
                  <a:cs typeface="Times New Roman" pitchFamily="18" charset="0"/>
                </a:rPr>
                <a:t>Lushikov</a:t>
              </a:r>
              <a:r>
                <a:rPr lang="en-US" sz="1400" dirty="0">
                  <a:solidFill>
                    <a:srgbClr val="24211D"/>
                  </a:solidFill>
                  <a:latin typeface="Times New Roman" pitchFamily="18" charset="0"/>
                  <a:cs typeface="Times New Roman" pitchFamily="18" charset="0"/>
                </a:rPr>
                <a:t>, Physics Today, June 1977</a:t>
              </a:r>
            </a:p>
            <a:p>
              <a:r>
                <a:rPr lang="en-US" sz="1400" dirty="0">
                  <a:solidFill>
                    <a:srgbClr val="24211D"/>
                  </a:solidFill>
                  <a:latin typeface="Times New Roman" pitchFamily="18" charset="0"/>
                  <a:cs typeface="Times New Roman" pitchFamily="18" charset="0"/>
                </a:rPr>
                <a:t>Discovery: V. </a:t>
              </a:r>
              <a:r>
                <a:rPr lang="en-US" sz="1400" dirty="0" err="1">
                  <a:solidFill>
                    <a:srgbClr val="24211D"/>
                  </a:solidFill>
                  <a:latin typeface="Times New Roman" pitchFamily="18" charset="0"/>
                  <a:cs typeface="Times New Roman" pitchFamily="18" charset="0"/>
                </a:rPr>
                <a:t>Nesvizhevsky</a:t>
              </a:r>
              <a:r>
                <a:rPr lang="en-US" sz="1400" dirty="0">
                  <a:solidFill>
                    <a:srgbClr val="24211D"/>
                  </a:solidFill>
                  <a:latin typeface="Times New Roman" pitchFamily="18" charset="0"/>
                  <a:cs typeface="Times New Roman" pitchFamily="18" charset="0"/>
                </a:rPr>
                <a:t>, S.B., et al., Nature 2002</a:t>
              </a:r>
              <a:endParaRPr lang="en-US" sz="1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304925" y="4905375"/>
                  <a:ext cx="268022" cy="215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800" i="1" smtClean="0">
                            <a:latin typeface="Cambria Math"/>
                            <a:ea typeface="Cambria Math"/>
                          </a:rPr>
                          <m:t>∆</m:t>
                        </m:r>
                      </m:oMath>
                    </m:oMathPara>
                  </a14:m>
                  <a:endParaRPr lang="en-US" sz="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04925" y="4905375"/>
                  <a:ext cx="268022" cy="215444"/>
                </a:xfrm>
                <a:prstGeom prst="rect">
                  <a:avLst/>
                </a:prstGeom>
                <a:blipFill rotWithShape="1">
                  <a:blip r:embed="rId12"/>
                  <a:stretch>
                    <a:fillRect/>
                  </a:stretch>
                </a:blipFill>
              </p:spPr>
              <p:txBody>
                <a:bodyPr/>
                <a:lstStyle/>
                <a:p>
                  <a:r>
                    <a:rPr lang="en-US">
                      <a:noFill/>
                    </a:rPr>
                    <a:t> </a:t>
                  </a:r>
                </a:p>
              </p:txBody>
            </p:sp>
          </mc:Fallback>
        </mc:AlternateContent>
      </p:grpSp>
      <p:sp>
        <p:nvSpPr>
          <p:cNvPr id="5326" name="Rectangle 251"/>
          <p:cNvSpPr>
            <a:spLocks noChangeArrowheads="1"/>
          </p:cNvSpPr>
          <p:nvPr/>
        </p:nvSpPr>
        <p:spPr bwMode="auto">
          <a:xfrm>
            <a:off x="1239489" y="6148469"/>
            <a:ext cx="2013372" cy="215444"/>
          </a:xfrm>
          <a:prstGeom prst="rect">
            <a:avLst/>
          </a:prstGeom>
          <a:noFill/>
          <a:ln w="9525">
            <a:noFill/>
            <a:miter lim="800000"/>
            <a:headEnd/>
            <a:tailEnd/>
          </a:ln>
        </p:spPr>
        <p:txBody>
          <a:bodyPr wrap="none" lIns="0" tIns="0" rIns="0" bIns="0">
            <a:spAutoFit/>
          </a:bodyPr>
          <a:lstStyle/>
          <a:p>
            <a:r>
              <a:rPr lang="en-US" sz="1400" dirty="0">
                <a:solidFill>
                  <a:srgbClr val="1F1A17"/>
                </a:solidFill>
                <a:latin typeface="Times New Roman" pitchFamily="18" charset="0"/>
              </a:rPr>
              <a:t>Distance above mirror [µm]</a:t>
            </a:r>
            <a:endParaRPr lang="en-US" sz="1400" dirty="0">
              <a:solidFill>
                <a:srgbClr val="000000"/>
              </a:solidFill>
              <a:latin typeface="Times New Roman" pitchFamily="18" charset="0"/>
            </a:endParaRPr>
          </a:p>
        </p:txBody>
      </p:sp>
      <p:sp>
        <p:nvSpPr>
          <p:cNvPr id="5327" name="Rectangle 270"/>
          <p:cNvSpPr>
            <a:spLocks noChangeArrowheads="1"/>
          </p:cNvSpPr>
          <p:nvPr/>
        </p:nvSpPr>
        <p:spPr bwMode="auto">
          <a:xfrm rot="16200000">
            <a:off x="-101714" y="4609725"/>
            <a:ext cx="977768" cy="215444"/>
          </a:xfrm>
          <a:prstGeom prst="rect">
            <a:avLst/>
          </a:prstGeom>
          <a:noFill/>
          <a:ln w="9525">
            <a:noFill/>
            <a:miter lim="800000"/>
            <a:headEnd/>
            <a:tailEnd/>
          </a:ln>
        </p:spPr>
        <p:txBody>
          <a:bodyPr wrap="none" lIns="0" tIns="0" rIns="0" bIns="0">
            <a:spAutoFit/>
          </a:bodyPr>
          <a:lstStyle/>
          <a:p>
            <a:r>
              <a:rPr lang="en-US" sz="1400" dirty="0">
                <a:solidFill>
                  <a:srgbClr val="1F1A17"/>
                </a:solidFill>
                <a:latin typeface="Times New Roman" pitchFamily="18" charset="0"/>
              </a:rPr>
              <a:t>Energy [</a:t>
            </a:r>
            <a:r>
              <a:rPr lang="en-US" sz="1400" dirty="0" err="1">
                <a:solidFill>
                  <a:srgbClr val="1F1A17"/>
                </a:solidFill>
                <a:latin typeface="Times New Roman" pitchFamily="18" charset="0"/>
              </a:rPr>
              <a:t>peV</a:t>
            </a:r>
            <a:r>
              <a:rPr lang="en-US" sz="1400" dirty="0">
                <a:solidFill>
                  <a:srgbClr val="1F1A17"/>
                </a:solidFill>
                <a:latin typeface="Times New Roman" pitchFamily="18" charset="0"/>
              </a:rPr>
              <a:t>]</a:t>
            </a:r>
            <a:endParaRPr lang="en-US" sz="1400" dirty="0">
              <a:solidFill>
                <a:srgbClr val="000000"/>
              </a:solidFill>
              <a:latin typeface="Times New Roman" pitchFamily="18" charset="0"/>
            </a:endParaRPr>
          </a:p>
        </p:txBody>
      </p:sp>
      <p:sp>
        <p:nvSpPr>
          <p:cNvPr id="5328" name="Freeform 284"/>
          <p:cNvSpPr>
            <a:spLocks/>
          </p:cNvSpPr>
          <p:nvPr/>
        </p:nvSpPr>
        <p:spPr bwMode="auto">
          <a:xfrm>
            <a:off x="608449" y="5979378"/>
            <a:ext cx="3115310" cy="1244"/>
          </a:xfrm>
          <a:custGeom>
            <a:avLst/>
            <a:gdLst>
              <a:gd name="T0" fmla="*/ 2147483647 w 16102"/>
              <a:gd name="T1" fmla="*/ 0 h 1976"/>
              <a:gd name="T2" fmla="*/ 0 w 16102"/>
              <a:gd name="T3" fmla="*/ 0 h 1976"/>
              <a:gd name="T4" fmla="*/ 2147483647 w 16102"/>
              <a:gd name="T5" fmla="*/ 0 h 1976"/>
              <a:gd name="T6" fmla="*/ 0 60000 65536"/>
              <a:gd name="T7" fmla="*/ 0 60000 65536"/>
              <a:gd name="T8" fmla="*/ 0 60000 65536"/>
              <a:gd name="T9" fmla="*/ 0 w 16102"/>
              <a:gd name="T10" fmla="*/ 0 h 1976"/>
              <a:gd name="T11" fmla="*/ 16102 w 16102"/>
              <a:gd name="T12" fmla="*/ 1976 h 1976"/>
            </a:gdLst>
            <a:ahLst/>
            <a:cxnLst>
              <a:cxn ang="T6">
                <a:pos x="T0" y="T1"/>
              </a:cxn>
              <a:cxn ang="T7">
                <a:pos x="T2" y="T3"/>
              </a:cxn>
              <a:cxn ang="T8">
                <a:pos x="T4" y="T5"/>
              </a:cxn>
            </a:cxnLst>
            <a:rect l="T9" t="T10" r="T11" b="T12"/>
            <a:pathLst>
              <a:path w="16102" h="1976">
                <a:moveTo>
                  <a:pt x="16102" y="0"/>
                </a:moveTo>
                <a:lnTo>
                  <a:pt x="0" y="0"/>
                </a:lnTo>
                <a:lnTo>
                  <a:pt x="16102" y="0"/>
                </a:lnTo>
              </a:path>
            </a:pathLst>
          </a:custGeom>
          <a:noFill/>
          <a:ln w="0">
            <a:solidFill>
              <a:srgbClr val="24282B"/>
            </a:solidFill>
            <a:prstDash val="solid"/>
            <a:round/>
            <a:headEnd type="none" w="med" len="med"/>
            <a:tailEnd type="arrow" w="med" len="med"/>
          </a:ln>
        </p:spPr>
        <p:txBody>
          <a:bodyPr/>
          <a:lstStyle/>
          <a:p>
            <a:endParaRPr lang="en-US" sz="1000">
              <a:solidFill>
                <a:srgbClr val="000000"/>
              </a:solidFill>
              <a:latin typeface="Times New Roman" pitchFamily="18" charset="0"/>
            </a:endParaRPr>
          </a:p>
        </p:txBody>
      </p:sp>
      <p:sp>
        <p:nvSpPr>
          <p:cNvPr id="5331" name="Rectangle 287"/>
          <p:cNvSpPr>
            <a:spLocks noChangeArrowheads="1"/>
          </p:cNvSpPr>
          <p:nvPr/>
        </p:nvSpPr>
        <p:spPr bwMode="auto">
          <a:xfrm>
            <a:off x="584830" y="5986841"/>
            <a:ext cx="135502"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0</a:t>
            </a:r>
            <a:endParaRPr lang="en-US" sz="1000">
              <a:solidFill>
                <a:srgbClr val="000000"/>
              </a:solidFill>
              <a:latin typeface="Times New Roman" pitchFamily="18" charset="0"/>
            </a:endParaRPr>
          </a:p>
        </p:txBody>
      </p:sp>
      <p:sp>
        <p:nvSpPr>
          <p:cNvPr id="5332" name="Line 288"/>
          <p:cNvSpPr>
            <a:spLocks noChangeShapeType="1"/>
          </p:cNvSpPr>
          <p:nvPr/>
        </p:nvSpPr>
        <p:spPr bwMode="auto">
          <a:xfrm flipV="1">
            <a:off x="746438" y="5945793"/>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33" name="Line 289"/>
          <p:cNvSpPr>
            <a:spLocks noChangeShapeType="1"/>
          </p:cNvSpPr>
          <p:nvPr/>
        </p:nvSpPr>
        <p:spPr bwMode="auto">
          <a:xfrm flipV="1">
            <a:off x="890642"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34" name="Line 290"/>
          <p:cNvSpPr>
            <a:spLocks noChangeShapeType="1"/>
          </p:cNvSpPr>
          <p:nvPr/>
        </p:nvSpPr>
        <p:spPr bwMode="auto">
          <a:xfrm flipV="1">
            <a:off x="1034847"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35" name="Line 291"/>
          <p:cNvSpPr>
            <a:spLocks noChangeShapeType="1"/>
          </p:cNvSpPr>
          <p:nvPr/>
        </p:nvSpPr>
        <p:spPr bwMode="auto">
          <a:xfrm flipV="1">
            <a:off x="1172835" y="5945793"/>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36" name="Rectangle 292"/>
          <p:cNvSpPr>
            <a:spLocks noChangeArrowheads="1"/>
          </p:cNvSpPr>
          <p:nvPr/>
        </p:nvSpPr>
        <p:spPr bwMode="auto">
          <a:xfrm>
            <a:off x="1244937" y="5986841"/>
            <a:ext cx="119341" cy="14304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10</a:t>
            </a:r>
            <a:endParaRPr lang="en-US" sz="1000">
              <a:solidFill>
                <a:srgbClr val="000000"/>
              </a:solidFill>
              <a:latin typeface="Times New Roman" pitchFamily="18" charset="0"/>
            </a:endParaRPr>
          </a:p>
        </p:txBody>
      </p:sp>
      <p:sp>
        <p:nvSpPr>
          <p:cNvPr id="5337" name="Line 294"/>
          <p:cNvSpPr>
            <a:spLocks noChangeShapeType="1"/>
          </p:cNvSpPr>
          <p:nvPr/>
        </p:nvSpPr>
        <p:spPr bwMode="auto">
          <a:xfrm flipV="1">
            <a:off x="1315796" y="5909719"/>
            <a:ext cx="2486"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38" name="Line 295"/>
          <p:cNvSpPr>
            <a:spLocks noChangeShapeType="1"/>
          </p:cNvSpPr>
          <p:nvPr/>
        </p:nvSpPr>
        <p:spPr bwMode="auto">
          <a:xfrm flipV="1">
            <a:off x="1460001"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39" name="Line 296"/>
          <p:cNvSpPr>
            <a:spLocks noChangeShapeType="1"/>
          </p:cNvSpPr>
          <p:nvPr/>
        </p:nvSpPr>
        <p:spPr bwMode="auto">
          <a:xfrm flipV="1">
            <a:off x="1604205"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0" name="Line 297"/>
          <p:cNvSpPr>
            <a:spLocks noChangeShapeType="1"/>
          </p:cNvSpPr>
          <p:nvPr/>
        </p:nvSpPr>
        <p:spPr bwMode="auto">
          <a:xfrm flipV="1">
            <a:off x="1742193" y="5945793"/>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1" name="Line 298"/>
          <p:cNvSpPr>
            <a:spLocks noChangeShapeType="1"/>
          </p:cNvSpPr>
          <p:nvPr/>
        </p:nvSpPr>
        <p:spPr bwMode="auto">
          <a:xfrm flipV="1">
            <a:off x="1885155" y="5945793"/>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2" name="Rectangle 299"/>
          <p:cNvSpPr>
            <a:spLocks noChangeArrowheads="1"/>
          </p:cNvSpPr>
          <p:nvPr/>
        </p:nvSpPr>
        <p:spPr bwMode="auto">
          <a:xfrm>
            <a:off x="1959743" y="5986841"/>
            <a:ext cx="119341" cy="14304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20</a:t>
            </a:r>
            <a:endParaRPr lang="en-US" sz="1000">
              <a:solidFill>
                <a:srgbClr val="000000"/>
              </a:solidFill>
              <a:latin typeface="Times New Roman" pitchFamily="18" charset="0"/>
            </a:endParaRPr>
          </a:p>
        </p:txBody>
      </p:sp>
      <p:sp>
        <p:nvSpPr>
          <p:cNvPr id="5343" name="Line 301"/>
          <p:cNvSpPr>
            <a:spLocks noChangeShapeType="1"/>
          </p:cNvSpPr>
          <p:nvPr/>
        </p:nvSpPr>
        <p:spPr bwMode="auto">
          <a:xfrm flipV="1">
            <a:off x="2029359" y="5909719"/>
            <a:ext cx="1243"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4" name="Line 302"/>
          <p:cNvSpPr>
            <a:spLocks noChangeShapeType="1"/>
          </p:cNvSpPr>
          <p:nvPr/>
        </p:nvSpPr>
        <p:spPr bwMode="auto">
          <a:xfrm flipV="1">
            <a:off x="2166105"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5" name="Line 303"/>
          <p:cNvSpPr>
            <a:spLocks noChangeShapeType="1"/>
          </p:cNvSpPr>
          <p:nvPr/>
        </p:nvSpPr>
        <p:spPr bwMode="auto">
          <a:xfrm flipV="1">
            <a:off x="2311552" y="5945793"/>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6" name="Line 304"/>
          <p:cNvSpPr>
            <a:spLocks noChangeShapeType="1"/>
          </p:cNvSpPr>
          <p:nvPr/>
        </p:nvSpPr>
        <p:spPr bwMode="auto">
          <a:xfrm flipV="1">
            <a:off x="2454513" y="5945793"/>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7" name="Line 305"/>
          <p:cNvSpPr>
            <a:spLocks noChangeShapeType="1"/>
          </p:cNvSpPr>
          <p:nvPr/>
        </p:nvSpPr>
        <p:spPr bwMode="auto">
          <a:xfrm flipV="1">
            <a:off x="2591259"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48" name="Rectangle 306"/>
          <p:cNvSpPr>
            <a:spLocks noChangeArrowheads="1"/>
          </p:cNvSpPr>
          <p:nvPr/>
        </p:nvSpPr>
        <p:spPr bwMode="auto">
          <a:xfrm>
            <a:off x="2665847" y="5986841"/>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30</a:t>
            </a:r>
            <a:endParaRPr lang="en-US" sz="1000" dirty="0">
              <a:solidFill>
                <a:srgbClr val="000000"/>
              </a:solidFill>
              <a:latin typeface="Times New Roman" pitchFamily="18" charset="0"/>
            </a:endParaRPr>
          </a:p>
        </p:txBody>
      </p:sp>
      <p:sp>
        <p:nvSpPr>
          <p:cNvPr id="5349" name="Line 308"/>
          <p:cNvSpPr>
            <a:spLocks noChangeShapeType="1"/>
          </p:cNvSpPr>
          <p:nvPr/>
        </p:nvSpPr>
        <p:spPr bwMode="auto">
          <a:xfrm flipV="1">
            <a:off x="2735463" y="5909719"/>
            <a:ext cx="1243"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50" name="Line 309"/>
          <p:cNvSpPr>
            <a:spLocks noChangeShapeType="1"/>
          </p:cNvSpPr>
          <p:nvPr/>
        </p:nvSpPr>
        <p:spPr bwMode="auto">
          <a:xfrm flipV="1">
            <a:off x="2880910" y="5945793"/>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51" name="Line 310"/>
          <p:cNvSpPr>
            <a:spLocks noChangeShapeType="1"/>
          </p:cNvSpPr>
          <p:nvPr/>
        </p:nvSpPr>
        <p:spPr bwMode="auto">
          <a:xfrm flipV="1">
            <a:off x="3023871" y="5945793"/>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52" name="Line 311"/>
          <p:cNvSpPr>
            <a:spLocks noChangeShapeType="1"/>
          </p:cNvSpPr>
          <p:nvPr/>
        </p:nvSpPr>
        <p:spPr bwMode="auto">
          <a:xfrm flipV="1">
            <a:off x="3160617"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53" name="Line 312"/>
          <p:cNvSpPr>
            <a:spLocks noChangeShapeType="1"/>
          </p:cNvSpPr>
          <p:nvPr/>
        </p:nvSpPr>
        <p:spPr bwMode="auto">
          <a:xfrm flipV="1">
            <a:off x="3304821" y="5945793"/>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54" name="Rectangle 313"/>
          <p:cNvSpPr>
            <a:spLocks noChangeArrowheads="1"/>
          </p:cNvSpPr>
          <p:nvPr/>
        </p:nvSpPr>
        <p:spPr bwMode="auto">
          <a:xfrm>
            <a:off x="3379410" y="5986841"/>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40</a:t>
            </a:r>
            <a:endParaRPr lang="en-US" sz="1000" dirty="0">
              <a:solidFill>
                <a:srgbClr val="000000"/>
              </a:solidFill>
              <a:latin typeface="Times New Roman" pitchFamily="18" charset="0"/>
            </a:endParaRPr>
          </a:p>
        </p:txBody>
      </p:sp>
      <p:sp>
        <p:nvSpPr>
          <p:cNvPr id="5355" name="Line 315"/>
          <p:cNvSpPr>
            <a:spLocks noChangeShapeType="1"/>
          </p:cNvSpPr>
          <p:nvPr/>
        </p:nvSpPr>
        <p:spPr bwMode="auto">
          <a:xfrm flipV="1">
            <a:off x="3449026" y="5909719"/>
            <a:ext cx="1243"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59" name="Rectangle 319"/>
          <p:cNvSpPr>
            <a:spLocks noChangeArrowheads="1"/>
          </p:cNvSpPr>
          <p:nvPr/>
        </p:nvSpPr>
        <p:spPr bwMode="auto">
          <a:xfrm>
            <a:off x="508998" y="5892305"/>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0</a:t>
            </a:r>
            <a:endParaRPr lang="en-US" sz="1000">
              <a:solidFill>
                <a:srgbClr val="000000"/>
              </a:solidFill>
              <a:latin typeface="Times New Roman" pitchFamily="18" charset="0"/>
            </a:endParaRPr>
          </a:p>
        </p:txBody>
      </p:sp>
      <p:sp>
        <p:nvSpPr>
          <p:cNvPr id="5360" name="Line 320"/>
          <p:cNvSpPr>
            <a:spLocks noChangeShapeType="1"/>
          </p:cNvSpPr>
          <p:nvPr/>
        </p:nvSpPr>
        <p:spPr bwMode="auto">
          <a:xfrm>
            <a:off x="608449" y="5979378"/>
            <a:ext cx="90750" cy="1244"/>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1" name="Line 321"/>
          <p:cNvSpPr>
            <a:spLocks noChangeShapeType="1"/>
          </p:cNvSpPr>
          <p:nvPr/>
        </p:nvSpPr>
        <p:spPr bwMode="auto">
          <a:xfrm>
            <a:off x="608449" y="5867427"/>
            <a:ext cx="42267" cy="1244"/>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2" name="Line 322"/>
          <p:cNvSpPr>
            <a:spLocks noChangeShapeType="1"/>
          </p:cNvSpPr>
          <p:nvPr/>
        </p:nvSpPr>
        <p:spPr bwMode="auto">
          <a:xfrm>
            <a:off x="608449" y="5761696"/>
            <a:ext cx="42267" cy="248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3" name="Line 323"/>
          <p:cNvSpPr>
            <a:spLocks noChangeShapeType="1"/>
          </p:cNvSpPr>
          <p:nvPr/>
        </p:nvSpPr>
        <p:spPr bwMode="auto">
          <a:xfrm>
            <a:off x="608449" y="5650989"/>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4" name="Line 324"/>
          <p:cNvSpPr>
            <a:spLocks noChangeShapeType="1"/>
          </p:cNvSpPr>
          <p:nvPr/>
        </p:nvSpPr>
        <p:spPr bwMode="auto">
          <a:xfrm>
            <a:off x="608449" y="5540283"/>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5" name="Rectangle 325"/>
          <p:cNvSpPr>
            <a:spLocks noChangeArrowheads="1"/>
          </p:cNvSpPr>
          <p:nvPr/>
        </p:nvSpPr>
        <p:spPr bwMode="auto">
          <a:xfrm>
            <a:off x="508998" y="5348724"/>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1</a:t>
            </a:r>
            <a:endParaRPr lang="en-US" sz="1000">
              <a:solidFill>
                <a:srgbClr val="000000"/>
              </a:solidFill>
              <a:latin typeface="Times New Roman" pitchFamily="18" charset="0"/>
            </a:endParaRPr>
          </a:p>
        </p:txBody>
      </p:sp>
      <p:sp>
        <p:nvSpPr>
          <p:cNvPr id="5366" name="Line 326"/>
          <p:cNvSpPr>
            <a:spLocks noChangeShapeType="1"/>
          </p:cNvSpPr>
          <p:nvPr/>
        </p:nvSpPr>
        <p:spPr bwMode="auto">
          <a:xfrm>
            <a:off x="608449" y="5433308"/>
            <a:ext cx="90750"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7" name="Line 327"/>
          <p:cNvSpPr>
            <a:spLocks noChangeShapeType="1"/>
          </p:cNvSpPr>
          <p:nvPr/>
        </p:nvSpPr>
        <p:spPr bwMode="auto">
          <a:xfrm>
            <a:off x="608449" y="5323846"/>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8" name="Line 328"/>
          <p:cNvSpPr>
            <a:spLocks noChangeShapeType="1"/>
          </p:cNvSpPr>
          <p:nvPr/>
        </p:nvSpPr>
        <p:spPr bwMode="auto">
          <a:xfrm>
            <a:off x="608449" y="5211895"/>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69" name="Line 329"/>
          <p:cNvSpPr>
            <a:spLocks noChangeShapeType="1"/>
          </p:cNvSpPr>
          <p:nvPr/>
        </p:nvSpPr>
        <p:spPr bwMode="auto">
          <a:xfrm>
            <a:off x="608449" y="5107408"/>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0" name="Line 330"/>
          <p:cNvSpPr>
            <a:spLocks noChangeShapeType="1"/>
          </p:cNvSpPr>
          <p:nvPr/>
        </p:nvSpPr>
        <p:spPr bwMode="auto">
          <a:xfrm>
            <a:off x="608449" y="4996701"/>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1" name="Rectangle 331"/>
          <p:cNvSpPr>
            <a:spLocks noChangeArrowheads="1"/>
          </p:cNvSpPr>
          <p:nvPr/>
        </p:nvSpPr>
        <p:spPr bwMode="auto">
          <a:xfrm>
            <a:off x="508998" y="4798922"/>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2</a:t>
            </a:r>
            <a:endParaRPr lang="en-US" sz="1000">
              <a:solidFill>
                <a:srgbClr val="000000"/>
              </a:solidFill>
              <a:latin typeface="Times New Roman" pitchFamily="18" charset="0"/>
            </a:endParaRPr>
          </a:p>
        </p:txBody>
      </p:sp>
      <p:sp>
        <p:nvSpPr>
          <p:cNvPr id="5372" name="Line 332"/>
          <p:cNvSpPr>
            <a:spLocks noChangeShapeType="1"/>
          </p:cNvSpPr>
          <p:nvPr/>
        </p:nvSpPr>
        <p:spPr bwMode="auto">
          <a:xfrm>
            <a:off x="608449" y="4885995"/>
            <a:ext cx="90750"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3" name="Line 333"/>
          <p:cNvSpPr>
            <a:spLocks noChangeShapeType="1"/>
          </p:cNvSpPr>
          <p:nvPr/>
        </p:nvSpPr>
        <p:spPr bwMode="auto">
          <a:xfrm>
            <a:off x="608449" y="4780264"/>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4" name="Line 334"/>
          <p:cNvSpPr>
            <a:spLocks noChangeShapeType="1"/>
          </p:cNvSpPr>
          <p:nvPr/>
        </p:nvSpPr>
        <p:spPr bwMode="auto">
          <a:xfrm>
            <a:off x="608449" y="4669557"/>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5" name="Line 335"/>
          <p:cNvSpPr>
            <a:spLocks noChangeShapeType="1"/>
          </p:cNvSpPr>
          <p:nvPr/>
        </p:nvSpPr>
        <p:spPr bwMode="auto">
          <a:xfrm>
            <a:off x="608449" y="4558850"/>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6" name="Line 336"/>
          <p:cNvSpPr>
            <a:spLocks noChangeShapeType="1"/>
          </p:cNvSpPr>
          <p:nvPr/>
        </p:nvSpPr>
        <p:spPr bwMode="auto">
          <a:xfrm>
            <a:off x="608449" y="4448144"/>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7" name="Rectangle 337"/>
          <p:cNvSpPr>
            <a:spLocks noChangeArrowheads="1"/>
          </p:cNvSpPr>
          <p:nvPr/>
        </p:nvSpPr>
        <p:spPr bwMode="auto">
          <a:xfrm>
            <a:off x="508998" y="4255340"/>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3</a:t>
            </a:r>
            <a:endParaRPr lang="en-US" sz="1000">
              <a:solidFill>
                <a:srgbClr val="000000"/>
              </a:solidFill>
              <a:latin typeface="Times New Roman" pitchFamily="18" charset="0"/>
            </a:endParaRPr>
          </a:p>
        </p:txBody>
      </p:sp>
      <p:sp>
        <p:nvSpPr>
          <p:cNvPr id="5378" name="Line 338"/>
          <p:cNvSpPr>
            <a:spLocks noChangeShapeType="1"/>
          </p:cNvSpPr>
          <p:nvPr/>
        </p:nvSpPr>
        <p:spPr bwMode="auto">
          <a:xfrm>
            <a:off x="608449" y="4342413"/>
            <a:ext cx="90750"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79" name="Line 339"/>
          <p:cNvSpPr>
            <a:spLocks noChangeShapeType="1"/>
          </p:cNvSpPr>
          <p:nvPr/>
        </p:nvSpPr>
        <p:spPr bwMode="auto">
          <a:xfrm>
            <a:off x="608449" y="4230462"/>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80" name="Line 340"/>
          <p:cNvSpPr>
            <a:spLocks noChangeShapeType="1"/>
          </p:cNvSpPr>
          <p:nvPr/>
        </p:nvSpPr>
        <p:spPr bwMode="auto">
          <a:xfrm>
            <a:off x="608449" y="4121000"/>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81" name="Line 341"/>
          <p:cNvSpPr>
            <a:spLocks noChangeShapeType="1"/>
          </p:cNvSpPr>
          <p:nvPr/>
        </p:nvSpPr>
        <p:spPr bwMode="auto">
          <a:xfrm>
            <a:off x="608449" y="4014025"/>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82" name="Line 342"/>
          <p:cNvSpPr>
            <a:spLocks noChangeShapeType="1"/>
          </p:cNvSpPr>
          <p:nvPr/>
        </p:nvSpPr>
        <p:spPr bwMode="auto">
          <a:xfrm>
            <a:off x="608449" y="3904562"/>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83" name="Rectangle 343"/>
          <p:cNvSpPr>
            <a:spLocks noChangeArrowheads="1"/>
          </p:cNvSpPr>
          <p:nvPr/>
        </p:nvSpPr>
        <p:spPr bwMode="auto">
          <a:xfrm>
            <a:off x="508998" y="3708027"/>
            <a:ext cx="135503" cy="212706"/>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4</a:t>
            </a:r>
            <a:endParaRPr lang="en-US" sz="1000">
              <a:solidFill>
                <a:srgbClr val="000000"/>
              </a:solidFill>
              <a:latin typeface="Times New Roman" pitchFamily="18" charset="0"/>
            </a:endParaRPr>
          </a:p>
        </p:txBody>
      </p:sp>
      <p:sp>
        <p:nvSpPr>
          <p:cNvPr id="5384" name="Line 344"/>
          <p:cNvSpPr>
            <a:spLocks noChangeShapeType="1"/>
          </p:cNvSpPr>
          <p:nvPr/>
        </p:nvSpPr>
        <p:spPr bwMode="auto">
          <a:xfrm>
            <a:off x="608449" y="3792612"/>
            <a:ext cx="90750"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85" name="Line 345"/>
          <p:cNvSpPr>
            <a:spLocks noChangeShapeType="1"/>
          </p:cNvSpPr>
          <p:nvPr/>
        </p:nvSpPr>
        <p:spPr bwMode="auto">
          <a:xfrm>
            <a:off x="608449" y="3686881"/>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5387" name="Freeform 351"/>
          <p:cNvSpPr>
            <a:spLocks/>
          </p:cNvSpPr>
          <p:nvPr/>
        </p:nvSpPr>
        <p:spPr bwMode="auto">
          <a:xfrm>
            <a:off x="604720" y="3516467"/>
            <a:ext cx="3126498" cy="2465398"/>
          </a:xfrm>
          <a:custGeom>
            <a:avLst/>
            <a:gdLst>
              <a:gd name="T0" fmla="*/ 0 w 2515"/>
              <a:gd name="T1" fmla="*/ 2147483647 h 1982"/>
              <a:gd name="T2" fmla="*/ 2147483647 w 2515"/>
              <a:gd name="T3" fmla="*/ 0 h 1982"/>
              <a:gd name="T4" fmla="*/ 2147483647 w 2515"/>
              <a:gd name="T5" fmla="*/ 2147483647 h 1982"/>
              <a:gd name="T6" fmla="*/ 2147483647 w 2515"/>
              <a:gd name="T7" fmla="*/ 2147483647 h 1982"/>
              <a:gd name="T8" fmla="*/ 0 w 2515"/>
              <a:gd name="T9" fmla="*/ 2147483647 h 1982"/>
              <a:gd name="T10" fmla="*/ 0 60000 65536"/>
              <a:gd name="T11" fmla="*/ 0 60000 65536"/>
              <a:gd name="T12" fmla="*/ 0 60000 65536"/>
              <a:gd name="T13" fmla="*/ 0 60000 65536"/>
              <a:gd name="T14" fmla="*/ 0 60000 65536"/>
              <a:gd name="T15" fmla="*/ 0 w 2515"/>
              <a:gd name="T16" fmla="*/ 0 h 1982"/>
              <a:gd name="T17" fmla="*/ 16153 w 2515"/>
              <a:gd name="T18" fmla="*/ 12720 h 1982"/>
            </a:gdLst>
            <a:ahLst/>
            <a:cxnLst>
              <a:cxn ang="T10">
                <a:pos x="T0" y="T1"/>
              </a:cxn>
              <a:cxn ang="T11">
                <a:pos x="T2" y="T3"/>
              </a:cxn>
              <a:cxn ang="T12">
                <a:pos x="T4" y="T5"/>
              </a:cxn>
              <a:cxn ang="T13">
                <a:pos x="T6" y="T7"/>
              </a:cxn>
              <a:cxn ang="T14">
                <a:pos x="T8" y="T9"/>
              </a:cxn>
            </a:cxnLst>
            <a:rect l="T15" t="T16" r="T17" b="T18"/>
            <a:pathLst>
              <a:path w="2515" h="1982">
                <a:moveTo>
                  <a:pt x="0" y="1976"/>
                </a:moveTo>
                <a:lnTo>
                  <a:pt x="1" y="144"/>
                </a:lnTo>
                <a:lnTo>
                  <a:pt x="1" y="1980"/>
                </a:lnTo>
                <a:lnTo>
                  <a:pt x="2515" y="0"/>
                </a:lnTo>
                <a:lnTo>
                  <a:pt x="2513" y="9"/>
                </a:lnTo>
                <a:lnTo>
                  <a:pt x="8" y="1982"/>
                </a:lnTo>
                <a:lnTo>
                  <a:pt x="0" y="1976"/>
                </a:lnTo>
                <a:close/>
              </a:path>
            </a:pathLst>
          </a:custGeom>
          <a:noFill/>
          <a:ln w="6350">
            <a:solidFill>
              <a:srgbClr val="0070C0"/>
            </a:solidFill>
            <a:round/>
            <a:headEnd/>
            <a:tailEnd/>
          </a:ln>
        </p:spPr>
        <p:txBody>
          <a:bodyPr/>
          <a:lstStyle/>
          <a:p>
            <a:endParaRPr lang="en-US" sz="1000">
              <a:solidFill>
                <a:srgbClr val="000000"/>
              </a:solidFill>
              <a:latin typeface="Times New Roman" pitchFamily="18" charset="0"/>
            </a:endParaRPr>
          </a:p>
        </p:txBody>
      </p:sp>
      <p:grpSp>
        <p:nvGrpSpPr>
          <p:cNvPr id="5419" name="Group 299"/>
          <p:cNvGrpSpPr>
            <a:grpSpLocks/>
          </p:cNvGrpSpPr>
          <p:nvPr/>
        </p:nvGrpSpPr>
        <p:grpSpPr bwMode="auto">
          <a:xfrm>
            <a:off x="608448" y="3750319"/>
            <a:ext cx="3444742" cy="1690452"/>
            <a:chOff x="3116" y="770"/>
            <a:chExt cx="2771" cy="1359"/>
          </a:xfrm>
        </p:grpSpPr>
        <mc:AlternateContent xmlns:mc="http://schemas.openxmlformats.org/markup-compatibility/2006" xmlns:a14="http://schemas.microsoft.com/office/drawing/2010/main">
          <mc:Choice Requires="a14">
            <p:sp>
              <p:nvSpPr>
                <p:cNvPr id="5390" name="Rectangle 238"/>
                <p:cNvSpPr>
                  <a:spLocks noChangeArrowheads="1"/>
                </p:cNvSpPr>
                <p:nvPr/>
              </p:nvSpPr>
              <p:spPr bwMode="auto">
                <a:xfrm>
                  <a:off x="4905" y="1948"/>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b="0" i="1" dirty="0" smtClean="0">
                              <a:solidFill>
                                <a:srgbClr val="1F1A17"/>
                              </a:solidFill>
                              <a:latin typeface="Cambria Math"/>
                            </a:rPr>
                            <m:t>𝐸</m:t>
                          </m:r>
                        </m:e>
                        <m:sub>
                          <m:r>
                            <a:rPr lang="en-US" sz="1400" b="0" i="1" dirty="0" smtClean="0">
                              <a:solidFill>
                                <a:srgbClr val="1F1A17"/>
                              </a:solidFill>
                              <a:latin typeface="Cambria Math"/>
                            </a:rPr>
                            <m:t>𝑧</m:t>
                          </m:r>
                          <m:r>
                            <a:rPr lang="en-US" sz="1400" b="0" i="1" dirty="0" smtClean="0">
                              <a:solidFill>
                                <a:srgbClr val="1F1A17"/>
                              </a:solidFill>
                              <a:latin typeface="Cambria Math"/>
                            </a:rPr>
                            <m:t>,1</m:t>
                          </m:r>
                        </m:sub>
                      </m:sSub>
                      <m:r>
                        <a:rPr lang="en-US" sz="1400" b="0" i="1" dirty="0" smtClean="0">
                          <a:solidFill>
                            <a:srgbClr val="1F1A17"/>
                          </a:solidFill>
                          <a:latin typeface="Cambria Math"/>
                        </a:rPr>
                        <m:t>=</m:t>
                      </m:r>
                      <m:r>
                        <a:rPr lang="en-US" sz="1400" i="1" dirty="0">
                          <a:solidFill>
                            <a:srgbClr val="1F1A17"/>
                          </a:solidFill>
                          <a:latin typeface="Cambria Math"/>
                        </a:rPr>
                        <m:t>1.41 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5390" name="Rectangle 238"/>
                <p:cNvSpPr>
                  <a:spLocks noRot="1" noChangeAspect="1" noMove="1" noResize="1" noEditPoints="1" noAdjustHandles="1" noChangeArrowheads="1" noChangeShapeType="1" noTextEdit="1"/>
                </p:cNvSpPr>
                <p:nvPr/>
              </p:nvSpPr>
              <p:spPr bwMode="auto">
                <a:xfrm>
                  <a:off x="4905" y="1948"/>
                  <a:ext cx="960" cy="181"/>
                </a:xfrm>
                <a:prstGeom prst="rect">
                  <a:avLst/>
                </a:prstGeom>
                <a:blipFill rotWithShape="1">
                  <a:blip r:embed="rId7"/>
                  <a:stretch>
                    <a:fillRect l="-4592" t="-21622" r="-8673" b="-432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91" name="Rectangle 241"/>
                <p:cNvSpPr>
                  <a:spLocks noChangeArrowheads="1"/>
                </p:cNvSpPr>
                <p:nvPr/>
              </p:nvSpPr>
              <p:spPr bwMode="auto">
                <a:xfrm>
                  <a:off x="4927" y="1502"/>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i="1" dirty="0">
                              <a:solidFill>
                                <a:srgbClr val="1F1A17"/>
                              </a:solidFill>
                              <a:latin typeface="Cambria Math"/>
                            </a:rPr>
                            <m:t>𝐸</m:t>
                          </m:r>
                        </m:e>
                        <m:sub>
                          <m:r>
                            <a:rPr lang="en-US" sz="1400" i="1" dirty="0">
                              <a:solidFill>
                                <a:srgbClr val="1F1A17"/>
                              </a:solidFill>
                              <a:latin typeface="Cambria Math"/>
                            </a:rPr>
                            <m:t>𝑧</m:t>
                          </m:r>
                          <m:r>
                            <a:rPr lang="en-US" sz="1400" i="1" dirty="0">
                              <a:solidFill>
                                <a:srgbClr val="1F1A17"/>
                              </a:solidFill>
                              <a:latin typeface="Cambria Math"/>
                            </a:rPr>
                            <m:t>,2</m:t>
                          </m:r>
                        </m:sub>
                      </m:sSub>
                      <m:r>
                        <a:rPr lang="en-US" sz="1400" i="1" dirty="0">
                          <a:solidFill>
                            <a:srgbClr val="1F1A17"/>
                          </a:solidFill>
                          <a:latin typeface="Cambria Math"/>
                        </a:rPr>
                        <m:t>=</m:t>
                      </m:r>
                      <m:r>
                        <a:rPr lang="en-US" sz="1400" b="0" i="1" dirty="0" smtClean="0">
                          <a:solidFill>
                            <a:srgbClr val="1F1A17"/>
                          </a:solidFill>
                          <a:latin typeface="Cambria Math"/>
                        </a:rPr>
                        <m:t>2.46</m:t>
                      </m:r>
                      <m:r>
                        <a:rPr lang="en-US" sz="1400" i="1" dirty="0">
                          <a:solidFill>
                            <a:srgbClr val="1F1A17"/>
                          </a:solidFill>
                          <a:latin typeface="Cambria Math"/>
                        </a:rPr>
                        <m:t>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5391" name="Rectangle 241"/>
                <p:cNvSpPr>
                  <a:spLocks noRot="1" noChangeAspect="1" noMove="1" noResize="1" noEditPoints="1" noAdjustHandles="1" noChangeArrowheads="1" noChangeShapeType="1" noTextEdit="1"/>
                </p:cNvSpPr>
                <p:nvPr/>
              </p:nvSpPr>
              <p:spPr bwMode="auto">
                <a:xfrm>
                  <a:off x="4927" y="1502"/>
                  <a:ext cx="960" cy="181"/>
                </a:xfrm>
                <a:prstGeom prst="rect">
                  <a:avLst/>
                </a:prstGeom>
                <a:blipFill rotWithShape="1">
                  <a:blip r:embed="rId8"/>
                  <a:stretch>
                    <a:fillRect l="-5102" t="-21622" r="-8163" b="-432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92" name="Rectangle 244"/>
                <p:cNvSpPr>
                  <a:spLocks noChangeArrowheads="1"/>
                </p:cNvSpPr>
                <p:nvPr/>
              </p:nvSpPr>
              <p:spPr bwMode="auto">
                <a:xfrm>
                  <a:off x="4920" y="1111"/>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i="1" dirty="0">
                              <a:solidFill>
                                <a:srgbClr val="1F1A17"/>
                              </a:solidFill>
                              <a:latin typeface="Cambria Math"/>
                            </a:rPr>
                            <m:t>𝐸</m:t>
                          </m:r>
                        </m:e>
                        <m:sub>
                          <m:r>
                            <a:rPr lang="en-US" sz="1400" i="1" dirty="0">
                              <a:solidFill>
                                <a:srgbClr val="1F1A17"/>
                              </a:solidFill>
                              <a:latin typeface="Cambria Math"/>
                            </a:rPr>
                            <m:t>𝑧</m:t>
                          </m:r>
                          <m:r>
                            <a:rPr lang="en-US" sz="1400" i="1" dirty="0">
                              <a:solidFill>
                                <a:srgbClr val="1F1A17"/>
                              </a:solidFill>
                              <a:latin typeface="Cambria Math"/>
                            </a:rPr>
                            <m:t>,3</m:t>
                          </m:r>
                        </m:sub>
                      </m:sSub>
                      <m:r>
                        <a:rPr lang="en-US" sz="1400" i="1" dirty="0">
                          <a:solidFill>
                            <a:srgbClr val="1F1A17"/>
                          </a:solidFill>
                          <a:latin typeface="Cambria Math"/>
                        </a:rPr>
                        <m:t>=</m:t>
                      </m:r>
                      <m:r>
                        <a:rPr lang="en-US" sz="1400" b="0" i="1" dirty="0" smtClean="0">
                          <a:solidFill>
                            <a:srgbClr val="1F1A17"/>
                          </a:solidFill>
                          <a:latin typeface="Cambria Math"/>
                        </a:rPr>
                        <m:t>3.32</m:t>
                      </m:r>
                      <m:r>
                        <a:rPr lang="en-US" sz="1400" i="1" dirty="0">
                          <a:solidFill>
                            <a:srgbClr val="1F1A17"/>
                          </a:solidFill>
                          <a:latin typeface="Cambria Math"/>
                        </a:rPr>
                        <m:t>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5392" name="Rectangle 244"/>
                <p:cNvSpPr>
                  <a:spLocks noRot="1" noChangeAspect="1" noMove="1" noResize="1" noEditPoints="1" noAdjustHandles="1" noChangeArrowheads="1" noChangeShapeType="1" noTextEdit="1"/>
                </p:cNvSpPr>
                <p:nvPr/>
              </p:nvSpPr>
              <p:spPr bwMode="auto">
                <a:xfrm>
                  <a:off x="4920" y="1111"/>
                  <a:ext cx="960" cy="181"/>
                </a:xfrm>
                <a:prstGeom prst="rect">
                  <a:avLst/>
                </a:prstGeom>
                <a:blipFill rotWithShape="1">
                  <a:blip r:embed="rId9"/>
                  <a:stretch>
                    <a:fillRect l="-4592" t="-21622" r="-8673" b="-43243"/>
                  </a:stretch>
                </a:blipFill>
                <a:ln w="9525">
                  <a:noFill/>
                  <a:miter lim="800000"/>
                  <a:headEnd/>
                  <a:tailEnd/>
                </a:ln>
              </p:spPr>
              <p:txBody>
                <a:bodyPr/>
                <a:lstStyle/>
                <a:p>
                  <a:r>
                    <a:rPr lang="en-US">
                      <a:noFill/>
                    </a:rPr>
                    <a:t> </a:t>
                  </a:r>
                </a:p>
              </p:txBody>
            </p:sp>
          </mc:Fallback>
        </mc:AlternateContent>
        <p:sp>
          <p:nvSpPr>
            <p:cNvPr id="5393" name="Line 346"/>
            <p:cNvSpPr>
              <a:spLocks noChangeShapeType="1"/>
            </p:cNvSpPr>
            <p:nvPr/>
          </p:nvSpPr>
          <p:spPr bwMode="auto">
            <a:xfrm>
              <a:off x="3116" y="1945"/>
              <a:ext cx="2506" cy="2"/>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94" name="Line 347"/>
            <p:cNvSpPr>
              <a:spLocks noChangeShapeType="1"/>
            </p:cNvSpPr>
            <p:nvPr/>
          </p:nvSpPr>
          <p:spPr bwMode="auto">
            <a:xfrm>
              <a:off x="3116" y="1484"/>
              <a:ext cx="2506" cy="1"/>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95" name="Line 348"/>
            <p:cNvSpPr>
              <a:spLocks noChangeShapeType="1"/>
            </p:cNvSpPr>
            <p:nvPr/>
          </p:nvSpPr>
          <p:spPr bwMode="auto">
            <a:xfrm>
              <a:off x="3116" y="1102"/>
              <a:ext cx="2506" cy="1"/>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5396" name="Line 349"/>
            <p:cNvSpPr>
              <a:spLocks noChangeShapeType="1"/>
            </p:cNvSpPr>
            <p:nvPr/>
          </p:nvSpPr>
          <p:spPr bwMode="auto">
            <a:xfrm>
              <a:off x="3116" y="770"/>
              <a:ext cx="2506" cy="2"/>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mc:AlternateContent xmlns:mc="http://schemas.openxmlformats.org/markup-compatibility/2006" xmlns:a14="http://schemas.microsoft.com/office/drawing/2010/main">
          <mc:Choice Requires="a14">
            <p:sp>
              <p:nvSpPr>
                <p:cNvPr id="5397" name="Rectangle 358"/>
                <p:cNvSpPr>
                  <a:spLocks noChangeArrowheads="1"/>
                </p:cNvSpPr>
                <p:nvPr/>
              </p:nvSpPr>
              <p:spPr bwMode="auto">
                <a:xfrm>
                  <a:off x="4920" y="774"/>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i="1" dirty="0">
                              <a:solidFill>
                                <a:srgbClr val="1F1A17"/>
                              </a:solidFill>
                              <a:latin typeface="Cambria Math"/>
                            </a:rPr>
                            <m:t>𝐸</m:t>
                          </m:r>
                        </m:e>
                        <m:sub>
                          <m:r>
                            <a:rPr lang="en-US" sz="1400" i="1" dirty="0">
                              <a:solidFill>
                                <a:srgbClr val="1F1A17"/>
                              </a:solidFill>
                              <a:latin typeface="Cambria Math"/>
                            </a:rPr>
                            <m:t>𝑧</m:t>
                          </m:r>
                          <m:r>
                            <a:rPr lang="en-US" sz="1400" i="1" dirty="0">
                              <a:solidFill>
                                <a:srgbClr val="1F1A17"/>
                              </a:solidFill>
                              <a:latin typeface="Cambria Math"/>
                            </a:rPr>
                            <m:t>,4</m:t>
                          </m:r>
                        </m:sub>
                      </m:sSub>
                      <m:r>
                        <a:rPr lang="en-US" sz="1400" i="1" dirty="0">
                          <a:solidFill>
                            <a:srgbClr val="1F1A17"/>
                          </a:solidFill>
                          <a:latin typeface="Cambria Math"/>
                        </a:rPr>
                        <m:t>=</m:t>
                      </m:r>
                      <m:r>
                        <a:rPr lang="en-US" sz="1400" b="0" i="1" dirty="0" smtClean="0">
                          <a:solidFill>
                            <a:srgbClr val="1F1A17"/>
                          </a:solidFill>
                          <a:latin typeface="Cambria Math"/>
                        </a:rPr>
                        <m:t>4.08</m:t>
                      </m:r>
                      <m:r>
                        <a:rPr lang="en-US" sz="1400" i="1" dirty="0">
                          <a:solidFill>
                            <a:srgbClr val="1F1A17"/>
                          </a:solidFill>
                          <a:latin typeface="Cambria Math"/>
                        </a:rPr>
                        <m:t>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5397" name="Rectangle 358"/>
                <p:cNvSpPr>
                  <a:spLocks noRot="1" noChangeAspect="1" noMove="1" noResize="1" noEditPoints="1" noAdjustHandles="1" noChangeArrowheads="1" noChangeShapeType="1" noTextEdit="1"/>
                </p:cNvSpPr>
                <p:nvPr/>
              </p:nvSpPr>
              <p:spPr bwMode="auto">
                <a:xfrm>
                  <a:off x="4920" y="774"/>
                  <a:ext cx="960" cy="181"/>
                </a:xfrm>
                <a:prstGeom prst="rect">
                  <a:avLst/>
                </a:prstGeom>
                <a:blipFill rotWithShape="1">
                  <a:blip r:embed="rId10"/>
                  <a:stretch>
                    <a:fillRect l="-4592" t="-24324" r="-8673" b="-40541"/>
                  </a:stretch>
                </a:blipFill>
                <a:ln w="9525">
                  <a:noFill/>
                  <a:miter lim="800000"/>
                  <a:headEnd/>
                  <a:tailEnd/>
                </a:ln>
              </p:spPr>
              <p:txBody>
                <a:bodyPr/>
                <a:lstStyle/>
                <a:p>
                  <a:r>
                    <a:rPr lang="en-US">
                      <a:noFill/>
                    </a:rPr>
                    <a:t> </a:t>
                  </a:r>
                </a:p>
              </p:txBody>
            </p:sp>
          </mc:Fallback>
        </mc:AlternateContent>
      </p:grpSp>
      <p:sp>
        <p:nvSpPr>
          <p:cNvPr id="258" name="Freeform 284"/>
          <p:cNvSpPr>
            <a:spLocks/>
          </p:cNvSpPr>
          <p:nvPr/>
        </p:nvSpPr>
        <p:spPr bwMode="auto">
          <a:xfrm rot="16200000" flipV="1">
            <a:off x="-643391" y="4732509"/>
            <a:ext cx="2460423" cy="35802"/>
          </a:xfrm>
          <a:custGeom>
            <a:avLst/>
            <a:gdLst>
              <a:gd name="T0" fmla="*/ 2147483647 w 16102"/>
              <a:gd name="T1" fmla="*/ 0 h 1976"/>
              <a:gd name="T2" fmla="*/ 0 w 16102"/>
              <a:gd name="T3" fmla="*/ 0 h 1976"/>
              <a:gd name="T4" fmla="*/ 2147483647 w 16102"/>
              <a:gd name="T5" fmla="*/ 0 h 1976"/>
              <a:gd name="T6" fmla="*/ 0 60000 65536"/>
              <a:gd name="T7" fmla="*/ 0 60000 65536"/>
              <a:gd name="T8" fmla="*/ 0 60000 65536"/>
              <a:gd name="T9" fmla="*/ 0 w 16102"/>
              <a:gd name="T10" fmla="*/ 0 h 1976"/>
              <a:gd name="T11" fmla="*/ 16102 w 16102"/>
              <a:gd name="T12" fmla="*/ 1976 h 1976"/>
            </a:gdLst>
            <a:ahLst/>
            <a:cxnLst>
              <a:cxn ang="T6">
                <a:pos x="T0" y="T1"/>
              </a:cxn>
              <a:cxn ang="T7">
                <a:pos x="T2" y="T3"/>
              </a:cxn>
              <a:cxn ang="T8">
                <a:pos x="T4" y="T5"/>
              </a:cxn>
            </a:cxnLst>
            <a:rect l="T9" t="T10" r="T11" b="T12"/>
            <a:pathLst>
              <a:path w="16102" h="1976">
                <a:moveTo>
                  <a:pt x="16102" y="0"/>
                </a:moveTo>
                <a:lnTo>
                  <a:pt x="0" y="0"/>
                </a:lnTo>
                <a:lnTo>
                  <a:pt x="16102" y="0"/>
                </a:lnTo>
              </a:path>
            </a:pathLst>
          </a:custGeom>
          <a:noFill/>
          <a:ln w="0">
            <a:solidFill>
              <a:srgbClr val="24282B"/>
            </a:solidFill>
            <a:prstDash val="solid"/>
            <a:round/>
            <a:headEnd type="none" w="med" len="med"/>
            <a:tailEnd type="arrow" w="med" len="med"/>
          </a:ln>
        </p:spPr>
        <p:txBody>
          <a:bodyPr/>
          <a:lstStyle/>
          <a:p>
            <a:endParaRPr lang="en-US" sz="1000">
              <a:solidFill>
                <a:srgbClr val="000000"/>
              </a:solidFill>
              <a:latin typeface="Times New Roman"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1193662" y="5440771"/>
                <a:ext cx="2287998" cy="462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a:rPr>
                        <m:t>𝑉</m:t>
                      </m:r>
                      <m:d>
                        <m:dPr>
                          <m:ctrlPr>
                            <a:rPr lang="en-US" sz="1400" b="0" i="1" smtClean="0">
                              <a:solidFill>
                                <a:srgbClr val="0070C0"/>
                              </a:solidFill>
                              <a:latin typeface="Cambria Math" panose="02040503050406030204" pitchFamily="18" charset="0"/>
                            </a:rPr>
                          </m:ctrlPr>
                        </m:dPr>
                        <m:e>
                          <m:r>
                            <a:rPr lang="en-US" sz="1400" b="0" i="1" smtClean="0">
                              <a:solidFill>
                                <a:srgbClr val="0070C0"/>
                              </a:solidFill>
                              <a:latin typeface="Cambria Math"/>
                            </a:rPr>
                            <m:t>𝑧</m:t>
                          </m:r>
                        </m:e>
                      </m:d>
                      <m:r>
                        <a:rPr lang="en-US" sz="1400" b="0" i="1" smtClean="0">
                          <a:solidFill>
                            <a:srgbClr val="0070C0"/>
                          </a:solidFill>
                          <a:latin typeface="Cambria Math"/>
                        </a:rPr>
                        <m:t>=</m:t>
                      </m:r>
                      <m:d>
                        <m:dPr>
                          <m:begChr m:val="{"/>
                          <m:endChr m:val=""/>
                          <m:ctrlPr>
                            <a:rPr lang="en-US" sz="1400" b="0" i="1" smtClean="0">
                              <a:solidFill>
                                <a:srgbClr val="0070C0"/>
                              </a:solidFill>
                              <a:latin typeface="Cambria Math" panose="02040503050406030204" pitchFamily="18" charset="0"/>
                            </a:rPr>
                          </m:ctrlPr>
                        </m:dPr>
                        <m:e>
                          <m:m>
                            <m:mPr>
                              <m:mcs>
                                <m:mc>
                                  <m:mcPr>
                                    <m:count m:val="2"/>
                                    <m:mcJc m:val="center"/>
                                  </m:mcPr>
                                </m:mc>
                              </m:mcs>
                              <m:ctrlPr>
                                <a:rPr lang="en-US" sz="1400" b="0" i="1" smtClean="0">
                                  <a:solidFill>
                                    <a:srgbClr val="0070C0"/>
                                  </a:solidFill>
                                  <a:latin typeface="Cambria Math" panose="02040503050406030204" pitchFamily="18" charset="0"/>
                                </a:rPr>
                              </m:ctrlPr>
                            </m:mPr>
                            <m:mr>
                              <m:e>
                                <m:sSub>
                                  <m:sSubPr>
                                    <m:ctrlPr>
                                      <a:rPr lang="en-US" sz="1400" i="1" dirty="0">
                                        <a:solidFill>
                                          <a:srgbClr val="0070C0"/>
                                        </a:solidFill>
                                        <a:latin typeface="Cambria Math" panose="02040503050406030204" pitchFamily="18" charset="0"/>
                                      </a:rPr>
                                    </m:ctrlPr>
                                  </m:sSubPr>
                                  <m:e>
                                    <m:r>
                                      <a:rPr lang="en-US" sz="1400" i="1" dirty="0">
                                        <a:solidFill>
                                          <a:srgbClr val="0070C0"/>
                                        </a:solidFill>
                                        <a:latin typeface="Cambria Math"/>
                                      </a:rPr>
                                      <m:t>𝑚</m:t>
                                    </m:r>
                                  </m:e>
                                  <m:sub>
                                    <m:r>
                                      <a:rPr lang="en-US" sz="1400" i="1" dirty="0">
                                        <a:solidFill>
                                          <a:srgbClr val="0070C0"/>
                                        </a:solidFill>
                                        <a:latin typeface="Cambria Math"/>
                                      </a:rPr>
                                      <m:t>𝑛</m:t>
                                    </m:r>
                                  </m:sub>
                                </m:sSub>
                                <m:r>
                                  <a:rPr lang="en-US" sz="1400" i="1" dirty="0">
                                    <a:solidFill>
                                      <a:srgbClr val="0070C0"/>
                                    </a:solidFill>
                                    <a:latin typeface="Cambria Math"/>
                                  </a:rPr>
                                  <m:t>𝑔</m:t>
                                </m:r>
                                <m:r>
                                  <a:rPr lang="en-US" sz="1400" b="0" i="1" dirty="0" smtClean="0">
                                    <a:solidFill>
                                      <a:srgbClr val="0070C0"/>
                                    </a:solidFill>
                                    <a:latin typeface="Cambria Math"/>
                                  </a:rPr>
                                  <m:t>𝑧</m:t>
                                </m:r>
                              </m:e>
                              <m:e>
                                <m:r>
                                  <a:rPr lang="en-US" sz="1400" b="0" i="1" smtClean="0">
                                    <a:solidFill>
                                      <a:srgbClr val="0070C0"/>
                                    </a:solidFill>
                                    <a:latin typeface="Cambria Math"/>
                                  </a:rPr>
                                  <m:t>𝑧</m:t>
                                </m:r>
                                <m:r>
                                  <a:rPr lang="en-US" sz="1400" b="0" i="1" smtClean="0">
                                    <a:solidFill>
                                      <a:srgbClr val="0070C0"/>
                                    </a:solidFill>
                                    <a:latin typeface="Cambria Math"/>
                                  </a:rPr>
                                  <m:t>&gt;0</m:t>
                                </m:r>
                              </m:e>
                            </m:mr>
                            <m:mr>
                              <m:e>
                                <m:r>
                                  <a:rPr lang="en-US" sz="1400" b="0" i="1" smtClean="0">
                                    <a:solidFill>
                                      <a:srgbClr val="0070C0"/>
                                    </a:solidFill>
                                    <a:latin typeface="Cambria Math"/>
                                    <a:ea typeface="Cambria Math"/>
                                  </a:rPr>
                                  <m:t>∞</m:t>
                                </m:r>
                              </m:e>
                              <m:e>
                                <m:r>
                                  <m:rPr>
                                    <m:nor/>
                                  </m:rPr>
                                  <a:rPr lang="en-US" sz="1400" b="0" i="0" smtClean="0">
                                    <a:solidFill>
                                      <a:srgbClr val="0070C0"/>
                                    </a:solidFill>
                                    <a:latin typeface="Cambria Math"/>
                                  </a:rPr>
                                  <m:t>otherwise</m:t>
                                </m:r>
                              </m:e>
                            </m:mr>
                          </m:m>
                        </m:e>
                      </m:d>
                    </m:oMath>
                  </m:oMathPara>
                </a14:m>
                <a:endParaRPr lang="en-US" sz="1400" dirty="0">
                  <a:solidFill>
                    <a:srgbClr val="0070C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193662" y="5440771"/>
                <a:ext cx="2287998" cy="462947"/>
              </a:xfrm>
              <a:prstGeom prst="rect">
                <a:avLst/>
              </a:prstGeom>
              <a:blipFill rotWithShape="1">
                <a:blip r:embed="rId13"/>
                <a:stretch>
                  <a:fillRect t="-133333" b="-20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76299" y="2072207"/>
                <a:ext cx="4396197" cy="63671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with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a:cs typeface="Times New Roman" panose="02020603050405020304" pitchFamily="18" charset="0"/>
                          </a:rPr>
                          <m:t>𝑙</m:t>
                        </m:r>
                      </m:e>
                      <m:sub>
                        <m:r>
                          <a:rPr lang="en-US" sz="1600" b="0" i="1" smtClean="0">
                            <a:latin typeface="Cambria Math"/>
                            <a:cs typeface="Times New Roman" panose="02020603050405020304" pitchFamily="18" charset="0"/>
                          </a:rPr>
                          <m:t>0</m:t>
                        </m:r>
                      </m:sub>
                    </m:sSub>
                    <m:r>
                      <a:rPr lang="en-US" sz="1600" b="0" i="1" smtClean="0">
                        <a:latin typeface="Cambria Math"/>
                        <a:cs typeface="Times New Roman" panose="02020603050405020304" pitchFamily="18" charset="0"/>
                      </a:rPr>
                      <m:t>=</m:t>
                    </m:r>
                    <m:rad>
                      <m:radPr>
                        <m:ctrlPr>
                          <a:rPr lang="en-US" sz="1600" b="0" i="1" smtClean="0">
                            <a:latin typeface="Cambria Math" panose="02040503050406030204" pitchFamily="18" charset="0"/>
                            <a:cs typeface="Times New Roman" panose="02020603050405020304" pitchFamily="18" charset="0"/>
                          </a:rPr>
                        </m:ctrlPr>
                      </m:radPr>
                      <m:deg>
                        <m:r>
                          <a:rPr lang="en-US" sz="1600" b="0" i="1" smtClean="0">
                            <a:latin typeface="Cambria Math"/>
                            <a:cs typeface="Times New Roman" panose="02020603050405020304" pitchFamily="18" charset="0"/>
                          </a:rPr>
                          <m:t>3</m:t>
                        </m:r>
                      </m:deg>
                      <m:e>
                        <m:f>
                          <m:fPr>
                            <m:type m:val="lin"/>
                            <m:ctrlPr>
                              <a:rPr lang="en-US" sz="1600" b="0" i="1" smtClean="0">
                                <a:latin typeface="Cambria Math" panose="02040503050406030204" pitchFamily="18" charset="0"/>
                                <a:cs typeface="Times New Roman" panose="02020603050405020304" pitchFamily="18" charset="0"/>
                              </a:rPr>
                            </m:ctrlPr>
                          </m:fPr>
                          <m:num>
                            <m:sSup>
                              <m:sSupPr>
                                <m:ctrlPr>
                                  <a:rPr lang="en-US" sz="1600" b="0" i="1" smtClean="0">
                                    <a:latin typeface="Cambria Math" panose="02040503050406030204" pitchFamily="18" charset="0"/>
                                    <a:cs typeface="Times New Roman" panose="02020603050405020304" pitchFamily="18" charset="0"/>
                                  </a:rPr>
                                </m:ctrlPr>
                              </m:sSupPr>
                              <m:e>
                                <m:r>
                                  <a:rPr lang="en-US" sz="1600" b="0" i="1" smtClean="0">
                                    <a:latin typeface="Cambria Math"/>
                                    <a:ea typeface="Cambria Math"/>
                                    <a:cs typeface="Times New Roman" panose="02020603050405020304" pitchFamily="18" charset="0"/>
                                  </a:rPr>
                                  <m:t>ℏ</m:t>
                                </m:r>
                              </m:e>
                              <m:sup>
                                <m:r>
                                  <a:rPr lang="en-US" sz="1600" b="0" i="1" smtClean="0">
                                    <a:latin typeface="Cambria Math"/>
                                    <a:cs typeface="Times New Roman" panose="02020603050405020304" pitchFamily="18" charset="0"/>
                                  </a:rPr>
                                  <m:t>2</m:t>
                                </m:r>
                              </m:sup>
                            </m:sSup>
                          </m:num>
                          <m:den>
                            <m:r>
                              <a:rPr lang="en-US" sz="1600" b="0" i="1" smtClean="0">
                                <a:latin typeface="Cambria Math"/>
                                <a:cs typeface="Times New Roman" panose="02020603050405020304" pitchFamily="18" charset="0"/>
                              </a:rPr>
                              <m:t>2</m:t>
                            </m:r>
                            <m:sSubSup>
                              <m:sSubSupPr>
                                <m:ctrlPr>
                                  <a:rPr lang="en-US" sz="1600" b="0" i="1" smtClean="0">
                                    <a:latin typeface="Cambria Math" panose="02040503050406030204" pitchFamily="18" charset="0"/>
                                    <a:cs typeface="Times New Roman" panose="02020603050405020304" pitchFamily="18" charset="0"/>
                                  </a:rPr>
                                </m:ctrlPr>
                              </m:sSubSupPr>
                              <m:e>
                                <m:r>
                                  <a:rPr lang="en-US" sz="1600" b="0" i="1" smtClean="0">
                                    <a:latin typeface="Cambria Math"/>
                                    <a:cs typeface="Times New Roman" panose="02020603050405020304" pitchFamily="18" charset="0"/>
                                  </a:rPr>
                                  <m:t>𝑚</m:t>
                                </m:r>
                              </m:e>
                              <m:sub>
                                <m:r>
                                  <a:rPr lang="en-US" sz="1600" b="0" i="1" smtClean="0">
                                    <a:latin typeface="Cambria Math"/>
                                    <a:cs typeface="Times New Roman" panose="02020603050405020304" pitchFamily="18" charset="0"/>
                                  </a:rPr>
                                  <m:t>𝑛</m:t>
                                </m:r>
                              </m:sub>
                              <m:sup>
                                <m:r>
                                  <a:rPr lang="en-US" sz="1600" b="0" i="1" smtClean="0">
                                    <a:latin typeface="Cambria Math"/>
                                    <a:cs typeface="Times New Roman" panose="02020603050405020304" pitchFamily="18" charset="0"/>
                                  </a:rPr>
                                  <m:t>2</m:t>
                                </m:r>
                              </m:sup>
                            </m:sSubSup>
                            <m:r>
                              <a:rPr lang="en-US" sz="1600" b="0" i="1" smtClean="0">
                                <a:latin typeface="Cambria Math"/>
                                <a:cs typeface="Times New Roman" panose="02020603050405020304" pitchFamily="18" charset="0"/>
                              </a:rPr>
                              <m:t>𝑔</m:t>
                            </m:r>
                          </m:den>
                        </m:f>
                      </m:e>
                    </m:rad>
                    <m:r>
                      <a:rPr lang="en-US" sz="1600" b="0" i="1" smtClean="0">
                        <a:latin typeface="Cambria Math"/>
                        <a:cs typeface="Times New Roman" panose="02020603050405020304" pitchFamily="18" charset="0"/>
                      </a:rPr>
                      <m:t>=5.87</m:t>
                    </m:r>
                  </m:oMath>
                </a14:m>
                <a:r>
                  <a:rPr lang="en-US" sz="1600" dirty="0">
                    <a:latin typeface="Times New Roman" panose="02020603050405020304" pitchFamily="18" charset="0"/>
                    <a:cs typeface="Times New Roman" panose="02020603050405020304" pitchFamily="18" charset="0"/>
                  </a:rPr>
                  <a:t> μm, and the roots of the Airy function,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ea typeface="Cambria Math"/>
                          </a:rPr>
                          <m:t>𝜆</m:t>
                        </m:r>
                      </m:e>
                      <m:sub>
                        <m:r>
                          <a:rPr lang="en-US" sz="1600" i="1">
                            <a:latin typeface="Cambria Math"/>
                          </a:rPr>
                          <m:t>𝑘</m:t>
                        </m:r>
                      </m:sub>
                    </m:sSub>
                    <m:r>
                      <a:rPr lang="en-US" sz="1600" i="1">
                        <a:latin typeface="Cambria Math"/>
                      </a:rPr>
                      <m:t>=2.34, 4.09, 5.52, 6.79</m:t>
                    </m:r>
                  </m:oMath>
                </a14:m>
                <a:r>
                  <a:rPr lang="en-US" sz="1600" dirty="0"/>
                  <a:t>, …</a:t>
                </a:r>
                <a:endParaRPr lang="en-US" sz="1600" dirty="0">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576299" y="2072207"/>
                <a:ext cx="4396197" cy="636713"/>
              </a:xfrm>
              <a:prstGeom prst="rect">
                <a:avLst/>
              </a:prstGeom>
              <a:blipFill>
                <a:blip r:embed="rId14"/>
                <a:stretch>
                  <a:fillRect l="-832" t="-46154" r="-1387" b="-50000"/>
                </a:stretch>
              </a:blipFill>
            </p:spPr>
            <p:txBody>
              <a:bodyPr/>
              <a:lstStyle/>
              <a:p>
                <a:r>
                  <a:rPr lang="en-US">
                    <a:noFill/>
                  </a:rPr>
                  <a:t> </a:t>
                </a:r>
              </a:p>
            </p:txBody>
          </p:sp>
        </mc:Fallback>
      </mc:AlternateContent>
      <p:grpSp>
        <p:nvGrpSpPr>
          <p:cNvPr id="256" name="Group 255"/>
          <p:cNvGrpSpPr/>
          <p:nvPr/>
        </p:nvGrpSpPr>
        <p:grpSpPr>
          <a:xfrm>
            <a:off x="1032575" y="1235645"/>
            <a:ext cx="2243138" cy="1625932"/>
            <a:chOff x="5934868" y="1258144"/>
            <a:chExt cx="2243138" cy="1625932"/>
          </a:xfrm>
        </p:grpSpPr>
        <p:sp>
          <p:nvSpPr>
            <p:cNvPr id="257" name="Line 8"/>
            <p:cNvSpPr>
              <a:spLocks noChangeShapeType="1"/>
            </p:cNvSpPr>
            <p:nvPr/>
          </p:nvSpPr>
          <p:spPr bwMode="auto">
            <a:xfrm flipV="1">
              <a:off x="5934868" y="2132856"/>
              <a:ext cx="82550" cy="82550"/>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59" name="Line 9"/>
            <p:cNvSpPr>
              <a:spLocks noChangeShapeType="1"/>
            </p:cNvSpPr>
            <p:nvPr/>
          </p:nvSpPr>
          <p:spPr bwMode="auto">
            <a:xfrm flipH="1">
              <a:off x="5934868" y="2132856"/>
              <a:ext cx="165100" cy="165100"/>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0" name="Line 10"/>
            <p:cNvSpPr>
              <a:spLocks noChangeShapeType="1"/>
            </p:cNvSpPr>
            <p:nvPr/>
          </p:nvSpPr>
          <p:spPr bwMode="auto">
            <a:xfrm flipV="1">
              <a:off x="5950743" y="2132856"/>
              <a:ext cx="239713"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1" name="Line 11"/>
            <p:cNvSpPr>
              <a:spLocks noChangeShapeType="1"/>
            </p:cNvSpPr>
            <p:nvPr/>
          </p:nvSpPr>
          <p:spPr bwMode="auto">
            <a:xfrm flipH="1">
              <a:off x="6033293" y="2132856"/>
              <a:ext cx="239713"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2" name="Line 12"/>
            <p:cNvSpPr>
              <a:spLocks noChangeShapeType="1"/>
            </p:cNvSpPr>
            <p:nvPr/>
          </p:nvSpPr>
          <p:spPr bwMode="auto">
            <a:xfrm flipV="1">
              <a:off x="6115843" y="2132856"/>
              <a:ext cx="239713"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3" name="Line 13"/>
            <p:cNvSpPr>
              <a:spLocks noChangeShapeType="1"/>
            </p:cNvSpPr>
            <p:nvPr/>
          </p:nvSpPr>
          <p:spPr bwMode="auto">
            <a:xfrm flipH="1">
              <a:off x="6207918" y="2132856"/>
              <a:ext cx="230188"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4" name="Line 14"/>
            <p:cNvSpPr>
              <a:spLocks noChangeShapeType="1"/>
            </p:cNvSpPr>
            <p:nvPr/>
          </p:nvSpPr>
          <p:spPr bwMode="auto">
            <a:xfrm flipV="1">
              <a:off x="6290468" y="2132856"/>
              <a:ext cx="230188"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5" name="Line 15"/>
            <p:cNvSpPr>
              <a:spLocks noChangeShapeType="1"/>
            </p:cNvSpPr>
            <p:nvPr/>
          </p:nvSpPr>
          <p:spPr bwMode="auto">
            <a:xfrm flipH="1">
              <a:off x="6373018" y="2132856"/>
              <a:ext cx="239713"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6" name="Line 16"/>
            <p:cNvSpPr>
              <a:spLocks noChangeShapeType="1"/>
            </p:cNvSpPr>
            <p:nvPr/>
          </p:nvSpPr>
          <p:spPr bwMode="auto">
            <a:xfrm flipV="1">
              <a:off x="6455568" y="2132856"/>
              <a:ext cx="239713"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7" name="Line 17"/>
            <p:cNvSpPr>
              <a:spLocks noChangeShapeType="1"/>
            </p:cNvSpPr>
            <p:nvPr/>
          </p:nvSpPr>
          <p:spPr bwMode="auto">
            <a:xfrm flipH="1">
              <a:off x="6538118" y="2132856"/>
              <a:ext cx="239713"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8" name="Line 18"/>
            <p:cNvSpPr>
              <a:spLocks noChangeShapeType="1"/>
            </p:cNvSpPr>
            <p:nvPr/>
          </p:nvSpPr>
          <p:spPr bwMode="auto">
            <a:xfrm flipV="1">
              <a:off x="6628606" y="2132856"/>
              <a:ext cx="231775"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69" name="Line 19"/>
            <p:cNvSpPr>
              <a:spLocks noChangeShapeType="1"/>
            </p:cNvSpPr>
            <p:nvPr/>
          </p:nvSpPr>
          <p:spPr bwMode="auto">
            <a:xfrm flipH="1">
              <a:off x="6711156" y="2132856"/>
              <a:ext cx="231775"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0" name="Line 20"/>
            <p:cNvSpPr>
              <a:spLocks noChangeShapeType="1"/>
            </p:cNvSpPr>
            <p:nvPr/>
          </p:nvSpPr>
          <p:spPr bwMode="auto">
            <a:xfrm flipV="1">
              <a:off x="6793706" y="2132856"/>
              <a:ext cx="231775"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1" name="Line 21"/>
            <p:cNvSpPr>
              <a:spLocks noChangeShapeType="1"/>
            </p:cNvSpPr>
            <p:nvPr/>
          </p:nvSpPr>
          <p:spPr bwMode="auto">
            <a:xfrm flipH="1">
              <a:off x="6876256" y="2132856"/>
              <a:ext cx="239712"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2" name="Line 22"/>
            <p:cNvSpPr>
              <a:spLocks noChangeShapeType="1"/>
            </p:cNvSpPr>
            <p:nvPr/>
          </p:nvSpPr>
          <p:spPr bwMode="auto">
            <a:xfrm flipV="1">
              <a:off x="6958806" y="2132856"/>
              <a:ext cx="239712"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3" name="Line 23"/>
            <p:cNvSpPr>
              <a:spLocks noChangeShapeType="1"/>
            </p:cNvSpPr>
            <p:nvPr/>
          </p:nvSpPr>
          <p:spPr bwMode="auto">
            <a:xfrm flipH="1">
              <a:off x="7041356" y="2132856"/>
              <a:ext cx="239712"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4" name="Line 24"/>
            <p:cNvSpPr>
              <a:spLocks noChangeShapeType="1"/>
            </p:cNvSpPr>
            <p:nvPr/>
          </p:nvSpPr>
          <p:spPr bwMode="auto">
            <a:xfrm flipV="1">
              <a:off x="7133431" y="2132856"/>
              <a:ext cx="230187"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5" name="Line 25"/>
            <p:cNvSpPr>
              <a:spLocks noChangeShapeType="1"/>
            </p:cNvSpPr>
            <p:nvPr/>
          </p:nvSpPr>
          <p:spPr bwMode="auto">
            <a:xfrm flipH="1">
              <a:off x="7215981" y="2132856"/>
              <a:ext cx="230187"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6" name="Line 26"/>
            <p:cNvSpPr>
              <a:spLocks noChangeShapeType="1"/>
            </p:cNvSpPr>
            <p:nvPr/>
          </p:nvSpPr>
          <p:spPr bwMode="auto">
            <a:xfrm flipV="1">
              <a:off x="7298531" y="2132856"/>
              <a:ext cx="239712"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7" name="Line 27"/>
            <p:cNvSpPr>
              <a:spLocks noChangeShapeType="1"/>
            </p:cNvSpPr>
            <p:nvPr/>
          </p:nvSpPr>
          <p:spPr bwMode="auto">
            <a:xfrm flipH="1">
              <a:off x="7381081" y="2132856"/>
              <a:ext cx="239712"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8" name="Line 28"/>
            <p:cNvSpPr>
              <a:spLocks noChangeShapeType="1"/>
            </p:cNvSpPr>
            <p:nvPr/>
          </p:nvSpPr>
          <p:spPr bwMode="auto">
            <a:xfrm flipV="1">
              <a:off x="7463631" y="2132856"/>
              <a:ext cx="239712"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79" name="Line 29"/>
            <p:cNvSpPr>
              <a:spLocks noChangeShapeType="1"/>
            </p:cNvSpPr>
            <p:nvPr/>
          </p:nvSpPr>
          <p:spPr bwMode="auto">
            <a:xfrm flipH="1">
              <a:off x="7554118" y="2132856"/>
              <a:ext cx="231775"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0" name="Line 30"/>
            <p:cNvSpPr>
              <a:spLocks noChangeShapeType="1"/>
            </p:cNvSpPr>
            <p:nvPr/>
          </p:nvSpPr>
          <p:spPr bwMode="auto">
            <a:xfrm flipV="1">
              <a:off x="7636668" y="2132856"/>
              <a:ext cx="231775"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1" name="Line 31"/>
            <p:cNvSpPr>
              <a:spLocks noChangeShapeType="1"/>
            </p:cNvSpPr>
            <p:nvPr/>
          </p:nvSpPr>
          <p:spPr bwMode="auto">
            <a:xfrm flipH="1">
              <a:off x="7719218" y="2132856"/>
              <a:ext cx="231775" cy="2397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2" name="Line 32"/>
            <p:cNvSpPr>
              <a:spLocks noChangeShapeType="1"/>
            </p:cNvSpPr>
            <p:nvPr/>
          </p:nvSpPr>
          <p:spPr bwMode="auto">
            <a:xfrm flipV="1">
              <a:off x="7801768" y="2183656"/>
              <a:ext cx="190500" cy="1889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5" name="Line 33"/>
            <p:cNvSpPr>
              <a:spLocks noChangeShapeType="1"/>
            </p:cNvSpPr>
            <p:nvPr/>
          </p:nvSpPr>
          <p:spPr bwMode="auto">
            <a:xfrm flipH="1">
              <a:off x="7884318" y="2266206"/>
              <a:ext cx="107950" cy="10636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6" name="Line 34"/>
            <p:cNvSpPr>
              <a:spLocks noChangeShapeType="1"/>
            </p:cNvSpPr>
            <p:nvPr/>
          </p:nvSpPr>
          <p:spPr bwMode="auto">
            <a:xfrm flipV="1">
              <a:off x="7966868" y="2348756"/>
              <a:ext cx="25400" cy="23813"/>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7" name="Line 35"/>
            <p:cNvSpPr>
              <a:spLocks noChangeShapeType="1"/>
            </p:cNvSpPr>
            <p:nvPr/>
          </p:nvSpPr>
          <p:spPr bwMode="auto">
            <a:xfrm>
              <a:off x="5934868" y="2132856"/>
              <a:ext cx="2057400" cy="1588"/>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88" name="Rectangle 194"/>
            <p:cNvSpPr>
              <a:spLocks noChangeArrowheads="1"/>
            </p:cNvSpPr>
            <p:nvPr/>
          </p:nvSpPr>
          <p:spPr bwMode="auto">
            <a:xfrm>
              <a:off x="6084093" y="1405781"/>
              <a:ext cx="88900" cy="212725"/>
            </a:xfrm>
            <a:prstGeom prst="rect">
              <a:avLst/>
            </a:prstGeom>
            <a:noFill/>
            <a:ln w="9525">
              <a:noFill/>
              <a:miter lim="800000"/>
              <a:headEnd/>
              <a:tailEnd/>
            </a:ln>
          </p:spPr>
          <p:txBody>
            <a:bodyPr wrap="none" lIns="0" tIns="0" rIns="0" bIns="0">
              <a:spAutoFit/>
            </a:bodyPr>
            <a:lstStyle/>
            <a:p>
              <a:r>
                <a:rPr lang="en-US" sz="1400">
                  <a:solidFill>
                    <a:srgbClr val="24282B"/>
                  </a:solidFill>
                  <a:latin typeface="Times New Roman" pitchFamily="18" charset="0"/>
                  <a:cs typeface="Arial" charset="0"/>
                </a:rPr>
                <a:t>n</a:t>
              </a:r>
              <a:endParaRPr lang="en-US">
                <a:solidFill>
                  <a:srgbClr val="000000"/>
                </a:solidFill>
                <a:cs typeface="Arial" charset="0"/>
              </a:endParaRPr>
            </a:p>
          </p:txBody>
        </p:sp>
        <p:sp>
          <p:nvSpPr>
            <p:cNvPr id="289" name="Rectangle 195"/>
            <p:cNvSpPr>
              <a:spLocks noChangeArrowheads="1"/>
            </p:cNvSpPr>
            <p:nvPr/>
          </p:nvSpPr>
          <p:spPr bwMode="auto">
            <a:xfrm>
              <a:off x="6166643" y="1405781"/>
              <a:ext cx="79375" cy="212725"/>
            </a:xfrm>
            <a:prstGeom prst="rect">
              <a:avLst/>
            </a:prstGeom>
            <a:noFill/>
            <a:ln w="9525">
              <a:noFill/>
              <a:miter lim="800000"/>
              <a:headEnd/>
              <a:tailEnd/>
            </a:ln>
          </p:spPr>
          <p:txBody>
            <a:bodyPr wrap="none" lIns="0" tIns="0" rIns="0" bIns="0">
              <a:spAutoFit/>
            </a:bodyPr>
            <a:lstStyle/>
            <a:p>
              <a:r>
                <a:rPr lang="en-US" sz="1400">
                  <a:solidFill>
                    <a:srgbClr val="24282B"/>
                  </a:solidFill>
                  <a:latin typeface="Times New Roman" pitchFamily="18" charset="0"/>
                  <a:cs typeface="Arial" charset="0"/>
                </a:rPr>
                <a:t>e</a:t>
              </a:r>
              <a:endParaRPr lang="en-US">
                <a:solidFill>
                  <a:srgbClr val="000000"/>
                </a:solidFill>
                <a:cs typeface="Arial" charset="0"/>
              </a:endParaRPr>
            </a:p>
          </p:txBody>
        </p:sp>
        <p:grpSp>
          <p:nvGrpSpPr>
            <p:cNvPr id="290" name="Group 297"/>
            <p:cNvGrpSpPr>
              <a:grpSpLocks/>
            </p:cNvGrpSpPr>
            <p:nvPr/>
          </p:nvGrpSpPr>
          <p:grpSpPr bwMode="auto">
            <a:xfrm rot="10800000">
              <a:off x="7992268" y="1258144"/>
              <a:ext cx="66675" cy="668337"/>
              <a:chOff x="1908" y="845"/>
              <a:chExt cx="42" cy="421"/>
            </a:xfrm>
          </p:grpSpPr>
          <p:sp>
            <p:nvSpPr>
              <p:cNvPr id="296" name="Line 201"/>
              <p:cNvSpPr>
                <a:spLocks noChangeShapeType="1"/>
              </p:cNvSpPr>
              <p:nvPr/>
            </p:nvSpPr>
            <p:spPr bwMode="auto">
              <a:xfrm flipV="1">
                <a:off x="1929" y="845"/>
                <a:ext cx="1" cy="421"/>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97" name="Line 202"/>
              <p:cNvSpPr>
                <a:spLocks noChangeShapeType="1"/>
              </p:cNvSpPr>
              <p:nvPr/>
            </p:nvSpPr>
            <p:spPr bwMode="auto">
              <a:xfrm flipH="1" flipV="1">
                <a:off x="1929" y="845"/>
                <a:ext cx="21" cy="109"/>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98" name="Line 203"/>
              <p:cNvSpPr>
                <a:spLocks noChangeShapeType="1"/>
              </p:cNvSpPr>
              <p:nvPr/>
            </p:nvSpPr>
            <p:spPr bwMode="auto">
              <a:xfrm flipH="1">
                <a:off x="1908" y="845"/>
                <a:ext cx="21" cy="109"/>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299" name="Line 204"/>
              <p:cNvSpPr>
                <a:spLocks noChangeShapeType="1"/>
              </p:cNvSpPr>
              <p:nvPr/>
            </p:nvSpPr>
            <p:spPr bwMode="auto">
              <a:xfrm>
                <a:off x="1908" y="954"/>
                <a:ext cx="42" cy="1"/>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300" name="Line 205"/>
              <p:cNvSpPr>
                <a:spLocks noChangeShapeType="1"/>
              </p:cNvSpPr>
              <p:nvPr/>
            </p:nvSpPr>
            <p:spPr bwMode="auto">
              <a:xfrm flipH="1">
                <a:off x="1944" y="954"/>
                <a:ext cx="6" cy="1"/>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sp>
            <p:nvSpPr>
              <p:cNvPr id="301" name="Line 206"/>
              <p:cNvSpPr>
                <a:spLocks noChangeShapeType="1"/>
              </p:cNvSpPr>
              <p:nvPr/>
            </p:nvSpPr>
            <p:spPr bwMode="auto">
              <a:xfrm flipH="1" flipV="1">
                <a:off x="1929" y="845"/>
                <a:ext cx="15" cy="109"/>
              </a:xfrm>
              <a:prstGeom prst="line">
                <a:avLst/>
              </a:prstGeom>
              <a:noFill/>
              <a:ln w="0">
                <a:solidFill>
                  <a:srgbClr val="24282B"/>
                </a:solidFill>
                <a:round/>
                <a:headEnd/>
                <a:tailEnd/>
              </a:ln>
            </p:spPr>
            <p:txBody>
              <a:bodyPr/>
              <a:lstStyle/>
              <a:p>
                <a:endParaRPr lang="en-US" sz="1000">
                  <a:solidFill>
                    <a:srgbClr val="000000"/>
                  </a:solidFill>
                  <a:latin typeface="Times New Roman" pitchFamily="18" charset="0"/>
                </a:endParaRPr>
              </a:p>
            </p:txBody>
          </p:sp>
        </p:grpSp>
        <p:sp>
          <p:nvSpPr>
            <p:cNvPr id="291" name="Rectangle 207"/>
            <p:cNvSpPr>
              <a:spLocks noChangeArrowheads="1"/>
            </p:cNvSpPr>
            <p:nvPr/>
          </p:nvSpPr>
          <p:spPr bwMode="auto">
            <a:xfrm>
              <a:off x="5999956" y="1389906"/>
              <a:ext cx="677862" cy="198438"/>
            </a:xfrm>
            <a:prstGeom prst="rect">
              <a:avLst/>
            </a:prstGeom>
            <a:solidFill>
              <a:srgbClr val="FFFFFF"/>
            </a:solidFill>
            <a:ln w="9525">
              <a:noFill/>
              <a:miter lim="800000"/>
              <a:headEnd/>
              <a:tailEnd/>
            </a:ln>
          </p:spPr>
          <p:txBody>
            <a:bodyPr/>
            <a:lstStyle/>
            <a:p>
              <a:endParaRPr lang="en-US" sz="1000">
                <a:solidFill>
                  <a:srgbClr val="000000"/>
                </a:solidFill>
                <a:latin typeface="Times New Roman" pitchFamily="18" charset="0"/>
              </a:endParaRPr>
            </a:p>
          </p:txBody>
        </p:sp>
        <p:sp>
          <p:nvSpPr>
            <p:cNvPr id="292" name="Rectangle 208"/>
            <p:cNvSpPr>
              <a:spLocks noChangeArrowheads="1"/>
            </p:cNvSpPr>
            <p:nvPr/>
          </p:nvSpPr>
          <p:spPr bwMode="auto">
            <a:xfrm>
              <a:off x="5999956" y="1372444"/>
              <a:ext cx="628377" cy="246221"/>
            </a:xfrm>
            <a:prstGeom prst="rect">
              <a:avLst/>
            </a:prstGeom>
            <a:noFill/>
            <a:ln w="9525">
              <a:noFill/>
              <a:miter lim="800000"/>
              <a:headEnd/>
              <a:tailEnd/>
            </a:ln>
          </p:spPr>
          <p:txBody>
            <a:bodyPr wrap="none" lIns="0" tIns="0" rIns="0" bIns="0">
              <a:spAutoFit/>
            </a:bodyPr>
            <a:lstStyle/>
            <a:p>
              <a:r>
                <a:rPr lang="en-US" sz="1600" dirty="0">
                  <a:solidFill>
                    <a:srgbClr val="24211D"/>
                  </a:solidFill>
                  <a:latin typeface="Times New Roman" pitchFamily="18" charset="0"/>
                  <a:cs typeface="Arial" charset="0"/>
                </a:rPr>
                <a:t>neutron</a:t>
              </a:r>
              <a:endParaRPr lang="en-US" sz="1600" dirty="0">
                <a:solidFill>
                  <a:srgbClr val="000000"/>
                </a:solidFill>
                <a:cs typeface="Arial" charset="0"/>
              </a:endParaRPr>
            </a:p>
          </p:txBody>
        </p:sp>
        <p:sp>
          <p:nvSpPr>
            <p:cNvPr id="293" name="Rectangle 298"/>
            <p:cNvSpPr>
              <a:spLocks noChangeArrowheads="1"/>
            </p:cNvSpPr>
            <p:nvPr/>
          </p:nvSpPr>
          <p:spPr bwMode="auto">
            <a:xfrm>
              <a:off x="8095456" y="1401019"/>
              <a:ext cx="82550" cy="198437"/>
            </a:xfrm>
            <a:prstGeom prst="rect">
              <a:avLst/>
            </a:prstGeom>
            <a:noFill/>
            <a:ln w="9525">
              <a:noFill/>
              <a:miter lim="800000"/>
              <a:headEnd/>
              <a:tailEnd/>
            </a:ln>
          </p:spPr>
          <p:txBody>
            <a:bodyPr wrap="none" lIns="0" tIns="0" rIns="0" bIns="0">
              <a:spAutoFit/>
            </a:bodyPr>
            <a:lstStyle/>
            <a:p>
              <a:r>
                <a:rPr lang="en-US" sz="1300" i="1">
                  <a:solidFill>
                    <a:srgbClr val="24211D"/>
                  </a:solidFill>
                  <a:latin typeface="Times New Roman" pitchFamily="18" charset="0"/>
                  <a:cs typeface="Arial" charset="0"/>
                </a:rPr>
                <a:t>g</a:t>
              </a:r>
              <a:endParaRPr lang="en-US" i="1">
                <a:solidFill>
                  <a:srgbClr val="000000"/>
                </a:solidFill>
                <a:cs typeface="Arial" charset="0"/>
              </a:endParaRPr>
            </a:p>
          </p:txBody>
        </p:sp>
        <p:sp>
          <p:nvSpPr>
            <p:cNvPr id="294" name="Arc 293"/>
            <p:cNvSpPr/>
            <p:nvPr/>
          </p:nvSpPr>
          <p:spPr>
            <a:xfrm>
              <a:off x="6032581" y="1618665"/>
              <a:ext cx="1777275" cy="1265411"/>
            </a:xfrm>
            <a:prstGeom prst="arc">
              <a:avLst>
                <a:gd name="adj1" fmla="val 11858269"/>
                <a:gd name="adj2" fmla="val 20808708"/>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solidFill>
                  <a:srgbClr val="000000"/>
                </a:solidFill>
              </a:endParaRPr>
            </a:p>
          </p:txBody>
        </p:sp>
        <p:sp>
          <p:nvSpPr>
            <p:cNvPr id="295" name="Oval 294"/>
            <p:cNvSpPr/>
            <p:nvPr/>
          </p:nvSpPr>
          <p:spPr>
            <a:xfrm>
              <a:off x="6402488" y="1618506"/>
              <a:ext cx="146304" cy="147637"/>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B33898-DAF3-4DC0-8866-7680E5EFCA8F}"/>
                  </a:ext>
                </a:extLst>
              </p:cNvPr>
              <p:cNvSpPr txBox="1"/>
              <p:nvPr/>
            </p:nvSpPr>
            <p:spPr>
              <a:xfrm>
                <a:off x="4499926" y="2668851"/>
                <a:ext cx="4453336" cy="800219"/>
              </a:xfrm>
              <a:prstGeom prst="rect">
                <a:avLst/>
              </a:prstGeom>
              <a:noFill/>
            </p:spPr>
            <p:txBody>
              <a:bodyPr wrap="square" rtlCol="0">
                <a:spAutoFit/>
              </a:bodyPr>
              <a:lstStyle/>
              <a:p>
                <a:r>
                  <a:rPr lang="en-US" dirty="0">
                    <a:solidFill>
                      <a:srgbClr val="FF0000"/>
                    </a:solidFill>
                  </a:rPr>
                  <a:t>Detection method that led to discovery:</a:t>
                </a:r>
              </a:p>
              <a:p>
                <a:r>
                  <a:rPr lang="en-US" sz="1400" dirty="0">
                    <a:solidFill>
                      <a:srgbClr val="FF0000"/>
                    </a:solidFill>
                  </a:rPr>
                  <a:t>Absorber height below 15 </a:t>
                </a:r>
                <a14:m>
                  <m:oMath xmlns:m="http://schemas.openxmlformats.org/officeDocument/2006/math">
                    <m:r>
                      <a:rPr lang="en-US" sz="1400" b="0" i="1" smtClean="0">
                        <a:solidFill>
                          <a:srgbClr val="FF0000"/>
                        </a:solidFill>
                        <a:latin typeface="Cambria Math" panose="02040503050406030204" pitchFamily="18" charset="0"/>
                      </a:rPr>
                      <m:t>𝜇</m:t>
                    </m:r>
                    <m:r>
                      <a:rPr lang="en-US" sz="1400" b="0" i="1" smtClean="0">
                        <a:solidFill>
                          <a:srgbClr val="FF0000"/>
                        </a:solidFill>
                        <a:latin typeface="Cambria Math" panose="02040503050406030204" pitchFamily="18" charset="0"/>
                      </a:rPr>
                      <m:t>𝑚</m:t>
                    </m:r>
                  </m:oMath>
                </a14:m>
                <a:r>
                  <a:rPr lang="en-US" sz="1400" dirty="0">
                    <a:solidFill>
                      <a:srgbClr val="FF0000"/>
                    </a:solidFill>
                  </a:rPr>
                  <a:t> doesn’t allow neutrons to pass</a:t>
                </a:r>
              </a:p>
            </p:txBody>
          </p:sp>
        </mc:Choice>
        <mc:Fallback xmlns="">
          <p:sp>
            <p:nvSpPr>
              <p:cNvPr id="11" name="TextBox 10">
                <a:extLst>
                  <a:ext uri="{FF2B5EF4-FFF2-40B4-BE49-F238E27FC236}">
                    <a16:creationId xmlns:a16="http://schemas.microsoft.com/office/drawing/2014/main" id="{08B33898-DAF3-4DC0-8866-7680E5EFCA8F}"/>
                  </a:ext>
                </a:extLst>
              </p:cNvPr>
              <p:cNvSpPr txBox="1">
                <a:spLocks noRot="1" noChangeAspect="1" noMove="1" noResize="1" noEditPoints="1" noAdjustHandles="1" noChangeArrowheads="1" noChangeShapeType="1" noTextEdit="1"/>
              </p:cNvSpPr>
              <p:nvPr/>
            </p:nvSpPr>
            <p:spPr>
              <a:xfrm>
                <a:off x="4499926" y="2668851"/>
                <a:ext cx="4453336" cy="800219"/>
              </a:xfrm>
              <a:prstGeom prst="rect">
                <a:avLst/>
              </a:prstGeom>
              <a:blipFill>
                <a:blip r:embed="rId15"/>
                <a:stretch>
                  <a:fillRect l="-1094" t="-4580" b="-687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C882E46-1602-4821-BECC-314F2EE06AC9}"/>
              </a:ext>
            </a:extLst>
          </p:cNvPr>
          <p:cNvSpPr txBox="1"/>
          <p:nvPr/>
        </p:nvSpPr>
        <p:spPr>
          <a:xfrm>
            <a:off x="494892" y="3068960"/>
            <a:ext cx="3852337" cy="369332"/>
          </a:xfrm>
          <a:prstGeom prst="rect">
            <a:avLst/>
          </a:prstGeom>
          <a:noFill/>
        </p:spPr>
        <p:txBody>
          <a:bodyPr wrap="none" rtlCol="0">
            <a:spAutoFit/>
          </a:bodyPr>
          <a:lstStyle/>
          <a:p>
            <a:r>
              <a:rPr lang="en-US" dirty="0"/>
              <a:t>Lowest quantum states for neutrons</a:t>
            </a:r>
          </a:p>
        </p:txBody>
      </p:sp>
      <p:cxnSp>
        <p:nvCxnSpPr>
          <p:cNvPr id="142" name="Straight Arrow Connector 141">
            <a:extLst>
              <a:ext uri="{FF2B5EF4-FFF2-40B4-BE49-F238E27FC236}">
                <a16:creationId xmlns:a16="http://schemas.microsoft.com/office/drawing/2014/main" id="{B455A317-1E10-4768-B44D-4A98ED0F2347}"/>
              </a:ext>
            </a:extLst>
          </p:cNvPr>
          <p:cNvCxnSpPr/>
          <p:nvPr/>
        </p:nvCxnSpPr>
        <p:spPr>
          <a:xfrm>
            <a:off x="7740352" y="5091184"/>
            <a:ext cx="0" cy="449099"/>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986C967E-A400-45C3-9922-4363590971BD}"/>
                  </a:ext>
                </a:extLst>
              </p:cNvPr>
              <p:cNvSpPr txBox="1"/>
              <p:nvPr/>
            </p:nvSpPr>
            <p:spPr>
              <a:xfrm>
                <a:off x="7734761" y="5038734"/>
                <a:ext cx="701731" cy="276999"/>
              </a:xfrm>
              <a:prstGeom prst="rect">
                <a:avLst/>
              </a:prstGeom>
              <a:noFill/>
            </p:spPr>
            <p:txBody>
              <a:bodyPr wrap="none" rtlCol="0">
                <a:spAutoFit/>
              </a:bodyPr>
              <a:lstStyle/>
              <a:p>
                <a:r>
                  <a:rPr lang="en-US" sz="1200" dirty="0">
                    <a:solidFill>
                      <a:srgbClr val="FF0000"/>
                    </a:solidFill>
                  </a:rPr>
                  <a:t>15 </a:t>
                </a:r>
                <a14:m>
                  <m:oMath xmlns:m="http://schemas.openxmlformats.org/officeDocument/2006/math">
                    <m:r>
                      <a:rPr lang="en-US" sz="1200" b="0" i="1" smtClean="0">
                        <a:solidFill>
                          <a:srgbClr val="FF0000"/>
                        </a:solidFill>
                        <a:latin typeface="Cambria Math" panose="02040503050406030204" pitchFamily="18" charset="0"/>
                      </a:rPr>
                      <m:t>𝜇</m:t>
                    </m:r>
                  </m:oMath>
                </a14:m>
                <a:r>
                  <a:rPr lang="en-US" sz="1200" dirty="0">
                    <a:solidFill>
                      <a:srgbClr val="FF0000"/>
                    </a:solidFill>
                  </a:rPr>
                  <a:t>m  </a:t>
                </a:r>
              </a:p>
            </p:txBody>
          </p:sp>
        </mc:Choice>
        <mc:Fallback xmlns="">
          <p:sp>
            <p:nvSpPr>
              <p:cNvPr id="143" name="TextBox 142">
                <a:extLst>
                  <a:ext uri="{FF2B5EF4-FFF2-40B4-BE49-F238E27FC236}">
                    <a16:creationId xmlns:a16="http://schemas.microsoft.com/office/drawing/2014/main" id="{986C967E-A400-45C3-9922-4363590971BD}"/>
                  </a:ext>
                </a:extLst>
              </p:cNvPr>
              <p:cNvSpPr txBox="1">
                <a:spLocks noRot="1" noChangeAspect="1" noMove="1" noResize="1" noEditPoints="1" noAdjustHandles="1" noChangeArrowheads="1" noChangeShapeType="1" noTextEdit="1"/>
              </p:cNvSpPr>
              <p:nvPr/>
            </p:nvSpPr>
            <p:spPr>
              <a:xfrm>
                <a:off x="7734761" y="5038734"/>
                <a:ext cx="701731" cy="276999"/>
              </a:xfrm>
              <a:prstGeom prst="rect">
                <a:avLst/>
              </a:prstGeom>
              <a:blipFill>
                <a:blip r:embed="rId16"/>
                <a:stretch>
                  <a:fillRect l="-870" t="-4444" b="-15556"/>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692B07-8110-A39F-B8B6-BBD5E8FBB33A}"/>
              </a:ext>
            </a:extLst>
          </p:cNvPr>
          <p:cNvGrpSpPr/>
          <p:nvPr/>
        </p:nvGrpSpPr>
        <p:grpSpPr>
          <a:xfrm>
            <a:off x="1750522" y="3515415"/>
            <a:ext cx="2948997" cy="1709067"/>
            <a:chOff x="1750522" y="3515415"/>
            <a:chExt cx="2948997" cy="1709067"/>
          </a:xfrm>
        </p:grpSpPr>
        <p:cxnSp>
          <p:nvCxnSpPr>
            <p:cNvPr id="20" name="Straight Arrow Connector 19">
              <a:extLst>
                <a:ext uri="{FF2B5EF4-FFF2-40B4-BE49-F238E27FC236}">
                  <a16:creationId xmlns:a16="http://schemas.microsoft.com/office/drawing/2014/main" id="{5EA0A360-1295-6A8A-49D0-875B8E3D1EFC}"/>
                </a:ext>
              </a:extLst>
            </p:cNvPr>
            <p:cNvCxnSpPr/>
            <p:nvPr/>
          </p:nvCxnSpPr>
          <p:spPr bwMode="auto">
            <a:xfrm rot="5400000" flipH="1" flipV="1">
              <a:off x="1215535" y="4687907"/>
              <a:ext cx="1071562" cy="1588"/>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103">
              <a:extLst>
                <a:ext uri="{FF2B5EF4-FFF2-40B4-BE49-F238E27FC236}">
                  <a16:creationId xmlns:a16="http://schemas.microsoft.com/office/drawing/2014/main" id="{0D5E4D52-A9D9-4505-91FB-6E76267F7967}"/>
                </a:ext>
              </a:extLst>
            </p:cNvPr>
            <p:cNvSpPr txBox="1">
              <a:spLocks noChangeArrowheads="1"/>
            </p:cNvSpPr>
            <p:nvPr/>
          </p:nvSpPr>
          <p:spPr bwMode="auto">
            <a:xfrm>
              <a:off x="1752110" y="4748232"/>
              <a:ext cx="1167307" cy="338554"/>
            </a:xfrm>
            <a:prstGeom prst="rect">
              <a:avLst/>
            </a:prstGeom>
            <a:noFill/>
            <a:ln w="9525">
              <a:noFill/>
              <a:miter lim="800000"/>
              <a:headEnd/>
              <a:tailEnd/>
            </a:ln>
          </p:spPr>
          <p:txBody>
            <a:bodyPr wrap="none">
              <a:spAutoFit/>
            </a:bodyPr>
            <a:lstStyle/>
            <a:p>
              <a:r>
                <a:rPr lang="el-GR" sz="1600" dirty="0">
                  <a:solidFill>
                    <a:srgbClr val="FF0000"/>
                  </a:solidFill>
                  <a:latin typeface="Times New Roman" pitchFamily="18" charset="0"/>
                  <a:cs typeface="Times New Roman" pitchFamily="18" charset="0"/>
                </a:rPr>
                <a:t>Δ</a:t>
              </a:r>
              <a:r>
                <a:rPr lang="en-US" sz="1600" i="1" dirty="0">
                  <a:solidFill>
                    <a:srgbClr val="FF0000"/>
                  </a:solidFill>
                  <a:latin typeface="Times New Roman" pitchFamily="18" charset="0"/>
                  <a:cs typeface="Times New Roman" pitchFamily="18" charset="0"/>
                </a:rPr>
                <a:t>E</a:t>
              </a:r>
              <a:r>
                <a:rPr lang="en-US" sz="1600" dirty="0">
                  <a:solidFill>
                    <a:srgbClr val="FF0000"/>
                  </a:solidFill>
                  <a:latin typeface="Times New Roman" pitchFamily="18" charset="0"/>
                  <a:cs typeface="Times New Roman" pitchFamily="18" charset="0"/>
                </a:rPr>
                <a:t> ~ </a:t>
              </a:r>
              <a:r>
                <a:rPr lang="en-US" sz="1600" dirty="0" err="1">
                  <a:solidFill>
                    <a:srgbClr val="FF0000"/>
                  </a:solidFill>
                  <a:latin typeface="Times New Roman" pitchFamily="18" charset="0"/>
                  <a:cs typeface="Times New Roman" pitchFamily="18" charset="0"/>
                </a:rPr>
                <a:t>h·kHz</a:t>
              </a:r>
              <a:endParaRPr lang="en-US" sz="1600" dirty="0">
                <a:solidFill>
                  <a:srgbClr val="FF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5858161F-D3E9-79BC-00BA-38474068E394}"/>
                </a:ext>
              </a:extLst>
            </p:cNvPr>
            <p:cNvSpPr txBox="1"/>
            <p:nvPr/>
          </p:nvSpPr>
          <p:spPr>
            <a:xfrm>
              <a:off x="1835352" y="3515415"/>
              <a:ext cx="2864167" cy="923330"/>
            </a:xfrm>
            <a:prstGeom prst="rect">
              <a:avLst/>
            </a:prstGeom>
            <a:solidFill>
              <a:schemeClr val="bg1"/>
            </a:solidFill>
            <a:ln>
              <a:solidFill>
                <a:srgbClr val="FF0000"/>
              </a:solidFill>
            </a:ln>
          </p:spPr>
          <p:txBody>
            <a:bodyPr wrap="square" rtlCol="0">
              <a:spAutoFit/>
            </a:bodyPr>
            <a:lstStyle/>
            <a:p>
              <a:r>
                <a:rPr lang="en-US" dirty="0">
                  <a:solidFill>
                    <a:srgbClr val="FF0000"/>
                  </a:solidFill>
                  <a:latin typeface="Calibri" panose="020F0502020204030204" pitchFamily="34" charset="0"/>
                </a:rPr>
                <a:t>New, more precise method: Study transitions between states</a:t>
              </a:r>
            </a:p>
          </p:txBody>
        </p:sp>
      </p:grpSp>
    </p:spTree>
    <p:custDataLst>
      <p:tags r:id="rId1"/>
    </p:custDataLst>
    <p:extLst>
      <p:ext uri="{BB962C8B-B14F-4D97-AF65-F5344CB8AC3E}">
        <p14:creationId xmlns:p14="http://schemas.microsoft.com/office/powerpoint/2010/main" val="3763548379"/>
      </p:ext>
    </p:extLst>
  </p:cSld>
  <p:clrMapOvr>
    <a:masterClrMapping/>
  </p:clrMapOvr>
  <p:transition advTm="709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The setup to detect magnetically induced resonance transitions in flow-through mode</a:t>
            </a:r>
          </a:p>
        </p:txBody>
      </p:sp>
      <p:sp>
        <p:nvSpPr>
          <p:cNvPr id="72" name="Rectangle 71"/>
          <p:cNvSpPr>
            <a:spLocks noChangeAspect="1" noChangeArrowheads="1"/>
          </p:cNvSpPr>
          <p:nvPr/>
        </p:nvSpPr>
        <p:spPr bwMode="auto">
          <a:xfrm>
            <a:off x="2289175" y="3106738"/>
            <a:ext cx="3651250" cy="576262"/>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74" name="Rectangle 73"/>
          <p:cNvSpPr>
            <a:spLocks noChangeAspect="1" noChangeArrowheads="1"/>
          </p:cNvSpPr>
          <p:nvPr/>
        </p:nvSpPr>
        <p:spPr bwMode="auto">
          <a:xfrm>
            <a:off x="1339850" y="2947988"/>
            <a:ext cx="949325" cy="574675"/>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270340" name="Line 6"/>
          <p:cNvSpPr>
            <a:spLocks noChangeAspect="1" noChangeShapeType="1"/>
          </p:cNvSpPr>
          <p:nvPr/>
        </p:nvSpPr>
        <p:spPr bwMode="auto">
          <a:xfrm>
            <a:off x="1339850" y="2852738"/>
            <a:ext cx="406400" cy="0"/>
          </a:xfrm>
          <a:prstGeom prst="line">
            <a:avLst/>
          </a:prstGeom>
          <a:noFill/>
          <a:ln w="9525">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270341" name="Text Box 7"/>
          <p:cNvSpPr txBox="1">
            <a:spLocks noChangeAspect="1" noChangeArrowheads="1"/>
          </p:cNvSpPr>
          <p:nvPr/>
        </p:nvSpPr>
        <p:spPr bwMode="auto">
          <a:xfrm>
            <a:off x="468313" y="2551113"/>
            <a:ext cx="1008062" cy="523220"/>
          </a:xfrm>
          <a:prstGeom prst="rect">
            <a:avLst/>
          </a:prstGeom>
          <a:noFill/>
          <a:ln w="9525">
            <a:noFill/>
            <a:miter lim="800000"/>
            <a:headEnd/>
            <a:tailEnd/>
          </a:ln>
        </p:spPr>
        <p:txBody>
          <a:bodyPr>
            <a:spAutoFit/>
          </a:bodyPr>
          <a:lstStyle/>
          <a:p>
            <a:r>
              <a:rPr lang="en-US" sz="1400">
                <a:solidFill>
                  <a:srgbClr val="FF0000"/>
                </a:solidFill>
                <a:latin typeface="Times New Roman" pitchFamily="18" charset="0"/>
                <a:cs typeface="Times New Roman" pitchFamily="18" charset="0"/>
              </a:rPr>
              <a:t>New UCN</a:t>
            </a:r>
          </a:p>
          <a:p>
            <a:r>
              <a:rPr lang="en-US" sz="1400">
                <a:solidFill>
                  <a:srgbClr val="FF0000"/>
                </a:solidFill>
                <a:latin typeface="Times New Roman" pitchFamily="18" charset="0"/>
                <a:cs typeface="Times New Roman" pitchFamily="18" charset="0"/>
              </a:rPr>
              <a:t>Source</a:t>
            </a:r>
          </a:p>
        </p:txBody>
      </p:sp>
      <p:sp>
        <p:nvSpPr>
          <p:cNvPr id="270342" name="Line 8"/>
          <p:cNvSpPr>
            <a:spLocks noChangeAspect="1" noChangeShapeType="1"/>
          </p:cNvSpPr>
          <p:nvPr/>
        </p:nvSpPr>
        <p:spPr bwMode="auto">
          <a:xfrm>
            <a:off x="2289175" y="2271713"/>
            <a:ext cx="0" cy="406400"/>
          </a:xfrm>
          <a:prstGeom prst="line">
            <a:avLst/>
          </a:prstGeom>
          <a:noFill/>
          <a:ln w="31750">
            <a:solidFill>
              <a:schemeClr val="tx1"/>
            </a:solidFill>
            <a:round/>
            <a:headEnd/>
            <a:tailEnd type="triangle" w="lg" len="med"/>
          </a:ln>
        </p:spPr>
        <p:txBody>
          <a:bodyPr/>
          <a:lstStyle/>
          <a:p>
            <a:endParaRPr lang="en-US">
              <a:latin typeface="Times New Roman" pitchFamily="18" charset="0"/>
              <a:cs typeface="Times New Roman" pitchFamily="18" charset="0"/>
            </a:endParaRPr>
          </a:p>
        </p:txBody>
      </p:sp>
      <p:sp>
        <p:nvSpPr>
          <p:cNvPr id="270343" name="Text Box 9"/>
          <p:cNvSpPr txBox="1">
            <a:spLocks noChangeAspect="1" noChangeArrowheads="1"/>
          </p:cNvSpPr>
          <p:nvPr/>
        </p:nvSpPr>
        <p:spPr bwMode="auto">
          <a:xfrm>
            <a:off x="500063" y="1714500"/>
            <a:ext cx="1928812" cy="523875"/>
          </a:xfrm>
          <a:prstGeom prst="rect">
            <a:avLst/>
          </a:prstGeom>
          <a:noFill/>
          <a:ln w="9525">
            <a:noFill/>
            <a:miter lim="800000"/>
            <a:headEnd/>
            <a:tailEnd/>
          </a:ln>
        </p:spPr>
        <p:txBody>
          <a:bodyPr>
            <a:spAutoFit/>
          </a:bodyPr>
          <a:lstStyle/>
          <a:p>
            <a:pPr marL="342900" indent="-342900"/>
            <a:r>
              <a:rPr lang="en-US" sz="1400">
                <a:latin typeface="Times New Roman" pitchFamily="18" charset="0"/>
                <a:cs typeface="Times New Roman" pitchFamily="18" charset="0"/>
              </a:rPr>
              <a:t>1. Prepare initial state,</a:t>
            </a:r>
          </a:p>
          <a:p>
            <a:pPr marL="342900" indent="-342900"/>
            <a:r>
              <a:rPr lang="en-US" sz="1400">
                <a:latin typeface="Times New Roman" pitchFamily="18" charset="0"/>
                <a:cs typeface="Times New Roman" pitchFamily="18" charset="0"/>
              </a:rPr>
              <a:t>ground state suppressed</a:t>
            </a:r>
          </a:p>
        </p:txBody>
      </p:sp>
      <p:sp>
        <p:nvSpPr>
          <p:cNvPr id="80" name="Rectangle 79"/>
          <p:cNvSpPr>
            <a:spLocks noChangeAspect="1" noChangeArrowheads="1"/>
          </p:cNvSpPr>
          <p:nvPr/>
        </p:nvSpPr>
        <p:spPr bwMode="auto">
          <a:xfrm>
            <a:off x="5262563" y="2703513"/>
            <a:ext cx="642937" cy="269875"/>
          </a:xfrm>
          <a:prstGeom prst="rect">
            <a:avLst/>
          </a:prstGeom>
          <a:gradFill rotWithShape="1">
            <a:gsLst>
              <a:gs pos="0">
                <a:srgbClr val="00FFFF"/>
              </a:gs>
              <a:gs pos="50000">
                <a:schemeClr val="tx1"/>
              </a:gs>
              <a:gs pos="100000">
                <a:srgbClr val="00FFFF"/>
              </a:gs>
            </a:gsLst>
            <a:lin ang="5400000" scaled="1"/>
          </a:gradFill>
          <a:ln w="9525">
            <a:solidFill>
              <a:schemeClr val="tx1"/>
            </a:solidFill>
            <a:miter lim="800000"/>
            <a:headEnd/>
            <a:tailEnd/>
          </a:ln>
        </p:spPr>
        <p:txBody>
          <a:bodyPr wrap="none" anchor="ctr"/>
          <a:lstStyle/>
          <a:p>
            <a:pPr fontAlgn="auto">
              <a:spcBef>
                <a:spcPts val="0"/>
              </a:spcBef>
              <a:spcAft>
                <a:spcPts val="0"/>
              </a:spcAft>
              <a:defRPr/>
            </a:pPr>
            <a:endParaRPr lang="en-US" sz="1800">
              <a:latin typeface="Times New Roman" pitchFamily="18" charset="0"/>
              <a:cs typeface="Times New Roman" pitchFamily="18" charset="0"/>
            </a:endParaRPr>
          </a:p>
        </p:txBody>
      </p:sp>
      <p:sp>
        <p:nvSpPr>
          <p:cNvPr id="270345" name="Line 11"/>
          <p:cNvSpPr>
            <a:spLocks noChangeAspect="1" noChangeShapeType="1"/>
          </p:cNvSpPr>
          <p:nvPr/>
        </p:nvSpPr>
        <p:spPr bwMode="auto">
          <a:xfrm>
            <a:off x="5600700" y="2125663"/>
            <a:ext cx="0" cy="406400"/>
          </a:xfrm>
          <a:prstGeom prst="line">
            <a:avLst/>
          </a:prstGeom>
          <a:noFill/>
          <a:ln w="31750">
            <a:solidFill>
              <a:schemeClr val="tx1"/>
            </a:solidFill>
            <a:round/>
            <a:headEnd/>
            <a:tailEnd type="triangle" w="lg" len="med"/>
          </a:ln>
        </p:spPr>
        <p:txBody>
          <a:bodyPr/>
          <a:lstStyle/>
          <a:p>
            <a:endParaRPr lang="en-US">
              <a:latin typeface="Times New Roman" pitchFamily="18" charset="0"/>
              <a:cs typeface="Times New Roman" pitchFamily="18" charset="0"/>
            </a:endParaRPr>
          </a:p>
        </p:txBody>
      </p:sp>
      <p:sp>
        <p:nvSpPr>
          <p:cNvPr id="270346" name="Text Box 12"/>
          <p:cNvSpPr txBox="1">
            <a:spLocks noChangeAspect="1" noChangeArrowheads="1"/>
          </p:cNvSpPr>
          <p:nvPr/>
        </p:nvSpPr>
        <p:spPr bwMode="auto">
          <a:xfrm>
            <a:off x="5240338" y="1700213"/>
            <a:ext cx="1760537" cy="307975"/>
          </a:xfrm>
          <a:prstGeom prst="rect">
            <a:avLst/>
          </a:prstGeom>
          <a:noFill/>
          <a:ln w="9525">
            <a:noFill/>
            <a:miter lim="800000"/>
            <a:headEnd/>
            <a:tailEnd/>
          </a:ln>
        </p:spPr>
        <p:txBody>
          <a:bodyPr>
            <a:spAutoFit/>
          </a:bodyPr>
          <a:lstStyle/>
          <a:p>
            <a:pPr algn="ctr"/>
            <a:r>
              <a:rPr lang="en-US" sz="1400">
                <a:latin typeface="Times New Roman" pitchFamily="18" charset="0"/>
                <a:cs typeface="Times New Roman" pitchFamily="18" charset="0"/>
              </a:rPr>
              <a:t>3. Filter ground state</a:t>
            </a:r>
          </a:p>
        </p:txBody>
      </p:sp>
      <p:sp>
        <p:nvSpPr>
          <p:cNvPr id="270347" name="Arc 13"/>
          <p:cNvSpPr>
            <a:spLocks noChangeAspect="1"/>
          </p:cNvSpPr>
          <p:nvPr/>
        </p:nvSpPr>
        <p:spPr bwMode="auto">
          <a:xfrm>
            <a:off x="5905500" y="3046413"/>
            <a:ext cx="1474788" cy="1246187"/>
          </a:xfrm>
          <a:custGeom>
            <a:avLst/>
            <a:gdLst>
              <a:gd name="T0" fmla="*/ 0 w 18793"/>
              <a:gd name="T1" fmla="*/ 0 h 21600"/>
              <a:gd name="T2" fmla="*/ 2147483647 w 18793"/>
              <a:gd name="T3" fmla="*/ 2147483647 h 21600"/>
              <a:gd name="T4" fmla="*/ 0 w 18793"/>
              <a:gd name="T5" fmla="*/ 2147483647 h 21600"/>
              <a:gd name="T6" fmla="*/ 0 60000 65536"/>
              <a:gd name="T7" fmla="*/ 0 60000 65536"/>
              <a:gd name="T8" fmla="*/ 0 60000 65536"/>
              <a:gd name="T9" fmla="*/ 0 w 18793"/>
              <a:gd name="T10" fmla="*/ 0 h 21600"/>
              <a:gd name="T11" fmla="*/ 18793 w 18793"/>
              <a:gd name="T12" fmla="*/ 21600 h 21600"/>
            </a:gdLst>
            <a:ahLst/>
            <a:cxnLst>
              <a:cxn ang="T6">
                <a:pos x="T0" y="T1"/>
              </a:cxn>
              <a:cxn ang="T7">
                <a:pos x="T2" y="T3"/>
              </a:cxn>
              <a:cxn ang="T8">
                <a:pos x="T4" y="T5"/>
              </a:cxn>
            </a:cxnLst>
            <a:rect l="T9" t="T10" r="T11" b="T12"/>
            <a:pathLst>
              <a:path w="18793" h="21600" fill="none" extrusionOk="0">
                <a:moveTo>
                  <a:pt x="-1" y="0"/>
                </a:moveTo>
                <a:cubicBezTo>
                  <a:pt x="7779" y="0"/>
                  <a:pt x="14958" y="4183"/>
                  <a:pt x="18793" y="10951"/>
                </a:cubicBezTo>
              </a:path>
              <a:path w="18793" h="21600" stroke="0" extrusionOk="0">
                <a:moveTo>
                  <a:pt x="-1" y="0"/>
                </a:moveTo>
                <a:cubicBezTo>
                  <a:pt x="7779" y="0"/>
                  <a:pt x="14958" y="4183"/>
                  <a:pt x="18793" y="10951"/>
                </a:cubicBezTo>
                <a:lnTo>
                  <a:pt x="0" y="21600"/>
                </a:lnTo>
                <a:close/>
              </a:path>
            </a:pathLst>
          </a:custGeom>
          <a:noFill/>
          <a:ln w="9525">
            <a:solidFill>
              <a:srgbClr val="FF0000"/>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270348" name="Oval 25"/>
          <p:cNvSpPr>
            <a:spLocks noChangeAspect="1" noChangeArrowheads="1"/>
          </p:cNvSpPr>
          <p:nvPr/>
        </p:nvSpPr>
        <p:spPr bwMode="auto">
          <a:xfrm>
            <a:off x="2865438" y="2660650"/>
            <a:ext cx="134937" cy="136525"/>
          </a:xfrm>
          <a:prstGeom prst="ellipse">
            <a:avLst/>
          </a:prstGeom>
          <a:noFill/>
          <a:ln w="254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sp>
        <p:nvSpPr>
          <p:cNvPr id="270349" name="Oval 26"/>
          <p:cNvSpPr>
            <a:spLocks noChangeAspect="1" noChangeArrowheads="1"/>
          </p:cNvSpPr>
          <p:nvPr/>
        </p:nvSpPr>
        <p:spPr bwMode="auto">
          <a:xfrm>
            <a:off x="2914650" y="2714625"/>
            <a:ext cx="33338" cy="33338"/>
          </a:xfrm>
          <a:prstGeom prst="ellipse">
            <a:avLst/>
          </a:prstGeom>
          <a:solidFill>
            <a:srgbClr val="FF0000"/>
          </a:solidFill>
          <a:ln w="127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grpSp>
        <p:nvGrpSpPr>
          <p:cNvPr id="270350" name="Group 27"/>
          <p:cNvGrpSpPr>
            <a:grpSpLocks noChangeAspect="1"/>
          </p:cNvGrpSpPr>
          <p:nvPr/>
        </p:nvGrpSpPr>
        <p:grpSpPr bwMode="auto">
          <a:xfrm>
            <a:off x="3067050" y="2660650"/>
            <a:ext cx="134938" cy="136525"/>
            <a:chOff x="1716" y="1593"/>
            <a:chExt cx="90" cy="91"/>
          </a:xfrm>
        </p:grpSpPr>
        <p:sp>
          <p:nvSpPr>
            <p:cNvPr id="270395" name="Oval 28"/>
            <p:cNvSpPr>
              <a:spLocks noChangeAspect="1" noChangeArrowheads="1"/>
            </p:cNvSpPr>
            <p:nvPr/>
          </p:nvSpPr>
          <p:spPr bwMode="auto">
            <a:xfrm>
              <a:off x="1716" y="1593"/>
              <a:ext cx="90" cy="91"/>
            </a:xfrm>
            <a:prstGeom prst="ellipse">
              <a:avLst/>
            </a:prstGeom>
            <a:noFill/>
            <a:ln w="25400">
              <a:solidFill>
                <a:srgbClr val="00FF00"/>
              </a:solidFill>
              <a:round/>
              <a:headEnd/>
              <a:tailEnd/>
            </a:ln>
          </p:spPr>
          <p:txBody>
            <a:bodyPr wrap="none" anchor="ctr"/>
            <a:lstStyle/>
            <a:p>
              <a:pPr algn="ctr"/>
              <a:endParaRPr lang="en-US" sz="1800">
                <a:latin typeface="Times New Roman" pitchFamily="18" charset="0"/>
                <a:cs typeface="Times New Roman" pitchFamily="18" charset="0"/>
              </a:endParaRPr>
            </a:p>
          </p:txBody>
        </p:sp>
        <p:sp>
          <p:nvSpPr>
            <p:cNvPr id="270396" name="Line 29"/>
            <p:cNvSpPr>
              <a:spLocks noChangeAspect="1" noChangeShapeType="1"/>
            </p:cNvSpPr>
            <p:nvPr/>
          </p:nvSpPr>
          <p:spPr bwMode="auto">
            <a:xfrm flipH="1">
              <a:off x="1728" y="1605"/>
              <a:ext cx="66"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sp>
          <p:nvSpPr>
            <p:cNvPr id="270397" name="Line 30"/>
            <p:cNvSpPr>
              <a:spLocks noChangeAspect="1" noChangeShapeType="1"/>
            </p:cNvSpPr>
            <p:nvPr/>
          </p:nvSpPr>
          <p:spPr bwMode="auto">
            <a:xfrm>
              <a:off x="1731" y="1608"/>
              <a:ext cx="63"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grpSp>
      <p:sp>
        <p:nvSpPr>
          <p:cNvPr id="270351" name="Oval 33"/>
          <p:cNvSpPr>
            <a:spLocks noChangeAspect="1" noChangeArrowheads="1"/>
          </p:cNvSpPr>
          <p:nvPr/>
        </p:nvSpPr>
        <p:spPr bwMode="auto">
          <a:xfrm>
            <a:off x="3268663" y="2660650"/>
            <a:ext cx="133350" cy="136525"/>
          </a:xfrm>
          <a:prstGeom prst="ellipse">
            <a:avLst/>
          </a:prstGeom>
          <a:noFill/>
          <a:ln w="254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sp>
        <p:nvSpPr>
          <p:cNvPr id="270352" name="Oval 34"/>
          <p:cNvSpPr>
            <a:spLocks noChangeAspect="1" noChangeArrowheads="1"/>
          </p:cNvSpPr>
          <p:nvPr/>
        </p:nvSpPr>
        <p:spPr bwMode="auto">
          <a:xfrm>
            <a:off x="3317875" y="2714625"/>
            <a:ext cx="31750" cy="33338"/>
          </a:xfrm>
          <a:prstGeom prst="ellipse">
            <a:avLst/>
          </a:prstGeom>
          <a:solidFill>
            <a:srgbClr val="FF0000"/>
          </a:solidFill>
          <a:ln w="127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grpSp>
        <p:nvGrpSpPr>
          <p:cNvPr id="270353" name="Group 35"/>
          <p:cNvGrpSpPr>
            <a:grpSpLocks noChangeAspect="1"/>
          </p:cNvGrpSpPr>
          <p:nvPr/>
        </p:nvGrpSpPr>
        <p:grpSpPr bwMode="auto">
          <a:xfrm>
            <a:off x="3470275" y="2660650"/>
            <a:ext cx="133350" cy="136525"/>
            <a:chOff x="1716" y="1593"/>
            <a:chExt cx="90" cy="91"/>
          </a:xfrm>
        </p:grpSpPr>
        <p:sp>
          <p:nvSpPr>
            <p:cNvPr id="270392" name="Oval 36"/>
            <p:cNvSpPr>
              <a:spLocks noChangeAspect="1" noChangeArrowheads="1"/>
            </p:cNvSpPr>
            <p:nvPr/>
          </p:nvSpPr>
          <p:spPr bwMode="auto">
            <a:xfrm>
              <a:off x="1716" y="1593"/>
              <a:ext cx="90" cy="91"/>
            </a:xfrm>
            <a:prstGeom prst="ellipse">
              <a:avLst/>
            </a:prstGeom>
            <a:noFill/>
            <a:ln w="25400">
              <a:solidFill>
                <a:srgbClr val="00FF00"/>
              </a:solidFill>
              <a:round/>
              <a:headEnd/>
              <a:tailEnd/>
            </a:ln>
          </p:spPr>
          <p:txBody>
            <a:bodyPr wrap="none" anchor="ctr"/>
            <a:lstStyle/>
            <a:p>
              <a:pPr algn="ctr"/>
              <a:endParaRPr lang="en-US" sz="1800">
                <a:latin typeface="Times New Roman" pitchFamily="18" charset="0"/>
                <a:cs typeface="Times New Roman" pitchFamily="18" charset="0"/>
              </a:endParaRPr>
            </a:p>
          </p:txBody>
        </p:sp>
        <p:sp>
          <p:nvSpPr>
            <p:cNvPr id="270393" name="Line 37"/>
            <p:cNvSpPr>
              <a:spLocks noChangeAspect="1" noChangeShapeType="1"/>
            </p:cNvSpPr>
            <p:nvPr/>
          </p:nvSpPr>
          <p:spPr bwMode="auto">
            <a:xfrm flipH="1">
              <a:off x="1728" y="1605"/>
              <a:ext cx="66"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sp>
          <p:nvSpPr>
            <p:cNvPr id="270394" name="Line 38"/>
            <p:cNvSpPr>
              <a:spLocks noChangeAspect="1" noChangeShapeType="1"/>
            </p:cNvSpPr>
            <p:nvPr/>
          </p:nvSpPr>
          <p:spPr bwMode="auto">
            <a:xfrm>
              <a:off x="1731" y="1608"/>
              <a:ext cx="63"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grpSp>
      <p:sp>
        <p:nvSpPr>
          <p:cNvPr id="270354" name="Oval 41"/>
          <p:cNvSpPr>
            <a:spLocks noChangeAspect="1" noChangeArrowheads="1"/>
          </p:cNvSpPr>
          <p:nvPr/>
        </p:nvSpPr>
        <p:spPr bwMode="auto">
          <a:xfrm>
            <a:off x="3667125" y="2660650"/>
            <a:ext cx="133350" cy="136525"/>
          </a:xfrm>
          <a:prstGeom prst="ellipse">
            <a:avLst/>
          </a:prstGeom>
          <a:noFill/>
          <a:ln w="254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sp>
        <p:nvSpPr>
          <p:cNvPr id="270355" name="Oval 42"/>
          <p:cNvSpPr>
            <a:spLocks noChangeAspect="1" noChangeArrowheads="1"/>
          </p:cNvSpPr>
          <p:nvPr/>
        </p:nvSpPr>
        <p:spPr bwMode="auto">
          <a:xfrm>
            <a:off x="3716338" y="2714625"/>
            <a:ext cx="31750" cy="33338"/>
          </a:xfrm>
          <a:prstGeom prst="ellipse">
            <a:avLst/>
          </a:prstGeom>
          <a:solidFill>
            <a:srgbClr val="FF0000"/>
          </a:solidFill>
          <a:ln w="127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grpSp>
        <p:nvGrpSpPr>
          <p:cNvPr id="270356" name="Group 43"/>
          <p:cNvGrpSpPr>
            <a:grpSpLocks noChangeAspect="1"/>
          </p:cNvGrpSpPr>
          <p:nvPr/>
        </p:nvGrpSpPr>
        <p:grpSpPr bwMode="auto">
          <a:xfrm>
            <a:off x="3868738" y="2660650"/>
            <a:ext cx="133350" cy="136525"/>
            <a:chOff x="1716" y="1593"/>
            <a:chExt cx="90" cy="91"/>
          </a:xfrm>
        </p:grpSpPr>
        <p:sp>
          <p:nvSpPr>
            <p:cNvPr id="270389" name="Oval 44"/>
            <p:cNvSpPr>
              <a:spLocks noChangeAspect="1" noChangeArrowheads="1"/>
            </p:cNvSpPr>
            <p:nvPr/>
          </p:nvSpPr>
          <p:spPr bwMode="auto">
            <a:xfrm>
              <a:off x="1716" y="1593"/>
              <a:ext cx="90" cy="91"/>
            </a:xfrm>
            <a:prstGeom prst="ellipse">
              <a:avLst/>
            </a:prstGeom>
            <a:noFill/>
            <a:ln w="25400">
              <a:solidFill>
                <a:srgbClr val="00FF00"/>
              </a:solidFill>
              <a:round/>
              <a:headEnd/>
              <a:tailEnd/>
            </a:ln>
          </p:spPr>
          <p:txBody>
            <a:bodyPr wrap="none" anchor="ctr"/>
            <a:lstStyle/>
            <a:p>
              <a:pPr algn="ctr"/>
              <a:endParaRPr lang="en-US" sz="1800">
                <a:latin typeface="Times New Roman" pitchFamily="18" charset="0"/>
                <a:cs typeface="Times New Roman" pitchFamily="18" charset="0"/>
              </a:endParaRPr>
            </a:p>
          </p:txBody>
        </p:sp>
        <p:sp>
          <p:nvSpPr>
            <p:cNvPr id="270390" name="Line 45"/>
            <p:cNvSpPr>
              <a:spLocks noChangeAspect="1" noChangeShapeType="1"/>
            </p:cNvSpPr>
            <p:nvPr/>
          </p:nvSpPr>
          <p:spPr bwMode="auto">
            <a:xfrm flipH="1">
              <a:off x="1728" y="1605"/>
              <a:ext cx="66"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sp>
          <p:nvSpPr>
            <p:cNvPr id="270391" name="Line 46"/>
            <p:cNvSpPr>
              <a:spLocks noChangeAspect="1" noChangeShapeType="1"/>
            </p:cNvSpPr>
            <p:nvPr/>
          </p:nvSpPr>
          <p:spPr bwMode="auto">
            <a:xfrm>
              <a:off x="1731" y="1608"/>
              <a:ext cx="63"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grpSp>
      <p:sp>
        <p:nvSpPr>
          <p:cNvPr id="270357" name="Oval 49"/>
          <p:cNvSpPr>
            <a:spLocks noChangeAspect="1" noChangeArrowheads="1"/>
          </p:cNvSpPr>
          <p:nvPr/>
        </p:nvSpPr>
        <p:spPr bwMode="auto">
          <a:xfrm>
            <a:off x="4051300" y="2660650"/>
            <a:ext cx="134938" cy="136525"/>
          </a:xfrm>
          <a:prstGeom prst="ellipse">
            <a:avLst/>
          </a:prstGeom>
          <a:noFill/>
          <a:ln w="254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sp>
        <p:nvSpPr>
          <p:cNvPr id="270358" name="Oval 50"/>
          <p:cNvSpPr>
            <a:spLocks noChangeAspect="1" noChangeArrowheads="1"/>
          </p:cNvSpPr>
          <p:nvPr/>
        </p:nvSpPr>
        <p:spPr bwMode="auto">
          <a:xfrm>
            <a:off x="4100513" y="2714625"/>
            <a:ext cx="33337" cy="33338"/>
          </a:xfrm>
          <a:prstGeom prst="ellipse">
            <a:avLst/>
          </a:prstGeom>
          <a:solidFill>
            <a:srgbClr val="FF0000"/>
          </a:solidFill>
          <a:ln w="127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grpSp>
        <p:nvGrpSpPr>
          <p:cNvPr id="270359" name="Group 51"/>
          <p:cNvGrpSpPr>
            <a:grpSpLocks noChangeAspect="1"/>
          </p:cNvGrpSpPr>
          <p:nvPr/>
        </p:nvGrpSpPr>
        <p:grpSpPr bwMode="auto">
          <a:xfrm>
            <a:off x="4252913" y="2660650"/>
            <a:ext cx="134937" cy="136525"/>
            <a:chOff x="1716" y="1593"/>
            <a:chExt cx="90" cy="91"/>
          </a:xfrm>
        </p:grpSpPr>
        <p:sp>
          <p:nvSpPr>
            <p:cNvPr id="270386" name="Oval 52"/>
            <p:cNvSpPr>
              <a:spLocks noChangeAspect="1" noChangeArrowheads="1"/>
            </p:cNvSpPr>
            <p:nvPr/>
          </p:nvSpPr>
          <p:spPr bwMode="auto">
            <a:xfrm>
              <a:off x="1716" y="1593"/>
              <a:ext cx="90" cy="91"/>
            </a:xfrm>
            <a:prstGeom prst="ellipse">
              <a:avLst/>
            </a:prstGeom>
            <a:noFill/>
            <a:ln w="25400">
              <a:solidFill>
                <a:srgbClr val="00FF00"/>
              </a:solidFill>
              <a:round/>
              <a:headEnd/>
              <a:tailEnd/>
            </a:ln>
          </p:spPr>
          <p:txBody>
            <a:bodyPr wrap="none" anchor="ctr"/>
            <a:lstStyle/>
            <a:p>
              <a:pPr algn="ctr"/>
              <a:endParaRPr lang="en-US" sz="1800">
                <a:latin typeface="Times New Roman" pitchFamily="18" charset="0"/>
                <a:cs typeface="Times New Roman" pitchFamily="18" charset="0"/>
              </a:endParaRPr>
            </a:p>
          </p:txBody>
        </p:sp>
        <p:sp>
          <p:nvSpPr>
            <p:cNvPr id="270387" name="Line 53"/>
            <p:cNvSpPr>
              <a:spLocks noChangeAspect="1" noChangeShapeType="1"/>
            </p:cNvSpPr>
            <p:nvPr/>
          </p:nvSpPr>
          <p:spPr bwMode="auto">
            <a:xfrm flipH="1">
              <a:off x="1728" y="1605"/>
              <a:ext cx="66"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sp>
          <p:nvSpPr>
            <p:cNvPr id="270388" name="Line 54"/>
            <p:cNvSpPr>
              <a:spLocks noChangeAspect="1" noChangeShapeType="1"/>
            </p:cNvSpPr>
            <p:nvPr/>
          </p:nvSpPr>
          <p:spPr bwMode="auto">
            <a:xfrm>
              <a:off x="1731" y="1608"/>
              <a:ext cx="63"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grpSp>
      <p:sp>
        <p:nvSpPr>
          <p:cNvPr id="270360" name="Oval 57"/>
          <p:cNvSpPr>
            <a:spLocks noChangeAspect="1" noChangeArrowheads="1"/>
          </p:cNvSpPr>
          <p:nvPr/>
        </p:nvSpPr>
        <p:spPr bwMode="auto">
          <a:xfrm>
            <a:off x="4449763" y="2660650"/>
            <a:ext cx="134937" cy="136525"/>
          </a:xfrm>
          <a:prstGeom prst="ellipse">
            <a:avLst/>
          </a:prstGeom>
          <a:noFill/>
          <a:ln w="254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sp>
        <p:nvSpPr>
          <p:cNvPr id="270361" name="Oval 58"/>
          <p:cNvSpPr>
            <a:spLocks noChangeAspect="1" noChangeArrowheads="1"/>
          </p:cNvSpPr>
          <p:nvPr/>
        </p:nvSpPr>
        <p:spPr bwMode="auto">
          <a:xfrm>
            <a:off x="4498975" y="2714625"/>
            <a:ext cx="33338" cy="33338"/>
          </a:xfrm>
          <a:prstGeom prst="ellipse">
            <a:avLst/>
          </a:prstGeom>
          <a:solidFill>
            <a:srgbClr val="FF0000"/>
          </a:solidFill>
          <a:ln w="12700">
            <a:solidFill>
              <a:srgbClr val="FF0000"/>
            </a:solidFill>
            <a:round/>
            <a:headEnd/>
            <a:tailEnd/>
          </a:ln>
        </p:spPr>
        <p:txBody>
          <a:bodyPr wrap="none" anchor="ctr"/>
          <a:lstStyle/>
          <a:p>
            <a:endParaRPr lang="en-US" sz="1800">
              <a:latin typeface="Times New Roman" pitchFamily="18" charset="0"/>
              <a:cs typeface="Times New Roman" pitchFamily="18" charset="0"/>
            </a:endParaRPr>
          </a:p>
        </p:txBody>
      </p:sp>
      <p:grpSp>
        <p:nvGrpSpPr>
          <p:cNvPr id="270362" name="Group 59"/>
          <p:cNvGrpSpPr>
            <a:grpSpLocks noChangeAspect="1"/>
          </p:cNvGrpSpPr>
          <p:nvPr/>
        </p:nvGrpSpPr>
        <p:grpSpPr bwMode="auto">
          <a:xfrm>
            <a:off x="4651375" y="2660650"/>
            <a:ext cx="134938" cy="136525"/>
            <a:chOff x="1716" y="1593"/>
            <a:chExt cx="90" cy="91"/>
          </a:xfrm>
        </p:grpSpPr>
        <p:sp>
          <p:nvSpPr>
            <p:cNvPr id="270383" name="Oval 60"/>
            <p:cNvSpPr>
              <a:spLocks noChangeAspect="1" noChangeArrowheads="1"/>
            </p:cNvSpPr>
            <p:nvPr/>
          </p:nvSpPr>
          <p:spPr bwMode="auto">
            <a:xfrm>
              <a:off x="1716" y="1593"/>
              <a:ext cx="90" cy="91"/>
            </a:xfrm>
            <a:prstGeom prst="ellipse">
              <a:avLst/>
            </a:prstGeom>
            <a:noFill/>
            <a:ln w="25400">
              <a:solidFill>
                <a:srgbClr val="00FF00"/>
              </a:solidFill>
              <a:round/>
              <a:headEnd/>
              <a:tailEnd/>
            </a:ln>
          </p:spPr>
          <p:txBody>
            <a:bodyPr wrap="none" anchor="ctr"/>
            <a:lstStyle/>
            <a:p>
              <a:pPr algn="ctr"/>
              <a:endParaRPr lang="en-US" sz="1800">
                <a:latin typeface="Times New Roman" pitchFamily="18" charset="0"/>
                <a:cs typeface="Times New Roman" pitchFamily="18" charset="0"/>
              </a:endParaRPr>
            </a:p>
          </p:txBody>
        </p:sp>
        <p:sp>
          <p:nvSpPr>
            <p:cNvPr id="270384" name="Line 61"/>
            <p:cNvSpPr>
              <a:spLocks noChangeAspect="1" noChangeShapeType="1"/>
            </p:cNvSpPr>
            <p:nvPr/>
          </p:nvSpPr>
          <p:spPr bwMode="auto">
            <a:xfrm flipH="1">
              <a:off x="1728" y="1605"/>
              <a:ext cx="66"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sp>
          <p:nvSpPr>
            <p:cNvPr id="270385" name="Line 62"/>
            <p:cNvSpPr>
              <a:spLocks noChangeAspect="1" noChangeShapeType="1"/>
            </p:cNvSpPr>
            <p:nvPr/>
          </p:nvSpPr>
          <p:spPr bwMode="auto">
            <a:xfrm>
              <a:off x="1731" y="1608"/>
              <a:ext cx="63" cy="63"/>
            </a:xfrm>
            <a:prstGeom prst="line">
              <a:avLst/>
            </a:prstGeom>
            <a:noFill/>
            <a:ln w="15875">
              <a:solidFill>
                <a:srgbClr val="00FF00"/>
              </a:solidFill>
              <a:round/>
              <a:headEnd/>
              <a:tailEnd/>
            </a:ln>
          </p:spPr>
          <p:txBody>
            <a:bodyPr/>
            <a:lstStyle/>
            <a:p>
              <a:endParaRPr lang="en-US">
                <a:latin typeface="Times New Roman" pitchFamily="18" charset="0"/>
                <a:cs typeface="Times New Roman" pitchFamily="18" charset="0"/>
              </a:endParaRPr>
            </a:p>
          </p:txBody>
        </p:sp>
      </p:grpSp>
      <p:sp>
        <p:nvSpPr>
          <p:cNvPr id="270363" name="Line 63"/>
          <p:cNvSpPr>
            <a:spLocks noChangeAspect="1" noChangeShapeType="1"/>
          </p:cNvSpPr>
          <p:nvPr/>
        </p:nvSpPr>
        <p:spPr bwMode="auto">
          <a:xfrm>
            <a:off x="3792538" y="2125663"/>
            <a:ext cx="0" cy="406400"/>
          </a:xfrm>
          <a:prstGeom prst="line">
            <a:avLst/>
          </a:prstGeom>
          <a:noFill/>
          <a:ln w="31750">
            <a:solidFill>
              <a:schemeClr val="tx1"/>
            </a:solidFill>
            <a:round/>
            <a:headEnd/>
            <a:tailEnd type="triangle" w="lg" len="med"/>
          </a:ln>
        </p:spPr>
        <p:txBody>
          <a:bodyPr/>
          <a:lstStyle/>
          <a:p>
            <a:endParaRPr lang="en-US">
              <a:latin typeface="Times New Roman" pitchFamily="18" charset="0"/>
              <a:cs typeface="Times New Roman" pitchFamily="18" charset="0"/>
            </a:endParaRPr>
          </a:p>
        </p:txBody>
      </p:sp>
      <p:sp>
        <p:nvSpPr>
          <p:cNvPr id="270364" name="Text Box 64"/>
          <p:cNvSpPr txBox="1">
            <a:spLocks noChangeAspect="1" noChangeArrowheads="1"/>
          </p:cNvSpPr>
          <p:nvPr/>
        </p:nvSpPr>
        <p:spPr bwMode="auto">
          <a:xfrm>
            <a:off x="2700338" y="1616075"/>
            <a:ext cx="2443162" cy="523875"/>
          </a:xfrm>
          <a:prstGeom prst="rect">
            <a:avLst/>
          </a:prstGeom>
          <a:noFill/>
          <a:ln w="9525">
            <a:noFill/>
            <a:miter lim="800000"/>
            <a:headEnd/>
            <a:tailEnd/>
          </a:ln>
        </p:spPr>
        <p:txBody>
          <a:bodyPr>
            <a:spAutoFit/>
          </a:bodyPr>
          <a:lstStyle/>
          <a:p>
            <a:pPr marL="342900" indent="-342900"/>
            <a:r>
              <a:rPr lang="en-US" sz="1400">
                <a:latin typeface="Times New Roman" pitchFamily="18" charset="0"/>
                <a:cs typeface="Times New Roman" pitchFamily="18" charset="0"/>
              </a:rPr>
              <a:t>2. Induce transitions in periodic magnetic field gradient</a:t>
            </a:r>
          </a:p>
        </p:txBody>
      </p:sp>
      <p:sp>
        <p:nvSpPr>
          <p:cNvPr id="270365" name="Line 65"/>
          <p:cNvSpPr>
            <a:spLocks noChangeAspect="1" noChangeShapeType="1"/>
          </p:cNvSpPr>
          <p:nvPr/>
        </p:nvSpPr>
        <p:spPr bwMode="auto">
          <a:xfrm>
            <a:off x="3567113" y="2990850"/>
            <a:ext cx="406400" cy="0"/>
          </a:xfrm>
          <a:prstGeom prst="line">
            <a:avLst/>
          </a:prstGeom>
          <a:noFill/>
          <a:ln w="9525">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117" name="Text Box 66"/>
          <p:cNvSpPr txBox="1">
            <a:spLocks noChangeArrowheads="1"/>
          </p:cNvSpPr>
          <p:nvPr/>
        </p:nvSpPr>
        <p:spPr bwMode="auto">
          <a:xfrm>
            <a:off x="7473990" y="2924175"/>
            <a:ext cx="553998" cy="1244600"/>
          </a:xfrm>
          <a:prstGeom prst="rect">
            <a:avLst/>
          </a:prstGeom>
          <a:gradFill rotWithShape="1">
            <a:gsLst>
              <a:gs pos="0">
                <a:srgbClr val="00FF00"/>
              </a:gs>
              <a:gs pos="50000">
                <a:schemeClr val="bg1"/>
              </a:gs>
              <a:gs pos="100000">
                <a:srgbClr val="00FF00"/>
              </a:gs>
            </a:gsLst>
            <a:lin ang="0" scaled="1"/>
          </a:gradFill>
          <a:ln w="25400">
            <a:solidFill>
              <a:schemeClr val="tx1"/>
            </a:solidFill>
            <a:miter lim="800000"/>
            <a:headEnd/>
            <a:tailEnd/>
          </a:ln>
        </p:spPr>
        <p:txBody>
          <a:bodyPr vert="eaVert">
            <a:spAutoFit/>
          </a:bodyPr>
          <a:lstStyle/>
          <a:p>
            <a:pPr algn="ctr" fontAlgn="auto">
              <a:spcBef>
                <a:spcPts val="0"/>
              </a:spcBef>
              <a:spcAft>
                <a:spcPts val="0"/>
              </a:spcAft>
              <a:defRPr/>
            </a:pPr>
            <a:r>
              <a:rPr lang="fr-FR" sz="1200" dirty="0">
                <a:latin typeface="Times New Roman" pitchFamily="18" charset="0"/>
                <a:cs typeface="Times New Roman" pitchFamily="18" charset="0"/>
              </a:rPr>
              <a:t>Position-sensitive Detector</a:t>
            </a:r>
          </a:p>
        </p:txBody>
      </p:sp>
      <p:sp>
        <p:nvSpPr>
          <p:cNvPr id="270367" name="Line 67"/>
          <p:cNvSpPr>
            <a:spLocks noChangeAspect="1" noChangeShapeType="1"/>
          </p:cNvSpPr>
          <p:nvPr/>
        </p:nvSpPr>
        <p:spPr bwMode="auto">
          <a:xfrm>
            <a:off x="7667625" y="2276475"/>
            <a:ext cx="0" cy="406400"/>
          </a:xfrm>
          <a:prstGeom prst="line">
            <a:avLst/>
          </a:prstGeom>
          <a:noFill/>
          <a:ln w="31750">
            <a:solidFill>
              <a:schemeClr val="tx1"/>
            </a:solidFill>
            <a:round/>
            <a:headEnd/>
            <a:tailEnd type="triangle" w="lg" len="med"/>
          </a:ln>
        </p:spPr>
        <p:txBody>
          <a:bodyPr/>
          <a:lstStyle/>
          <a:p>
            <a:endParaRPr lang="en-US">
              <a:latin typeface="Times New Roman" pitchFamily="18" charset="0"/>
              <a:cs typeface="Times New Roman" pitchFamily="18" charset="0"/>
            </a:endParaRPr>
          </a:p>
        </p:txBody>
      </p:sp>
      <p:sp>
        <p:nvSpPr>
          <p:cNvPr id="270368" name="Text Box 68"/>
          <p:cNvSpPr txBox="1">
            <a:spLocks noChangeAspect="1" noChangeArrowheads="1"/>
          </p:cNvSpPr>
          <p:nvPr/>
        </p:nvSpPr>
        <p:spPr bwMode="auto">
          <a:xfrm>
            <a:off x="7143750" y="1500188"/>
            <a:ext cx="1838325" cy="738187"/>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4. Measure horizontal velocity in position-sensitive detector</a:t>
            </a:r>
          </a:p>
        </p:txBody>
      </p:sp>
      <p:sp>
        <p:nvSpPr>
          <p:cNvPr id="270369" name="Rectangle 206"/>
          <p:cNvSpPr>
            <a:spLocks noChangeArrowheads="1"/>
          </p:cNvSpPr>
          <p:nvPr/>
        </p:nvSpPr>
        <p:spPr bwMode="auto">
          <a:xfrm>
            <a:off x="227013" y="3716338"/>
            <a:ext cx="6145212" cy="274637"/>
          </a:xfrm>
          <a:prstGeom prst="rect">
            <a:avLst/>
          </a:prstGeom>
          <a:solidFill>
            <a:srgbClr val="AAA9A9"/>
          </a:solidFill>
          <a:ln w="9525">
            <a:noFill/>
            <a:miter lim="800000"/>
            <a:headEnd/>
            <a:tailEnd/>
          </a:ln>
        </p:spPr>
        <p:txBody>
          <a:bodyPr/>
          <a:lstStyle/>
          <a:p>
            <a:endParaRPr lang="en-US">
              <a:latin typeface="Times New Roman" pitchFamily="18" charset="0"/>
              <a:cs typeface="Times New Roman" pitchFamily="18" charset="0"/>
            </a:endParaRPr>
          </a:p>
        </p:txBody>
      </p:sp>
      <p:sp>
        <p:nvSpPr>
          <p:cNvPr id="270370" name="Text Box 350"/>
          <p:cNvSpPr txBox="1">
            <a:spLocks noChangeArrowheads="1"/>
          </p:cNvSpPr>
          <p:nvPr/>
        </p:nvSpPr>
        <p:spPr bwMode="auto">
          <a:xfrm>
            <a:off x="3348038" y="3228975"/>
            <a:ext cx="1457325" cy="249238"/>
          </a:xfrm>
          <a:prstGeom prst="rect">
            <a:avLst/>
          </a:prstGeom>
          <a:noFill/>
          <a:ln w="9525">
            <a:noFill/>
            <a:miter lim="800000"/>
            <a:headEnd/>
            <a:tailEnd/>
          </a:ln>
        </p:spPr>
        <p:txBody>
          <a:bodyPr/>
          <a:lstStyle/>
          <a:p>
            <a:pPr algn="ctr"/>
            <a:r>
              <a:rPr lang="en-US" sz="1400">
                <a:latin typeface="Times New Roman" pitchFamily="18" charset="0"/>
                <a:cs typeface="Times New Roman" pitchFamily="18" charset="0"/>
              </a:rPr>
              <a:t>Bottom mirror</a:t>
            </a:r>
          </a:p>
        </p:txBody>
      </p:sp>
      <p:sp>
        <p:nvSpPr>
          <p:cNvPr id="270371" name="Text Box 368"/>
          <p:cNvSpPr txBox="1">
            <a:spLocks noChangeArrowheads="1"/>
          </p:cNvSpPr>
          <p:nvPr/>
        </p:nvSpPr>
        <p:spPr bwMode="auto">
          <a:xfrm>
            <a:off x="275167" y="3998700"/>
            <a:ext cx="7991475" cy="2446824"/>
          </a:xfrm>
          <a:prstGeom prst="rect">
            <a:avLst/>
          </a:prstGeom>
          <a:noFill/>
          <a:ln w="9525">
            <a:noFill/>
            <a:miter lim="800000"/>
            <a:headEnd/>
            <a:tailEnd/>
          </a:ln>
        </p:spPr>
        <p:txBody>
          <a:bodyPr>
            <a:spAutoFit/>
          </a:bodyPr>
          <a:lstStyle/>
          <a:p>
            <a:pPr marL="342900" indent="-342900">
              <a:spcBef>
                <a:spcPts val="500"/>
              </a:spcBef>
              <a:buFont typeface="Arial" charset="0"/>
              <a:buAutoNum type="arabicPeriod"/>
            </a:pPr>
            <a:r>
              <a:rPr lang="en-US" sz="1600" dirty="0">
                <a:latin typeface="Times New Roman" pitchFamily="18" charset="0"/>
                <a:cs typeface="Times New Roman" pitchFamily="18" charset="0"/>
              </a:rPr>
              <a:t>Prepare initial state (mostly the 3</a:t>
            </a:r>
            <a:r>
              <a:rPr lang="en-US" sz="1600" baseline="30000" dirty="0">
                <a:latin typeface="Times New Roman" pitchFamily="18" charset="0"/>
                <a:cs typeface="Times New Roman" pitchFamily="18" charset="0"/>
              </a:rPr>
              <a:t>rd</a:t>
            </a:r>
            <a:r>
              <a:rPr lang="en-US" sz="1600" dirty="0">
                <a:latin typeface="Times New Roman" pitchFamily="18" charset="0"/>
                <a:cs typeface="Times New Roman" pitchFamily="18" charset="0"/>
              </a:rPr>
              <a:t>), ground state suppressed</a:t>
            </a:r>
          </a:p>
          <a:p>
            <a:pPr marL="342900" indent="-342900">
              <a:spcBef>
                <a:spcPts val="500"/>
              </a:spcBef>
              <a:buFontTx/>
              <a:buAutoNum type="arabicPeriod"/>
            </a:pPr>
            <a:r>
              <a:rPr lang="en-US" sz="1600" dirty="0">
                <a:latin typeface="Times New Roman" pitchFamily="18" charset="0"/>
                <a:cs typeface="Times New Roman" pitchFamily="18" charset="0"/>
              </a:rPr>
              <a:t>Induce Transitions 3→1 in time-dependent magnetic field </a:t>
            </a:r>
            <a:r>
              <a:rPr lang="en-US" sz="1600" u="sng" dirty="0">
                <a:latin typeface="Times New Roman" pitchFamily="18" charset="0"/>
                <a:cs typeface="Times New Roman" pitchFamily="18" charset="0"/>
              </a:rPr>
              <a:t>gradient</a:t>
            </a:r>
          </a:p>
          <a:p>
            <a:pPr lvl="1">
              <a:spcBef>
                <a:spcPts val="500"/>
              </a:spcBef>
            </a:pPr>
            <a:r>
              <a:rPr lang="en-US" sz="1600" dirty="0">
                <a:latin typeface="Times New Roman" pitchFamily="18" charset="0"/>
                <a:cs typeface="Times New Roman" pitchFamily="18" charset="0"/>
              </a:rPr>
              <a:t>Two modes of operation: </a:t>
            </a:r>
            <a:r>
              <a:rPr lang="en-US" sz="1600" b="1" dirty="0">
                <a:latin typeface="Times New Roman" pitchFamily="18" charset="0"/>
                <a:cs typeface="Times New Roman" pitchFamily="18" charset="0"/>
              </a:rPr>
              <a:t>DC mode </a:t>
            </a:r>
            <a:r>
              <a:rPr lang="en-US" sz="1600" dirty="0">
                <a:latin typeface="Times New Roman" pitchFamily="18" charset="0"/>
                <a:cs typeface="Times New Roman" pitchFamily="18" charset="0"/>
              </a:rPr>
              <a:t>and </a:t>
            </a:r>
            <a:r>
              <a:rPr lang="en-US" sz="1600" b="1" dirty="0">
                <a:latin typeface="Times New Roman" pitchFamily="18" charset="0"/>
                <a:cs typeface="Times New Roman" pitchFamily="18" charset="0"/>
              </a:rPr>
              <a:t>AC mode</a:t>
            </a:r>
          </a:p>
          <a:p>
            <a:pPr lvl="1">
              <a:spcBef>
                <a:spcPts val="500"/>
              </a:spcBef>
            </a:pPr>
            <a:r>
              <a:rPr lang="en-US" sz="1600" b="1" dirty="0">
                <a:latin typeface="Times New Roman" pitchFamily="18" charset="0"/>
                <a:cs typeface="Times New Roman" pitchFamily="18" charset="0"/>
              </a:rPr>
              <a:t>DC-Mode: </a:t>
            </a:r>
            <a:r>
              <a:rPr lang="en-US" sz="1600" dirty="0">
                <a:latin typeface="Times New Roman" pitchFamily="18" charset="0"/>
                <a:cs typeface="Times New Roman" pitchFamily="18" charset="0"/>
              </a:rPr>
              <a:t>static magnetic field gradient in lab</a:t>
            </a:r>
          </a:p>
          <a:p>
            <a:pPr lvl="1">
              <a:spcBef>
                <a:spcPts val="500"/>
              </a:spcBef>
            </a:pPr>
            <a:r>
              <a:rPr lang="en-US" sz="1600" b="1" dirty="0">
                <a:latin typeface="Times New Roman" pitchFamily="18" charset="0"/>
                <a:cs typeface="Times New Roman" pitchFamily="18" charset="0"/>
              </a:rPr>
              <a:t>AC-Mode:</a:t>
            </a:r>
            <a:r>
              <a:rPr lang="en-US" sz="1600" dirty="0">
                <a:latin typeface="Times New Roman" pitchFamily="18" charset="0"/>
                <a:cs typeface="Times New Roman" pitchFamily="18" charset="0"/>
              </a:rPr>
              <a:t> oscillating current, change holding field to a much smaller one perpendicular to paper plane.</a:t>
            </a:r>
            <a:r>
              <a:rPr lang="en-US" sz="1600" b="1" dirty="0">
                <a:latin typeface="Times New Roman" pitchFamily="18" charset="0"/>
                <a:cs typeface="Times New Roman" pitchFamily="18" charset="0"/>
              </a:rPr>
              <a:t> </a:t>
            </a:r>
          </a:p>
          <a:p>
            <a:pPr marL="342900" indent="-342900">
              <a:spcBef>
                <a:spcPts val="500"/>
              </a:spcBef>
              <a:buFontTx/>
              <a:buAutoNum type="arabicPeriod"/>
            </a:pPr>
            <a:r>
              <a:rPr lang="en-US" sz="1600" dirty="0">
                <a:latin typeface="Times New Roman" pitchFamily="18" charset="0"/>
                <a:cs typeface="Times New Roman" pitchFamily="18" charset="0"/>
              </a:rPr>
              <a:t>Filter ground state. If no transition took place, no neutron would pass filter. </a:t>
            </a:r>
          </a:p>
          <a:p>
            <a:pPr marL="342900" indent="-342900">
              <a:spcBef>
                <a:spcPts val="500"/>
              </a:spcBef>
              <a:buFontTx/>
              <a:buAutoNum type="arabicPeriod"/>
            </a:pPr>
            <a:r>
              <a:rPr lang="en-US" sz="1600" dirty="0">
                <a:latin typeface="Times New Roman" pitchFamily="18" charset="0"/>
                <a:cs typeface="Times New Roman" pitchFamily="18" charset="0"/>
              </a:rPr>
              <a:t>Detect Neutrons (In </a:t>
            </a:r>
            <a:r>
              <a:rPr lang="en-US" sz="1600" b="1" dirty="0">
                <a:latin typeface="Times New Roman" pitchFamily="18" charset="0"/>
                <a:cs typeface="Times New Roman" pitchFamily="18" charset="0"/>
              </a:rPr>
              <a:t>DC-Mode</a:t>
            </a:r>
            <a:r>
              <a:rPr lang="en-US" sz="1600" dirty="0">
                <a:latin typeface="Times New Roman" pitchFamily="18" charset="0"/>
                <a:cs typeface="Times New Roman" pitchFamily="18" charset="0"/>
              </a:rPr>
              <a:t>: Detect neutrons in dependence of free fall height)</a:t>
            </a:r>
          </a:p>
        </p:txBody>
      </p:sp>
      <p:cxnSp>
        <p:nvCxnSpPr>
          <p:cNvPr id="124" name="Straight Arrow Connector 123"/>
          <p:cNvCxnSpPr/>
          <p:nvPr/>
        </p:nvCxnSpPr>
        <p:spPr>
          <a:xfrm rot="5400000">
            <a:off x="2624932" y="2947194"/>
            <a:ext cx="323850" cy="1587"/>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0374" name="Text Box 12"/>
          <p:cNvSpPr txBox="1">
            <a:spLocks noChangeAspect="1" noChangeArrowheads="1"/>
          </p:cNvSpPr>
          <p:nvPr/>
        </p:nvSpPr>
        <p:spPr bwMode="auto">
          <a:xfrm>
            <a:off x="2747963" y="2814638"/>
            <a:ext cx="571500"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1 mm</a:t>
            </a:r>
          </a:p>
        </p:txBody>
      </p:sp>
      <p:cxnSp>
        <p:nvCxnSpPr>
          <p:cNvPr id="126" name="Straight Arrow Connector 125"/>
          <p:cNvCxnSpPr/>
          <p:nvPr/>
        </p:nvCxnSpPr>
        <p:spPr>
          <a:xfrm rot="10800000" flipV="1">
            <a:off x="2909888" y="2566988"/>
            <a:ext cx="21431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0376" name="Text Box 12"/>
          <p:cNvSpPr txBox="1">
            <a:spLocks noChangeAspect="1" noChangeArrowheads="1"/>
          </p:cNvSpPr>
          <p:nvPr/>
        </p:nvSpPr>
        <p:spPr bwMode="auto">
          <a:xfrm>
            <a:off x="2786063" y="2290763"/>
            <a:ext cx="785812"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1 cm</a:t>
            </a:r>
          </a:p>
        </p:txBody>
      </p:sp>
      <p:sp>
        <p:nvSpPr>
          <p:cNvPr id="270377" name="Line 71"/>
          <p:cNvSpPr>
            <a:spLocks noChangeShapeType="1"/>
          </p:cNvSpPr>
          <p:nvPr/>
        </p:nvSpPr>
        <p:spPr bwMode="auto">
          <a:xfrm>
            <a:off x="2517775" y="971550"/>
            <a:ext cx="0" cy="957263"/>
          </a:xfrm>
          <a:prstGeom prst="line">
            <a:avLst/>
          </a:prstGeom>
          <a:noFill/>
          <a:ln w="28575">
            <a:solidFill>
              <a:srgbClr val="0000FF"/>
            </a:solidFill>
            <a:round/>
            <a:headEnd type="triangle" w="med" len="med"/>
            <a:tailEnd/>
          </a:ln>
        </p:spPr>
        <p:txBody>
          <a:bodyPr/>
          <a:lstStyle/>
          <a:p>
            <a:endParaRPr lang="en-US">
              <a:latin typeface="Times New Roman" pitchFamily="18" charset="0"/>
              <a:cs typeface="Times New Roman" pitchFamily="18" charset="0"/>
            </a:endParaRPr>
          </a:p>
        </p:txBody>
      </p:sp>
      <p:sp>
        <p:nvSpPr>
          <p:cNvPr id="270378" name="Text Box 64"/>
          <p:cNvSpPr txBox="1">
            <a:spLocks noChangeAspect="1" noChangeArrowheads="1"/>
          </p:cNvSpPr>
          <p:nvPr/>
        </p:nvSpPr>
        <p:spPr bwMode="auto">
          <a:xfrm>
            <a:off x="2428875" y="1125538"/>
            <a:ext cx="2179638" cy="304800"/>
          </a:xfrm>
          <a:prstGeom prst="rect">
            <a:avLst/>
          </a:prstGeom>
          <a:noFill/>
          <a:ln w="9525">
            <a:noFill/>
            <a:miter lim="800000"/>
            <a:headEnd/>
            <a:tailEnd/>
          </a:ln>
        </p:spPr>
        <p:txBody>
          <a:bodyPr>
            <a:spAutoFit/>
          </a:bodyPr>
          <a:lstStyle/>
          <a:p>
            <a:pPr algn="ctr"/>
            <a:r>
              <a:rPr lang="en-US" sz="1400">
                <a:solidFill>
                  <a:srgbClr val="0033CC"/>
                </a:solidFill>
                <a:latin typeface="Times New Roman" pitchFamily="18" charset="0"/>
                <a:cs typeface="Times New Roman" pitchFamily="18" charset="0"/>
              </a:rPr>
              <a:t>Magnetic holding field </a:t>
            </a:r>
            <a:r>
              <a:rPr lang="en-US" sz="1400" i="1">
                <a:solidFill>
                  <a:srgbClr val="0033CC"/>
                </a:solidFill>
                <a:latin typeface="Times New Roman" pitchFamily="18" charset="0"/>
                <a:cs typeface="Times New Roman" pitchFamily="18" charset="0"/>
              </a:rPr>
              <a:t>B</a:t>
            </a:r>
            <a:r>
              <a:rPr lang="en-US" sz="1400" baseline="-25000">
                <a:solidFill>
                  <a:srgbClr val="0033CC"/>
                </a:solidFill>
                <a:latin typeface="Times New Roman" pitchFamily="18" charset="0"/>
                <a:cs typeface="Times New Roman" pitchFamily="18" charset="0"/>
              </a:rPr>
              <a:t>0</a:t>
            </a:r>
            <a:endParaRPr lang="en-US" sz="1400">
              <a:solidFill>
                <a:srgbClr val="0033CC"/>
              </a:solidFill>
              <a:latin typeface="Times New Roman" pitchFamily="18" charset="0"/>
              <a:cs typeface="Times New Roman" pitchFamily="18" charset="0"/>
            </a:endParaRPr>
          </a:p>
        </p:txBody>
      </p:sp>
      <p:sp>
        <p:nvSpPr>
          <p:cNvPr id="270379" name="Line 59"/>
          <p:cNvSpPr>
            <a:spLocks noChangeShapeType="1"/>
          </p:cNvSpPr>
          <p:nvPr/>
        </p:nvSpPr>
        <p:spPr bwMode="auto">
          <a:xfrm>
            <a:off x="8408988" y="2636838"/>
            <a:ext cx="0" cy="2160587"/>
          </a:xfrm>
          <a:prstGeom prst="line">
            <a:avLst/>
          </a:prstGeom>
          <a:noFill/>
          <a:ln w="9525">
            <a:solidFill>
              <a:schemeClr val="tx1"/>
            </a:solidFill>
            <a:round/>
            <a:headEnd type="triangle" w="med" len="med"/>
            <a:tailEnd/>
          </a:ln>
        </p:spPr>
        <p:txBody>
          <a:bodyPr/>
          <a:lstStyle/>
          <a:p>
            <a:endParaRPr lang="en-US">
              <a:latin typeface="Times New Roman" pitchFamily="18" charset="0"/>
              <a:cs typeface="Times New Roman" pitchFamily="18" charset="0"/>
            </a:endParaRPr>
          </a:p>
        </p:txBody>
      </p:sp>
      <p:sp>
        <p:nvSpPr>
          <p:cNvPr id="270380" name="Text Box 60"/>
          <p:cNvSpPr txBox="1">
            <a:spLocks noChangeArrowheads="1"/>
          </p:cNvSpPr>
          <p:nvPr/>
        </p:nvSpPr>
        <p:spPr bwMode="auto">
          <a:xfrm rot="-5400000">
            <a:off x="6943725" y="3416301"/>
            <a:ext cx="2600325"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Horizontal UCN velocity</a:t>
            </a:r>
            <a:r>
              <a:rPr lang="en-US" sz="1400" i="1">
                <a:latin typeface="Times New Roman" pitchFamily="18" charset="0"/>
                <a:cs typeface="Times New Roman" pitchFamily="18" charset="0"/>
              </a:rPr>
              <a:t> v</a:t>
            </a:r>
            <a:r>
              <a:rPr lang="en-US" sz="1400" baseline="-25000">
                <a:latin typeface="Times New Roman" pitchFamily="18" charset="0"/>
                <a:cs typeface="Times New Roman" pitchFamily="18" charset="0"/>
              </a:rPr>
              <a:t>hor</a:t>
            </a:r>
            <a:endParaRPr lang="en-US" sz="1400" i="1">
              <a:latin typeface="Times New Roman" pitchFamily="18" charset="0"/>
              <a:cs typeface="Times New Roman" pitchFamily="18" charset="0"/>
            </a:endParaRPr>
          </a:p>
        </p:txBody>
      </p:sp>
      <p:sp>
        <p:nvSpPr>
          <p:cNvPr id="270381" name="Text Box 61"/>
          <p:cNvSpPr txBox="1">
            <a:spLocks noChangeArrowheads="1"/>
          </p:cNvSpPr>
          <p:nvPr/>
        </p:nvSpPr>
        <p:spPr bwMode="auto">
          <a:xfrm rot="-5400000">
            <a:off x="7296150" y="3424238"/>
            <a:ext cx="2600325" cy="30480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Mag. Field oscillation freq. </a:t>
            </a:r>
            <a:r>
              <a:rPr lang="el-GR" sz="1400">
                <a:latin typeface="Times New Roman" pitchFamily="18" charset="0"/>
                <a:cs typeface="Times New Roman" pitchFamily="18" charset="0"/>
              </a:rPr>
              <a:t>ω</a:t>
            </a:r>
            <a:endParaRPr lang="el-GR" sz="1400" i="1">
              <a:latin typeface="Times New Roman" pitchFamily="18" charset="0"/>
              <a:cs typeface="Times New Roman" pitchFamily="18" charset="0"/>
            </a:endParaRPr>
          </a:p>
        </p:txBody>
      </p:sp>
      <p:sp>
        <p:nvSpPr>
          <p:cNvPr id="270382" name="Line 62"/>
          <p:cNvSpPr>
            <a:spLocks noChangeShapeType="1"/>
          </p:cNvSpPr>
          <p:nvPr/>
        </p:nvSpPr>
        <p:spPr bwMode="auto">
          <a:xfrm>
            <a:off x="8751888" y="2636838"/>
            <a:ext cx="0" cy="2160587"/>
          </a:xfrm>
          <a:prstGeom prst="line">
            <a:avLst/>
          </a:prstGeom>
          <a:noFill/>
          <a:ln w="9525">
            <a:solidFill>
              <a:schemeClr val="tx1"/>
            </a:solidFill>
            <a:round/>
            <a:headEnd type="triangle" w="med" len="med"/>
            <a:tailEnd/>
          </a:ln>
        </p:spPr>
        <p:txBody>
          <a:bodyPr/>
          <a:lstStyle/>
          <a:p>
            <a:endParaRPr lang="en-US">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904FC7B6-F751-4890-A1D3-9407B360D404}" type="slidenum">
              <a:rPr lang="en-US" smtClean="0">
                <a:solidFill>
                  <a:srgbClr val="000000"/>
                </a:solidFill>
                <a:latin typeface="Times New Roman" pitchFamily="18" charset="0"/>
                <a:cs typeface="Times New Roman" pitchFamily="18" charset="0"/>
              </a:rPr>
              <a:pPr>
                <a:defRPr/>
              </a:pPr>
              <a:t>5</a:t>
            </a:fld>
            <a:endParaRPr lang="en-US" dirty="0">
              <a:solidFill>
                <a:srgbClr val="00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DD34A7FC-9CAA-0E56-5EC8-4E3E83ABFBEF}"/>
              </a:ext>
            </a:extLst>
          </p:cNvPr>
          <p:cNvSpPr txBox="1"/>
          <p:nvPr/>
        </p:nvSpPr>
        <p:spPr>
          <a:xfrm>
            <a:off x="1543050" y="6426757"/>
            <a:ext cx="6352508" cy="369332"/>
          </a:xfrm>
          <a:prstGeom prst="rect">
            <a:avLst/>
          </a:prstGeom>
          <a:noFill/>
        </p:spPr>
        <p:txBody>
          <a:bodyPr wrap="none" rtlCol="0">
            <a:spAutoFit/>
          </a:bodyPr>
          <a:lstStyle/>
          <a:p>
            <a:r>
              <a:rPr lang="en-US" dirty="0">
                <a:highlight>
                  <a:srgbClr val="FFFF00"/>
                </a:highlight>
              </a:rPr>
              <a:t>AC-Mode with results will be discussed by J. </a:t>
            </a:r>
            <a:r>
              <a:rPr lang="en-US" dirty="0" err="1">
                <a:highlight>
                  <a:srgbClr val="FFFF00"/>
                </a:highlight>
              </a:rPr>
              <a:t>Pioquinto</a:t>
            </a:r>
            <a:r>
              <a:rPr lang="en-US" dirty="0">
                <a:highlight>
                  <a:srgbClr val="FFFF00"/>
                </a:highlight>
              </a:rPr>
              <a:t> later today.</a:t>
            </a:r>
          </a:p>
        </p:txBody>
      </p:sp>
    </p:spTree>
    <p:extLst>
      <p:ext uri="{BB962C8B-B14F-4D97-AF65-F5344CB8AC3E}">
        <p14:creationId xmlns:p14="http://schemas.microsoft.com/office/powerpoint/2010/main" val="3558513211"/>
      </p:ext>
    </p:extLst>
  </p:cSld>
  <p:clrMapOvr>
    <a:masterClrMapping/>
  </p:clrMapOvr>
  <p:transition advTm="3860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2" name="Group 871"/>
          <p:cNvGrpSpPr/>
          <p:nvPr/>
        </p:nvGrpSpPr>
        <p:grpSpPr>
          <a:xfrm>
            <a:off x="264016" y="3134398"/>
            <a:ext cx="5475357" cy="3586825"/>
            <a:chOff x="2993509" y="3375178"/>
            <a:chExt cx="5475357" cy="3586825"/>
          </a:xfrm>
        </p:grpSpPr>
        <p:grpSp>
          <p:nvGrpSpPr>
            <p:cNvPr id="4" name="Group 205"/>
            <p:cNvGrpSpPr>
              <a:grpSpLocks/>
            </p:cNvGrpSpPr>
            <p:nvPr/>
          </p:nvGrpSpPr>
          <p:grpSpPr bwMode="auto">
            <a:xfrm>
              <a:off x="2993509" y="3375178"/>
              <a:ext cx="5475357" cy="3586825"/>
              <a:chOff x="2534" y="2137"/>
              <a:chExt cx="3166" cy="2074"/>
            </a:xfrm>
          </p:grpSpPr>
          <p:sp>
            <p:nvSpPr>
              <p:cNvPr id="503" name="Rectangle 7"/>
              <p:cNvSpPr>
                <a:spLocks noChangeArrowheads="1"/>
              </p:cNvSpPr>
              <p:nvPr/>
            </p:nvSpPr>
            <p:spPr bwMode="auto">
              <a:xfrm>
                <a:off x="2931" y="2946"/>
                <a:ext cx="3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itchFamily="18" charset="0"/>
                    <a:cs typeface="Arial" pitchFamily="34" charset="0"/>
                  </a:rPr>
                  <a:t>1↔2(↑)</a:t>
                </a:r>
                <a:endParaRPr kumimoji="0" lang="en-US" altLang="en-US" sz="1400" b="0" i="0" u="none" strike="noStrike" cap="none" normalizeH="0" baseline="0" dirty="0">
                  <a:ln>
                    <a:noFill/>
                  </a:ln>
                  <a:solidFill>
                    <a:schemeClr val="tx1"/>
                  </a:solidFill>
                  <a:effectLst/>
                  <a:cs typeface="Arial" pitchFamily="34" charset="0"/>
                </a:endParaRPr>
              </a:p>
            </p:txBody>
          </p:sp>
          <p:sp>
            <p:nvSpPr>
              <p:cNvPr id="504" name="Rectangle 11"/>
              <p:cNvSpPr>
                <a:spLocks noChangeArrowheads="1"/>
              </p:cNvSpPr>
              <p:nvPr/>
            </p:nvSpPr>
            <p:spPr bwMode="auto">
              <a:xfrm>
                <a:off x="3844" y="2249"/>
                <a:ext cx="3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400" dirty="0">
                    <a:solidFill>
                      <a:srgbClr val="000000"/>
                    </a:solidFill>
                    <a:latin typeface="Times New Roman" pitchFamily="18" charset="0"/>
                  </a:rPr>
                  <a:t>1↔3(↓)</a:t>
                </a:r>
                <a:endParaRPr lang="en-US" altLang="en-US" sz="1400" dirty="0"/>
              </a:p>
            </p:txBody>
          </p:sp>
          <p:sp>
            <p:nvSpPr>
              <p:cNvPr id="505" name="Freeform 17"/>
              <p:cNvSpPr>
                <a:spLocks/>
              </p:cNvSpPr>
              <p:nvPr/>
            </p:nvSpPr>
            <p:spPr bwMode="auto">
              <a:xfrm>
                <a:off x="2875" y="3883"/>
                <a:ext cx="2807" cy="0"/>
              </a:xfrm>
              <a:custGeom>
                <a:avLst/>
                <a:gdLst>
                  <a:gd name="T0" fmla="*/ 0 w 16846"/>
                  <a:gd name="T1" fmla="*/ 16846 w 16846"/>
                  <a:gd name="T2" fmla="*/ 0 w 16846"/>
                </a:gdLst>
                <a:ahLst/>
                <a:cxnLst>
                  <a:cxn ang="0">
                    <a:pos x="T0" y="0"/>
                  </a:cxn>
                  <a:cxn ang="0">
                    <a:pos x="T1" y="0"/>
                  </a:cxn>
                  <a:cxn ang="0">
                    <a:pos x="T2" y="0"/>
                  </a:cxn>
                </a:cxnLst>
                <a:rect l="0" t="0" r="r" b="b"/>
                <a:pathLst>
                  <a:path w="16846">
                    <a:moveTo>
                      <a:pt x="0" y="0"/>
                    </a:moveTo>
                    <a:lnTo>
                      <a:pt x="1684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6" name="Line 18"/>
              <p:cNvSpPr>
                <a:spLocks noChangeShapeType="1"/>
              </p:cNvSpPr>
              <p:nvPr/>
            </p:nvSpPr>
            <p:spPr bwMode="auto">
              <a:xfrm flipV="1">
                <a:off x="2937"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7" name="Line 19"/>
              <p:cNvSpPr>
                <a:spLocks noChangeShapeType="1"/>
              </p:cNvSpPr>
              <p:nvPr/>
            </p:nvSpPr>
            <p:spPr bwMode="auto">
              <a:xfrm flipV="1">
                <a:off x="3062"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8" name="Line 20"/>
              <p:cNvSpPr>
                <a:spLocks noChangeShapeType="1"/>
              </p:cNvSpPr>
              <p:nvPr/>
            </p:nvSpPr>
            <p:spPr bwMode="auto">
              <a:xfrm flipV="1">
                <a:off x="3186" y="3821"/>
                <a:ext cx="0" cy="6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9" name="Rectangle 21"/>
              <p:cNvSpPr>
                <a:spLocks noChangeArrowheads="1"/>
              </p:cNvSpPr>
              <p:nvPr/>
            </p:nvSpPr>
            <p:spPr bwMode="auto">
              <a:xfrm>
                <a:off x="3159" y="3903"/>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3</a:t>
                </a:r>
                <a:endParaRPr kumimoji="0" lang="en-US" altLang="en-US" sz="1200" b="0" i="0" u="none" strike="noStrike" cap="none" normalizeH="0" baseline="0" dirty="0">
                  <a:ln>
                    <a:noFill/>
                  </a:ln>
                  <a:solidFill>
                    <a:schemeClr val="tx1"/>
                  </a:solidFill>
                  <a:effectLst/>
                  <a:cs typeface="Arial" pitchFamily="34" charset="0"/>
                </a:endParaRPr>
              </a:p>
            </p:txBody>
          </p:sp>
          <p:sp>
            <p:nvSpPr>
              <p:cNvPr id="510" name="Line 22"/>
              <p:cNvSpPr>
                <a:spLocks noChangeShapeType="1"/>
              </p:cNvSpPr>
              <p:nvPr/>
            </p:nvSpPr>
            <p:spPr bwMode="auto">
              <a:xfrm flipV="1">
                <a:off x="3311"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1" name="Line 23"/>
              <p:cNvSpPr>
                <a:spLocks noChangeShapeType="1"/>
              </p:cNvSpPr>
              <p:nvPr/>
            </p:nvSpPr>
            <p:spPr bwMode="auto">
              <a:xfrm flipV="1">
                <a:off x="3436"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2" name="Line 24"/>
              <p:cNvSpPr>
                <a:spLocks noChangeShapeType="1"/>
              </p:cNvSpPr>
              <p:nvPr/>
            </p:nvSpPr>
            <p:spPr bwMode="auto">
              <a:xfrm flipV="1">
                <a:off x="3560"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3" name="Line 25"/>
              <p:cNvSpPr>
                <a:spLocks noChangeShapeType="1"/>
              </p:cNvSpPr>
              <p:nvPr/>
            </p:nvSpPr>
            <p:spPr bwMode="auto">
              <a:xfrm flipV="1">
                <a:off x="3685"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4" name="Line 26"/>
              <p:cNvSpPr>
                <a:spLocks noChangeShapeType="1"/>
              </p:cNvSpPr>
              <p:nvPr/>
            </p:nvSpPr>
            <p:spPr bwMode="auto">
              <a:xfrm flipV="1">
                <a:off x="3810" y="3821"/>
                <a:ext cx="0" cy="6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5" name="Rectangle 27"/>
              <p:cNvSpPr>
                <a:spLocks noChangeArrowheads="1"/>
              </p:cNvSpPr>
              <p:nvPr/>
            </p:nvSpPr>
            <p:spPr bwMode="auto">
              <a:xfrm>
                <a:off x="3783" y="3903"/>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4</a:t>
                </a:r>
                <a:endParaRPr kumimoji="0" lang="en-US" altLang="en-US" sz="1200" b="0" i="0" u="none" strike="noStrike" cap="none" normalizeH="0" baseline="0" dirty="0">
                  <a:ln>
                    <a:noFill/>
                  </a:ln>
                  <a:solidFill>
                    <a:schemeClr val="tx1"/>
                  </a:solidFill>
                  <a:effectLst/>
                  <a:cs typeface="Arial" pitchFamily="34" charset="0"/>
                </a:endParaRPr>
              </a:p>
            </p:txBody>
          </p:sp>
          <p:sp>
            <p:nvSpPr>
              <p:cNvPr id="516" name="Line 28"/>
              <p:cNvSpPr>
                <a:spLocks noChangeShapeType="1"/>
              </p:cNvSpPr>
              <p:nvPr/>
            </p:nvSpPr>
            <p:spPr bwMode="auto">
              <a:xfrm flipV="1">
                <a:off x="3935"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7" name="Line 29"/>
              <p:cNvSpPr>
                <a:spLocks noChangeShapeType="1"/>
              </p:cNvSpPr>
              <p:nvPr/>
            </p:nvSpPr>
            <p:spPr bwMode="auto">
              <a:xfrm flipV="1">
                <a:off x="4060"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8" name="Line 30"/>
              <p:cNvSpPr>
                <a:spLocks noChangeShapeType="1"/>
              </p:cNvSpPr>
              <p:nvPr/>
            </p:nvSpPr>
            <p:spPr bwMode="auto">
              <a:xfrm flipV="1">
                <a:off x="4185"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9" name="Line 31"/>
              <p:cNvSpPr>
                <a:spLocks noChangeShapeType="1"/>
              </p:cNvSpPr>
              <p:nvPr/>
            </p:nvSpPr>
            <p:spPr bwMode="auto">
              <a:xfrm flipV="1">
                <a:off x="4310"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0" name="Line 32"/>
              <p:cNvSpPr>
                <a:spLocks noChangeShapeType="1"/>
              </p:cNvSpPr>
              <p:nvPr/>
            </p:nvSpPr>
            <p:spPr bwMode="auto">
              <a:xfrm flipV="1">
                <a:off x="4434" y="3821"/>
                <a:ext cx="0" cy="6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1" name="Rectangle 33"/>
              <p:cNvSpPr>
                <a:spLocks noChangeArrowheads="1"/>
              </p:cNvSpPr>
              <p:nvPr/>
            </p:nvSpPr>
            <p:spPr bwMode="auto">
              <a:xfrm>
                <a:off x="4408" y="3903"/>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5</a:t>
                </a:r>
                <a:endParaRPr kumimoji="0" lang="en-US" altLang="en-US" sz="1200" b="0" i="0" u="none" strike="noStrike" cap="none" normalizeH="0" baseline="0">
                  <a:ln>
                    <a:noFill/>
                  </a:ln>
                  <a:solidFill>
                    <a:schemeClr val="tx1"/>
                  </a:solidFill>
                  <a:effectLst/>
                  <a:cs typeface="Arial" pitchFamily="34" charset="0"/>
                </a:endParaRPr>
              </a:p>
            </p:txBody>
          </p:sp>
          <p:sp>
            <p:nvSpPr>
              <p:cNvPr id="522" name="Line 34"/>
              <p:cNvSpPr>
                <a:spLocks noChangeShapeType="1"/>
              </p:cNvSpPr>
              <p:nvPr/>
            </p:nvSpPr>
            <p:spPr bwMode="auto">
              <a:xfrm flipV="1">
                <a:off x="4559"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3" name="Line 35"/>
              <p:cNvSpPr>
                <a:spLocks noChangeShapeType="1"/>
              </p:cNvSpPr>
              <p:nvPr/>
            </p:nvSpPr>
            <p:spPr bwMode="auto">
              <a:xfrm flipV="1">
                <a:off x="4684"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4" name="Line 36"/>
              <p:cNvSpPr>
                <a:spLocks noChangeShapeType="1"/>
              </p:cNvSpPr>
              <p:nvPr/>
            </p:nvSpPr>
            <p:spPr bwMode="auto">
              <a:xfrm flipV="1">
                <a:off x="4809"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5" name="Line 37"/>
              <p:cNvSpPr>
                <a:spLocks noChangeShapeType="1"/>
              </p:cNvSpPr>
              <p:nvPr/>
            </p:nvSpPr>
            <p:spPr bwMode="auto">
              <a:xfrm flipV="1">
                <a:off x="4934"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6" name="Line 38"/>
              <p:cNvSpPr>
                <a:spLocks noChangeShapeType="1"/>
              </p:cNvSpPr>
              <p:nvPr/>
            </p:nvSpPr>
            <p:spPr bwMode="auto">
              <a:xfrm flipV="1">
                <a:off x="5059" y="3821"/>
                <a:ext cx="0" cy="6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7" name="Rectangle 39"/>
              <p:cNvSpPr>
                <a:spLocks noChangeArrowheads="1"/>
              </p:cNvSpPr>
              <p:nvPr/>
            </p:nvSpPr>
            <p:spPr bwMode="auto">
              <a:xfrm>
                <a:off x="5032" y="3903"/>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6</a:t>
                </a:r>
                <a:endParaRPr kumimoji="0" lang="en-US" altLang="en-US" sz="1200" b="0" i="0" u="none" strike="noStrike" cap="none" normalizeH="0" baseline="0">
                  <a:ln>
                    <a:noFill/>
                  </a:ln>
                  <a:solidFill>
                    <a:schemeClr val="tx1"/>
                  </a:solidFill>
                  <a:effectLst/>
                  <a:cs typeface="Arial" pitchFamily="34" charset="0"/>
                </a:endParaRPr>
              </a:p>
            </p:txBody>
          </p:sp>
          <p:sp>
            <p:nvSpPr>
              <p:cNvPr id="528" name="Line 40"/>
              <p:cNvSpPr>
                <a:spLocks noChangeShapeType="1"/>
              </p:cNvSpPr>
              <p:nvPr/>
            </p:nvSpPr>
            <p:spPr bwMode="auto">
              <a:xfrm flipV="1">
                <a:off x="5184"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9" name="Line 41"/>
              <p:cNvSpPr>
                <a:spLocks noChangeShapeType="1"/>
              </p:cNvSpPr>
              <p:nvPr/>
            </p:nvSpPr>
            <p:spPr bwMode="auto">
              <a:xfrm flipV="1">
                <a:off x="5308"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0" name="Line 42"/>
              <p:cNvSpPr>
                <a:spLocks noChangeShapeType="1"/>
              </p:cNvSpPr>
              <p:nvPr/>
            </p:nvSpPr>
            <p:spPr bwMode="auto">
              <a:xfrm flipV="1">
                <a:off x="5433"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1" name="Line 43"/>
              <p:cNvSpPr>
                <a:spLocks noChangeShapeType="1"/>
              </p:cNvSpPr>
              <p:nvPr/>
            </p:nvSpPr>
            <p:spPr bwMode="auto">
              <a:xfrm flipV="1">
                <a:off x="5558" y="3852"/>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2" name="Line 44"/>
              <p:cNvSpPr>
                <a:spLocks noChangeShapeType="1"/>
              </p:cNvSpPr>
              <p:nvPr/>
            </p:nvSpPr>
            <p:spPr bwMode="auto">
              <a:xfrm flipV="1">
                <a:off x="5682" y="3821"/>
                <a:ext cx="0" cy="6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3" name="Rectangle 45"/>
              <p:cNvSpPr>
                <a:spLocks noChangeArrowheads="1"/>
              </p:cNvSpPr>
              <p:nvPr/>
            </p:nvSpPr>
            <p:spPr bwMode="auto">
              <a:xfrm>
                <a:off x="5656" y="3903"/>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7</a:t>
                </a:r>
                <a:endParaRPr kumimoji="0" lang="en-US" altLang="en-US" sz="1200" b="0" i="0" u="none" strike="noStrike" cap="none" normalizeH="0" baseline="0">
                  <a:ln>
                    <a:noFill/>
                  </a:ln>
                  <a:solidFill>
                    <a:schemeClr val="tx1"/>
                  </a:solidFill>
                  <a:effectLst/>
                  <a:cs typeface="Arial" pitchFamily="34" charset="0"/>
                </a:endParaRPr>
              </a:p>
            </p:txBody>
          </p:sp>
          <p:sp>
            <p:nvSpPr>
              <p:cNvPr id="535" name="Rectangle 47"/>
              <p:cNvSpPr>
                <a:spLocks noChangeArrowheads="1"/>
              </p:cNvSpPr>
              <p:nvPr/>
            </p:nvSpPr>
            <p:spPr bwMode="auto">
              <a:xfrm>
                <a:off x="4123" y="4104"/>
                <a:ext cx="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36" name="Rectangle 48"/>
                  <p:cNvSpPr>
                    <a:spLocks noChangeArrowheads="1"/>
                  </p:cNvSpPr>
                  <p:nvPr/>
                </p:nvSpPr>
                <p:spPr bwMode="auto">
                  <a:xfrm>
                    <a:off x="4202" y="4003"/>
                    <a:ext cx="346" cy="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14:m>
                      <m:oMath xmlns:m="http://schemas.openxmlformats.org/officeDocument/2006/math">
                        <m:sSub>
                          <m:sSubPr>
                            <m:ctrlPr>
                              <a:rPr lang="en-US" sz="1400" i="1" dirty="0">
                                <a:latin typeface="Cambria Math" panose="02040503050406030204" pitchFamily="18" charset="0"/>
                              </a:rPr>
                            </m:ctrlPr>
                          </m:sSubPr>
                          <m:e>
                            <m:r>
                              <a:rPr lang="en-US" sz="1400" i="1" dirty="0">
                                <a:latin typeface="Cambria Math"/>
                              </a:rPr>
                              <m:t>𝑣</m:t>
                            </m:r>
                          </m:e>
                          <m:sub>
                            <m:r>
                              <a:rPr lang="en-US" sz="1400" i="1" dirty="0">
                                <a:latin typeface="Cambria Math"/>
                              </a:rPr>
                              <m:t>𝑥</m:t>
                            </m:r>
                          </m:sub>
                        </m:sSub>
                      </m:oMath>
                    </a14:m>
                    <a:r>
                      <a:rPr kumimoji="0" lang="en-US" altLang="en-US" sz="1400" b="0" i="0" u="none" strike="noStrike" cap="none" normalizeH="0" baseline="0" dirty="0">
                        <a:ln>
                          <a:noFill/>
                        </a:ln>
                        <a:solidFill>
                          <a:srgbClr val="000000"/>
                        </a:solidFill>
                        <a:effectLst/>
                        <a:latin typeface="Times New Roman" pitchFamily="18" charset="0"/>
                        <a:cs typeface="Arial" pitchFamily="34" charset="0"/>
                      </a:rPr>
                      <a:t> [m/s]</a:t>
                    </a:r>
                    <a:endParaRPr kumimoji="0" lang="en-US" altLang="en-US" sz="1400" b="0" i="0" u="none" strike="noStrike" cap="none" normalizeH="0" baseline="0" dirty="0">
                      <a:ln>
                        <a:noFill/>
                      </a:ln>
                      <a:solidFill>
                        <a:schemeClr val="tx1"/>
                      </a:solidFill>
                      <a:effectLst/>
                      <a:cs typeface="Arial" pitchFamily="34" charset="0"/>
                    </a:endParaRPr>
                  </a:p>
                </p:txBody>
              </p:sp>
            </mc:Choice>
            <mc:Fallback xmlns="">
              <p:sp>
                <p:nvSpPr>
                  <p:cNvPr id="536" name="Rectangle 48"/>
                  <p:cNvSpPr>
                    <a:spLocks noRot="1" noChangeAspect="1" noMove="1" noResize="1" noEditPoints="1" noAdjustHandles="1" noChangeArrowheads="1" noChangeShapeType="1" noTextEdit="1"/>
                  </p:cNvSpPr>
                  <p:nvPr/>
                </p:nvSpPr>
                <p:spPr bwMode="auto">
                  <a:xfrm>
                    <a:off x="4202" y="4003"/>
                    <a:ext cx="346" cy="125"/>
                  </a:xfrm>
                  <a:prstGeom prst="rect">
                    <a:avLst/>
                  </a:prstGeom>
                  <a:blipFill rotWithShape="1">
                    <a:blip r:embed="rId2"/>
                    <a:stretch>
                      <a:fillRect l="-8163" t="-22222" r="-16327" b="-47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37" name="Freeform 49"/>
              <p:cNvSpPr>
                <a:spLocks/>
              </p:cNvSpPr>
              <p:nvPr/>
            </p:nvSpPr>
            <p:spPr bwMode="auto">
              <a:xfrm>
                <a:off x="2875" y="2194"/>
                <a:ext cx="0" cy="1689"/>
              </a:xfrm>
              <a:custGeom>
                <a:avLst/>
                <a:gdLst>
                  <a:gd name="T0" fmla="*/ 10134 h 10134"/>
                  <a:gd name="T1" fmla="*/ 0 h 10134"/>
                  <a:gd name="T2" fmla="*/ 10134 h 10134"/>
                </a:gdLst>
                <a:ahLst/>
                <a:cxnLst>
                  <a:cxn ang="0">
                    <a:pos x="0" y="T0"/>
                  </a:cxn>
                  <a:cxn ang="0">
                    <a:pos x="0" y="T1"/>
                  </a:cxn>
                  <a:cxn ang="0">
                    <a:pos x="0" y="T2"/>
                  </a:cxn>
                </a:cxnLst>
                <a:rect l="0" t="0" r="r" b="b"/>
                <a:pathLst>
                  <a:path h="10134">
                    <a:moveTo>
                      <a:pt x="0" y="10134"/>
                    </a:moveTo>
                    <a:lnTo>
                      <a:pt x="0" y="0"/>
                    </a:lnTo>
                    <a:lnTo>
                      <a:pt x="0" y="101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8" name="Line 50"/>
              <p:cNvSpPr>
                <a:spLocks noChangeShapeType="1"/>
              </p:cNvSpPr>
              <p:nvPr/>
            </p:nvSpPr>
            <p:spPr bwMode="auto">
              <a:xfrm>
                <a:off x="2875" y="388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9" name="Rectangle 51"/>
              <p:cNvSpPr>
                <a:spLocks noChangeArrowheads="1"/>
              </p:cNvSpPr>
              <p:nvPr/>
            </p:nvSpPr>
            <p:spPr bwMode="auto">
              <a:xfrm>
                <a:off x="2692" y="3818"/>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0.0</a:t>
                </a:r>
                <a:endParaRPr kumimoji="0" lang="en-US" altLang="en-US" sz="1200" b="0" i="0" u="none" strike="noStrike" cap="none" normalizeH="0" baseline="0">
                  <a:ln>
                    <a:noFill/>
                  </a:ln>
                  <a:solidFill>
                    <a:schemeClr val="tx1"/>
                  </a:solidFill>
                  <a:effectLst/>
                  <a:cs typeface="Arial" pitchFamily="34" charset="0"/>
                </a:endParaRPr>
              </a:p>
            </p:txBody>
          </p:sp>
          <p:sp>
            <p:nvSpPr>
              <p:cNvPr id="540" name="Line 52"/>
              <p:cNvSpPr>
                <a:spLocks noChangeShapeType="1"/>
              </p:cNvSpPr>
              <p:nvPr/>
            </p:nvSpPr>
            <p:spPr bwMode="auto">
              <a:xfrm>
                <a:off x="2875" y="3799"/>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1" name="Line 53"/>
              <p:cNvSpPr>
                <a:spLocks noChangeShapeType="1"/>
              </p:cNvSpPr>
              <p:nvPr/>
            </p:nvSpPr>
            <p:spPr bwMode="auto">
              <a:xfrm>
                <a:off x="2875" y="3715"/>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2" name="Line 54"/>
              <p:cNvSpPr>
                <a:spLocks noChangeShapeType="1"/>
              </p:cNvSpPr>
              <p:nvPr/>
            </p:nvSpPr>
            <p:spPr bwMode="auto">
              <a:xfrm>
                <a:off x="2875" y="363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3" name="Line 55"/>
              <p:cNvSpPr>
                <a:spLocks noChangeShapeType="1"/>
              </p:cNvSpPr>
              <p:nvPr/>
            </p:nvSpPr>
            <p:spPr bwMode="auto">
              <a:xfrm>
                <a:off x="2875" y="3548"/>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4" name="Line 56"/>
              <p:cNvSpPr>
                <a:spLocks noChangeShapeType="1"/>
              </p:cNvSpPr>
              <p:nvPr/>
            </p:nvSpPr>
            <p:spPr bwMode="auto">
              <a:xfrm>
                <a:off x="2875" y="346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5" name="Rectangle 57"/>
              <p:cNvSpPr>
                <a:spLocks noChangeArrowheads="1"/>
              </p:cNvSpPr>
              <p:nvPr/>
            </p:nvSpPr>
            <p:spPr bwMode="auto">
              <a:xfrm>
                <a:off x="2692" y="3398"/>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0.1</a:t>
                </a:r>
                <a:endParaRPr kumimoji="0" lang="en-US" altLang="en-US" sz="1200" b="0" i="0" u="none" strike="noStrike" cap="none" normalizeH="0" baseline="0">
                  <a:ln>
                    <a:noFill/>
                  </a:ln>
                  <a:solidFill>
                    <a:schemeClr val="tx1"/>
                  </a:solidFill>
                  <a:effectLst/>
                  <a:cs typeface="Arial" pitchFamily="34" charset="0"/>
                </a:endParaRPr>
              </a:p>
            </p:txBody>
          </p:sp>
          <p:sp>
            <p:nvSpPr>
              <p:cNvPr id="546" name="Line 58"/>
              <p:cNvSpPr>
                <a:spLocks noChangeShapeType="1"/>
              </p:cNvSpPr>
              <p:nvPr/>
            </p:nvSpPr>
            <p:spPr bwMode="auto">
              <a:xfrm>
                <a:off x="2875" y="3379"/>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7" name="Line 59"/>
              <p:cNvSpPr>
                <a:spLocks noChangeShapeType="1"/>
              </p:cNvSpPr>
              <p:nvPr/>
            </p:nvSpPr>
            <p:spPr bwMode="auto">
              <a:xfrm>
                <a:off x="2875" y="3295"/>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8" name="Line 60"/>
              <p:cNvSpPr>
                <a:spLocks noChangeShapeType="1"/>
              </p:cNvSpPr>
              <p:nvPr/>
            </p:nvSpPr>
            <p:spPr bwMode="auto">
              <a:xfrm>
                <a:off x="2875" y="321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9" name="Line 61"/>
              <p:cNvSpPr>
                <a:spLocks noChangeShapeType="1"/>
              </p:cNvSpPr>
              <p:nvPr/>
            </p:nvSpPr>
            <p:spPr bwMode="auto">
              <a:xfrm>
                <a:off x="2875" y="3127"/>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0" name="Line 62"/>
              <p:cNvSpPr>
                <a:spLocks noChangeShapeType="1"/>
              </p:cNvSpPr>
              <p:nvPr/>
            </p:nvSpPr>
            <p:spPr bwMode="auto">
              <a:xfrm>
                <a:off x="2875" y="3042"/>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1" name="Rectangle 63"/>
              <p:cNvSpPr>
                <a:spLocks noChangeArrowheads="1"/>
              </p:cNvSpPr>
              <p:nvPr/>
            </p:nvSpPr>
            <p:spPr bwMode="auto">
              <a:xfrm>
                <a:off x="2692" y="2978"/>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0.2</a:t>
                </a:r>
                <a:endParaRPr kumimoji="0" lang="en-US" altLang="en-US" sz="1200" b="0" i="0" u="none" strike="noStrike" cap="none" normalizeH="0" baseline="0">
                  <a:ln>
                    <a:noFill/>
                  </a:ln>
                  <a:solidFill>
                    <a:schemeClr val="tx1"/>
                  </a:solidFill>
                  <a:effectLst/>
                  <a:cs typeface="Arial" pitchFamily="34" charset="0"/>
                </a:endParaRPr>
              </a:p>
            </p:txBody>
          </p:sp>
          <p:sp>
            <p:nvSpPr>
              <p:cNvPr id="552" name="Line 64"/>
              <p:cNvSpPr>
                <a:spLocks noChangeShapeType="1"/>
              </p:cNvSpPr>
              <p:nvPr/>
            </p:nvSpPr>
            <p:spPr bwMode="auto">
              <a:xfrm>
                <a:off x="2875" y="2958"/>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3" name="Line 65"/>
              <p:cNvSpPr>
                <a:spLocks noChangeShapeType="1"/>
              </p:cNvSpPr>
              <p:nvPr/>
            </p:nvSpPr>
            <p:spPr bwMode="auto">
              <a:xfrm>
                <a:off x="2875" y="2874"/>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4" name="Line 66"/>
              <p:cNvSpPr>
                <a:spLocks noChangeShapeType="1"/>
              </p:cNvSpPr>
              <p:nvPr/>
            </p:nvSpPr>
            <p:spPr bwMode="auto">
              <a:xfrm>
                <a:off x="2875" y="279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5" name="Line 67"/>
              <p:cNvSpPr>
                <a:spLocks noChangeShapeType="1"/>
              </p:cNvSpPr>
              <p:nvPr/>
            </p:nvSpPr>
            <p:spPr bwMode="auto">
              <a:xfrm>
                <a:off x="2875" y="2707"/>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6" name="Line 68"/>
              <p:cNvSpPr>
                <a:spLocks noChangeShapeType="1"/>
              </p:cNvSpPr>
              <p:nvPr/>
            </p:nvSpPr>
            <p:spPr bwMode="auto">
              <a:xfrm>
                <a:off x="2875" y="262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7" name="Rectangle 69"/>
              <p:cNvSpPr>
                <a:spLocks noChangeArrowheads="1"/>
              </p:cNvSpPr>
              <p:nvPr/>
            </p:nvSpPr>
            <p:spPr bwMode="auto">
              <a:xfrm>
                <a:off x="2692" y="2558"/>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0.3</a:t>
                </a:r>
                <a:endParaRPr kumimoji="0" lang="en-US" altLang="en-US" sz="1200" b="0" i="0" u="none" strike="noStrike" cap="none" normalizeH="0" baseline="0" dirty="0">
                  <a:ln>
                    <a:noFill/>
                  </a:ln>
                  <a:solidFill>
                    <a:schemeClr val="tx1"/>
                  </a:solidFill>
                  <a:effectLst/>
                  <a:cs typeface="Arial" pitchFamily="34" charset="0"/>
                </a:endParaRPr>
              </a:p>
            </p:txBody>
          </p:sp>
          <p:sp>
            <p:nvSpPr>
              <p:cNvPr id="558" name="Line 70"/>
              <p:cNvSpPr>
                <a:spLocks noChangeShapeType="1"/>
              </p:cNvSpPr>
              <p:nvPr/>
            </p:nvSpPr>
            <p:spPr bwMode="auto">
              <a:xfrm>
                <a:off x="2875" y="2538"/>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9" name="Line 71"/>
              <p:cNvSpPr>
                <a:spLocks noChangeShapeType="1"/>
              </p:cNvSpPr>
              <p:nvPr/>
            </p:nvSpPr>
            <p:spPr bwMode="auto">
              <a:xfrm>
                <a:off x="2875" y="2454"/>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0" name="Line 72"/>
              <p:cNvSpPr>
                <a:spLocks noChangeShapeType="1"/>
              </p:cNvSpPr>
              <p:nvPr/>
            </p:nvSpPr>
            <p:spPr bwMode="auto">
              <a:xfrm>
                <a:off x="2875" y="237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1" name="Line 73"/>
              <p:cNvSpPr>
                <a:spLocks noChangeShapeType="1"/>
              </p:cNvSpPr>
              <p:nvPr/>
            </p:nvSpPr>
            <p:spPr bwMode="auto">
              <a:xfrm>
                <a:off x="2875" y="2287"/>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2" name="Line 74"/>
              <p:cNvSpPr>
                <a:spLocks noChangeShapeType="1"/>
              </p:cNvSpPr>
              <p:nvPr/>
            </p:nvSpPr>
            <p:spPr bwMode="auto">
              <a:xfrm>
                <a:off x="2875" y="220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3" name="Rectangle 75"/>
              <p:cNvSpPr>
                <a:spLocks noChangeArrowheads="1"/>
              </p:cNvSpPr>
              <p:nvPr/>
            </p:nvSpPr>
            <p:spPr bwMode="auto">
              <a:xfrm>
                <a:off x="2692" y="2137"/>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0.4</a:t>
                </a:r>
                <a:endParaRPr kumimoji="0" lang="en-US" altLang="en-US" sz="1200" b="0" i="0" u="none" strike="noStrike" cap="none" normalizeH="0" baseline="0" dirty="0">
                  <a:ln>
                    <a:noFill/>
                  </a:ln>
                  <a:solidFill>
                    <a:schemeClr val="tx1"/>
                  </a:solidFill>
                  <a:effectLst/>
                  <a:cs typeface="Arial" pitchFamily="34" charset="0"/>
                </a:endParaRPr>
              </a:p>
            </p:txBody>
          </p:sp>
          <p:sp>
            <p:nvSpPr>
              <p:cNvPr id="566" name="Rectangle 78"/>
              <p:cNvSpPr>
                <a:spLocks noChangeArrowheads="1"/>
              </p:cNvSpPr>
              <p:nvPr/>
            </p:nvSpPr>
            <p:spPr bwMode="auto">
              <a:xfrm rot="16200000">
                <a:off x="2633" y="3078"/>
                <a:ext cx="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570" name="Rectangle 82"/>
              <p:cNvSpPr>
                <a:spLocks noChangeArrowheads="1"/>
              </p:cNvSpPr>
              <p:nvPr/>
            </p:nvSpPr>
            <p:spPr bwMode="auto">
              <a:xfrm rot="16200000">
                <a:off x="2598" y="2871"/>
                <a:ext cx="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571" name="Rectangle 83"/>
              <p:cNvSpPr>
                <a:spLocks noChangeArrowheads="1"/>
              </p:cNvSpPr>
              <p:nvPr/>
            </p:nvSpPr>
            <p:spPr bwMode="auto">
              <a:xfrm rot="16200000">
                <a:off x="2598" y="2831"/>
                <a:ext cx="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573" name="Rectangle 85"/>
              <p:cNvSpPr>
                <a:spLocks noChangeArrowheads="1"/>
              </p:cNvSpPr>
              <p:nvPr/>
            </p:nvSpPr>
            <p:spPr bwMode="auto">
              <a:xfrm rot="16200000">
                <a:off x="2597" y="2755"/>
                <a:ext cx="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575" name="Rectangle 87"/>
              <p:cNvSpPr>
                <a:spLocks noChangeArrowheads="1"/>
              </p:cNvSpPr>
              <p:nvPr/>
            </p:nvSpPr>
            <p:spPr bwMode="auto">
              <a:xfrm rot="16200000">
                <a:off x="2598" y="2687"/>
                <a:ext cx="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577" name="Freeform 89"/>
              <p:cNvSpPr>
                <a:spLocks/>
              </p:cNvSpPr>
              <p:nvPr/>
            </p:nvSpPr>
            <p:spPr bwMode="auto">
              <a:xfrm>
                <a:off x="2875" y="2194"/>
                <a:ext cx="2807" cy="0"/>
              </a:xfrm>
              <a:custGeom>
                <a:avLst/>
                <a:gdLst>
                  <a:gd name="T0" fmla="*/ 0 w 16846"/>
                  <a:gd name="T1" fmla="*/ 16846 w 16846"/>
                  <a:gd name="T2" fmla="*/ 0 w 16846"/>
                </a:gdLst>
                <a:ahLst/>
                <a:cxnLst>
                  <a:cxn ang="0">
                    <a:pos x="T0" y="0"/>
                  </a:cxn>
                  <a:cxn ang="0">
                    <a:pos x="T1" y="0"/>
                  </a:cxn>
                  <a:cxn ang="0">
                    <a:pos x="T2" y="0"/>
                  </a:cxn>
                </a:cxnLst>
                <a:rect l="0" t="0" r="r" b="b"/>
                <a:pathLst>
                  <a:path w="16846">
                    <a:moveTo>
                      <a:pt x="0" y="0"/>
                    </a:moveTo>
                    <a:lnTo>
                      <a:pt x="1684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8" name="Line 90"/>
              <p:cNvSpPr>
                <a:spLocks noChangeShapeType="1"/>
              </p:cNvSpPr>
              <p:nvPr/>
            </p:nvSpPr>
            <p:spPr bwMode="auto">
              <a:xfrm>
                <a:off x="2937"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9" name="Line 91"/>
              <p:cNvSpPr>
                <a:spLocks noChangeShapeType="1"/>
              </p:cNvSpPr>
              <p:nvPr/>
            </p:nvSpPr>
            <p:spPr bwMode="auto">
              <a:xfrm>
                <a:off x="3062"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0" name="Line 92"/>
              <p:cNvSpPr>
                <a:spLocks noChangeShapeType="1"/>
              </p:cNvSpPr>
              <p:nvPr/>
            </p:nvSpPr>
            <p:spPr bwMode="auto">
              <a:xfrm>
                <a:off x="3186" y="2194"/>
                <a:ext cx="0" cy="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1" name="Line 93"/>
              <p:cNvSpPr>
                <a:spLocks noChangeShapeType="1"/>
              </p:cNvSpPr>
              <p:nvPr/>
            </p:nvSpPr>
            <p:spPr bwMode="auto">
              <a:xfrm>
                <a:off x="3311"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2" name="Line 94"/>
              <p:cNvSpPr>
                <a:spLocks noChangeShapeType="1"/>
              </p:cNvSpPr>
              <p:nvPr/>
            </p:nvSpPr>
            <p:spPr bwMode="auto">
              <a:xfrm>
                <a:off x="3436"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3" name="Line 95"/>
              <p:cNvSpPr>
                <a:spLocks noChangeShapeType="1"/>
              </p:cNvSpPr>
              <p:nvPr/>
            </p:nvSpPr>
            <p:spPr bwMode="auto">
              <a:xfrm>
                <a:off x="3560"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4" name="Line 96"/>
              <p:cNvSpPr>
                <a:spLocks noChangeShapeType="1"/>
              </p:cNvSpPr>
              <p:nvPr/>
            </p:nvSpPr>
            <p:spPr bwMode="auto">
              <a:xfrm>
                <a:off x="3685"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5" name="Line 97"/>
              <p:cNvSpPr>
                <a:spLocks noChangeShapeType="1"/>
              </p:cNvSpPr>
              <p:nvPr/>
            </p:nvSpPr>
            <p:spPr bwMode="auto">
              <a:xfrm>
                <a:off x="3810" y="2194"/>
                <a:ext cx="0" cy="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6" name="Line 98"/>
              <p:cNvSpPr>
                <a:spLocks noChangeShapeType="1"/>
              </p:cNvSpPr>
              <p:nvPr/>
            </p:nvSpPr>
            <p:spPr bwMode="auto">
              <a:xfrm>
                <a:off x="3935"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7" name="Line 99"/>
              <p:cNvSpPr>
                <a:spLocks noChangeShapeType="1"/>
              </p:cNvSpPr>
              <p:nvPr/>
            </p:nvSpPr>
            <p:spPr bwMode="auto">
              <a:xfrm>
                <a:off x="4060"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8" name="Line 100"/>
              <p:cNvSpPr>
                <a:spLocks noChangeShapeType="1"/>
              </p:cNvSpPr>
              <p:nvPr/>
            </p:nvSpPr>
            <p:spPr bwMode="auto">
              <a:xfrm>
                <a:off x="4185"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9" name="Line 101"/>
              <p:cNvSpPr>
                <a:spLocks noChangeShapeType="1"/>
              </p:cNvSpPr>
              <p:nvPr/>
            </p:nvSpPr>
            <p:spPr bwMode="auto">
              <a:xfrm>
                <a:off x="4310"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0" name="Line 102"/>
              <p:cNvSpPr>
                <a:spLocks noChangeShapeType="1"/>
              </p:cNvSpPr>
              <p:nvPr/>
            </p:nvSpPr>
            <p:spPr bwMode="auto">
              <a:xfrm>
                <a:off x="4434" y="2194"/>
                <a:ext cx="0" cy="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1" name="Line 103"/>
              <p:cNvSpPr>
                <a:spLocks noChangeShapeType="1"/>
              </p:cNvSpPr>
              <p:nvPr/>
            </p:nvSpPr>
            <p:spPr bwMode="auto">
              <a:xfrm>
                <a:off x="4559"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2" name="Line 104"/>
              <p:cNvSpPr>
                <a:spLocks noChangeShapeType="1"/>
              </p:cNvSpPr>
              <p:nvPr/>
            </p:nvSpPr>
            <p:spPr bwMode="auto">
              <a:xfrm>
                <a:off x="4684"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3" name="Line 105"/>
              <p:cNvSpPr>
                <a:spLocks noChangeShapeType="1"/>
              </p:cNvSpPr>
              <p:nvPr/>
            </p:nvSpPr>
            <p:spPr bwMode="auto">
              <a:xfrm>
                <a:off x="4809"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4" name="Line 106"/>
              <p:cNvSpPr>
                <a:spLocks noChangeShapeType="1"/>
              </p:cNvSpPr>
              <p:nvPr/>
            </p:nvSpPr>
            <p:spPr bwMode="auto">
              <a:xfrm>
                <a:off x="4934"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5" name="Line 107"/>
              <p:cNvSpPr>
                <a:spLocks noChangeShapeType="1"/>
              </p:cNvSpPr>
              <p:nvPr/>
            </p:nvSpPr>
            <p:spPr bwMode="auto">
              <a:xfrm>
                <a:off x="5059" y="2194"/>
                <a:ext cx="0" cy="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6" name="Line 108"/>
              <p:cNvSpPr>
                <a:spLocks noChangeShapeType="1"/>
              </p:cNvSpPr>
              <p:nvPr/>
            </p:nvSpPr>
            <p:spPr bwMode="auto">
              <a:xfrm>
                <a:off x="5184"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7" name="Line 109"/>
              <p:cNvSpPr>
                <a:spLocks noChangeShapeType="1"/>
              </p:cNvSpPr>
              <p:nvPr/>
            </p:nvSpPr>
            <p:spPr bwMode="auto">
              <a:xfrm>
                <a:off x="5308"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8" name="Line 110"/>
              <p:cNvSpPr>
                <a:spLocks noChangeShapeType="1"/>
              </p:cNvSpPr>
              <p:nvPr/>
            </p:nvSpPr>
            <p:spPr bwMode="auto">
              <a:xfrm>
                <a:off x="5433"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9" name="Line 111"/>
              <p:cNvSpPr>
                <a:spLocks noChangeShapeType="1"/>
              </p:cNvSpPr>
              <p:nvPr/>
            </p:nvSpPr>
            <p:spPr bwMode="auto">
              <a:xfrm>
                <a:off x="5558" y="2194"/>
                <a:ext cx="0" cy="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0" name="Line 112"/>
              <p:cNvSpPr>
                <a:spLocks noChangeShapeType="1"/>
              </p:cNvSpPr>
              <p:nvPr/>
            </p:nvSpPr>
            <p:spPr bwMode="auto">
              <a:xfrm>
                <a:off x="5682" y="2194"/>
                <a:ext cx="0" cy="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1" name="Freeform 113"/>
              <p:cNvSpPr>
                <a:spLocks/>
              </p:cNvSpPr>
              <p:nvPr/>
            </p:nvSpPr>
            <p:spPr bwMode="auto">
              <a:xfrm>
                <a:off x="5682" y="2194"/>
                <a:ext cx="0" cy="1689"/>
              </a:xfrm>
              <a:custGeom>
                <a:avLst/>
                <a:gdLst>
                  <a:gd name="T0" fmla="*/ 10134 h 10134"/>
                  <a:gd name="T1" fmla="*/ 0 h 10134"/>
                  <a:gd name="T2" fmla="*/ 10134 h 10134"/>
                </a:gdLst>
                <a:ahLst/>
                <a:cxnLst>
                  <a:cxn ang="0">
                    <a:pos x="0" y="T0"/>
                  </a:cxn>
                  <a:cxn ang="0">
                    <a:pos x="0" y="T1"/>
                  </a:cxn>
                  <a:cxn ang="0">
                    <a:pos x="0" y="T2"/>
                  </a:cxn>
                </a:cxnLst>
                <a:rect l="0" t="0" r="r" b="b"/>
                <a:pathLst>
                  <a:path h="10134">
                    <a:moveTo>
                      <a:pt x="0" y="10134"/>
                    </a:moveTo>
                    <a:lnTo>
                      <a:pt x="0" y="0"/>
                    </a:lnTo>
                    <a:lnTo>
                      <a:pt x="0" y="101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2" name="Line 114"/>
              <p:cNvSpPr>
                <a:spLocks noChangeShapeType="1"/>
              </p:cNvSpPr>
              <p:nvPr/>
            </p:nvSpPr>
            <p:spPr bwMode="auto">
              <a:xfrm flipH="1">
                <a:off x="5620" y="388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3" name="Line 115"/>
              <p:cNvSpPr>
                <a:spLocks noChangeShapeType="1"/>
              </p:cNvSpPr>
              <p:nvPr/>
            </p:nvSpPr>
            <p:spPr bwMode="auto">
              <a:xfrm flipH="1">
                <a:off x="5651" y="3799"/>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4" name="Line 116"/>
              <p:cNvSpPr>
                <a:spLocks noChangeShapeType="1"/>
              </p:cNvSpPr>
              <p:nvPr/>
            </p:nvSpPr>
            <p:spPr bwMode="auto">
              <a:xfrm flipH="1">
                <a:off x="5651" y="3715"/>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5" name="Line 117"/>
              <p:cNvSpPr>
                <a:spLocks noChangeShapeType="1"/>
              </p:cNvSpPr>
              <p:nvPr/>
            </p:nvSpPr>
            <p:spPr bwMode="auto">
              <a:xfrm flipH="1">
                <a:off x="5651" y="363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6" name="Line 118"/>
              <p:cNvSpPr>
                <a:spLocks noChangeShapeType="1"/>
              </p:cNvSpPr>
              <p:nvPr/>
            </p:nvSpPr>
            <p:spPr bwMode="auto">
              <a:xfrm flipH="1">
                <a:off x="5651" y="3548"/>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7" name="Line 119"/>
              <p:cNvSpPr>
                <a:spLocks noChangeShapeType="1"/>
              </p:cNvSpPr>
              <p:nvPr/>
            </p:nvSpPr>
            <p:spPr bwMode="auto">
              <a:xfrm flipH="1">
                <a:off x="5620" y="346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8" name="Line 120"/>
              <p:cNvSpPr>
                <a:spLocks noChangeShapeType="1"/>
              </p:cNvSpPr>
              <p:nvPr/>
            </p:nvSpPr>
            <p:spPr bwMode="auto">
              <a:xfrm flipH="1">
                <a:off x="5651" y="3379"/>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9" name="Line 121"/>
              <p:cNvSpPr>
                <a:spLocks noChangeShapeType="1"/>
              </p:cNvSpPr>
              <p:nvPr/>
            </p:nvSpPr>
            <p:spPr bwMode="auto">
              <a:xfrm flipH="1">
                <a:off x="5651" y="3295"/>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0" name="Line 122"/>
              <p:cNvSpPr>
                <a:spLocks noChangeShapeType="1"/>
              </p:cNvSpPr>
              <p:nvPr/>
            </p:nvSpPr>
            <p:spPr bwMode="auto">
              <a:xfrm flipH="1">
                <a:off x="5651" y="321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1" name="Line 123"/>
              <p:cNvSpPr>
                <a:spLocks noChangeShapeType="1"/>
              </p:cNvSpPr>
              <p:nvPr/>
            </p:nvSpPr>
            <p:spPr bwMode="auto">
              <a:xfrm flipH="1">
                <a:off x="5651" y="3127"/>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2" name="Line 124"/>
              <p:cNvSpPr>
                <a:spLocks noChangeShapeType="1"/>
              </p:cNvSpPr>
              <p:nvPr/>
            </p:nvSpPr>
            <p:spPr bwMode="auto">
              <a:xfrm flipH="1">
                <a:off x="5620" y="3042"/>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3" name="Line 125"/>
              <p:cNvSpPr>
                <a:spLocks noChangeShapeType="1"/>
              </p:cNvSpPr>
              <p:nvPr/>
            </p:nvSpPr>
            <p:spPr bwMode="auto">
              <a:xfrm flipH="1">
                <a:off x="5651" y="2958"/>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4" name="Line 126"/>
              <p:cNvSpPr>
                <a:spLocks noChangeShapeType="1"/>
              </p:cNvSpPr>
              <p:nvPr/>
            </p:nvSpPr>
            <p:spPr bwMode="auto">
              <a:xfrm flipH="1">
                <a:off x="5651" y="2874"/>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5" name="Line 127"/>
              <p:cNvSpPr>
                <a:spLocks noChangeShapeType="1"/>
              </p:cNvSpPr>
              <p:nvPr/>
            </p:nvSpPr>
            <p:spPr bwMode="auto">
              <a:xfrm flipH="1">
                <a:off x="5651" y="279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6" name="Line 128"/>
              <p:cNvSpPr>
                <a:spLocks noChangeShapeType="1"/>
              </p:cNvSpPr>
              <p:nvPr/>
            </p:nvSpPr>
            <p:spPr bwMode="auto">
              <a:xfrm flipH="1">
                <a:off x="5651" y="2707"/>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7" name="Line 129"/>
              <p:cNvSpPr>
                <a:spLocks noChangeShapeType="1"/>
              </p:cNvSpPr>
              <p:nvPr/>
            </p:nvSpPr>
            <p:spPr bwMode="auto">
              <a:xfrm flipH="1">
                <a:off x="5620" y="262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8" name="Line 130"/>
              <p:cNvSpPr>
                <a:spLocks noChangeShapeType="1"/>
              </p:cNvSpPr>
              <p:nvPr/>
            </p:nvSpPr>
            <p:spPr bwMode="auto">
              <a:xfrm flipH="1">
                <a:off x="5651" y="2538"/>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9" name="Line 131"/>
              <p:cNvSpPr>
                <a:spLocks noChangeShapeType="1"/>
              </p:cNvSpPr>
              <p:nvPr/>
            </p:nvSpPr>
            <p:spPr bwMode="auto">
              <a:xfrm flipH="1">
                <a:off x="5651" y="2454"/>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0" name="Line 132"/>
              <p:cNvSpPr>
                <a:spLocks noChangeShapeType="1"/>
              </p:cNvSpPr>
              <p:nvPr/>
            </p:nvSpPr>
            <p:spPr bwMode="auto">
              <a:xfrm flipH="1">
                <a:off x="5651" y="2371"/>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1" name="Line 133"/>
              <p:cNvSpPr>
                <a:spLocks noChangeShapeType="1"/>
              </p:cNvSpPr>
              <p:nvPr/>
            </p:nvSpPr>
            <p:spPr bwMode="auto">
              <a:xfrm flipH="1">
                <a:off x="5651" y="2287"/>
                <a:ext cx="3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2" name="Line 134"/>
              <p:cNvSpPr>
                <a:spLocks noChangeShapeType="1"/>
              </p:cNvSpPr>
              <p:nvPr/>
            </p:nvSpPr>
            <p:spPr bwMode="auto">
              <a:xfrm flipH="1">
                <a:off x="5620" y="2203"/>
                <a:ext cx="6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3" name="Freeform 135"/>
              <p:cNvSpPr>
                <a:spLocks/>
              </p:cNvSpPr>
              <p:nvPr/>
            </p:nvSpPr>
            <p:spPr bwMode="auto">
              <a:xfrm>
                <a:off x="2875" y="3064"/>
                <a:ext cx="1" cy="15"/>
              </a:xfrm>
              <a:custGeom>
                <a:avLst/>
                <a:gdLst>
                  <a:gd name="T0" fmla="*/ 0 w 11"/>
                  <a:gd name="T1" fmla="*/ 91 h 91"/>
                  <a:gd name="T2" fmla="*/ 5 w 11"/>
                  <a:gd name="T3" fmla="*/ 80 h 91"/>
                  <a:gd name="T4" fmla="*/ 7 w 11"/>
                  <a:gd name="T5" fmla="*/ 70 h 91"/>
                  <a:gd name="T6" fmla="*/ 9 w 11"/>
                  <a:gd name="T7" fmla="*/ 58 h 91"/>
                  <a:gd name="T8" fmla="*/ 11 w 11"/>
                  <a:gd name="T9" fmla="*/ 46 h 91"/>
                  <a:gd name="T10" fmla="*/ 9 w 11"/>
                  <a:gd name="T11" fmla="*/ 34 h 91"/>
                  <a:gd name="T12" fmla="*/ 7 w 11"/>
                  <a:gd name="T13" fmla="*/ 22 h 91"/>
                  <a:gd name="T14" fmla="*/ 5 w 11"/>
                  <a:gd name="T15" fmla="*/ 10 h 91"/>
                  <a:gd name="T16" fmla="*/ 0 w 11"/>
                  <a:gd name="T17" fmla="*/ 0 h 91"/>
                  <a:gd name="T18" fmla="*/ 0 w 11"/>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1">
                    <a:moveTo>
                      <a:pt x="0" y="91"/>
                    </a:moveTo>
                    <a:lnTo>
                      <a:pt x="5" y="80"/>
                    </a:lnTo>
                    <a:lnTo>
                      <a:pt x="7" y="70"/>
                    </a:lnTo>
                    <a:lnTo>
                      <a:pt x="9" y="58"/>
                    </a:lnTo>
                    <a:lnTo>
                      <a:pt x="11" y="46"/>
                    </a:lnTo>
                    <a:lnTo>
                      <a:pt x="9" y="34"/>
                    </a:lnTo>
                    <a:lnTo>
                      <a:pt x="7" y="22"/>
                    </a:lnTo>
                    <a:lnTo>
                      <a:pt x="5" y="10"/>
                    </a:lnTo>
                    <a:lnTo>
                      <a:pt x="0"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4" name="Freeform 136"/>
              <p:cNvSpPr>
                <a:spLocks/>
              </p:cNvSpPr>
              <p:nvPr/>
            </p:nvSpPr>
            <p:spPr bwMode="auto">
              <a:xfrm>
                <a:off x="2875" y="3194"/>
                <a:ext cx="17" cy="35"/>
              </a:xfrm>
              <a:custGeom>
                <a:avLst/>
                <a:gdLst>
                  <a:gd name="T0" fmla="*/ 0 w 104"/>
                  <a:gd name="T1" fmla="*/ 210 h 210"/>
                  <a:gd name="T2" fmla="*/ 11 w 104"/>
                  <a:gd name="T3" fmla="*/ 210 h 210"/>
                  <a:gd name="T4" fmla="*/ 21 w 104"/>
                  <a:gd name="T5" fmla="*/ 208 h 210"/>
                  <a:gd name="T6" fmla="*/ 31 w 104"/>
                  <a:gd name="T7" fmla="*/ 205 h 210"/>
                  <a:gd name="T8" fmla="*/ 40 w 104"/>
                  <a:gd name="T9" fmla="*/ 202 h 210"/>
                  <a:gd name="T10" fmla="*/ 50 w 104"/>
                  <a:gd name="T11" fmla="*/ 197 h 210"/>
                  <a:gd name="T12" fmla="*/ 58 w 104"/>
                  <a:gd name="T13" fmla="*/ 191 h 210"/>
                  <a:gd name="T14" fmla="*/ 66 w 104"/>
                  <a:gd name="T15" fmla="*/ 185 h 210"/>
                  <a:gd name="T16" fmla="*/ 73 w 104"/>
                  <a:gd name="T17" fmla="*/ 179 h 210"/>
                  <a:gd name="T18" fmla="*/ 80 w 104"/>
                  <a:gd name="T19" fmla="*/ 171 h 210"/>
                  <a:gd name="T20" fmla="*/ 86 w 104"/>
                  <a:gd name="T21" fmla="*/ 163 h 210"/>
                  <a:gd name="T22" fmla="*/ 91 w 104"/>
                  <a:gd name="T23" fmla="*/ 154 h 210"/>
                  <a:gd name="T24" fmla="*/ 96 w 104"/>
                  <a:gd name="T25" fmla="*/ 145 h 210"/>
                  <a:gd name="T26" fmla="*/ 99 w 104"/>
                  <a:gd name="T27" fmla="*/ 136 h 210"/>
                  <a:gd name="T28" fmla="*/ 102 w 104"/>
                  <a:gd name="T29" fmla="*/ 126 h 210"/>
                  <a:gd name="T30" fmla="*/ 103 w 104"/>
                  <a:gd name="T31" fmla="*/ 115 h 210"/>
                  <a:gd name="T32" fmla="*/ 104 w 104"/>
                  <a:gd name="T33" fmla="*/ 105 h 210"/>
                  <a:gd name="T34" fmla="*/ 103 w 104"/>
                  <a:gd name="T35" fmla="*/ 94 h 210"/>
                  <a:gd name="T36" fmla="*/ 102 w 104"/>
                  <a:gd name="T37" fmla="*/ 83 h 210"/>
                  <a:gd name="T38" fmla="*/ 99 w 104"/>
                  <a:gd name="T39" fmla="*/ 74 h 210"/>
                  <a:gd name="T40" fmla="*/ 96 w 104"/>
                  <a:gd name="T41" fmla="*/ 63 h 210"/>
                  <a:gd name="T42" fmla="*/ 91 w 104"/>
                  <a:gd name="T43" fmla="*/ 55 h 210"/>
                  <a:gd name="T44" fmla="*/ 86 w 104"/>
                  <a:gd name="T45" fmla="*/ 46 h 210"/>
                  <a:gd name="T46" fmla="*/ 80 w 104"/>
                  <a:gd name="T47" fmla="*/ 39 h 210"/>
                  <a:gd name="T48" fmla="*/ 73 w 104"/>
                  <a:gd name="T49" fmla="*/ 30 h 210"/>
                  <a:gd name="T50" fmla="*/ 66 w 104"/>
                  <a:gd name="T51" fmla="*/ 23 h 210"/>
                  <a:gd name="T52" fmla="*/ 58 w 104"/>
                  <a:gd name="T53" fmla="*/ 17 h 210"/>
                  <a:gd name="T54" fmla="*/ 50 w 104"/>
                  <a:gd name="T55" fmla="*/ 13 h 210"/>
                  <a:gd name="T56" fmla="*/ 40 w 104"/>
                  <a:gd name="T57" fmla="*/ 8 h 210"/>
                  <a:gd name="T58" fmla="*/ 31 w 104"/>
                  <a:gd name="T59" fmla="*/ 4 h 210"/>
                  <a:gd name="T60" fmla="*/ 21 w 104"/>
                  <a:gd name="T61" fmla="*/ 2 h 210"/>
                  <a:gd name="T62" fmla="*/ 11 w 104"/>
                  <a:gd name="T63" fmla="*/ 0 h 210"/>
                  <a:gd name="T64" fmla="*/ 0 w 104"/>
                  <a:gd name="T65" fmla="*/ 0 h 210"/>
                  <a:gd name="T66" fmla="*/ 0 w 104"/>
                  <a:gd name="T6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210">
                    <a:moveTo>
                      <a:pt x="0" y="210"/>
                    </a:moveTo>
                    <a:lnTo>
                      <a:pt x="11" y="210"/>
                    </a:lnTo>
                    <a:lnTo>
                      <a:pt x="21" y="208"/>
                    </a:lnTo>
                    <a:lnTo>
                      <a:pt x="31" y="205"/>
                    </a:lnTo>
                    <a:lnTo>
                      <a:pt x="40" y="202"/>
                    </a:lnTo>
                    <a:lnTo>
                      <a:pt x="50" y="197"/>
                    </a:lnTo>
                    <a:lnTo>
                      <a:pt x="58" y="191"/>
                    </a:lnTo>
                    <a:lnTo>
                      <a:pt x="66" y="185"/>
                    </a:lnTo>
                    <a:lnTo>
                      <a:pt x="73" y="179"/>
                    </a:lnTo>
                    <a:lnTo>
                      <a:pt x="80" y="171"/>
                    </a:lnTo>
                    <a:lnTo>
                      <a:pt x="86" y="163"/>
                    </a:lnTo>
                    <a:lnTo>
                      <a:pt x="91" y="154"/>
                    </a:lnTo>
                    <a:lnTo>
                      <a:pt x="96" y="145"/>
                    </a:lnTo>
                    <a:lnTo>
                      <a:pt x="99" y="136"/>
                    </a:lnTo>
                    <a:lnTo>
                      <a:pt x="102" y="126"/>
                    </a:lnTo>
                    <a:lnTo>
                      <a:pt x="103" y="115"/>
                    </a:lnTo>
                    <a:lnTo>
                      <a:pt x="104" y="105"/>
                    </a:lnTo>
                    <a:lnTo>
                      <a:pt x="103" y="94"/>
                    </a:lnTo>
                    <a:lnTo>
                      <a:pt x="102" y="83"/>
                    </a:lnTo>
                    <a:lnTo>
                      <a:pt x="99" y="74"/>
                    </a:lnTo>
                    <a:lnTo>
                      <a:pt x="96" y="63"/>
                    </a:lnTo>
                    <a:lnTo>
                      <a:pt x="91" y="55"/>
                    </a:lnTo>
                    <a:lnTo>
                      <a:pt x="86" y="46"/>
                    </a:lnTo>
                    <a:lnTo>
                      <a:pt x="80" y="39"/>
                    </a:lnTo>
                    <a:lnTo>
                      <a:pt x="73" y="30"/>
                    </a:lnTo>
                    <a:lnTo>
                      <a:pt x="66" y="23"/>
                    </a:lnTo>
                    <a:lnTo>
                      <a:pt x="58" y="17"/>
                    </a:lnTo>
                    <a:lnTo>
                      <a:pt x="50" y="13"/>
                    </a:lnTo>
                    <a:lnTo>
                      <a:pt x="40" y="8"/>
                    </a:lnTo>
                    <a:lnTo>
                      <a:pt x="31" y="4"/>
                    </a:lnTo>
                    <a:lnTo>
                      <a:pt x="21" y="2"/>
                    </a:lnTo>
                    <a:lnTo>
                      <a:pt x="11" y="0"/>
                    </a:lnTo>
                    <a:lnTo>
                      <a:pt x="0" y="0"/>
                    </a:lnTo>
                    <a:lnTo>
                      <a:pt x="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5" name="Freeform 137"/>
              <p:cNvSpPr>
                <a:spLocks/>
              </p:cNvSpPr>
              <p:nvPr/>
            </p:nvSpPr>
            <p:spPr bwMode="auto">
              <a:xfrm>
                <a:off x="2875" y="3469"/>
                <a:ext cx="33" cy="35"/>
              </a:xfrm>
              <a:custGeom>
                <a:avLst/>
                <a:gdLst>
                  <a:gd name="T0" fmla="*/ 92 w 197"/>
                  <a:gd name="T1" fmla="*/ 0 h 212"/>
                  <a:gd name="T2" fmla="*/ 77 w 197"/>
                  <a:gd name="T3" fmla="*/ 2 h 212"/>
                  <a:gd name="T4" fmla="*/ 64 w 197"/>
                  <a:gd name="T5" fmla="*/ 4 h 212"/>
                  <a:gd name="T6" fmla="*/ 51 w 197"/>
                  <a:gd name="T7" fmla="*/ 9 h 212"/>
                  <a:gd name="T8" fmla="*/ 38 w 197"/>
                  <a:gd name="T9" fmla="*/ 16 h 212"/>
                  <a:gd name="T10" fmla="*/ 27 w 197"/>
                  <a:gd name="T11" fmla="*/ 23 h 212"/>
                  <a:gd name="T12" fmla="*/ 17 w 197"/>
                  <a:gd name="T13" fmla="*/ 32 h 212"/>
                  <a:gd name="T14" fmla="*/ 7 w 197"/>
                  <a:gd name="T15" fmla="*/ 43 h 212"/>
                  <a:gd name="T16" fmla="*/ 0 w 197"/>
                  <a:gd name="T17" fmla="*/ 55 h 212"/>
                  <a:gd name="T18" fmla="*/ 0 w 197"/>
                  <a:gd name="T19" fmla="*/ 158 h 212"/>
                  <a:gd name="T20" fmla="*/ 7 w 197"/>
                  <a:gd name="T21" fmla="*/ 170 h 212"/>
                  <a:gd name="T22" fmla="*/ 17 w 197"/>
                  <a:gd name="T23" fmla="*/ 180 h 212"/>
                  <a:gd name="T24" fmla="*/ 27 w 197"/>
                  <a:gd name="T25" fmla="*/ 188 h 212"/>
                  <a:gd name="T26" fmla="*/ 38 w 197"/>
                  <a:gd name="T27" fmla="*/ 197 h 212"/>
                  <a:gd name="T28" fmla="*/ 51 w 197"/>
                  <a:gd name="T29" fmla="*/ 203 h 212"/>
                  <a:gd name="T30" fmla="*/ 64 w 197"/>
                  <a:gd name="T31" fmla="*/ 207 h 212"/>
                  <a:gd name="T32" fmla="*/ 77 w 197"/>
                  <a:gd name="T33" fmla="*/ 211 h 212"/>
                  <a:gd name="T34" fmla="*/ 92 w 197"/>
                  <a:gd name="T35" fmla="*/ 212 h 212"/>
                  <a:gd name="T36" fmla="*/ 103 w 197"/>
                  <a:gd name="T37" fmla="*/ 211 h 212"/>
                  <a:gd name="T38" fmla="*/ 113 w 197"/>
                  <a:gd name="T39" fmla="*/ 210 h 212"/>
                  <a:gd name="T40" fmla="*/ 123 w 197"/>
                  <a:gd name="T41" fmla="*/ 207 h 212"/>
                  <a:gd name="T42" fmla="*/ 132 w 197"/>
                  <a:gd name="T43" fmla="*/ 204 h 212"/>
                  <a:gd name="T44" fmla="*/ 142 w 197"/>
                  <a:gd name="T45" fmla="*/ 199 h 212"/>
                  <a:gd name="T46" fmla="*/ 151 w 197"/>
                  <a:gd name="T47" fmla="*/ 193 h 212"/>
                  <a:gd name="T48" fmla="*/ 160 w 197"/>
                  <a:gd name="T49" fmla="*/ 187 h 212"/>
                  <a:gd name="T50" fmla="*/ 167 w 197"/>
                  <a:gd name="T51" fmla="*/ 180 h 212"/>
                  <a:gd name="T52" fmla="*/ 174 w 197"/>
                  <a:gd name="T53" fmla="*/ 173 h 212"/>
                  <a:gd name="T54" fmla="*/ 180 w 197"/>
                  <a:gd name="T55" fmla="*/ 165 h 212"/>
                  <a:gd name="T56" fmla="*/ 184 w 197"/>
                  <a:gd name="T57" fmla="*/ 157 h 212"/>
                  <a:gd name="T58" fmla="*/ 189 w 197"/>
                  <a:gd name="T59" fmla="*/ 147 h 212"/>
                  <a:gd name="T60" fmla="*/ 193 w 197"/>
                  <a:gd name="T61" fmla="*/ 138 h 212"/>
                  <a:gd name="T62" fmla="*/ 195 w 197"/>
                  <a:gd name="T63" fmla="*/ 127 h 212"/>
                  <a:gd name="T64" fmla="*/ 197 w 197"/>
                  <a:gd name="T65" fmla="*/ 118 h 212"/>
                  <a:gd name="T66" fmla="*/ 197 w 197"/>
                  <a:gd name="T67" fmla="*/ 106 h 212"/>
                  <a:gd name="T68" fmla="*/ 197 w 197"/>
                  <a:gd name="T69" fmla="*/ 95 h 212"/>
                  <a:gd name="T70" fmla="*/ 195 w 197"/>
                  <a:gd name="T71" fmla="*/ 84 h 212"/>
                  <a:gd name="T72" fmla="*/ 193 w 197"/>
                  <a:gd name="T73" fmla="*/ 75 h 212"/>
                  <a:gd name="T74" fmla="*/ 189 w 197"/>
                  <a:gd name="T75" fmla="*/ 65 h 212"/>
                  <a:gd name="T76" fmla="*/ 184 w 197"/>
                  <a:gd name="T77" fmla="*/ 56 h 212"/>
                  <a:gd name="T78" fmla="*/ 180 w 197"/>
                  <a:gd name="T79" fmla="*/ 47 h 212"/>
                  <a:gd name="T80" fmla="*/ 174 w 197"/>
                  <a:gd name="T81" fmla="*/ 39 h 212"/>
                  <a:gd name="T82" fmla="*/ 167 w 197"/>
                  <a:gd name="T83" fmla="*/ 31 h 212"/>
                  <a:gd name="T84" fmla="*/ 160 w 197"/>
                  <a:gd name="T85" fmla="*/ 25 h 212"/>
                  <a:gd name="T86" fmla="*/ 151 w 197"/>
                  <a:gd name="T87" fmla="*/ 18 h 212"/>
                  <a:gd name="T88" fmla="*/ 142 w 197"/>
                  <a:gd name="T89" fmla="*/ 13 h 212"/>
                  <a:gd name="T90" fmla="*/ 132 w 197"/>
                  <a:gd name="T91" fmla="*/ 9 h 212"/>
                  <a:gd name="T92" fmla="*/ 123 w 197"/>
                  <a:gd name="T93" fmla="*/ 5 h 212"/>
                  <a:gd name="T94" fmla="*/ 113 w 197"/>
                  <a:gd name="T95" fmla="*/ 3 h 212"/>
                  <a:gd name="T96" fmla="*/ 103 w 197"/>
                  <a:gd name="T97" fmla="*/ 2 h 212"/>
                  <a:gd name="T98" fmla="*/ 92 w 197"/>
                  <a:gd name="T9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212">
                    <a:moveTo>
                      <a:pt x="92" y="0"/>
                    </a:moveTo>
                    <a:lnTo>
                      <a:pt x="77" y="2"/>
                    </a:lnTo>
                    <a:lnTo>
                      <a:pt x="64" y="4"/>
                    </a:lnTo>
                    <a:lnTo>
                      <a:pt x="51" y="9"/>
                    </a:lnTo>
                    <a:lnTo>
                      <a:pt x="38" y="16"/>
                    </a:lnTo>
                    <a:lnTo>
                      <a:pt x="27" y="23"/>
                    </a:lnTo>
                    <a:lnTo>
                      <a:pt x="17" y="32"/>
                    </a:lnTo>
                    <a:lnTo>
                      <a:pt x="7" y="43"/>
                    </a:lnTo>
                    <a:lnTo>
                      <a:pt x="0" y="55"/>
                    </a:lnTo>
                    <a:lnTo>
                      <a:pt x="0" y="158"/>
                    </a:lnTo>
                    <a:lnTo>
                      <a:pt x="7" y="170"/>
                    </a:lnTo>
                    <a:lnTo>
                      <a:pt x="17" y="180"/>
                    </a:lnTo>
                    <a:lnTo>
                      <a:pt x="27" y="188"/>
                    </a:lnTo>
                    <a:lnTo>
                      <a:pt x="38" y="197"/>
                    </a:lnTo>
                    <a:lnTo>
                      <a:pt x="51" y="203"/>
                    </a:lnTo>
                    <a:lnTo>
                      <a:pt x="64" y="207"/>
                    </a:lnTo>
                    <a:lnTo>
                      <a:pt x="77" y="211"/>
                    </a:lnTo>
                    <a:lnTo>
                      <a:pt x="92" y="212"/>
                    </a:lnTo>
                    <a:lnTo>
                      <a:pt x="103" y="211"/>
                    </a:lnTo>
                    <a:lnTo>
                      <a:pt x="113" y="210"/>
                    </a:lnTo>
                    <a:lnTo>
                      <a:pt x="123" y="207"/>
                    </a:lnTo>
                    <a:lnTo>
                      <a:pt x="132" y="204"/>
                    </a:lnTo>
                    <a:lnTo>
                      <a:pt x="142" y="199"/>
                    </a:lnTo>
                    <a:lnTo>
                      <a:pt x="151" y="193"/>
                    </a:lnTo>
                    <a:lnTo>
                      <a:pt x="160" y="187"/>
                    </a:lnTo>
                    <a:lnTo>
                      <a:pt x="167" y="180"/>
                    </a:lnTo>
                    <a:lnTo>
                      <a:pt x="174" y="173"/>
                    </a:lnTo>
                    <a:lnTo>
                      <a:pt x="180" y="165"/>
                    </a:lnTo>
                    <a:lnTo>
                      <a:pt x="184" y="157"/>
                    </a:lnTo>
                    <a:lnTo>
                      <a:pt x="189" y="147"/>
                    </a:lnTo>
                    <a:lnTo>
                      <a:pt x="193" y="138"/>
                    </a:lnTo>
                    <a:lnTo>
                      <a:pt x="195" y="127"/>
                    </a:lnTo>
                    <a:lnTo>
                      <a:pt x="197" y="118"/>
                    </a:lnTo>
                    <a:lnTo>
                      <a:pt x="197" y="106"/>
                    </a:lnTo>
                    <a:lnTo>
                      <a:pt x="197" y="95"/>
                    </a:lnTo>
                    <a:lnTo>
                      <a:pt x="195" y="84"/>
                    </a:lnTo>
                    <a:lnTo>
                      <a:pt x="193" y="75"/>
                    </a:lnTo>
                    <a:lnTo>
                      <a:pt x="189" y="65"/>
                    </a:lnTo>
                    <a:lnTo>
                      <a:pt x="184" y="56"/>
                    </a:lnTo>
                    <a:lnTo>
                      <a:pt x="180" y="47"/>
                    </a:lnTo>
                    <a:lnTo>
                      <a:pt x="174" y="39"/>
                    </a:lnTo>
                    <a:lnTo>
                      <a:pt x="167" y="31"/>
                    </a:lnTo>
                    <a:lnTo>
                      <a:pt x="160" y="25"/>
                    </a:lnTo>
                    <a:lnTo>
                      <a:pt x="151" y="18"/>
                    </a:lnTo>
                    <a:lnTo>
                      <a:pt x="142" y="13"/>
                    </a:lnTo>
                    <a:lnTo>
                      <a:pt x="132" y="9"/>
                    </a:lnTo>
                    <a:lnTo>
                      <a:pt x="123" y="5"/>
                    </a:lnTo>
                    <a:lnTo>
                      <a:pt x="113" y="3"/>
                    </a:lnTo>
                    <a:lnTo>
                      <a:pt x="103" y="2"/>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6" name="Freeform 138"/>
              <p:cNvSpPr>
                <a:spLocks/>
              </p:cNvSpPr>
              <p:nvPr/>
            </p:nvSpPr>
            <p:spPr bwMode="auto">
              <a:xfrm>
                <a:off x="2888" y="3455"/>
                <a:ext cx="35" cy="35"/>
              </a:xfrm>
              <a:custGeom>
                <a:avLst/>
                <a:gdLst>
                  <a:gd name="T0" fmla="*/ 95 w 211"/>
                  <a:gd name="T1" fmla="*/ 0 h 210"/>
                  <a:gd name="T2" fmla="*/ 74 w 211"/>
                  <a:gd name="T3" fmla="*/ 5 h 210"/>
                  <a:gd name="T4" fmla="*/ 55 w 211"/>
                  <a:gd name="T5" fmla="*/ 12 h 210"/>
                  <a:gd name="T6" fmla="*/ 38 w 211"/>
                  <a:gd name="T7" fmla="*/ 24 h 210"/>
                  <a:gd name="T8" fmla="*/ 24 w 211"/>
                  <a:gd name="T9" fmla="*/ 38 h 210"/>
                  <a:gd name="T10" fmla="*/ 12 w 211"/>
                  <a:gd name="T11" fmla="*/ 54 h 210"/>
                  <a:gd name="T12" fmla="*/ 5 w 211"/>
                  <a:gd name="T13" fmla="*/ 73 h 210"/>
                  <a:gd name="T14" fmla="*/ 0 w 211"/>
                  <a:gd name="T15" fmla="*/ 94 h 210"/>
                  <a:gd name="T16" fmla="*/ 0 w 211"/>
                  <a:gd name="T17" fmla="*/ 116 h 210"/>
                  <a:gd name="T18" fmla="*/ 5 w 211"/>
                  <a:gd name="T19" fmla="*/ 136 h 210"/>
                  <a:gd name="T20" fmla="*/ 12 w 211"/>
                  <a:gd name="T21" fmla="*/ 155 h 210"/>
                  <a:gd name="T22" fmla="*/ 24 w 211"/>
                  <a:gd name="T23" fmla="*/ 173 h 210"/>
                  <a:gd name="T24" fmla="*/ 38 w 211"/>
                  <a:gd name="T25" fmla="*/ 187 h 210"/>
                  <a:gd name="T26" fmla="*/ 55 w 211"/>
                  <a:gd name="T27" fmla="*/ 197 h 210"/>
                  <a:gd name="T28" fmla="*/ 74 w 211"/>
                  <a:gd name="T29" fmla="*/ 206 h 210"/>
                  <a:gd name="T30" fmla="*/ 95 w 211"/>
                  <a:gd name="T31" fmla="*/ 210 h 210"/>
                  <a:gd name="T32" fmla="*/ 116 w 211"/>
                  <a:gd name="T33" fmla="*/ 210 h 210"/>
                  <a:gd name="T34" fmla="*/ 136 w 211"/>
                  <a:gd name="T35" fmla="*/ 206 h 210"/>
                  <a:gd name="T36" fmla="*/ 155 w 211"/>
                  <a:gd name="T37" fmla="*/ 197 h 210"/>
                  <a:gd name="T38" fmla="*/ 173 w 211"/>
                  <a:gd name="T39" fmla="*/ 187 h 210"/>
                  <a:gd name="T40" fmla="*/ 187 w 211"/>
                  <a:gd name="T41" fmla="*/ 173 h 210"/>
                  <a:gd name="T42" fmla="*/ 198 w 211"/>
                  <a:gd name="T43" fmla="*/ 155 h 210"/>
                  <a:gd name="T44" fmla="*/ 206 w 211"/>
                  <a:gd name="T45" fmla="*/ 136 h 210"/>
                  <a:gd name="T46" fmla="*/ 211 w 211"/>
                  <a:gd name="T47" fmla="*/ 116 h 210"/>
                  <a:gd name="T48" fmla="*/ 211 w 211"/>
                  <a:gd name="T49" fmla="*/ 94 h 210"/>
                  <a:gd name="T50" fmla="*/ 206 w 211"/>
                  <a:gd name="T51" fmla="*/ 73 h 210"/>
                  <a:gd name="T52" fmla="*/ 198 w 211"/>
                  <a:gd name="T53" fmla="*/ 54 h 210"/>
                  <a:gd name="T54" fmla="*/ 187 w 211"/>
                  <a:gd name="T55" fmla="*/ 38 h 210"/>
                  <a:gd name="T56" fmla="*/ 173 w 211"/>
                  <a:gd name="T57" fmla="*/ 24 h 210"/>
                  <a:gd name="T58" fmla="*/ 155 w 211"/>
                  <a:gd name="T59" fmla="*/ 12 h 210"/>
                  <a:gd name="T60" fmla="*/ 136 w 211"/>
                  <a:gd name="T61" fmla="*/ 5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5" y="0"/>
                    </a:lnTo>
                    <a:lnTo>
                      <a:pt x="84" y="1"/>
                    </a:lnTo>
                    <a:lnTo>
                      <a:pt x="74" y="5"/>
                    </a:lnTo>
                    <a:lnTo>
                      <a:pt x="64" y="8"/>
                    </a:lnTo>
                    <a:lnTo>
                      <a:pt x="55" y="12"/>
                    </a:lnTo>
                    <a:lnTo>
                      <a:pt x="47" y="18"/>
                    </a:lnTo>
                    <a:lnTo>
                      <a:pt x="38" y="24"/>
                    </a:lnTo>
                    <a:lnTo>
                      <a:pt x="31" y="31"/>
                    </a:lnTo>
                    <a:lnTo>
                      <a:pt x="24" y="38"/>
                    </a:lnTo>
                    <a:lnTo>
                      <a:pt x="18" y="46"/>
                    </a:lnTo>
                    <a:lnTo>
                      <a:pt x="12" y="54"/>
                    </a:lnTo>
                    <a:lnTo>
                      <a:pt x="9" y="64"/>
                    </a:lnTo>
                    <a:lnTo>
                      <a:pt x="5" y="73"/>
                    </a:lnTo>
                    <a:lnTo>
                      <a:pt x="2" y="84"/>
                    </a:lnTo>
                    <a:lnTo>
                      <a:pt x="0" y="94"/>
                    </a:lnTo>
                    <a:lnTo>
                      <a:pt x="0" y="105"/>
                    </a:lnTo>
                    <a:lnTo>
                      <a:pt x="0" y="116"/>
                    </a:lnTo>
                    <a:lnTo>
                      <a:pt x="2" y="126"/>
                    </a:lnTo>
                    <a:lnTo>
                      <a:pt x="5" y="136"/>
                    </a:lnTo>
                    <a:lnTo>
                      <a:pt x="9" y="145"/>
                    </a:lnTo>
                    <a:lnTo>
                      <a:pt x="12" y="155"/>
                    </a:lnTo>
                    <a:lnTo>
                      <a:pt x="18" y="164"/>
                    </a:lnTo>
                    <a:lnTo>
                      <a:pt x="24" y="173"/>
                    </a:lnTo>
                    <a:lnTo>
                      <a:pt x="31" y="180"/>
                    </a:lnTo>
                    <a:lnTo>
                      <a:pt x="38" y="187"/>
                    </a:lnTo>
                    <a:lnTo>
                      <a:pt x="47" y="193"/>
                    </a:lnTo>
                    <a:lnTo>
                      <a:pt x="55" y="197"/>
                    </a:lnTo>
                    <a:lnTo>
                      <a:pt x="64" y="202"/>
                    </a:lnTo>
                    <a:lnTo>
                      <a:pt x="74" y="206"/>
                    </a:lnTo>
                    <a:lnTo>
                      <a:pt x="84" y="208"/>
                    </a:lnTo>
                    <a:lnTo>
                      <a:pt x="95" y="210"/>
                    </a:lnTo>
                    <a:lnTo>
                      <a:pt x="106" y="210"/>
                    </a:lnTo>
                    <a:lnTo>
                      <a:pt x="116" y="210"/>
                    </a:lnTo>
                    <a:lnTo>
                      <a:pt x="127" y="208"/>
                    </a:lnTo>
                    <a:lnTo>
                      <a:pt x="136" y="206"/>
                    </a:lnTo>
                    <a:lnTo>
                      <a:pt x="147" y="202"/>
                    </a:lnTo>
                    <a:lnTo>
                      <a:pt x="155" y="197"/>
                    </a:lnTo>
                    <a:lnTo>
                      <a:pt x="165" y="193"/>
                    </a:lnTo>
                    <a:lnTo>
                      <a:pt x="173" y="187"/>
                    </a:lnTo>
                    <a:lnTo>
                      <a:pt x="180" y="180"/>
                    </a:lnTo>
                    <a:lnTo>
                      <a:pt x="187" y="173"/>
                    </a:lnTo>
                    <a:lnTo>
                      <a:pt x="193" y="164"/>
                    </a:lnTo>
                    <a:lnTo>
                      <a:pt x="198" y="155"/>
                    </a:lnTo>
                    <a:lnTo>
                      <a:pt x="203" y="145"/>
                    </a:lnTo>
                    <a:lnTo>
                      <a:pt x="206" y="136"/>
                    </a:lnTo>
                    <a:lnTo>
                      <a:pt x="208" y="126"/>
                    </a:lnTo>
                    <a:lnTo>
                      <a:pt x="211" y="116"/>
                    </a:lnTo>
                    <a:lnTo>
                      <a:pt x="211" y="105"/>
                    </a:lnTo>
                    <a:lnTo>
                      <a:pt x="211" y="94"/>
                    </a:lnTo>
                    <a:lnTo>
                      <a:pt x="208" y="84"/>
                    </a:lnTo>
                    <a:lnTo>
                      <a:pt x="206" y="73"/>
                    </a:lnTo>
                    <a:lnTo>
                      <a:pt x="203" y="64"/>
                    </a:lnTo>
                    <a:lnTo>
                      <a:pt x="198" y="54"/>
                    </a:lnTo>
                    <a:lnTo>
                      <a:pt x="193" y="46"/>
                    </a:lnTo>
                    <a:lnTo>
                      <a:pt x="187" y="38"/>
                    </a:lnTo>
                    <a:lnTo>
                      <a:pt x="180" y="31"/>
                    </a:lnTo>
                    <a:lnTo>
                      <a:pt x="173" y="24"/>
                    </a:lnTo>
                    <a:lnTo>
                      <a:pt x="165" y="18"/>
                    </a:lnTo>
                    <a:lnTo>
                      <a:pt x="155" y="12"/>
                    </a:lnTo>
                    <a:lnTo>
                      <a:pt x="147" y="8"/>
                    </a:lnTo>
                    <a:lnTo>
                      <a:pt x="136" y="5"/>
                    </a:lnTo>
                    <a:lnTo>
                      <a:pt x="127" y="1"/>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7" name="Freeform 139"/>
              <p:cNvSpPr>
                <a:spLocks/>
              </p:cNvSpPr>
              <p:nvPr/>
            </p:nvSpPr>
            <p:spPr bwMode="auto">
              <a:xfrm>
                <a:off x="2904" y="3270"/>
                <a:ext cx="35" cy="36"/>
              </a:xfrm>
              <a:custGeom>
                <a:avLst/>
                <a:gdLst>
                  <a:gd name="T0" fmla="*/ 94 w 210"/>
                  <a:gd name="T1" fmla="*/ 0 h 210"/>
                  <a:gd name="T2" fmla="*/ 73 w 210"/>
                  <a:gd name="T3" fmla="*/ 5 h 210"/>
                  <a:gd name="T4" fmla="*/ 54 w 210"/>
                  <a:gd name="T5" fmla="*/ 12 h 210"/>
                  <a:gd name="T6" fmla="*/ 38 w 210"/>
                  <a:gd name="T7" fmla="*/ 24 h 210"/>
                  <a:gd name="T8" fmla="*/ 23 w 210"/>
                  <a:gd name="T9" fmla="*/ 38 h 210"/>
                  <a:gd name="T10" fmla="*/ 13 w 210"/>
                  <a:gd name="T11" fmla="*/ 54 h 210"/>
                  <a:gd name="T12" fmla="*/ 5 w 210"/>
                  <a:gd name="T13" fmla="*/ 73 h 210"/>
                  <a:gd name="T14" fmla="*/ 0 w 210"/>
                  <a:gd name="T15" fmla="*/ 95 h 210"/>
                  <a:gd name="T16" fmla="*/ 0 w 210"/>
                  <a:gd name="T17" fmla="*/ 116 h 210"/>
                  <a:gd name="T18" fmla="*/ 5 w 210"/>
                  <a:gd name="T19" fmla="*/ 137 h 210"/>
                  <a:gd name="T20" fmla="*/ 13 w 210"/>
                  <a:gd name="T21" fmla="*/ 156 h 210"/>
                  <a:gd name="T22" fmla="*/ 23 w 210"/>
                  <a:gd name="T23" fmla="*/ 173 h 210"/>
                  <a:gd name="T24" fmla="*/ 38 w 210"/>
                  <a:gd name="T25" fmla="*/ 187 h 210"/>
                  <a:gd name="T26" fmla="*/ 54 w 210"/>
                  <a:gd name="T27" fmla="*/ 197 h 210"/>
                  <a:gd name="T28" fmla="*/ 73 w 210"/>
                  <a:gd name="T29" fmla="*/ 206 h 210"/>
                  <a:gd name="T30" fmla="*/ 94 w 210"/>
                  <a:gd name="T31" fmla="*/ 210 h 210"/>
                  <a:gd name="T32" fmla="*/ 116 w 210"/>
                  <a:gd name="T33" fmla="*/ 210 h 210"/>
                  <a:gd name="T34" fmla="*/ 137 w 210"/>
                  <a:gd name="T35" fmla="*/ 206 h 210"/>
                  <a:gd name="T36" fmla="*/ 156 w 210"/>
                  <a:gd name="T37" fmla="*/ 197 h 210"/>
                  <a:gd name="T38" fmla="*/ 172 w 210"/>
                  <a:gd name="T39" fmla="*/ 187 h 210"/>
                  <a:gd name="T40" fmla="*/ 187 w 210"/>
                  <a:gd name="T41" fmla="*/ 173 h 210"/>
                  <a:gd name="T42" fmla="*/ 197 w 210"/>
                  <a:gd name="T43" fmla="*/ 156 h 210"/>
                  <a:gd name="T44" fmla="*/ 205 w 210"/>
                  <a:gd name="T45" fmla="*/ 137 h 210"/>
                  <a:gd name="T46" fmla="*/ 210 w 210"/>
                  <a:gd name="T47" fmla="*/ 116 h 210"/>
                  <a:gd name="T48" fmla="*/ 210 w 210"/>
                  <a:gd name="T49" fmla="*/ 95 h 210"/>
                  <a:gd name="T50" fmla="*/ 205 w 210"/>
                  <a:gd name="T51" fmla="*/ 73 h 210"/>
                  <a:gd name="T52" fmla="*/ 197 w 210"/>
                  <a:gd name="T53" fmla="*/ 54 h 210"/>
                  <a:gd name="T54" fmla="*/ 187 w 210"/>
                  <a:gd name="T55" fmla="*/ 38 h 210"/>
                  <a:gd name="T56" fmla="*/ 172 w 210"/>
                  <a:gd name="T57" fmla="*/ 24 h 210"/>
                  <a:gd name="T58" fmla="*/ 156 w 210"/>
                  <a:gd name="T59" fmla="*/ 12 h 210"/>
                  <a:gd name="T60" fmla="*/ 137 w 210"/>
                  <a:gd name="T61" fmla="*/ 5 h 210"/>
                  <a:gd name="T62" fmla="*/ 116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4" y="2"/>
                    </a:lnTo>
                    <a:lnTo>
                      <a:pt x="73" y="5"/>
                    </a:lnTo>
                    <a:lnTo>
                      <a:pt x="64" y="8"/>
                    </a:lnTo>
                    <a:lnTo>
                      <a:pt x="54" y="12"/>
                    </a:lnTo>
                    <a:lnTo>
                      <a:pt x="46" y="18"/>
                    </a:lnTo>
                    <a:lnTo>
                      <a:pt x="38" y="24"/>
                    </a:lnTo>
                    <a:lnTo>
                      <a:pt x="31" y="31"/>
                    </a:lnTo>
                    <a:lnTo>
                      <a:pt x="23" y="38"/>
                    </a:lnTo>
                    <a:lnTo>
                      <a:pt x="18" y="46"/>
                    </a:lnTo>
                    <a:lnTo>
                      <a:pt x="13" y="54"/>
                    </a:lnTo>
                    <a:lnTo>
                      <a:pt x="8" y="64"/>
                    </a:lnTo>
                    <a:lnTo>
                      <a:pt x="5" y="73"/>
                    </a:lnTo>
                    <a:lnTo>
                      <a:pt x="2" y="84"/>
                    </a:lnTo>
                    <a:lnTo>
                      <a:pt x="0" y="95"/>
                    </a:lnTo>
                    <a:lnTo>
                      <a:pt x="0" y="105"/>
                    </a:lnTo>
                    <a:lnTo>
                      <a:pt x="0" y="116"/>
                    </a:lnTo>
                    <a:lnTo>
                      <a:pt x="2" y="126"/>
                    </a:lnTo>
                    <a:lnTo>
                      <a:pt x="5" y="137"/>
                    </a:lnTo>
                    <a:lnTo>
                      <a:pt x="8" y="147"/>
                    </a:lnTo>
                    <a:lnTo>
                      <a:pt x="13" y="156"/>
                    </a:lnTo>
                    <a:lnTo>
                      <a:pt x="18" y="164"/>
                    </a:lnTo>
                    <a:lnTo>
                      <a:pt x="23" y="173"/>
                    </a:lnTo>
                    <a:lnTo>
                      <a:pt x="31" y="180"/>
                    </a:lnTo>
                    <a:lnTo>
                      <a:pt x="38" y="187"/>
                    </a:lnTo>
                    <a:lnTo>
                      <a:pt x="46" y="193"/>
                    </a:lnTo>
                    <a:lnTo>
                      <a:pt x="54" y="197"/>
                    </a:lnTo>
                    <a:lnTo>
                      <a:pt x="64" y="202"/>
                    </a:lnTo>
                    <a:lnTo>
                      <a:pt x="73" y="206"/>
                    </a:lnTo>
                    <a:lnTo>
                      <a:pt x="84" y="208"/>
                    </a:lnTo>
                    <a:lnTo>
                      <a:pt x="94" y="210"/>
                    </a:lnTo>
                    <a:lnTo>
                      <a:pt x="105" y="210"/>
                    </a:lnTo>
                    <a:lnTo>
                      <a:pt x="116" y="210"/>
                    </a:lnTo>
                    <a:lnTo>
                      <a:pt x="126" y="208"/>
                    </a:lnTo>
                    <a:lnTo>
                      <a:pt x="137" y="206"/>
                    </a:lnTo>
                    <a:lnTo>
                      <a:pt x="146" y="202"/>
                    </a:lnTo>
                    <a:lnTo>
                      <a:pt x="156" y="197"/>
                    </a:lnTo>
                    <a:lnTo>
                      <a:pt x="164" y="193"/>
                    </a:lnTo>
                    <a:lnTo>
                      <a:pt x="172" y="187"/>
                    </a:lnTo>
                    <a:lnTo>
                      <a:pt x="179" y="180"/>
                    </a:lnTo>
                    <a:lnTo>
                      <a:pt x="187" y="173"/>
                    </a:lnTo>
                    <a:lnTo>
                      <a:pt x="192" y="164"/>
                    </a:lnTo>
                    <a:lnTo>
                      <a:pt x="197" y="156"/>
                    </a:lnTo>
                    <a:lnTo>
                      <a:pt x="202" y="147"/>
                    </a:lnTo>
                    <a:lnTo>
                      <a:pt x="205" y="137"/>
                    </a:lnTo>
                    <a:lnTo>
                      <a:pt x="208" y="126"/>
                    </a:lnTo>
                    <a:lnTo>
                      <a:pt x="210" y="116"/>
                    </a:lnTo>
                    <a:lnTo>
                      <a:pt x="210" y="105"/>
                    </a:lnTo>
                    <a:lnTo>
                      <a:pt x="210" y="95"/>
                    </a:lnTo>
                    <a:lnTo>
                      <a:pt x="208" y="84"/>
                    </a:lnTo>
                    <a:lnTo>
                      <a:pt x="205" y="73"/>
                    </a:lnTo>
                    <a:lnTo>
                      <a:pt x="202" y="64"/>
                    </a:lnTo>
                    <a:lnTo>
                      <a:pt x="197" y="54"/>
                    </a:lnTo>
                    <a:lnTo>
                      <a:pt x="192" y="46"/>
                    </a:lnTo>
                    <a:lnTo>
                      <a:pt x="187" y="38"/>
                    </a:lnTo>
                    <a:lnTo>
                      <a:pt x="179" y="31"/>
                    </a:lnTo>
                    <a:lnTo>
                      <a:pt x="172" y="24"/>
                    </a:lnTo>
                    <a:lnTo>
                      <a:pt x="164" y="18"/>
                    </a:lnTo>
                    <a:lnTo>
                      <a:pt x="156" y="12"/>
                    </a:lnTo>
                    <a:lnTo>
                      <a:pt x="146" y="8"/>
                    </a:lnTo>
                    <a:lnTo>
                      <a:pt x="137" y="5"/>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8" name="Freeform 140"/>
              <p:cNvSpPr>
                <a:spLocks/>
              </p:cNvSpPr>
              <p:nvPr/>
            </p:nvSpPr>
            <p:spPr bwMode="auto">
              <a:xfrm>
                <a:off x="2919" y="3409"/>
                <a:ext cx="35" cy="36"/>
              </a:xfrm>
              <a:custGeom>
                <a:avLst/>
                <a:gdLst>
                  <a:gd name="T0" fmla="*/ 95 w 211"/>
                  <a:gd name="T1" fmla="*/ 1 h 211"/>
                  <a:gd name="T2" fmla="*/ 75 w 211"/>
                  <a:gd name="T3" fmla="*/ 4 h 211"/>
                  <a:gd name="T4" fmla="*/ 56 w 211"/>
                  <a:gd name="T5" fmla="*/ 13 h 211"/>
                  <a:gd name="T6" fmla="*/ 38 w 211"/>
                  <a:gd name="T7" fmla="*/ 24 h 211"/>
                  <a:gd name="T8" fmla="*/ 24 w 211"/>
                  <a:gd name="T9" fmla="*/ 39 h 211"/>
                  <a:gd name="T10" fmla="*/ 13 w 211"/>
                  <a:gd name="T11" fmla="*/ 55 h 211"/>
                  <a:gd name="T12" fmla="*/ 5 w 211"/>
                  <a:gd name="T13" fmla="*/ 74 h 211"/>
                  <a:gd name="T14" fmla="*/ 0 w 211"/>
                  <a:gd name="T15" fmla="*/ 95 h 211"/>
                  <a:gd name="T16" fmla="*/ 0 w 211"/>
                  <a:gd name="T17" fmla="*/ 117 h 211"/>
                  <a:gd name="T18" fmla="*/ 5 w 211"/>
                  <a:gd name="T19" fmla="*/ 137 h 211"/>
                  <a:gd name="T20" fmla="*/ 13 w 211"/>
                  <a:gd name="T21" fmla="*/ 156 h 211"/>
                  <a:gd name="T22" fmla="*/ 24 w 211"/>
                  <a:gd name="T23" fmla="*/ 172 h 211"/>
                  <a:gd name="T24" fmla="*/ 38 w 211"/>
                  <a:gd name="T25" fmla="*/ 188 h 211"/>
                  <a:gd name="T26" fmla="*/ 56 w 211"/>
                  <a:gd name="T27" fmla="*/ 198 h 211"/>
                  <a:gd name="T28" fmla="*/ 75 w 211"/>
                  <a:gd name="T29" fmla="*/ 206 h 211"/>
                  <a:gd name="T30" fmla="*/ 95 w 211"/>
                  <a:gd name="T31" fmla="*/ 211 h 211"/>
                  <a:gd name="T32" fmla="*/ 116 w 211"/>
                  <a:gd name="T33" fmla="*/ 211 h 211"/>
                  <a:gd name="T34" fmla="*/ 137 w 211"/>
                  <a:gd name="T35" fmla="*/ 206 h 211"/>
                  <a:gd name="T36" fmla="*/ 156 w 211"/>
                  <a:gd name="T37" fmla="*/ 198 h 211"/>
                  <a:gd name="T38" fmla="*/ 173 w 211"/>
                  <a:gd name="T39" fmla="*/ 188 h 211"/>
                  <a:gd name="T40" fmla="*/ 187 w 211"/>
                  <a:gd name="T41" fmla="*/ 172 h 211"/>
                  <a:gd name="T42" fmla="*/ 199 w 211"/>
                  <a:gd name="T43" fmla="*/ 156 h 211"/>
                  <a:gd name="T44" fmla="*/ 206 w 211"/>
                  <a:gd name="T45" fmla="*/ 137 h 211"/>
                  <a:gd name="T46" fmla="*/ 211 w 211"/>
                  <a:gd name="T47" fmla="*/ 117 h 211"/>
                  <a:gd name="T48" fmla="*/ 211 w 211"/>
                  <a:gd name="T49" fmla="*/ 95 h 211"/>
                  <a:gd name="T50" fmla="*/ 206 w 211"/>
                  <a:gd name="T51" fmla="*/ 74 h 211"/>
                  <a:gd name="T52" fmla="*/ 199 w 211"/>
                  <a:gd name="T53" fmla="*/ 55 h 211"/>
                  <a:gd name="T54" fmla="*/ 187 w 211"/>
                  <a:gd name="T55" fmla="*/ 39 h 211"/>
                  <a:gd name="T56" fmla="*/ 173 w 211"/>
                  <a:gd name="T57" fmla="*/ 24 h 211"/>
                  <a:gd name="T58" fmla="*/ 156 w 211"/>
                  <a:gd name="T59" fmla="*/ 13 h 211"/>
                  <a:gd name="T60" fmla="*/ 137 w 211"/>
                  <a:gd name="T61" fmla="*/ 4 h 211"/>
                  <a:gd name="T62" fmla="*/ 116 w 211"/>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5" y="0"/>
                    </a:moveTo>
                    <a:lnTo>
                      <a:pt x="95" y="1"/>
                    </a:lnTo>
                    <a:lnTo>
                      <a:pt x="84" y="2"/>
                    </a:lnTo>
                    <a:lnTo>
                      <a:pt x="75" y="4"/>
                    </a:lnTo>
                    <a:lnTo>
                      <a:pt x="64" y="8"/>
                    </a:lnTo>
                    <a:lnTo>
                      <a:pt x="56" y="13"/>
                    </a:lnTo>
                    <a:lnTo>
                      <a:pt x="46" y="18"/>
                    </a:lnTo>
                    <a:lnTo>
                      <a:pt x="38" y="24"/>
                    </a:lnTo>
                    <a:lnTo>
                      <a:pt x="31" y="31"/>
                    </a:lnTo>
                    <a:lnTo>
                      <a:pt x="24" y="39"/>
                    </a:lnTo>
                    <a:lnTo>
                      <a:pt x="18" y="47"/>
                    </a:lnTo>
                    <a:lnTo>
                      <a:pt x="13" y="55"/>
                    </a:lnTo>
                    <a:lnTo>
                      <a:pt x="8" y="65"/>
                    </a:lnTo>
                    <a:lnTo>
                      <a:pt x="5" y="74"/>
                    </a:lnTo>
                    <a:lnTo>
                      <a:pt x="3" y="85"/>
                    </a:lnTo>
                    <a:lnTo>
                      <a:pt x="0" y="95"/>
                    </a:lnTo>
                    <a:lnTo>
                      <a:pt x="0" y="106"/>
                    </a:lnTo>
                    <a:lnTo>
                      <a:pt x="0" y="117"/>
                    </a:lnTo>
                    <a:lnTo>
                      <a:pt x="3" y="127"/>
                    </a:lnTo>
                    <a:lnTo>
                      <a:pt x="5" y="137"/>
                    </a:lnTo>
                    <a:lnTo>
                      <a:pt x="8" y="146"/>
                    </a:lnTo>
                    <a:lnTo>
                      <a:pt x="13" y="156"/>
                    </a:lnTo>
                    <a:lnTo>
                      <a:pt x="18" y="165"/>
                    </a:lnTo>
                    <a:lnTo>
                      <a:pt x="24" y="172"/>
                    </a:lnTo>
                    <a:lnTo>
                      <a:pt x="31" y="180"/>
                    </a:lnTo>
                    <a:lnTo>
                      <a:pt x="38" y="188"/>
                    </a:lnTo>
                    <a:lnTo>
                      <a:pt x="46" y="193"/>
                    </a:lnTo>
                    <a:lnTo>
                      <a:pt x="56" y="198"/>
                    </a:lnTo>
                    <a:lnTo>
                      <a:pt x="64" y="203"/>
                    </a:lnTo>
                    <a:lnTo>
                      <a:pt x="75" y="206"/>
                    </a:lnTo>
                    <a:lnTo>
                      <a:pt x="84" y="209"/>
                    </a:lnTo>
                    <a:lnTo>
                      <a:pt x="95" y="211"/>
                    </a:lnTo>
                    <a:lnTo>
                      <a:pt x="105" y="211"/>
                    </a:lnTo>
                    <a:lnTo>
                      <a:pt x="116" y="211"/>
                    </a:lnTo>
                    <a:lnTo>
                      <a:pt x="127" y="209"/>
                    </a:lnTo>
                    <a:lnTo>
                      <a:pt x="137" y="206"/>
                    </a:lnTo>
                    <a:lnTo>
                      <a:pt x="147" y="203"/>
                    </a:lnTo>
                    <a:lnTo>
                      <a:pt x="156" y="198"/>
                    </a:lnTo>
                    <a:lnTo>
                      <a:pt x="164" y="193"/>
                    </a:lnTo>
                    <a:lnTo>
                      <a:pt x="173" y="188"/>
                    </a:lnTo>
                    <a:lnTo>
                      <a:pt x="180" y="180"/>
                    </a:lnTo>
                    <a:lnTo>
                      <a:pt x="187" y="172"/>
                    </a:lnTo>
                    <a:lnTo>
                      <a:pt x="193" y="165"/>
                    </a:lnTo>
                    <a:lnTo>
                      <a:pt x="199" y="156"/>
                    </a:lnTo>
                    <a:lnTo>
                      <a:pt x="202" y="146"/>
                    </a:lnTo>
                    <a:lnTo>
                      <a:pt x="206" y="137"/>
                    </a:lnTo>
                    <a:lnTo>
                      <a:pt x="209" y="127"/>
                    </a:lnTo>
                    <a:lnTo>
                      <a:pt x="211" y="117"/>
                    </a:lnTo>
                    <a:lnTo>
                      <a:pt x="211" y="106"/>
                    </a:lnTo>
                    <a:lnTo>
                      <a:pt x="211" y="95"/>
                    </a:lnTo>
                    <a:lnTo>
                      <a:pt x="209" y="85"/>
                    </a:lnTo>
                    <a:lnTo>
                      <a:pt x="206" y="74"/>
                    </a:lnTo>
                    <a:lnTo>
                      <a:pt x="202" y="65"/>
                    </a:lnTo>
                    <a:lnTo>
                      <a:pt x="199" y="55"/>
                    </a:lnTo>
                    <a:lnTo>
                      <a:pt x="193" y="47"/>
                    </a:lnTo>
                    <a:lnTo>
                      <a:pt x="187" y="39"/>
                    </a:lnTo>
                    <a:lnTo>
                      <a:pt x="180" y="31"/>
                    </a:lnTo>
                    <a:lnTo>
                      <a:pt x="173" y="24"/>
                    </a:lnTo>
                    <a:lnTo>
                      <a:pt x="164" y="18"/>
                    </a:lnTo>
                    <a:lnTo>
                      <a:pt x="156" y="13"/>
                    </a:lnTo>
                    <a:lnTo>
                      <a:pt x="147" y="8"/>
                    </a:lnTo>
                    <a:lnTo>
                      <a:pt x="137" y="4"/>
                    </a:lnTo>
                    <a:lnTo>
                      <a:pt x="127"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9" name="Freeform 141"/>
              <p:cNvSpPr>
                <a:spLocks/>
              </p:cNvSpPr>
              <p:nvPr/>
            </p:nvSpPr>
            <p:spPr bwMode="auto">
              <a:xfrm>
                <a:off x="2935" y="3822"/>
                <a:ext cx="35" cy="35"/>
              </a:xfrm>
              <a:custGeom>
                <a:avLst/>
                <a:gdLst>
                  <a:gd name="T0" fmla="*/ 94 w 210"/>
                  <a:gd name="T1" fmla="*/ 1 h 212"/>
                  <a:gd name="T2" fmla="*/ 74 w 210"/>
                  <a:gd name="T3" fmla="*/ 5 h 212"/>
                  <a:gd name="T4" fmla="*/ 55 w 210"/>
                  <a:gd name="T5" fmla="*/ 13 h 212"/>
                  <a:gd name="T6" fmla="*/ 37 w 210"/>
                  <a:gd name="T7" fmla="*/ 25 h 212"/>
                  <a:gd name="T8" fmla="*/ 23 w 210"/>
                  <a:gd name="T9" fmla="*/ 39 h 212"/>
                  <a:gd name="T10" fmla="*/ 13 w 210"/>
                  <a:gd name="T11" fmla="*/ 56 h 212"/>
                  <a:gd name="T12" fmla="*/ 4 w 210"/>
                  <a:gd name="T13" fmla="*/ 75 h 212"/>
                  <a:gd name="T14" fmla="*/ 0 w 210"/>
                  <a:gd name="T15" fmla="*/ 96 h 212"/>
                  <a:gd name="T16" fmla="*/ 0 w 210"/>
                  <a:gd name="T17" fmla="*/ 117 h 212"/>
                  <a:gd name="T18" fmla="*/ 4 w 210"/>
                  <a:gd name="T19" fmla="*/ 137 h 212"/>
                  <a:gd name="T20" fmla="*/ 13 w 210"/>
                  <a:gd name="T21" fmla="*/ 156 h 212"/>
                  <a:gd name="T22" fmla="*/ 23 w 210"/>
                  <a:gd name="T23" fmla="*/ 173 h 212"/>
                  <a:gd name="T24" fmla="*/ 37 w 210"/>
                  <a:gd name="T25" fmla="*/ 188 h 212"/>
                  <a:gd name="T26" fmla="*/ 55 w 210"/>
                  <a:gd name="T27" fmla="*/ 199 h 212"/>
                  <a:gd name="T28" fmla="*/ 74 w 210"/>
                  <a:gd name="T29" fmla="*/ 207 h 212"/>
                  <a:gd name="T30" fmla="*/ 94 w 210"/>
                  <a:gd name="T31" fmla="*/ 211 h 212"/>
                  <a:gd name="T32" fmla="*/ 115 w 210"/>
                  <a:gd name="T33" fmla="*/ 211 h 212"/>
                  <a:gd name="T34" fmla="*/ 137 w 210"/>
                  <a:gd name="T35" fmla="*/ 207 h 212"/>
                  <a:gd name="T36" fmla="*/ 156 w 210"/>
                  <a:gd name="T37" fmla="*/ 199 h 212"/>
                  <a:gd name="T38" fmla="*/ 172 w 210"/>
                  <a:gd name="T39" fmla="*/ 188 h 212"/>
                  <a:gd name="T40" fmla="*/ 186 w 210"/>
                  <a:gd name="T41" fmla="*/ 173 h 212"/>
                  <a:gd name="T42" fmla="*/ 198 w 210"/>
                  <a:gd name="T43" fmla="*/ 156 h 212"/>
                  <a:gd name="T44" fmla="*/ 205 w 210"/>
                  <a:gd name="T45" fmla="*/ 137 h 212"/>
                  <a:gd name="T46" fmla="*/ 210 w 210"/>
                  <a:gd name="T47" fmla="*/ 117 h 212"/>
                  <a:gd name="T48" fmla="*/ 210 w 210"/>
                  <a:gd name="T49" fmla="*/ 96 h 212"/>
                  <a:gd name="T50" fmla="*/ 205 w 210"/>
                  <a:gd name="T51" fmla="*/ 75 h 212"/>
                  <a:gd name="T52" fmla="*/ 198 w 210"/>
                  <a:gd name="T53" fmla="*/ 56 h 212"/>
                  <a:gd name="T54" fmla="*/ 186 w 210"/>
                  <a:gd name="T55" fmla="*/ 39 h 212"/>
                  <a:gd name="T56" fmla="*/ 172 w 210"/>
                  <a:gd name="T57" fmla="*/ 25 h 212"/>
                  <a:gd name="T58" fmla="*/ 156 w 210"/>
                  <a:gd name="T59" fmla="*/ 13 h 212"/>
                  <a:gd name="T60" fmla="*/ 137 w 210"/>
                  <a:gd name="T61" fmla="*/ 5 h 212"/>
                  <a:gd name="T62" fmla="*/ 115 w 210"/>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4" y="1"/>
                    </a:lnTo>
                    <a:lnTo>
                      <a:pt x="83" y="3"/>
                    </a:lnTo>
                    <a:lnTo>
                      <a:pt x="74" y="5"/>
                    </a:lnTo>
                    <a:lnTo>
                      <a:pt x="65" y="8"/>
                    </a:lnTo>
                    <a:lnTo>
                      <a:pt x="55" y="13"/>
                    </a:lnTo>
                    <a:lnTo>
                      <a:pt x="46" y="19"/>
                    </a:lnTo>
                    <a:lnTo>
                      <a:pt x="37" y="25"/>
                    </a:lnTo>
                    <a:lnTo>
                      <a:pt x="30" y="32"/>
                    </a:lnTo>
                    <a:lnTo>
                      <a:pt x="23" y="39"/>
                    </a:lnTo>
                    <a:lnTo>
                      <a:pt x="17" y="47"/>
                    </a:lnTo>
                    <a:lnTo>
                      <a:pt x="13" y="56"/>
                    </a:lnTo>
                    <a:lnTo>
                      <a:pt x="8" y="65"/>
                    </a:lnTo>
                    <a:lnTo>
                      <a:pt x="4" y="75"/>
                    </a:lnTo>
                    <a:lnTo>
                      <a:pt x="2" y="85"/>
                    </a:lnTo>
                    <a:lnTo>
                      <a:pt x="0" y="96"/>
                    </a:lnTo>
                    <a:lnTo>
                      <a:pt x="0" y="107"/>
                    </a:lnTo>
                    <a:lnTo>
                      <a:pt x="0" y="117"/>
                    </a:lnTo>
                    <a:lnTo>
                      <a:pt x="2" y="128"/>
                    </a:lnTo>
                    <a:lnTo>
                      <a:pt x="4" y="137"/>
                    </a:lnTo>
                    <a:lnTo>
                      <a:pt x="8" y="147"/>
                    </a:lnTo>
                    <a:lnTo>
                      <a:pt x="13" y="156"/>
                    </a:lnTo>
                    <a:lnTo>
                      <a:pt x="17" y="166"/>
                    </a:lnTo>
                    <a:lnTo>
                      <a:pt x="23" y="173"/>
                    </a:lnTo>
                    <a:lnTo>
                      <a:pt x="30" y="181"/>
                    </a:lnTo>
                    <a:lnTo>
                      <a:pt x="37" y="188"/>
                    </a:lnTo>
                    <a:lnTo>
                      <a:pt x="46" y="194"/>
                    </a:lnTo>
                    <a:lnTo>
                      <a:pt x="55" y="199"/>
                    </a:lnTo>
                    <a:lnTo>
                      <a:pt x="65" y="204"/>
                    </a:lnTo>
                    <a:lnTo>
                      <a:pt x="74" y="207"/>
                    </a:lnTo>
                    <a:lnTo>
                      <a:pt x="83" y="209"/>
                    </a:lnTo>
                    <a:lnTo>
                      <a:pt x="94" y="211"/>
                    </a:lnTo>
                    <a:lnTo>
                      <a:pt x="105" y="212"/>
                    </a:lnTo>
                    <a:lnTo>
                      <a:pt x="115" y="211"/>
                    </a:lnTo>
                    <a:lnTo>
                      <a:pt x="126" y="209"/>
                    </a:lnTo>
                    <a:lnTo>
                      <a:pt x="137" y="207"/>
                    </a:lnTo>
                    <a:lnTo>
                      <a:pt x="146" y="204"/>
                    </a:lnTo>
                    <a:lnTo>
                      <a:pt x="156" y="199"/>
                    </a:lnTo>
                    <a:lnTo>
                      <a:pt x="164" y="194"/>
                    </a:lnTo>
                    <a:lnTo>
                      <a:pt x="172" y="188"/>
                    </a:lnTo>
                    <a:lnTo>
                      <a:pt x="179" y="181"/>
                    </a:lnTo>
                    <a:lnTo>
                      <a:pt x="186" y="173"/>
                    </a:lnTo>
                    <a:lnTo>
                      <a:pt x="192" y="166"/>
                    </a:lnTo>
                    <a:lnTo>
                      <a:pt x="198" y="156"/>
                    </a:lnTo>
                    <a:lnTo>
                      <a:pt x="202" y="147"/>
                    </a:lnTo>
                    <a:lnTo>
                      <a:pt x="205" y="137"/>
                    </a:lnTo>
                    <a:lnTo>
                      <a:pt x="209" y="128"/>
                    </a:lnTo>
                    <a:lnTo>
                      <a:pt x="210" y="117"/>
                    </a:lnTo>
                    <a:lnTo>
                      <a:pt x="210" y="107"/>
                    </a:lnTo>
                    <a:lnTo>
                      <a:pt x="210" y="96"/>
                    </a:lnTo>
                    <a:lnTo>
                      <a:pt x="209" y="85"/>
                    </a:lnTo>
                    <a:lnTo>
                      <a:pt x="205" y="75"/>
                    </a:lnTo>
                    <a:lnTo>
                      <a:pt x="202" y="65"/>
                    </a:lnTo>
                    <a:lnTo>
                      <a:pt x="198" y="56"/>
                    </a:lnTo>
                    <a:lnTo>
                      <a:pt x="192" y="47"/>
                    </a:lnTo>
                    <a:lnTo>
                      <a:pt x="186" y="39"/>
                    </a:lnTo>
                    <a:lnTo>
                      <a:pt x="179" y="32"/>
                    </a:lnTo>
                    <a:lnTo>
                      <a:pt x="172" y="25"/>
                    </a:lnTo>
                    <a:lnTo>
                      <a:pt x="164" y="19"/>
                    </a:lnTo>
                    <a:lnTo>
                      <a:pt x="156" y="13"/>
                    </a:lnTo>
                    <a:lnTo>
                      <a:pt x="146" y="8"/>
                    </a:lnTo>
                    <a:lnTo>
                      <a:pt x="137" y="5"/>
                    </a:lnTo>
                    <a:lnTo>
                      <a:pt x="126" y="3"/>
                    </a:lnTo>
                    <a:lnTo>
                      <a:pt x="115"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0" name="Freeform 142"/>
              <p:cNvSpPr>
                <a:spLocks/>
              </p:cNvSpPr>
              <p:nvPr/>
            </p:nvSpPr>
            <p:spPr bwMode="auto">
              <a:xfrm>
                <a:off x="2950" y="3689"/>
                <a:ext cx="36" cy="35"/>
              </a:xfrm>
              <a:custGeom>
                <a:avLst/>
                <a:gdLst>
                  <a:gd name="T0" fmla="*/ 94 w 211"/>
                  <a:gd name="T1" fmla="*/ 1 h 212"/>
                  <a:gd name="T2" fmla="*/ 74 w 211"/>
                  <a:gd name="T3" fmla="*/ 5 h 212"/>
                  <a:gd name="T4" fmla="*/ 55 w 211"/>
                  <a:gd name="T5" fmla="*/ 13 h 212"/>
                  <a:gd name="T6" fmla="*/ 39 w 211"/>
                  <a:gd name="T7" fmla="*/ 25 h 212"/>
                  <a:gd name="T8" fmla="*/ 24 w 211"/>
                  <a:gd name="T9" fmla="*/ 39 h 212"/>
                  <a:gd name="T10" fmla="*/ 13 w 211"/>
                  <a:gd name="T11" fmla="*/ 56 h 212"/>
                  <a:gd name="T12" fmla="*/ 5 w 211"/>
                  <a:gd name="T13" fmla="*/ 75 h 212"/>
                  <a:gd name="T14" fmla="*/ 1 w 211"/>
                  <a:gd name="T15" fmla="*/ 95 h 212"/>
                  <a:gd name="T16" fmla="*/ 1 w 211"/>
                  <a:gd name="T17" fmla="*/ 117 h 212"/>
                  <a:gd name="T18" fmla="*/ 5 w 211"/>
                  <a:gd name="T19" fmla="*/ 137 h 212"/>
                  <a:gd name="T20" fmla="*/ 13 w 211"/>
                  <a:gd name="T21" fmla="*/ 156 h 212"/>
                  <a:gd name="T22" fmla="*/ 24 w 211"/>
                  <a:gd name="T23" fmla="*/ 173 h 212"/>
                  <a:gd name="T24" fmla="*/ 39 w 211"/>
                  <a:gd name="T25" fmla="*/ 187 h 212"/>
                  <a:gd name="T26" fmla="*/ 55 w 211"/>
                  <a:gd name="T27" fmla="*/ 199 h 212"/>
                  <a:gd name="T28" fmla="*/ 74 w 211"/>
                  <a:gd name="T29" fmla="*/ 207 h 212"/>
                  <a:gd name="T30" fmla="*/ 94 w 211"/>
                  <a:gd name="T31" fmla="*/ 211 h 212"/>
                  <a:gd name="T32" fmla="*/ 116 w 211"/>
                  <a:gd name="T33" fmla="*/ 211 h 212"/>
                  <a:gd name="T34" fmla="*/ 137 w 211"/>
                  <a:gd name="T35" fmla="*/ 207 h 212"/>
                  <a:gd name="T36" fmla="*/ 156 w 211"/>
                  <a:gd name="T37" fmla="*/ 199 h 212"/>
                  <a:gd name="T38" fmla="*/ 172 w 211"/>
                  <a:gd name="T39" fmla="*/ 187 h 212"/>
                  <a:gd name="T40" fmla="*/ 187 w 211"/>
                  <a:gd name="T41" fmla="*/ 173 h 212"/>
                  <a:gd name="T42" fmla="*/ 198 w 211"/>
                  <a:gd name="T43" fmla="*/ 156 h 212"/>
                  <a:gd name="T44" fmla="*/ 207 w 211"/>
                  <a:gd name="T45" fmla="*/ 137 h 212"/>
                  <a:gd name="T46" fmla="*/ 210 w 211"/>
                  <a:gd name="T47" fmla="*/ 117 h 212"/>
                  <a:gd name="T48" fmla="*/ 210 w 211"/>
                  <a:gd name="T49" fmla="*/ 95 h 212"/>
                  <a:gd name="T50" fmla="*/ 207 w 211"/>
                  <a:gd name="T51" fmla="*/ 75 h 212"/>
                  <a:gd name="T52" fmla="*/ 198 w 211"/>
                  <a:gd name="T53" fmla="*/ 56 h 212"/>
                  <a:gd name="T54" fmla="*/ 187 w 211"/>
                  <a:gd name="T55" fmla="*/ 39 h 212"/>
                  <a:gd name="T56" fmla="*/ 172 w 211"/>
                  <a:gd name="T57" fmla="*/ 25 h 212"/>
                  <a:gd name="T58" fmla="*/ 156 w 211"/>
                  <a:gd name="T59" fmla="*/ 13 h 212"/>
                  <a:gd name="T60" fmla="*/ 137 w 211"/>
                  <a:gd name="T61" fmla="*/ 5 h 212"/>
                  <a:gd name="T62" fmla="*/ 116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1"/>
                    </a:lnTo>
                    <a:lnTo>
                      <a:pt x="84" y="3"/>
                    </a:lnTo>
                    <a:lnTo>
                      <a:pt x="74" y="5"/>
                    </a:lnTo>
                    <a:lnTo>
                      <a:pt x="65" y="8"/>
                    </a:lnTo>
                    <a:lnTo>
                      <a:pt x="55" y="13"/>
                    </a:lnTo>
                    <a:lnTo>
                      <a:pt x="46" y="19"/>
                    </a:lnTo>
                    <a:lnTo>
                      <a:pt x="39" y="25"/>
                    </a:lnTo>
                    <a:lnTo>
                      <a:pt x="31" y="31"/>
                    </a:lnTo>
                    <a:lnTo>
                      <a:pt x="24" y="39"/>
                    </a:lnTo>
                    <a:lnTo>
                      <a:pt x="18" y="48"/>
                    </a:lnTo>
                    <a:lnTo>
                      <a:pt x="13" y="56"/>
                    </a:lnTo>
                    <a:lnTo>
                      <a:pt x="8" y="65"/>
                    </a:lnTo>
                    <a:lnTo>
                      <a:pt x="5" y="75"/>
                    </a:lnTo>
                    <a:lnTo>
                      <a:pt x="2" y="85"/>
                    </a:lnTo>
                    <a:lnTo>
                      <a:pt x="1" y="95"/>
                    </a:lnTo>
                    <a:lnTo>
                      <a:pt x="0" y="107"/>
                    </a:lnTo>
                    <a:lnTo>
                      <a:pt x="1" y="117"/>
                    </a:lnTo>
                    <a:lnTo>
                      <a:pt x="2" y="128"/>
                    </a:lnTo>
                    <a:lnTo>
                      <a:pt x="5" y="137"/>
                    </a:lnTo>
                    <a:lnTo>
                      <a:pt x="8" y="147"/>
                    </a:lnTo>
                    <a:lnTo>
                      <a:pt x="13" y="156"/>
                    </a:lnTo>
                    <a:lnTo>
                      <a:pt x="18" y="165"/>
                    </a:lnTo>
                    <a:lnTo>
                      <a:pt x="24" y="173"/>
                    </a:lnTo>
                    <a:lnTo>
                      <a:pt x="31" y="181"/>
                    </a:lnTo>
                    <a:lnTo>
                      <a:pt x="39" y="187"/>
                    </a:lnTo>
                    <a:lnTo>
                      <a:pt x="46" y="194"/>
                    </a:lnTo>
                    <a:lnTo>
                      <a:pt x="55" y="199"/>
                    </a:lnTo>
                    <a:lnTo>
                      <a:pt x="65" y="204"/>
                    </a:lnTo>
                    <a:lnTo>
                      <a:pt x="74" y="207"/>
                    </a:lnTo>
                    <a:lnTo>
                      <a:pt x="84" y="210"/>
                    </a:lnTo>
                    <a:lnTo>
                      <a:pt x="94" y="211"/>
                    </a:lnTo>
                    <a:lnTo>
                      <a:pt x="105" y="212"/>
                    </a:lnTo>
                    <a:lnTo>
                      <a:pt x="116" y="211"/>
                    </a:lnTo>
                    <a:lnTo>
                      <a:pt x="126" y="210"/>
                    </a:lnTo>
                    <a:lnTo>
                      <a:pt x="137" y="207"/>
                    </a:lnTo>
                    <a:lnTo>
                      <a:pt x="146" y="204"/>
                    </a:lnTo>
                    <a:lnTo>
                      <a:pt x="156" y="199"/>
                    </a:lnTo>
                    <a:lnTo>
                      <a:pt x="164" y="194"/>
                    </a:lnTo>
                    <a:lnTo>
                      <a:pt x="172" y="187"/>
                    </a:lnTo>
                    <a:lnTo>
                      <a:pt x="180" y="181"/>
                    </a:lnTo>
                    <a:lnTo>
                      <a:pt x="187" y="173"/>
                    </a:lnTo>
                    <a:lnTo>
                      <a:pt x="193" y="165"/>
                    </a:lnTo>
                    <a:lnTo>
                      <a:pt x="198" y="156"/>
                    </a:lnTo>
                    <a:lnTo>
                      <a:pt x="203" y="147"/>
                    </a:lnTo>
                    <a:lnTo>
                      <a:pt x="207" y="137"/>
                    </a:lnTo>
                    <a:lnTo>
                      <a:pt x="209" y="128"/>
                    </a:lnTo>
                    <a:lnTo>
                      <a:pt x="210" y="117"/>
                    </a:lnTo>
                    <a:lnTo>
                      <a:pt x="211" y="107"/>
                    </a:lnTo>
                    <a:lnTo>
                      <a:pt x="210" y="95"/>
                    </a:lnTo>
                    <a:lnTo>
                      <a:pt x="209" y="85"/>
                    </a:lnTo>
                    <a:lnTo>
                      <a:pt x="207" y="75"/>
                    </a:lnTo>
                    <a:lnTo>
                      <a:pt x="203" y="65"/>
                    </a:lnTo>
                    <a:lnTo>
                      <a:pt x="198" y="56"/>
                    </a:lnTo>
                    <a:lnTo>
                      <a:pt x="193" y="48"/>
                    </a:lnTo>
                    <a:lnTo>
                      <a:pt x="187" y="39"/>
                    </a:lnTo>
                    <a:lnTo>
                      <a:pt x="180" y="31"/>
                    </a:lnTo>
                    <a:lnTo>
                      <a:pt x="172" y="25"/>
                    </a:lnTo>
                    <a:lnTo>
                      <a:pt x="164" y="19"/>
                    </a:lnTo>
                    <a:lnTo>
                      <a:pt x="156" y="13"/>
                    </a:lnTo>
                    <a:lnTo>
                      <a:pt x="146" y="8"/>
                    </a:lnTo>
                    <a:lnTo>
                      <a:pt x="137" y="5"/>
                    </a:lnTo>
                    <a:lnTo>
                      <a:pt x="126"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1" name="Freeform 143"/>
              <p:cNvSpPr>
                <a:spLocks/>
              </p:cNvSpPr>
              <p:nvPr/>
            </p:nvSpPr>
            <p:spPr bwMode="auto">
              <a:xfrm>
                <a:off x="2966" y="3284"/>
                <a:ext cx="35" cy="35"/>
              </a:xfrm>
              <a:custGeom>
                <a:avLst/>
                <a:gdLst>
                  <a:gd name="T0" fmla="*/ 95 w 212"/>
                  <a:gd name="T1" fmla="*/ 1 h 211"/>
                  <a:gd name="T2" fmla="*/ 75 w 212"/>
                  <a:gd name="T3" fmla="*/ 4 h 211"/>
                  <a:gd name="T4" fmla="*/ 56 w 212"/>
                  <a:gd name="T5" fmla="*/ 13 h 211"/>
                  <a:gd name="T6" fmla="*/ 39 w 212"/>
                  <a:gd name="T7" fmla="*/ 24 h 211"/>
                  <a:gd name="T8" fmla="*/ 25 w 212"/>
                  <a:gd name="T9" fmla="*/ 39 h 211"/>
                  <a:gd name="T10" fmla="*/ 13 w 212"/>
                  <a:gd name="T11" fmla="*/ 55 h 211"/>
                  <a:gd name="T12" fmla="*/ 5 w 212"/>
                  <a:gd name="T13" fmla="*/ 74 h 211"/>
                  <a:gd name="T14" fmla="*/ 1 w 212"/>
                  <a:gd name="T15" fmla="*/ 94 h 211"/>
                  <a:gd name="T16" fmla="*/ 1 w 212"/>
                  <a:gd name="T17" fmla="*/ 117 h 211"/>
                  <a:gd name="T18" fmla="*/ 5 w 212"/>
                  <a:gd name="T19" fmla="*/ 137 h 211"/>
                  <a:gd name="T20" fmla="*/ 13 w 212"/>
                  <a:gd name="T21" fmla="*/ 156 h 211"/>
                  <a:gd name="T22" fmla="*/ 25 w 212"/>
                  <a:gd name="T23" fmla="*/ 172 h 211"/>
                  <a:gd name="T24" fmla="*/ 39 w 212"/>
                  <a:gd name="T25" fmla="*/ 186 h 211"/>
                  <a:gd name="T26" fmla="*/ 56 w 212"/>
                  <a:gd name="T27" fmla="*/ 198 h 211"/>
                  <a:gd name="T28" fmla="*/ 75 w 212"/>
                  <a:gd name="T29" fmla="*/ 206 h 211"/>
                  <a:gd name="T30" fmla="*/ 95 w 212"/>
                  <a:gd name="T31" fmla="*/ 210 h 211"/>
                  <a:gd name="T32" fmla="*/ 117 w 212"/>
                  <a:gd name="T33" fmla="*/ 210 h 211"/>
                  <a:gd name="T34" fmla="*/ 137 w 212"/>
                  <a:gd name="T35" fmla="*/ 206 h 211"/>
                  <a:gd name="T36" fmla="*/ 156 w 212"/>
                  <a:gd name="T37" fmla="*/ 198 h 211"/>
                  <a:gd name="T38" fmla="*/ 173 w 212"/>
                  <a:gd name="T39" fmla="*/ 186 h 211"/>
                  <a:gd name="T40" fmla="*/ 187 w 212"/>
                  <a:gd name="T41" fmla="*/ 172 h 211"/>
                  <a:gd name="T42" fmla="*/ 199 w 212"/>
                  <a:gd name="T43" fmla="*/ 156 h 211"/>
                  <a:gd name="T44" fmla="*/ 207 w 212"/>
                  <a:gd name="T45" fmla="*/ 137 h 211"/>
                  <a:gd name="T46" fmla="*/ 211 w 212"/>
                  <a:gd name="T47" fmla="*/ 117 h 211"/>
                  <a:gd name="T48" fmla="*/ 211 w 212"/>
                  <a:gd name="T49" fmla="*/ 94 h 211"/>
                  <a:gd name="T50" fmla="*/ 207 w 212"/>
                  <a:gd name="T51" fmla="*/ 74 h 211"/>
                  <a:gd name="T52" fmla="*/ 199 w 212"/>
                  <a:gd name="T53" fmla="*/ 55 h 211"/>
                  <a:gd name="T54" fmla="*/ 187 w 212"/>
                  <a:gd name="T55" fmla="*/ 39 h 211"/>
                  <a:gd name="T56" fmla="*/ 173 w 212"/>
                  <a:gd name="T57" fmla="*/ 24 h 211"/>
                  <a:gd name="T58" fmla="*/ 156 w 212"/>
                  <a:gd name="T59" fmla="*/ 13 h 211"/>
                  <a:gd name="T60" fmla="*/ 137 w 212"/>
                  <a:gd name="T61" fmla="*/ 4 h 211"/>
                  <a:gd name="T62" fmla="*/ 117 w 212"/>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5" y="0"/>
                    </a:moveTo>
                    <a:lnTo>
                      <a:pt x="95" y="1"/>
                    </a:lnTo>
                    <a:lnTo>
                      <a:pt x="84" y="2"/>
                    </a:lnTo>
                    <a:lnTo>
                      <a:pt x="75" y="4"/>
                    </a:lnTo>
                    <a:lnTo>
                      <a:pt x="65" y="8"/>
                    </a:lnTo>
                    <a:lnTo>
                      <a:pt x="56" y="13"/>
                    </a:lnTo>
                    <a:lnTo>
                      <a:pt x="48" y="18"/>
                    </a:lnTo>
                    <a:lnTo>
                      <a:pt x="39" y="24"/>
                    </a:lnTo>
                    <a:lnTo>
                      <a:pt x="31" y="31"/>
                    </a:lnTo>
                    <a:lnTo>
                      <a:pt x="25" y="39"/>
                    </a:lnTo>
                    <a:lnTo>
                      <a:pt x="18" y="47"/>
                    </a:lnTo>
                    <a:lnTo>
                      <a:pt x="13" y="55"/>
                    </a:lnTo>
                    <a:lnTo>
                      <a:pt x="9" y="65"/>
                    </a:lnTo>
                    <a:lnTo>
                      <a:pt x="5" y="74"/>
                    </a:lnTo>
                    <a:lnTo>
                      <a:pt x="3" y="85"/>
                    </a:lnTo>
                    <a:lnTo>
                      <a:pt x="1" y="94"/>
                    </a:lnTo>
                    <a:lnTo>
                      <a:pt x="0" y="106"/>
                    </a:lnTo>
                    <a:lnTo>
                      <a:pt x="1" y="117"/>
                    </a:lnTo>
                    <a:lnTo>
                      <a:pt x="3" y="127"/>
                    </a:lnTo>
                    <a:lnTo>
                      <a:pt x="5" y="137"/>
                    </a:lnTo>
                    <a:lnTo>
                      <a:pt x="9" y="146"/>
                    </a:lnTo>
                    <a:lnTo>
                      <a:pt x="13" y="156"/>
                    </a:lnTo>
                    <a:lnTo>
                      <a:pt x="18" y="164"/>
                    </a:lnTo>
                    <a:lnTo>
                      <a:pt x="25" y="172"/>
                    </a:lnTo>
                    <a:lnTo>
                      <a:pt x="31" y="180"/>
                    </a:lnTo>
                    <a:lnTo>
                      <a:pt x="39" y="186"/>
                    </a:lnTo>
                    <a:lnTo>
                      <a:pt x="48" y="193"/>
                    </a:lnTo>
                    <a:lnTo>
                      <a:pt x="56" y="198"/>
                    </a:lnTo>
                    <a:lnTo>
                      <a:pt x="65" y="203"/>
                    </a:lnTo>
                    <a:lnTo>
                      <a:pt x="75" y="206"/>
                    </a:lnTo>
                    <a:lnTo>
                      <a:pt x="84" y="209"/>
                    </a:lnTo>
                    <a:lnTo>
                      <a:pt x="95" y="210"/>
                    </a:lnTo>
                    <a:lnTo>
                      <a:pt x="105" y="211"/>
                    </a:lnTo>
                    <a:lnTo>
                      <a:pt x="117" y="210"/>
                    </a:lnTo>
                    <a:lnTo>
                      <a:pt x="127" y="209"/>
                    </a:lnTo>
                    <a:lnTo>
                      <a:pt x="137" y="206"/>
                    </a:lnTo>
                    <a:lnTo>
                      <a:pt x="147" y="203"/>
                    </a:lnTo>
                    <a:lnTo>
                      <a:pt x="156" y="198"/>
                    </a:lnTo>
                    <a:lnTo>
                      <a:pt x="165" y="193"/>
                    </a:lnTo>
                    <a:lnTo>
                      <a:pt x="173" y="186"/>
                    </a:lnTo>
                    <a:lnTo>
                      <a:pt x="181" y="180"/>
                    </a:lnTo>
                    <a:lnTo>
                      <a:pt x="187" y="172"/>
                    </a:lnTo>
                    <a:lnTo>
                      <a:pt x="193" y="164"/>
                    </a:lnTo>
                    <a:lnTo>
                      <a:pt x="199" y="156"/>
                    </a:lnTo>
                    <a:lnTo>
                      <a:pt x="204" y="146"/>
                    </a:lnTo>
                    <a:lnTo>
                      <a:pt x="207" y="137"/>
                    </a:lnTo>
                    <a:lnTo>
                      <a:pt x="210" y="127"/>
                    </a:lnTo>
                    <a:lnTo>
                      <a:pt x="211" y="117"/>
                    </a:lnTo>
                    <a:lnTo>
                      <a:pt x="212" y="106"/>
                    </a:lnTo>
                    <a:lnTo>
                      <a:pt x="211" y="94"/>
                    </a:lnTo>
                    <a:lnTo>
                      <a:pt x="210" y="85"/>
                    </a:lnTo>
                    <a:lnTo>
                      <a:pt x="207" y="74"/>
                    </a:lnTo>
                    <a:lnTo>
                      <a:pt x="204" y="65"/>
                    </a:lnTo>
                    <a:lnTo>
                      <a:pt x="199" y="55"/>
                    </a:lnTo>
                    <a:lnTo>
                      <a:pt x="193" y="47"/>
                    </a:lnTo>
                    <a:lnTo>
                      <a:pt x="187" y="39"/>
                    </a:lnTo>
                    <a:lnTo>
                      <a:pt x="181" y="31"/>
                    </a:lnTo>
                    <a:lnTo>
                      <a:pt x="173" y="24"/>
                    </a:lnTo>
                    <a:lnTo>
                      <a:pt x="165" y="18"/>
                    </a:lnTo>
                    <a:lnTo>
                      <a:pt x="156" y="13"/>
                    </a:lnTo>
                    <a:lnTo>
                      <a:pt x="147" y="8"/>
                    </a:lnTo>
                    <a:lnTo>
                      <a:pt x="137" y="4"/>
                    </a:lnTo>
                    <a:lnTo>
                      <a:pt x="127" y="2"/>
                    </a:lnTo>
                    <a:lnTo>
                      <a:pt x="117"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2" name="Freeform 144"/>
              <p:cNvSpPr>
                <a:spLocks/>
              </p:cNvSpPr>
              <p:nvPr/>
            </p:nvSpPr>
            <p:spPr bwMode="auto">
              <a:xfrm>
                <a:off x="2981" y="3252"/>
                <a:ext cx="36" cy="35"/>
              </a:xfrm>
              <a:custGeom>
                <a:avLst/>
                <a:gdLst>
                  <a:gd name="T0" fmla="*/ 94 w 211"/>
                  <a:gd name="T1" fmla="*/ 0 h 210"/>
                  <a:gd name="T2" fmla="*/ 74 w 211"/>
                  <a:gd name="T3" fmla="*/ 4 h 210"/>
                  <a:gd name="T4" fmla="*/ 55 w 211"/>
                  <a:gd name="T5" fmla="*/ 13 h 210"/>
                  <a:gd name="T6" fmla="*/ 39 w 211"/>
                  <a:gd name="T7" fmla="*/ 23 h 210"/>
                  <a:gd name="T8" fmla="*/ 24 w 211"/>
                  <a:gd name="T9" fmla="*/ 37 h 210"/>
                  <a:gd name="T10" fmla="*/ 13 w 211"/>
                  <a:gd name="T11" fmla="*/ 54 h 210"/>
                  <a:gd name="T12" fmla="*/ 4 w 211"/>
                  <a:gd name="T13" fmla="*/ 73 h 210"/>
                  <a:gd name="T14" fmla="*/ 1 w 211"/>
                  <a:gd name="T15" fmla="*/ 94 h 210"/>
                  <a:gd name="T16" fmla="*/ 1 w 211"/>
                  <a:gd name="T17" fmla="*/ 115 h 210"/>
                  <a:gd name="T18" fmla="*/ 4 w 211"/>
                  <a:gd name="T19" fmla="*/ 137 h 210"/>
                  <a:gd name="T20" fmla="*/ 13 w 211"/>
                  <a:gd name="T21" fmla="*/ 156 h 210"/>
                  <a:gd name="T22" fmla="*/ 24 w 211"/>
                  <a:gd name="T23" fmla="*/ 172 h 210"/>
                  <a:gd name="T24" fmla="*/ 39 w 211"/>
                  <a:gd name="T25" fmla="*/ 186 h 210"/>
                  <a:gd name="T26" fmla="*/ 55 w 211"/>
                  <a:gd name="T27" fmla="*/ 197 h 210"/>
                  <a:gd name="T28" fmla="*/ 74 w 211"/>
                  <a:gd name="T29" fmla="*/ 205 h 210"/>
                  <a:gd name="T30" fmla="*/ 94 w 211"/>
                  <a:gd name="T31" fmla="*/ 210 h 210"/>
                  <a:gd name="T32" fmla="*/ 117 w 211"/>
                  <a:gd name="T33" fmla="*/ 210 h 210"/>
                  <a:gd name="T34" fmla="*/ 137 w 211"/>
                  <a:gd name="T35" fmla="*/ 205 h 210"/>
                  <a:gd name="T36" fmla="*/ 156 w 211"/>
                  <a:gd name="T37" fmla="*/ 197 h 210"/>
                  <a:gd name="T38" fmla="*/ 172 w 211"/>
                  <a:gd name="T39" fmla="*/ 186 h 210"/>
                  <a:gd name="T40" fmla="*/ 186 w 211"/>
                  <a:gd name="T41" fmla="*/ 172 h 210"/>
                  <a:gd name="T42" fmla="*/ 198 w 211"/>
                  <a:gd name="T43" fmla="*/ 156 h 210"/>
                  <a:gd name="T44" fmla="*/ 207 w 211"/>
                  <a:gd name="T45" fmla="*/ 137 h 210"/>
                  <a:gd name="T46" fmla="*/ 210 w 211"/>
                  <a:gd name="T47" fmla="*/ 115 h 210"/>
                  <a:gd name="T48" fmla="*/ 210 w 211"/>
                  <a:gd name="T49" fmla="*/ 94 h 210"/>
                  <a:gd name="T50" fmla="*/ 207 w 211"/>
                  <a:gd name="T51" fmla="*/ 73 h 210"/>
                  <a:gd name="T52" fmla="*/ 198 w 211"/>
                  <a:gd name="T53" fmla="*/ 54 h 210"/>
                  <a:gd name="T54" fmla="*/ 186 w 211"/>
                  <a:gd name="T55" fmla="*/ 37 h 210"/>
                  <a:gd name="T56" fmla="*/ 172 w 211"/>
                  <a:gd name="T57" fmla="*/ 23 h 210"/>
                  <a:gd name="T58" fmla="*/ 156 w 211"/>
                  <a:gd name="T59" fmla="*/ 13 h 210"/>
                  <a:gd name="T60" fmla="*/ 137 w 211"/>
                  <a:gd name="T61" fmla="*/ 4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4" y="0"/>
                    </a:lnTo>
                    <a:lnTo>
                      <a:pt x="85" y="2"/>
                    </a:lnTo>
                    <a:lnTo>
                      <a:pt x="74" y="4"/>
                    </a:lnTo>
                    <a:lnTo>
                      <a:pt x="65" y="8"/>
                    </a:lnTo>
                    <a:lnTo>
                      <a:pt x="55" y="13"/>
                    </a:lnTo>
                    <a:lnTo>
                      <a:pt x="47" y="17"/>
                    </a:lnTo>
                    <a:lnTo>
                      <a:pt x="39" y="23"/>
                    </a:lnTo>
                    <a:lnTo>
                      <a:pt x="30" y="30"/>
                    </a:lnTo>
                    <a:lnTo>
                      <a:pt x="24" y="37"/>
                    </a:lnTo>
                    <a:lnTo>
                      <a:pt x="19" y="46"/>
                    </a:lnTo>
                    <a:lnTo>
                      <a:pt x="13" y="54"/>
                    </a:lnTo>
                    <a:lnTo>
                      <a:pt x="8" y="63"/>
                    </a:lnTo>
                    <a:lnTo>
                      <a:pt x="4" y="73"/>
                    </a:lnTo>
                    <a:lnTo>
                      <a:pt x="2" y="84"/>
                    </a:lnTo>
                    <a:lnTo>
                      <a:pt x="1" y="94"/>
                    </a:lnTo>
                    <a:lnTo>
                      <a:pt x="0" y="105"/>
                    </a:lnTo>
                    <a:lnTo>
                      <a:pt x="1" y="115"/>
                    </a:lnTo>
                    <a:lnTo>
                      <a:pt x="2" y="126"/>
                    </a:lnTo>
                    <a:lnTo>
                      <a:pt x="4" y="137"/>
                    </a:lnTo>
                    <a:lnTo>
                      <a:pt x="8" y="146"/>
                    </a:lnTo>
                    <a:lnTo>
                      <a:pt x="13" y="156"/>
                    </a:lnTo>
                    <a:lnTo>
                      <a:pt x="19" y="164"/>
                    </a:lnTo>
                    <a:lnTo>
                      <a:pt x="24" y="172"/>
                    </a:lnTo>
                    <a:lnTo>
                      <a:pt x="30" y="179"/>
                    </a:lnTo>
                    <a:lnTo>
                      <a:pt x="39" y="186"/>
                    </a:lnTo>
                    <a:lnTo>
                      <a:pt x="47" y="192"/>
                    </a:lnTo>
                    <a:lnTo>
                      <a:pt x="55" y="197"/>
                    </a:lnTo>
                    <a:lnTo>
                      <a:pt x="65" y="202"/>
                    </a:lnTo>
                    <a:lnTo>
                      <a:pt x="74" y="205"/>
                    </a:lnTo>
                    <a:lnTo>
                      <a:pt x="85" y="208"/>
                    </a:lnTo>
                    <a:lnTo>
                      <a:pt x="94" y="210"/>
                    </a:lnTo>
                    <a:lnTo>
                      <a:pt x="106" y="210"/>
                    </a:lnTo>
                    <a:lnTo>
                      <a:pt x="117" y="210"/>
                    </a:lnTo>
                    <a:lnTo>
                      <a:pt x="127" y="208"/>
                    </a:lnTo>
                    <a:lnTo>
                      <a:pt x="137" y="205"/>
                    </a:lnTo>
                    <a:lnTo>
                      <a:pt x="146" y="202"/>
                    </a:lnTo>
                    <a:lnTo>
                      <a:pt x="156" y="197"/>
                    </a:lnTo>
                    <a:lnTo>
                      <a:pt x="165" y="192"/>
                    </a:lnTo>
                    <a:lnTo>
                      <a:pt x="172" y="186"/>
                    </a:lnTo>
                    <a:lnTo>
                      <a:pt x="181" y="179"/>
                    </a:lnTo>
                    <a:lnTo>
                      <a:pt x="186" y="172"/>
                    </a:lnTo>
                    <a:lnTo>
                      <a:pt x="194" y="164"/>
                    </a:lnTo>
                    <a:lnTo>
                      <a:pt x="198" y="156"/>
                    </a:lnTo>
                    <a:lnTo>
                      <a:pt x="203" y="146"/>
                    </a:lnTo>
                    <a:lnTo>
                      <a:pt x="207" y="137"/>
                    </a:lnTo>
                    <a:lnTo>
                      <a:pt x="209" y="126"/>
                    </a:lnTo>
                    <a:lnTo>
                      <a:pt x="210" y="115"/>
                    </a:lnTo>
                    <a:lnTo>
                      <a:pt x="211" y="105"/>
                    </a:lnTo>
                    <a:lnTo>
                      <a:pt x="210" y="94"/>
                    </a:lnTo>
                    <a:lnTo>
                      <a:pt x="209" y="84"/>
                    </a:lnTo>
                    <a:lnTo>
                      <a:pt x="207" y="73"/>
                    </a:lnTo>
                    <a:lnTo>
                      <a:pt x="203" y="63"/>
                    </a:lnTo>
                    <a:lnTo>
                      <a:pt x="198" y="54"/>
                    </a:lnTo>
                    <a:lnTo>
                      <a:pt x="194" y="46"/>
                    </a:lnTo>
                    <a:lnTo>
                      <a:pt x="186" y="37"/>
                    </a:lnTo>
                    <a:lnTo>
                      <a:pt x="181" y="30"/>
                    </a:lnTo>
                    <a:lnTo>
                      <a:pt x="172" y="23"/>
                    </a:lnTo>
                    <a:lnTo>
                      <a:pt x="165" y="17"/>
                    </a:lnTo>
                    <a:lnTo>
                      <a:pt x="156" y="13"/>
                    </a:lnTo>
                    <a:lnTo>
                      <a:pt x="146" y="8"/>
                    </a:lnTo>
                    <a:lnTo>
                      <a:pt x="137" y="4"/>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3" name="Freeform 145"/>
              <p:cNvSpPr>
                <a:spLocks/>
              </p:cNvSpPr>
              <p:nvPr/>
            </p:nvSpPr>
            <p:spPr bwMode="auto">
              <a:xfrm>
                <a:off x="2997" y="3327"/>
                <a:ext cx="35" cy="35"/>
              </a:xfrm>
              <a:custGeom>
                <a:avLst/>
                <a:gdLst>
                  <a:gd name="T0" fmla="*/ 96 w 212"/>
                  <a:gd name="T1" fmla="*/ 0 h 210"/>
                  <a:gd name="T2" fmla="*/ 75 w 212"/>
                  <a:gd name="T3" fmla="*/ 5 h 210"/>
                  <a:gd name="T4" fmla="*/ 56 w 212"/>
                  <a:gd name="T5" fmla="*/ 12 h 210"/>
                  <a:gd name="T6" fmla="*/ 39 w 212"/>
                  <a:gd name="T7" fmla="*/ 24 h 210"/>
                  <a:gd name="T8" fmla="*/ 25 w 212"/>
                  <a:gd name="T9" fmla="*/ 38 h 210"/>
                  <a:gd name="T10" fmla="*/ 13 w 212"/>
                  <a:gd name="T11" fmla="*/ 54 h 210"/>
                  <a:gd name="T12" fmla="*/ 5 w 212"/>
                  <a:gd name="T13" fmla="*/ 73 h 210"/>
                  <a:gd name="T14" fmla="*/ 1 w 212"/>
                  <a:gd name="T15" fmla="*/ 95 h 210"/>
                  <a:gd name="T16" fmla="*/ 1 w 212"/>
                  <a:gd name="T17" fmla="*/ 116 h 210"/>
                  <a:gd name="T18" fmla="*/ 5 w 212"/>
                  <a:gd name="T19" fmla="*/ 136 h 210"/>
                  <a:gd name="T20" fmla="*/ 13 w 212"/>
                  <a:gd name="T21" fmla="*/ 155 h 210"/>
                  <a:gd name="T22" fmla="*/ 25 w 212"/>
                  <a:gd name="T23" fmla="*/ 173 h 210"/>
                  <a:gd name="T24" fmla="*/ 39 w 212"/>
                  <a:gd name="T25" fmla="*/ 187 h 210"/>
                  <a:gd name="T26" fmla="*/ 56 w 212"/>
                  <a:gd name="T27" fmla="*/ 197 h 210"/>
                  <a:gd name="T28" fmla="*/ 75 w 212"/>
                  <a:gd name="T29" fmla="*/ 206 h 210"/>
                  <a:gd name="T30" fmla="*/ 96 w 212"/>
                  <a:gd name="T31" fmla="*/ 210 h 210"/>
                  <a:gd name="T32" fmla="*/ 117 w 212"/>
                  <a:gd name="T33" fmla="*/ 210 h 210"/>
                  <a:gd name="T34" fmla="*/ 137 w 212"/>
                  <a:gd name="T35" fmla="*/ 206 h 210"/>
                  <a:gd name="T36" fmla="*/ 156 w 212"/>
                  <a:gd name="T37" fmla="*/ 197 h 210"/>
                  <a:gd name="T38" fmla="*/ 173 w 212"/>
                  <a:gd name="T39" fmla="*/ 187 h 210"/>
                  <a:gd name="T40" fmla="*/ 188 w 212"/>
                  <a:gd name="T41" fmla="*/ 173 h 210"/>
                  <a:gd name="T42" fmla="*/ 199 w 212"/>
                  <a:gd name="T43" fmla="*/ 155 h 210"/>
                  <a:gd name="T44" fmla="*/ 207 w 212"/>
                  <a:gd name="T45" fmla="*/ 136 h 210"/>
                  <a:gd name="T46" fmla="*/ 212 w 212"/>
                  <a:gd name="T47" fmla="*/ 116 h 210"/>
                  <a:gd name="T48" fmla="*/ 212 w 212"/>
                  <a:gd name="T49" fmla="*/ 95 h 210"/>
                  <a:gd name="T50" fmla="*/ 207 w 212"/>
                  <a:gd name="T51" fmla="*/ 73 h 210"/>
                  <a:gd name="T52" fmla="*/ 199 w 212"/>
                  <a:gd name="T53" fmla="*/ 54 h 210"/>
                  <a:gd name="T54" fmla="*/ 188 w 212"/>
                  <a:gd name="T55" fmla="*/ 38 h 210"/>
                  <a:gd name="T56" fmla="*/ 173 w 212"/>
                  <a:gd name="T57" fmla="*/ 24 h 210"/>
                  <a:gd name="T58" fmla="*/ 156 w 212"/>
                  <a:gd name="T59" fmla="*/ 12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6" y="0"/>
                    </a:moveTo>
                    <a:lnTo>
                      <a:pt x="96" y="0"/>
                    </a:lnTo>
                    <a:lnTo>
                      <a:pt x="85" y="1"/>
                    </a:lnTo>
                    <a:lnTo>
                      <a:pt x="75" y="5"/>
                    </a:lnTo>
                    <a:lnTo>
                      <a:pt x="65" y="8"/>
                    </a:lnTo>
                    <a:lnTo>
                      <a:pt x="56" y="12"/>
                    </a:lnTo>
                    <a:lnTo>
                      <a:pt x="47" y="18"/>
                    </a:lnTo>
                    <a:lnTo>
                      <a:pt x="39" y="24"/>
                    </a:lnTo>
                    <a:lnTo>
                      <a:pt x="32" y="31"/>
                    </a:lnTo>
                    <a:lnTo>
                      <a:pt x="25" y="38"/>
                    </a:lnTo>
                    <a:lnTo>
                      <a:pt x="19" y="46"/>
                    </a:lnTo>
                    <a:lnTo>
                      <a:pt x="13" y="54"/>
                    </a:lnTo>
                    <a:lnTo>
                      <a:pt x="8" y="64"/>
                    </a:lnTo>
                    <a:lnTo>
                      <a:pt x="5" y="73"/>
                    </a:lnTo>
                    <a:lnTo>
                      <a:pt x="2" y="84"/>
                    </a:lnTo>
                    <a:lnTo>
                      <a:pt x="1" y="95"/>
                    </a:lnTo>
                    <a:lnTo>
                      <a:pt x="0" y="105"/>
                    </a:lnTo>
                    <a:lnTo>
                      <a:pt x="1" y="116"/>
                    </a:lnTo>
                    <a:lnTo>
                      <a:pt x="2" y="126"/>
                    </a:lnTo>
                    <a:lnTo>
                      <a:pt x="5" y="136"/>
                    </a:lnTo>
                    <a:lnTo>
                      <a:pt x="8" y="147"/>
                    </a:lnTo>
                    <a:lnTo>
                      <a:pt x="13" y="155"/>
                    </a:lnTo>
                    <a:lnTo>
                      <a:pt x="19" y="164"/>
                    </a:lnTo>
                    <a:lnTo>
                      <a:pt x="25" y="173"/>
                    </a:lnTo>
                    <a:lnTo>
                      <a:pt x="32" y="180"/>
                    </a:lnTo>
                    <a:lnTo>
                      <a:pt x="39" y="187"/>
                    </a:lnTo>
                    <a:lnTo>
                      <a:pt x="47" y="193"/>
                    </a:lnTo>
                    <a:lnTo>
                      <a:pt x="56" y="197"/>
                    </a:lnTo>
                    <a:lnTo>
                      <a:pt x="65" y="202"/>
                    </a:lnTo>
                    <a:lnTo>
                      <a:pt x="75" y="206"/>
                    </a:lnTo>
                    <a:lnTo>
                      <a:pt x="85" y="208"/>
                    </a:lnTo>
                    <a:lnTo>
                      <a:pt x="96" y="210"/>
                    </a:lnTo>
                    <a:lnTo>
                      <a:pt x="106" y="210"/>
                    </a:lnTo>
                    <a:lnTo>
                      <a:pt x="117" y="210"/>
                    </a:lnTo>
                    <a:lnTo>
                      <a:pt x="128" y="208"/>
                    </a:lnTo>
                    <a:lnTo>
                      <a:pt x="137" y="206"/>
                    </a:lnTo>
                    <a:lnTo>
                      <a:pt x="147" y="202"/>
                    </a:lnTo>
                    <a:lnTo>
                      <a:pt x="156" y="197"/>
                    </a:lnTo>
                    <a:lnTo>
                      <a:pt x="166" y="193"/>
                    </a:lnTo>
                    <a:lnTo>
                      <a:pt x="173" y="187"/>
                    </a:lnTo>
                    <a:lnTo>
                      <a:pt x="181" y="180"/>
                    </a:lnTo>
                    <a:lnTo>
                      <a:pt x="188" y="173"/>
                    </a:lnTo>
                    <a:lnTo>
                      <a:pt x="194" y="164"/>
                    </a:lnTo>
                    <a:lnTo>
                      <a:pt x="199" y="155"/>
                    </a:lnTo>
                    <a:lnTo>
                      <a:pt x="203" y="147"/>
                    </a:lnTo>
                    <a:lnTo>
                      <a:pt x="207" y="136"/>
                    </a:lnTo>
                    <a:lnTo>
                      <a:pt x="209" y="126"/>
                    </a:lnTo>
                    <a:lnTo>
                      <a:pt x="212" y="116"/>
                    </a:lnTo>
                    <a:lnTo>
                      <a:pt x="212" y="105"/>
                    </a:lnTo>
                    <a:lnTo>
                      <a:pt x="212" y="95"/>
                    </a:lnTo>
                    <a:lnTo>
                      <a:pt x="209" y="84"/>
                    </a:lnTo>
                    <a:lnTo>
                      <a:pt x="207" y="73"/>
                    </a:lnTo>
                    <a:lnTo>
                      <a:pt x="203" y="64"/>
                    </a:lnTo>
                    <a:lnTo>
                      <a:pt x="199" y="54"/>
                    </a:lnTo>
                    <a:lnTo>
                      <a:pt x="194" y="46"/>
                    </a:lnTo>
                    <a:lnTo>
                      <a:pt x="188" y="38"/>
                    </a:lnTo>
                    <a:lnTo>
                      <a:pt x="181" y="31"/>
                    </a:lnTo>
                    <a:lnTo>
                      <a:pt x="173" y="24"/>
                    </a:lnTo>
                    <a:lnTo>
                      <a:pt x="166" y="18"/>
                    </a:lnTo>
                    <a:lnTo>
                      <a:pt x="156" y="12"/>
                    </a:lnTo>
                    <a:lnTo>
                      <a:pt x="147" y="8"/>
                    </a:lnTo>
                    <a:lnTo>
                      <a:pt x="137" y="5"/>
                    </a:lnTo>
                    <a:lnTo>
                      <a:pt x="128" y="1"/>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4" name="Freeform 146"/>
              <p:cNvSpPr>
                <a:spLocks/>
              </p:cNvSpPr>
              <p:nvPr/>
            </p:nvSpPr>
            <p:spPr bwMode="auto">
              <a:xfrm>
                <a:off x="3013" y="3407"/>
                <a:ext cx="35" cy="35"/>
              </a:xfrm>
              <a:custGeom>
                <a:avLst/>
                <a:gdLst>
                  <a:gd name="T0" fmla="*/ 94 w 210"/>
                  <a:gd name="T1" fmla="*/ 0 h 211"/>
                  <a:gd name="T2" fmla="*/ 73 w 210"/>
                  <a:gd name="T3" fmla="*/ 5 h 211"/>
                  <a:gd name="T4" fmla="*/ 54 w 210"/>
                  <a:gd name="T5" fmla="*/ 13 h 211"/>
                  <a:gd name="T6" fmla="*/ 37 w 210"/>
                  <a:gd name="T7" fmla="*/ 24 h 211"/>
                  <a:gd name="T8" fmla="*/ 23 w 210"/>
                  <a:gd name="T9" fmla="*/ 38 h 211"/>
                  <a:gd name="T10" fmla="*/ 11 w 210"/>
                  <a:gd name="T11" fmla="*/ 56 h 211"/>
                  <a:gd name="T12" fmla="*/ 4 w 210"/>
                  <a:gd name="T13" fmla="*/ 75 h 211"/>
                  <a:gd name="T14" fmla="*/ 0 w 210"/>
                  <a:gd name="T15" fmla="*/ 95 h 211"/>
                  <a:gd name="T16" fmla="*/ 0 w 210"/>
                  <a:gd name="T17" fmla="*/ 116 h 211"/>
                  <a:gd name="T18" fmla="*/ 4 w 210"/>
                  <a:gd name="T19" fmla="*/ 138 h 211"/>
                  <a:gd name="T20" fmla="*/ 11 w 210"/>
                  <a:gd name="T21" fmla="*/ 156 h 211"/>
                  <a:gd name="T22" fmla="*/ 23 w 210"/>
                  <a:gd name="T23" fmla="*/ 173 h 211"/>
                  <a:gd name="T24" fmla="*/ 37 w 210"/>
                  <a:gd name="T25" fmla="*/ 187 h 211"/>
                  <a:gd name="T26" fmla="*/ 54 w 210"/>
                  <a:gd name="T27" fmla="*/ 199 h 211"/>
                  <a:gd name="T28" fmla="*/ 73 w 210"/>
                  <a:gd name="T29" fmla="*/ 206 h 211"/>
                  <a:gd name="T30" fmla="*/ 94 w 210"/>
                  <a:gd name="T31" fmla="*/ 211 h 211"/>
                  <a:gd name="T32" fmla="*/ 115 w 210"/>
                  <a:gd name="T33" fmla="*/ 211 h 211"/>
                  <a:gd name="T34" fmla="*/ 136 w 210"/>
                  <a:gd name="T35" fmla="*/ 206 h 211"/>
                  <a:gd name="T36" fmla="*/ 154 w 210"/>
                  <a:gd name="T37" fmla="*/ 199 h 211"/>
                  <a:gd name="T38" fmla="*/ 172 w 210"/>
                  <a:gd name="T39" fmla="*/ 187 h 211"/>
                  <a:gd name="T40" fmla="*/ 186 w 210"/>
                  <a:gd name="T41" fmla="*/ 173 h 211"/>
                  <a:gd name="T42" fmla="*/ 197 w 210"/>
                  <a:gd name="T43" fmla="*/ 156 h 211"/>
                  <a:gd name="T44" fmla="*/ 205 w 210"/>
                  <a:gd name="T45" fmla="*/ 138 h 211"/>
                  <a:gd name="T46" fmla="*/ 210 w 210"/>
                  <a:gd name="T47" fmla="*/ 116 h 211"/>
                  <a:gd name="T48" fmla="*/ 210 w 210"/>
                  <a:gd name="T49" fmla="*/ 95 h 211"/>
                  <a:gd name="T50" fmla="*/ 205 w 210"/>
                  <a:gd name="T51" fmla="*/ 75 h 211"/>
                  <a:gd name="T52" fmla="*/ 197 w 210"/>
                  <a:gd name="T53" fmla="*/ 56 h 211"/>
                  <a:gd name="T54" fmla="*/ 186 w 210"/>
                  <a:gd name="T55" fmla="*/ 38 h 211"/>
                  <a:gd name="T56" fmla="*/ 172 w 210"/>
                  <a:gd name="T57" fmla="*/ 24 h 211"/>
                  <a:gd name="T58" fmla="*/ 154 w 210"/>
                  <a:gd name="T59" fmla="*/ 13 h 211"/>
                  <a:gd name="T60" fmla="*/ 136 w 210"/>
                  <a:gd name="T61" fmla="*/ 5 h 211"/>
                  <a:gd name="T62" fmla="*/ 115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3"/>
                    </a:lnTo>
                    <a:lnTo>
                      <a:pt x="73" y="5"/>
                    </a:lnTo>
                    <a:lnTo>
                      <a:pt x="63" y="9"/>
                    </a:lnTo>
                    <a:lnTo>
                      <a:pt x="54" y="13"/>
                    </a:lnTo>
                    <a:lnTo>
                      <a:pt x="46" y="18"/>
                    </a:lnTo>
                    <a:lnTo>
                      <a:pt x="37" y="24"/>
                    </a:lnTo>
                    <a:lnTo>
                      <a:pt x="30" y="31"/>
                    </a:lnTo>
                    <a:lnTo>
                      <a:pt x="23" y="38"/>
                    </a:lnTo>
                    <a:lnTo>
                      <a:pt x="17" y="46"/>
                    </a:lnTo>
                    <a:lnTo>
                      <a:pt x="11" y="56"/>
                    </a:lnTo>
                    <a:lnTo>
                      <a:pt x="8" y="64"/>
                    </a:lnTo>
                    <a:lnTo>
                      <a:pt x="4" y="75"/>
                    </a:lnTo>
                    <a:lnTo>
                      <a:pt x="1" y="84"/>
                    </a:lnTo>
                    <a:lnTo>
                      <a:pt x="0" y="95"/>
                    </a:lnTo>
                    <a:lnTo>
                      <a:pt x="0" y="106"/>
                    </a:lnTo>
                    <a:lnTo>
                      <a:pt x="0" y="116"/>
                    </a:lnTo>
                    <a:lnTo>
                      <a:pt x="1" y="127"/>
                    </a:lnTo>
                    <a:lnTo>
                      <a:pt x="4" y="138"/>
                    </a:lnTo>
                    <a:lnTo>
                      <a:pt x="8" y="147"/>
                    </a:lnTo>
                    <a:lnTo>
                      <a:pt x="11" y="156"/>
                    </a:lnTo>
                    <a:lnTo>
                      <a:pt x="17" y="165"/>
                    </a:lnTo>
                    <a:lnTo>
                      <a:pt x="23" y="173"/>
                    </a:lnTo>
                    <a:lnTo>
                      <a:pt x="30" y="180"/>
                    </a:lnTo>
                    <a:lnTo>
                      <a:pt x="37" y="187"/>
                    </a:lnTo>
                    <a:lnTo>
                      <a:pt x="46" y="193"/>
                    </a:lnTo>
                    <a:lnTo>
                      <a:pt x="54" y="199"/>
                    </a:lnTo>
                    <a:lnTo>
                      <a:pt x="63" y="203"/>
                    </a:lnTo>
                    <a:lnTo>
                      <a:pt x="73" y="206"/>
                    </a:lnTo>
                    <a:lnTo>
                      <a:pt x="84" y="208"/>
                    </a:lnTo>
                    <a:lnTo>
                      <a:pt x="94" y="211"/>
                    </a:lnTo>
                    <a:lnTo>
                      <a:pt x="105" y="211"/>
                    </a:lnTo>
                    <a:lnTo>
                      <a:pt x="115" y="211"/>
                    </a:lnTo>
                    <a:lnTo>
                      <a:pt x="126" y="208"/>
                    </a:lnTo>
                    <a:lnTo>
                      <a:pt x="136" y="206"/>
                    </a:lnTo>
                    <a:lnTo>
                      <a:pt x="146" y="203"/>
                    </a:lnTo>
                    <a:lnTo>
                      <a:pt x="154" y="199"/>
                    </a:lnTo>
                    <a:lnTo>
                      <a:pt x="164" y="193"/>
                    </a:lnTo>
                    <a:lnTo>
                      <a:pt x="172" y="187"/>
                    </a:lnTo>
                    <a:lnTo>
                      <a:pt x="179" y="180"/>
                    </a:lnTo>
                    <a:lnTo>
                      <a:pt x="186" y="173"/>
                    </a:lnTo>
                    <a:lnTo>
                      <a:pt x="192" y="165"/>
                    </a:lnTo>
                    <a:lnTo>
                      <a:pt x="197" y="156"/>
                    </a:lnTo>
                    <a:lnTo>
                      <a:pt x="202" y="147"/>
                    </a:lnTo>
                    <a:lnTo>
                      <a:pt x="205" y="138"/>
                    </a:lnTo>
                    <a:lnTo>
                      <a:pt x="208" y="127"/>
                    </a:lnTo>
                    <a:lnTo>
                      <a:pt x="210" y="116"/>
                    </a:lnTo>
                    <a:lnTo>
                      <a:pt x="210" y="106"/>
                    </a:lnTo>
                    <a:lnTo>
                      <a:pt x="210" y="95"/>
                    </a:lnTo>
                    <a:lnTo>
                      <a:pt x="208" y="84"/>
                    </a:lnTo>
                    <a:lnTo>
                      <a:pt x="205" y="75"/>
                    </a:lnTo>
                    <a:lnTo>
                      <a:pt x="202" y="64"/>
                    </a:lnTo>
                    <a:lnTo>
                      <a:pt x="197" y="56"/>
                    </a:lnTo>
                    <a:lnTo>
                      <a:pt x="192" y="46"/>
                    </a:lnTo>
                    <a:lnTo>
                      <a:pt x="186" y="38"/>
                    </a:lnTo>
                    <a:lnTo>
                      <a:pt x="179" y="31"/>
                    </a:lnTo>
                    <a:lnTo>
                      <a:pt x="172" y="24"/>
                    </a:lnTo>
                    <a:lnTo>
                      <a:pt x="164" y="18"/>
                    </a:lnTo>
                    <a:lnTo>
                      <a:pt x="154" y="13"/>
                    </a:lnTo>
                    <a:lnTo>
                      <a:pt x="146" y="9"/>
                    </a:lnTo>
                    <a:lnTo>
                      <a:pt x="136" y="5"/>
                    </a:lnTo>
                    <a:lnTo>
                      <a:pt x="126" y="3"/>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5" name="Freeform 147"/>
              <p:cNvSpPr>
                <a:spLocks/>
              </p:cNvSpPr>
              <p:nvPr/>
            </p:nvSpPr>
            <p:spPr bwMode="auto">
              <a:xfrm>
                <a:off x="3028" y="3561"/>
                <a:ext cx="35" cy="35"/>
              </a:xfrm>
              <a:custGeom>
                <a:avLst/>
                <a:gdLst>
                  <a:gd name="T0" fmla="*/ 95 w 210"/>
                  <a:gd name="T1" fmla="*/ 0 h 210"/>
                  <a:gd name="T2" fmla="*/ 73 w 210"/>
                  <a:gd name="T3" fmla="*/ 5 h 210"/>
                  <a:gd name="T4" fmla="*/ 54 w 210"/>
                  <a:gd name="T5" fmla="*/ 12 h 210"/>
                  <a:gd name="T6" fmla="*/ 38 w 210"/>
                  <a:gd name="T7" fmla="*/ 24 h 210"/>
                  <a:gd name="T8" fmla="*/ 24 w 210"/>
                  <a:gd name="T9" fmla="*/ 38 h 210"/>
                  <a:gd name="T10" fmla="*/ 12 w 210"/>
                  <a:gd name="T11" fmla="*/ 54 h 210"/>
                  <a:gd name="T12" fmla="*/ 5 w 210"/>
                  <a:gd name="T13" fmla="*/ 73 h 210"/>
                  <a:gd name="T14" fmla="*/ 0 w 210"/>
                  <a:gd name="T15" fmla="*/ 95 h 210"/>
                  <a:gd name="T16" fmla="*/ 0 w 210"/>
                  <a:gd name="T17" fmla="*/ 116 h 210"/>
                  <a:gd name="T18" fmla="*/ 5 w 210"/>
                  <a:gd name="T19" fmla="*/ 136 h 210"/>
                  <a:gd name="T20" fmla="*/ 12 w 210"/>
                  <a:gd name="T21" fmla="*/ 155 h 210"/>
                  <a:gd name="T22" fmla="*/ 24 w 210"/>
                  <a:gd name="T23" fmla="*/ 173 h 210"/>
                  <a:gd name="T24" fmla="*/ 38 w 210"/>
                  <a:gd name="T25" fmla="*/ 187 h 210"/>
                  <a:gd name="T26" fmla="*/ 54 w 210"/>
                  <a:gd name="T27" fmla="*/ 197 h 210"/>
                  <a:gd name="T28" fmla="*/ 73 w 210"/>
                  <a:gd name="T29" fmla="*/ 206 h 210"/>
                  <a:gd name="T30" fmla="*/ 95 w 210"/>
                  <a:gd name="T31" fmla="*/ 210 h 210"/>
                  <a:gd name="T32" fmla="*/ 116 w 210"/>
                  <a:gd name="T33" fmla="*/ 210 h 210"/>
                  <a:gd name="T34" fmla="*/ 137 w 210"/>
                  <a:gd name="T35" fmla="*/ 206 h 210"/>
                  <a:gd name="T36" fmla="*/ 156 w 210"/>
                  <a:gd name="T37" fmla="*/ 197 h 210"/>
                  <a:gd name="T38" fmla="*/ 173 w 210"/>
                  <a:gd name="T39" fmla="*/ 187 h 210"/>
                  <a:gd name="T40" fmla="*/ 187 w 210"/>
                  <a:gd name="T41" fmla="*/ 173 h 210"/>
                  <a:gd name="T42" fmla="*/ 197 w 210"/>
                  <a:gd name="T43" fmla="*/ 155 h 210"/>
                  <a:gd name="T44" fmla="*/ 206 w 210"/>
                  <a:gd name="T45" fmla="*/ 136 h 210"/>
                  <a:gd name="T46" fmla="*/ 210 w 210"/>
                  <a:gd name="T47" fmla="*/ 116 h 210"/>
                  <a:gd name="T48" fmla="*/ 210 w 210"/>
                  <a:gd name="T49" fmla="*/ 95 h 210"/>
                  <a:gd name="T50" fmla="*/ 206 w 210"/>
                  <a:gd name="T51" fmla="*/ 73 h 210"/>
                  <a:gd name="T52" fmla="*/ 197 w 210"/>
                  <a:gd name="T53" fmla="*/ 54 h 210"/>
                  <a:gd name="T54" fmla="*/ 187 w 210"/>
                  <a:gd name="T55" fmla="*/ 38 h 210"/>
                  <a:gd name="T56" fmla="*/ 173 w 210"/>
                  <a:gd name="T57" fmla="*/ 24 h 210"/>
                  <a:gd name="T58" fmla="*/ 156 w 210"/>
                  <a:gd name="T59" fmla="*/ 12 h 210"/>
                  <a:gd name="T60" fmla="*/ 137 w 210"/>
                  <a:gd name="T61" fmla="*/ 5 h 210"/>
                  <a:gd name="T62" fmla="*/ 116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5" y="0"/>
                    </a:lnTo>
                    <a:lnTo>
                      <a:pt x="84" y="1"/>
                    </a:lnTo>
                    <a:lnTo>
                      <a:pt x="73" y="5"/>
                    </a:lnTo>
                    <a:lnTo>
                      <a:pt x="64" y="8"/>
                    </a:lnTo>
                    <a:lnTo>
                      <a:pt x="54" y="12"/>
                    </a:lnTo>
                    <a:lnTo>
                      <a:pt x="46" y="18"/>
                    </a:lnTo>
                    <a:lnTo>
                      <a:pt x="38" y="24"/>
                    </a:lnTo>
                    <a:lnTo>
                      <a:pt x="31" y="31"/>
                    </a:lnTo>
                    <a:lnTo>
                      <a:pt x="24" y="38"/>
                    </a:lnTo>
                    <a:lnTo>
                      <a:pt x="18" y="46"/>
                    </a:lnTo>
                    <a:lnTo>
                      <a:pt x="12" y="54"/>
                    </a:lnTo>
                    <a:lnTo>
                      <a:pt x="8" y="64"/>
                    </a:lnTo>
                    <a:lnTo>
                      <a:pt x="5" y="73"/>
                    </a:lnTo>
                    <a:lnTo>
                      <a:pt x="2" y="84"/>
                    </a:lnTo>
                    <a:lnTo>
                      <a:pt x="0" y="95"/>
                    </a:lnTo>
                    <a:lnTo>
                      <a:pt x="0" y="105"/>
                    </a:lnTo>
                    <a:lnTo>
                      <a:pt x="0" y="116"/>
                    </a:lnTo>
                    <a:lnTo>
                      <a:pt x="2" y="127"/>
                    </a:lnTo>
                    <a:lnTo>
                      <a:pt x="5" y="136"/>
                    </a:lnTo>
                    <a:lnTo>
                      <a:pt x="8" y="147"/>
                    </a:lnTo>
                    <a:lnTo>
                      <a:pt x="12" y="155"/>
                    </a:lnTo>
                    <a:lnTo>
                      <a:pt x="18" y="164"/>
                    </a:lnTo>
                    <a:lnTo>
                      <a:pt x="24" y="173"/>
                    </a:lnTo>
                    <a:lnTo>
                      <a:pt x="31" y="180"/>
                    </a:lnTo>
                    <a:lnTo>
                      <a:pt x="38" y="187"/>
                    </a:lnTo>
                    <a:lnTo>
                      <a:pt x="46" y="193"/>
                    </a:lnTo>
                    <a:lnTo>
                      <a:pt x="54" y="197"/>
                    </a:lnTo>
                    <a:lnTo>
                      <a:pt x="64" y="202"/>
                    </a:lnTo>
                    <a:lnTo>
                      <a:pt x="73" y="206"/>
                    </a:lnTo>
                    <a:lnTo>
                      <a:pt x="84" y="208"/>
                    </a:lnTo>
                    <a:lnTo>
                      <a:pt x="95" y="210"/>
                    </a:lnTo>
                    <a:lnTo>
                      <a:pt x="105" y="210"/>
                    </a:lnTo>
                    <a:lnTo>
                      <a:pt x="116" y="210"/>
                    </a:lnTo>
                    <a:lnTo>
                      <a:pt x="126" y="208"/>
                    </a:lnTo>
                    <a:lnTo>
                      <a:pt x="137" y="206"/>
                    </a:lnTo>
                    <a:lnTo>
                      <a:pt x="147" y="202"/>
                    </a:lnTo>
                    <a:lnTo>
                      <a:pt x="156" y="197"/>
                    </a:lnTo>
                    <a:lnTo>
                      <a:pt x="164" y="193"/>
                    </a:lnTo>
                    <a:lnTo>
                      <a:pt x="173" y="187"/>
                    </a:lnTo>
                    <a:lnTo>
                      <a:pt x="180" y="180"/>
                    </a:lnTo>
                    <a:lnTo>
                      <a:pt x="187" y="173"/>
                    </a:lnTo>
                    <a:lnTo>
                      <a:pt x="193" y="164"/>
                    </a:lnTo>
                    <a:lnTo>
                      <a:pt x="197" y="155"/>
                    </a:lnTo>
                    <a:lnTo>
                      <a:pt x="202" y="147"/>
                    </a:lnTo>
                    <a:lnTo>
                      <a:pt x="206" y="136"/>
                    </a:lnTo>
                    <a:lnTo>
                      <a:pt x="208" y="127"/>
                    </a:lnTo>
                    <a:lnTo>
                      <a:pt x="210" y="116"/>
                    </a:lnTo>
                    <a:lnTo>
                      <a:pt x="210" y="105"/>
                    </a:lnTo>
                    <a:lnTo>
                      <a:pt x="210" y="95"/>
                    </a:lnTo>
                    <a:lnTo>
                      <a:pt x="208" y="84"/>
                    </a:lnTo>
                    <a:lnTo>
                      <a:pt x="206" y="73"/>
                    </a:lnTo>
                    <a:lnTo>
                      <a:pt x="202" y="64"/>
                    </a:lnTo>
                    <a:lnTo>
                      <a:pt x="197" y="54"/>
                    </a:lnTo>
                    <a:lnTo>
                      <a:pt x="193" y="46"/>
                    </a:lnTo>
                    <a:lnTo>
                      <a:pt x="187" y="38"/>
                    </a:lnTo>
                    <a:lnTo>
                      <a:pt x="180" y="31"/>
                    </a:lnTo>
                    <a:lnTo>
                      <a:pt x="173" y="24"/>
                    </a:lnTo>
                    <a:lnTo>
                      <a:pt x="164" y="18"/>
                    </a:lnTo>
                    <a:lnTo>
                      <a:pt x="156" y="12"/>
                    </a:lnTo>
                    <a:lnTo>
                      <a:pt x="147" y="8"/>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6" name="Freeform 148"/>
              <p:cNvSpPr>
                <a:spLocks/>
              </p:cNvSpPr>
              <p:nvPr/>
            </p:nvSpPr>
            <p:spPr bwMode="auto">
              <a:xfrm>
                <a:off x="3044" y="3655"/>
                <a:ext cx="35" cy="35"/>
              </a:xfrm>
              <a:custGeom>
                <a:avLst/>
                <a:gdLst>
                  <a:gd name="T0" fmla="*/ 95 w 211"/>
                  <a:gd name="T1" fmla="*/ 1 h 212"/>
                  <a:gd name="T2" fmla="*/ 75 w 211"/>
                  <a:gd name="T3" fmla="*/ 5 h 212"/>
                  <a:gd name="T4" fmla="*/ 56 w 211"/>
                  <a:gd name="T5" fmla="*/ 13 h 212"/>
                  <a:gd name="T6" fmla="*/ 38 w 211"/>
                  <a:gd name="T7" fmla="*/ 25 h 212"/>
                  <a:gd name="T8" fmla="*/ 24 w 211"/>
                  <a:gd name="T9" fmla="*/ 39 h 212"/>
                  <a:gd name="T10" fmla="*/ 13 w 211"/>
                  <a:gd name="T11" fmla="*/ 56 h 212"/>
                  <a:gd name="T12" fmla="*/ 5 w 211"/>
                  <a:gd name="T13" fmla="*/ 75 h 212"/>
                  <a:gd name="T14" fmla="*/ 0 w 211"/>
                  <a:gd name="T15" fmla="*/ 96 h 212"/>
                  <a:gd name="T16" fmla="*/ 0 w 211"/>
                  <a:gd name="T17" fmla="*/ 117 h 212"/>
                  <a:gd name="T18" fmla="*/ 5 w 211"/>
                  <a:gd name="T19" fmla="*/ 137 h 212"/>
                  <a:gd name="T20" fmla="*/ 13 w 211"/>
                  <a:gd name="T21" fmla="*/ 156 h 212"/>
                  <a:gd name="T22" fmla="*/ 24 w 211"/>
                  <a:gd name="T23" fmla="*/ 173 h 212"/>
                  <a:gd name="T24" fmla="*/ 38 w 211"/>
                  <a:gd name="T25" fmla="*/ 188 h 212"/>
                  <a:gd name="T26" fmla="*/ 56 w 211"/>
                  <a:gd name="T27" fmla="*/ 199 h 212"/>
                  <a:gd name="T28" fmla="*/ 75 w 211"/>
                  <a:gd name="T29" fmla="*/ 207 h 212"/>
                  <a:gd name="T30" fmla="*/ 95 w 211"/>
                  <a:gd name="T31" fmla="*/ 210 h 212"/>
                  <a:gd name="T32" fmla="*/ 116 w 211"/>
                  <a:gd name="T33" fmla="*/ 210 h 212"/>
                  <a:gd name="T34" fmla="*/ 137 w 211"/>
                  <a:gd name="T35" fmla="*/ 207 h 212"/>
                  <a:gd name="T36" fmla="*/ 156 w 211"/>
                  <a:gd name="T37" fmla="*/ 199 h 212"/>
                  <a:gd name="T38" fmla="*/ 173 w 211"/>
                  <a:gd name="T39" fmla="*/ 188 h 212"/>
                  <a:gd name="T40" fmla="*/ 187 w 211"/>
                  <a:gd name="T41" fmla="*/ 173 h 212"/>
                  <a:gd name="T42" fmla="*/ 199 w 211"/>
                  <a:gd name="T43" fmla="*/ 156 h 212"/>
                  <a:gd name="T44" fmla="*/ 206 w 211"/>
                  <a:gd name="T45" fmla="*/ 137 h 212"/>
                  <a:gd name="T46" fmla="*/ 211 w 211"/>
                  <a:gd name="T47" fmla="*/ 117 h 212"/>
                  <a:gd name="T48" fmla="*/ 211 w 211"/>
                  <a:gd name="T49" fmla="*/ 96 h 212"/>
                  <a:gd name="T50" fmla="*/ 206 w 211"/>
                  <a:gd name="T51" fmla="*/ 75 h 212"/>
                  <a:gd name="T52" fmla="*/ 199 w 211"/>
                  <a:gd name="T53" fmla="*/ 56 h 212"/>
                  <a:gd name="T54" fmla="*/ 187 w 211"/>
                  <a:gd name="T55" fmla="*/ 39 h 212"/>
                  <a:gd name="T56" fmla="*/ 173 w 211"/>
                  <a:gd name="T57" fmla="*/ 25 h 212"/>
                  <a:gd name="T58" fmla="*/ 156 w 211"/>
                  <a:gd name="T59" fmla="*/ 13 h 212"/>
                  <a:gd name="T60" fmla="*/ 137 w 211"/>
                  <a:gd name="T61" fmla="*/ 5 h 212"/>
                  <a:gd name="T62" fmla="*/ 116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6" y="0"/>
                    </a:moveTo>
                    <a:lnTo>
                      <a:pt x="95" y="1"/>
                    </a:lnTo>
                    <a:lnTo>
                      <a:pt x="84" y="2"/>
                    </a:lnTo>
                    <a:lnTo>
                      <a:pt x="75" y="5"/>
                    </a:lnTo>
                    <a:lnTo>
                      <a:pt x="64" y="8"/>
                    </a:lnTo>
                    <a:lnTo>
                      <a:pt x="56" y="13"/>
                    </a:lnTo>
                    <a:lnTo>
                      <a:pt x="46" y="19"/>
                    </a:lnTo>
                    <a:lnTo>
                      <a:pt x="38" y="25"/>
                    </a:lnTo>
                    <a:lnTo>
                      <a:pt x="31" y="32"/>
                    </a:lnTo>
                    <a:lnTo>
                      <a:pt x="24" y="39"/>
                    </a:lnTo>
                    <a:lnTo>
                      <a:pt x="18" y="47"/>
                    </a:lnTo>
                    <a:lnTo>
                      <a:pt x="13" y="56"/>
                    </a:lnTo>
                    <a:lnTo>
                      <a:pt x="9" y="65"/>
                    </a:lnTo>
                    <a:lnTo>
                      <a:pt x="5" y="75"/>
                    </a:lnTo>
                    <a:lnTo>
                      <a:pt x="3" y="85"/>
                    </a:lnTo>
                    <a:lnTo>
                      <a:pt x="0" y="96"/>
                    </a:lnTo>
                    <a:lnTo>
                      <a:pt x="0" y="106"/>
                    </a:lnTo>
                    <a:lnTo>
                      <a:pt x="0" y="117"/>
                    </a:lnTo>
                    <a:lnTo>
                      <a:pt x="3" y="128"/>
                    </a:lnTo>
                    <a:lnTo>
                      <a:pt x="5" y="137"/>
                    </a:lnTo>
                    <a:lnTo>
                      <a:pt x="9" y="147"/>
                    </a:lnTo>
                    <a:lnTo>
                      <a:pt x="13" y="156"/>
                    </a:lnTo>
                    <a:lnTo>
                      <a:pt x="18" y="166"/>
                    </a:lnTo>
                    <a:lnTo>
                      <a:pt x="24" y="173"/>
                    </a:lnTo>
                    <a:lnTo>
                      <a:pt x="31" y="181"/>
                    </a:lnTo>
                    <a:lnTo>
                      <a:pt x="38" y="188"/>
                    </a:lnTo>
                    <a:lnTo>
                      <a:pt x="46" y="194"/>
                    </a:lnTo>
                    <a:lnTo>
                      <a:pt x="56" y="199"/>
                    </a:lnTo>
                    <a:lnTo>
                      <a:pt x="64" y="203"/>
                    </a:lnTo>
                    <a:lnTo>
                      <a:pt x="75" y="207"/>
                    </a:lnTo>
                    <a:lnTo>
                      <a:pt x="84" y="209"/>
                    </a:lnTo>
                    <a:lnTo>
                      <a:pt x="95" y="210"/>
                    </a:lnTo>
                    <a:lnTo>
                      <a:pt x="106" y="212"/>
                    </a:lnTo>
                    <a:lnTo>
                      <a:pt x="116" y="210"/>
                    </a:lnTo>
                    <a:lnTo>
                      <a:pt x="127" y="209"/>
                    </a:lnTo>
                    <a:lnTo>
                      <a:pt x="137" y="207"/>
                    </a:lnTo>
                    <a:lnTo>
                      <a:pt x="147" y="203"/>
                    </a:lnTo>
                    <a:lnTo>
                      <a:pt x="156" y="199"/>
                    </a:lnTo>
                    <a:lnTo>
                      <a:pt x="165" y="194"/>
                    </a:lnTo>
                    <a:lnTo>
                      <a:pt x="173" y="188"/>
                    </a:lnTo>
                    <a:lnTo>
                      <a:pt x="180" y="181"/>
                    </a:lnTo>
                    <a:lnTo>
                      <a:pt x="187" y="173"/>
                    </a:lnTo>
                    <a:lnTo>
                      <a:pt x="193" y="166"/>
                    </a:lnTo>
                    <a:lnTo>
                      <a:pt x="199" y="156"/>
                    </a:lnTo>
                    <a:lnTo>
                      <a:pt x="202" y="147"/>
                    </a:lnTo>
                    <a:lnTo>
                      <a:pt x="206" y="137"/>
                    </a:lnTo>
                    <a:lnTo>
                      <a:pt x="210" y="128"/>
                    </a:lnTo>
                    <a:lnTo>
                      <a:pt x="211" y="117"/>
                    </a:lnTo>
                    <a:lnTo>
                      <a:pt x="211" y="106"/>
                    </a:lnTo>
                    <a:lnTo>
                      <a:pt x="211" y="96"/>
                    </a:lnTo>
                    <a:lnTo>
                      <a:pt x="210" y="85"/>
                    </a:lnTo>
                    <a:lnTo>
                      <a:pt x="206" y="75"/>
                    </a:lnTo>
                    <a:lnTo>
                      <a:pt x="202" y="65"/>
                    </a:lnTo>
                    <a:lnTo>
                      <a:pt x="199" y="56"/>
                    </a:lnTo>
                    <a:lnTo>
                      <a:pt x="193" y="47"/>
                    </a:lnTo>
                    <a:lnTo>
                      <a:pt x="187" y="39"/>
                    </a:lnTo>
                    <a:lnTo>
                      <a:pt x="180" y="32"/>
                    </a:lnTo>
                    <a:lnTo>
                      <a:pt x="173" y="25"/>
                    </a:lnTo>
                    <a:lnTo>
                      <a:pt x="165" y="19"/>
                    </a:lnTo>
                    <a:lnTo>
                      <a:pt x="156" y="13"/>
                    </a:lnTo>
                    <a:lnTo>
                      <a:pt x="147" y="8"/>
                    </a:lnTo>
                    <a:lnTo>
                      <a:pt x="137" y="5"/>
                    </a:lnTo>
                    <a:lnTo>
                      <a:pt x="127" y="2"/>
                    </a:lnTo>
                    <a:lnTo>
                      <a:pt x="116"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7" name="Freeform 149"/>
              <p:cNvSpPr>
                <a:spLocks/>
              </p:cNvSpPr>
              <p:nvPr/>
            </p:nvSpPr>
            <p:spPr bwMode="auto">
              <a:xfrm>
                <a:off x="3059" y="3689"/>
                <a:ext cx="36" cy="35"/>
              </a:xfrm>
              <a:custGeom>
                <a:avLst/>
                <a:gdLst>
                  <a:gd name="T0" fmla="*/ 94 w 210"/>
                  <a:gd name="T1" fmla="*/ 1 h 212"/>
                  <a:gd name="T2" fmla="*/ 74 w 210"/>
                  <a:gd name="T3" fmla="*/ 5 h 212"/>
                  <a:gd name="T4" fmla="*/ 55 w 210"/>
                  <a:gd name="T5" fmla="*/ 13 h 212"/>
                  <a:gd name="T6" fmla="*/ 38 w 210"/>
                  <a:gd name="T7" fmla="*/ 25 h 212"/>
                  <a:gd name="T8" fmla="*/ 23 w 210"/>
                  <a:gd name="T9" fmla="*/ 39 h 212"/>
                  <a:gd name="T10" fmla="*/ 13 w 210"/>
                  <a:gd name="T11" fmla="*/ 56 h 212"/>
                  <a:gd name="T12" fmla="*/ 4 w 210"/>
                  <a:gd name="T13" fmla="*/ 75 h 212"/>
                  <a:gd name="T14" fmla="*/ 0 w 210"/>
                  <a:gd name="T15" fmla="*/ 95 h 212"/>
                  <a:gd name="T16" fmla="*/ 0 w 210"/>
                  <a:gd name="T17" fmla="*/ 117 h 212"/>
                  <a:gd name="T18" fmla="*/ 4 w 210"/>
                  <a:gd name="T19" fmla="*/ 137 h 212"/>
                  <a:gd name="T20" fmla="*/ 13 w 210"/>
                  <a:gd name="T21" fmla="*/ 156 h 212"/>
                  <a:gd name="T22" fmla="*/ 23 w 210"/>
                  <a:gd name="T23" fmla="*/ 173 h 212"/>
                  <a:gd name="T24" fmla="*/ 38 w 210"/>
                  <a:gd name="T25" fmla="*/ 187 h 212"/>
                  <a:gd name="T26" fmla="*/ 55 w 210"/>
                  <a:gd name="T27" fmla="*/ 199 h 212"/>
                  <a:gd name="T28" fmla="*/ 74 w 210"/>
                  <a:gd name="T29" fmla="*/ 207 h 212"/>
                  <a:gd name="T30" fmla="*/ 94 w 210"/>
                  <a:gd name="T31" fmla="*/ 211 h 212"/>
                  <a:gd name="T32" fmla="*/ 116 w 210"/>
                  <a:gd name="T33" fmla="*/ 211 h 212"/>
                  <a:gd name="T34" fmla="*/ 137 w 210"/>
                  <a:gd name="T35" fmla="*/ 207 h 212"/>
                  <a:gd name="T36" fmla="*/ 156 w 210"/>
                  <a:gd name="T37" fmla="*/ 199 h 212"/>
                  <a:gd name="T38" fmla="*/ 172 w 210"/>
                  <a:gd name="T39" fmla="*/ 187 h 212"/>
                  <a:gd name="T40" fmla="*/ 186 w 210"/>
                  <a:gd name="T41" fmla="*/ 173 h 212"/>
                  <a:gd name="T42" fmla="*/ 198 w 210"/>
                  <a:gd name="T43" fmla="*/ 156 h 212"/>
                  <a:gd name="T44" fmla="*/ 205 w 210"/>
                  <a:gd name="T45" fmla="*/ 137 h 212"/>
                  <a:gd name="T46" fmla="*/ 210 w 210"/>
                  <a:gd name="T47" fmla="*/ 117 h 212"/>
                  <a:gd name="T48" fmla="*/ 210 w 210"/>
                  <a:gd name="T49" fmla="*/ 95 h 212"/>
                  <a:gd name="T50" fmla="*/ 205 w 210"/>
                  <a:gd name="T51" fmla="*/ 75 h 212"/>
                  <a:gd name="T52" fmla="*/ 198 w 210"/>
                  <a:gd name="T53" fmla="*/ 56 h 212"/>
                  <a:gd name="T54" fmla="*/ 186 w 210"/>
                  <a:gd name="T55" fmla="*/ 39 h 212"/>
                  <a:gd name="T56" fmla="*/ 172 w 210"/>
                  <a:gd name="T57" fmla="*/ 25 h 212"/>
                  <a:gd name="T58" fmla="*/ 156 w 210"/>
                  <a:gd name="T59" fmla="*/ 13 h 212"/>
                  <a:gd name="T60" fmla="*/ 137 w 210"/>
                  <a:gd name="T61" fmla="*/ 5 h 212"/>
                  <a:gd name="T62" fmla="*/ 116 w 210"/>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4" y="1"/>
                    </a:lnTo>
                    <a:lnTo>
                      <a:pt x="84" y="3"/>
                    </a:lnTo>
                    <a:lnTo>
                      <a:pt x="74" y="5"/>
                    </a:lnTo>
                    <a:lnTo>
                      <a:pt x="64" y="8"/>
                    </a:lnTo>
                    <a:lnTo>
                      <a:pt x="55" y="13"/>
                    </a:lnTo>
                    <a:lnTo>
                      <a:pt x="46" y="19"/>
                    </a:lnTo>
                    <a:lnTo>
                      <a:pt x="38" y="25"/>
                    </a:lnTo>
                    <a:lnTo>
                      <a:pt x="30" y="31"/>
                    </a:lnTo>
                    <a:lnTo>
                      <a:pt x="23" y="39"/>
                    </a:lnTo>
                    <a:lnTo>
                      <a:pt x="17" y="48"/>
                    </a:lnTo>
                    <a:lnTo>
                      <a:pt x="13" y="56"/>
                    </a:lnTo>
                    <a:lnTo>
                      <a:pt x="8" y="65"/>
                    </a:lnTo>
                    <a:lnTo>
                      <a:pt x="4" y="75"/>
                    </a:lnTo>
                    <a:lnTo>
                      <a:pt x="2" y="85"/>
                    </a:lnTo>
                    <a:lnTo>
                      <a:pt x="0" y="95"/>
                    </a:lnTo>
                    <a:lnTo>
                      <a:pt x="0" y="107"/>
                    </a:lnTo>
                    <a:lnTo>
                      <a:pt x="0" y="117"/>
                    </a:lnTo>
                    <a:lnTo>
                      <a:pt x="2" y="128"/>
                    </a:lnTo>
                    <a:lnTo>
                      <a:pt x="4" y="137"/>
                    </a:lnTo>
                    <a:lnTo>
                      <a:pt x="8" y="147"/>
                    </a:lnTo>
                    <a:lnTo>
                      <a:pt x="13" y="156"/>
                    </a:lnTo>
                    <a:lnTo>
                      <a:pt x="17" y="165"/>
                    </a:lnTo>
                    <a:lnTo>
                      <a:pt x="23" y="173"/>
                    </a:lnTo>
                    <a:lnTo>
                      <a:pt x="30" y="181"/>
                    </a:lnTo>
                    <a:lnTo>
                      <a:pt x="38" y="187"/>
                    </a:lnTo>
                    <a:lnTo>
                      <a:pt x="46" y="194"/>
                    </a:lnTo>
                    <a:lnTo>
                      <a:pt x="55" y="199"/>
                    </a:lnTo>
                    <a:lnTo>
                      <a:pt x="64" y="204"/>
                    </a:lnTo>
                    <a:lnTo>
                      <a:pt x="74" y="207"/>
                    </a:lnTo>
                    <a:lnTo>
                      <a:pt x="84" y="210"/>
                    </a:lnTo>
                    <a:lnTo>
                      <a:pt x="94" y="211"/>
                    </a:lnTo>
                    <a:lnTo>
                      <a:pt x="105" y="212"/>
                    </a:lnTo>
                    <a:lnTo>
                      <a:pt x="116" y="211"/>
                    </a:lnTo>
                    <a:lnTo>
                      <a:pt x="126" y="210"/>
                    </a:lnTo>
                    <a:lnTo>
                      <a:pt x="137" y="207"/>
                    </a:lnTo>
                    <a:lnTo>
                      <a:pt x="146" y="204"/>
                    </a:lnTo>
                    <a:lnTo>
                      <a:pt x="156" y="199"/>
                    </a:lnTo>
                    <a:lnTo>
                      <a:pt x="164" y="194"/>
                    </a:lnTo>
                    <a:lnTo>
                      <a:pt x="172" y="187"/>
                    </a:lnTo>
                    <a:lnTo>
                      <a:pt x="179" y="181"/>
                    </a:lnTo>
                    <a:lnTo>
                      <a:pt x="186" y="173"/>
                    </a:lnTo>
                    <a:lnTo>
                      <a:pt x="192" y="165"/>
                    </a:lnTo>
                    <a:lnTo>
                      <a:pt x="198" y="156"/>
                    </a:lnTo>
                    <a:lnTo>
                      <a:pt x="202" y="147"/>
                    </a:lnTo>
                    <a:lnTo>
                      <a:pt x="205" y="137"/>
                    </a:lnTo>
                    <a:lnTo>
                      <a:pt x="209" y="128"/>
                    </a:lnTo>
                    <a:lnTo>
                      <a:pt x="210" y="117"/>
                    </a:lnTo>
                    <a:lnTo>
                      <a:pt x="210" y="107"/>
                    </a:lnTo>
                    <a:lnTo>
                      <a:pt x="210" y="95"/>
                    </a:lnTo>
                    <a:lnTo>
                      <a:pt x="209" y="85"/>
                    </a:lnTo>
                    <a:lnTo>
                      <a:pt x="205" y="75"/>
                    </a:lnTo>
                    <a:lnTo>
                      <a:pt x="202" y="65"/>
                    </a:lnTo>
                    <a:lnTo>
                      <a:pt x="198" y="56"/>
                    </a:lnTo>
                    <a:lnTo>
                      <a:pt x="192" y="48"/>
                    </a:lnTo>
                    <a:lnTo>
                      <a:pt x="186" y="39"/>
                    </a:lnTo>
                    <a:lnTo>
                      <a:pt x="179" y="31"/>
                    </a:lnTo>
                    <a:lnTo>
                      <a:pt x="172" y="25"/>
                    </a:lnTo>
                    <a:lnTo>
                      <a:pt x="164" y="19"/>
                    </a:lnTo>
                    <a:lnTo>
                      <a:pt x="156" y="13"/>
                    </a:lnTo>
                    <a:lnTo>
                      <a:pt x="146" y="8"/>
                    </a:lnTo>
                    <a:lnTo>
                      <a:pt x="137" y="5"/>
                    </a:lnTo>
                    <a:lnTo>
                      <a:pt x="126"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8" name="Freeform 150"/>
              <p:cNvSpPr>
                <a:spLocks/>
              </p:cNvSpPr>
              <p:nvPr/>
            </p:nvSpPr>
            <p:spPr bwMode="auto">
              <a:xfrm>
                <a:off x="3075" y="3721"/>
                <a:ext cx="35" cy="35"/>
              </a:xfrm>
              <a:custGeom>
                <a:avLst/>
                <a:gdLst>
                  <a:gd name="T0" fmla="*/ 95 w 212"/>
                  <a:gd name="T1" fmla="*/ 0 h 210"/>
                  <a:gd name="T2" fmla="*/ 75 w 212"/>
                  <a:gd name="T3" fmla="*/ 5 h 210"/>
                  <a:gd name="T4" fmla="*/ 56 w 212"/>
                  <a:gd name="T5" fmla="*/ 12 h 210"/>
                  <a:gd name="T6" fmla="*/ 39 w 212"/>
                  <a:gd name="T7" fmla="*/ 23 h 210"/>
                  <a:gd name="T8" fmla="*/ 24 w 212"/>
                  <a:gd name="T9" fmla="*/ 38 h 210"/>
                  <a:gd name="T10" fmla="*/ 13 w 212"/>
                  <a:gd name="T11" fmla="*/ 54 h 210"/>
                  <a:gd name="T12" fmla="*/ 5 w 212"/>
                  <a:gd name="T13" fmla="*/ 73 h 210"/>
                  <a:gd name="T14" fmla="*/ 1 w 212"/>
                  <a:gd name="T15" fmla="*/ 94 h 210"/>
                  <a:gd name="T16" fmla="*/ 1 w 212"/>
                  <a:gd name="T17" fmla="*/ 116 h 210"/>
                  <a:gd name="T18" fmla="*/ 5 w 212"/>
                  <a:gd name="T19" fmla="*/ 136 h 210"/>
                  <a:gd name="T20" fmla="*/ 13 w 212"/>
                  <a:gd name="T21" fmla="*/ 156 h 210"/>
                  <a:gd name="T22" fmla="*/ 24 w 212"/>
                  <a:gd name="T23" fmla="*/ 172 h 210"/>
                  <a:gd name="T24" fmla="*/ 39 w 212"/>
                  <a:gd name="T25" fmla="*/ 187 h 210"/>
                  <a:gd name="T26" fmla="*/ 56 w 212"/>
                  <a:gd name="T27" fmla="*/ 197 h 210"/>
                  <a:gd name="T28" fmla="*/ 75 w 212"/>
                  <a:gd name="T29" fmla="*/ 206 h 210"/>
                  <a:gd name="T30" fmla="*/ 95 w 212"/>
                  <a:gd name="T31" fmla="*/ 210 h 210"/>
                  <a:gd name="T32" fmla="*/ 116 w 212"/>
                  <a:gd name="T33" fmla="*/ 210 h 210"/>
                  <a:gd name="T34" fmla="*/ 137 w 212"/>
                  <a:gd name="T35" fmla="*/ 206 h 210"/>
                  <a:gd name="T36" fmla="*/ 156 w 212"/>
                  <a:gd name="T37" fmla="*/ 197 h 210"/>
                  <a:gd name="T38" fmla="*/ 173 w 212"/>
                  <a:gd name="T39" fmla="*/ 187 h 210"/>
                  <a:gd name="T40" fmla="*/ 187 w 212"/>
                  <a:gd name="T41" fmla="*/ 172 h 210"/>
                  <a:gd name="T42" fmla="*/ 199 w 212"/>
                  <a:gd name="T43" fmla="*/ 156 h 210"/>
                  <a:gd name="T44" fmla="*/ 207 w 212"/>
                  <a:gd name="T45" fmla="*/ 136 h 210"/>
                  <a:gd name="T46" fmla="*/ 211 w 212"/>
                  <a:gd name="T47" fmla="*/ 116 h 210"/>
                  <a:gd name="T48" fmla="*/ 211 w 212"/>
                  <a:gd name="T49" fmla="*/ 94 h 210"/>
                  <a:gd name="T50" fmla="*/ 207 w 212"/>
                  <a:gd name="T51" fmla="*/ 73 h 210"/>
                  <a:gd name="T52" fmla="*/ 199 w 212"/>
                  <a:gd name="T53" fmla="*/ 54 h 210"/>
                  <a:gd name="T54" fmla="*/ 187 w 212"/>
                  <a:gd name="T55" fmla="*/ 38 h 210"/>
                  <a:gd name="T56" fmla="*/ 173 w 212"/>
                  <a:gd name="T57" fmla="*/ 23 h 210"/>
                  <a:gd name="T58" fmla="*/ 156 w 212"/>
                  <a:gd name="T59" fmla="*/ 12 h 210"/>
                  <a:gd name="T60" fmla="*/ 137 w 212"/>
                  <a:gd name="T61" fmla="*/ 5 h 210"/>
                  <a:gd name="T62" fmla="*/ 116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2"/>
                    </a:lnTo>
                    <a:lnTo>
                      <a:pt x="75" y="5"/>
                    </a:lnTo>
                    <a:lnTo>
                      <a:pt x="65" y="8"/>
                    </a:lnTo>
                    <a:lnTo>
                      <a:pt x="56" y="12"/>
                    </a:lnTo>
                    <a:lnTo>
                      <a:pt x="46" y="18"/>
                    </a:lnTo>
                    <a:lnTo>
                      <a:pt x="39" y="23"/>
                    </a:lnTo>
                    <a:lnTo>
                      <a:pt x="31" y="31"/>
                    </a:lnTo>
                    <a:lnTo>
                      <a:pt x="24" y="38"/>
                    </a:lnTo>
                    <a:lnTo>
                      <a:pt x="18" y="46"/>
                    </a:lnTo>
                    <a:lnTo>
                      <a:pt x="13" y="54"/>
                    </a:lnTo>
                    <a:lnTo>
                      <a:pt x="8" y="64"/>
                    </a:lnTo>
                    <a:lnTo>
                      <a:pt x="5" y="73"/>
                    </a:lnTo>
                    <a:lnTo>
                      <a:pt x="2" y="84"/>
                    </a:lnTo>
                    <a:lnTo>
                      <a:pt x="1" y="94"/>
                    </a:lnTo>
                    <a:lnTo>
                      <a:pt x="0" y="105"/>
                    </a:lnTo>
                    <a:lnTo>
                      <a:pt x="1" y="116"/>
                    </a:lnTo>
                    <a:lnTo>
                      <a:pt x="2" y="126"/>
                    </a:lnTo>
                    <a:lnTo>
                      <a:pt x="5" y="136"/>
                    </a:lnTo>
                    <a:lnTo>
                      <a:pt x="8" y="146"/>
                    </a:lnTo>
                    <a:lnTo>
                      <a:pt x="13" y="156"/>
                    </a:lnTo>
                    <a:lnTo>
                      <a:pt x="18" y="164"/>
                    </a:lnTo>
                    <a:lnTo>
                      <a:pt x="24" y="172"/>
                    </a:lnTo>
                    <a:lnTo>
                      <a:pt x="31" y="180"/>
                    </a:lnTo>
                    <a:lnTo>
                      <a:pt x="39" y="187"/>
                    </a:lnTo>
                    <a:lnTo>
                      <a:pt x="46" y="193"/>
                    </a:lnTo>
                    <a:lnTo>
                      <a:pt x="56" y="197"/>
                    </a:lnTo>
                    <a:lnTo>
                      <a:pt x="65" y="202"/>
                    </a:lnTo>
                    <a:lnTo>
                      <a:pt x="75" y="206"/>
                    </a:lnTo>
                    <a:lnTo>
                      <a:pt x="84" y="208"/>
                    </a:lnTo>
                    <a:lnTo>
                      <a:pt x="95" y="210"/>
                    </a:lnTo>
                    <a:lnTo>
                      <a:pt x="105" y="210"/>
                    </a:lnTo>
                    <a:lnTo>
                      <a:pt x="116" y="210"/>
                    </a:lnTo>
                    <a:lnTo>
                      <a:pt x="127" y="208"/>
                    </a:lnTo>
                    <a:lnTo>
                      <a:pt x="137" y="206"/>
                    </a:lnTo>
                    <a:lnTo>
                      <a:pt x="147" y="202"/>
                    </a:lnTo>
                    <a:lnTo>
                      <a:pt x="156" y="197"/>
                    </a:lnTo>
                    <a:lnTo>
                      <a:pt x="164" y="193"/>
                    </a:lnTo>
                    <a:lnTo>
                      <a:pt x="173" y="187"/>
                    </a:lnTo>
                    <a:lnTo>
                      <a:pt x="180" y="180"/>
                    </a:lnTo>
                    <a:lnTo>
                      <a:pt x="187" y="172"/>
                    </a:lnTo>
                    <a:lnTo>
                      <a:pt x="193" y="164"/>
                    </a:lnTo>
                    <a:lnTo>
                      <a:pt x="199" y="156"/>
                    </a:lnTo>
                    <a:lnTo>
                      <a:pt x="203" y="146"/>
                    </a:lnTo>
                    <a:lnTo>
                      <a:pt x="207" y="136"/>
                    </a:lnTo>
                    <a:lnTo>
                      <a:pt x="209" y="126"/>
                    </a:lnTo>
                    <a:lnTo>
                      <a:pt x="211" y="116"/>
                    </a:lnTo>
                    <a:lnTo>
                      <a:pt x="212" y="105"/>
                    </a:lnTo>
                    <a:lnTo>
                      <a:pt x="211" y="94"/>
                    </a:lnTo>
                    <a:lnTo>
                      <a:pt x="209" y="84"/>
                    </a:lnTo>
                    <a:lnTo>
                      <a:pt x="207" y="73"/>
                    </a:lnTo>
                    <a:lnTo>
                      <a:pt x="203" y="64"/>
                    </a:lnTo>
                    <a:lnTo>
                      <a:pt x="199" y="54"/>
                    </a:lnTo>
                    <a:lnTo>
                      <a:pt x="193" y="46"/>
                    </a:lnTo>
                    <a:lnTo>
                      <a:pt x="187" y="38"/>
                    </a:lnTo>
                    <a:lnTo>
                      <a:pt x="180" y="31"/>
                    </a:lnTo>
                    <a:lnTo>
                      <a:pt x="173" y="23"/>
                    </a:lnTo>
                    <a:lnTo>
                      <a:pt x="164" y="18"/>
                    </a:lnTo>
                    <a:lnTo>
                      <a:pt x="156" y="12"/>
                    </a:lnTo>
                    <a:lnTo>
                      <a:pt x="147" y="8"/>
                    </a:lnTo>
                    <a:lnTo>
                      <a:pt x="137" y="5"/>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9" name="Freeform 151"/>
              <p:cNvSpPr>
                <a:spLocks/>
              </p:cNvSpPr>
              <p:nvPr/>
            </p:nvSpPr>
            <p:spPr bwMode="auto">
              <a:xfrm>
                <a:off x="3091" y="3708"/>
                <a:ext cx="35" cy="35"/>
              </a:xfrm>
              <a:custGeom>
                <a:avLst/>
                <a:gdLst>
                  <a:gd name="T0" fmla="*/ 95 w 212"/>
                  <a:gd name="T1" fmla="*/ 1 h 212"/>
                  <a:gd name="T2" fmla="*/ 75 w 212"/>
                  <a:gd name="T3" fmla="*/ 5 h 212"/>
                  <a:gd name="T4" fmla="*/ 56 w 212"/>
                  <a:gd name="T5" fmla="*/ 13 h 212"/>
                  <a:gd name="T6" fmla="*/ 40 w 212"/>
                  <a:gd name="T7" fmla="*/ 25 h 212"/>
                  <a:gd name="T8" fmla="*/ 25 w 212"/>
                  <a:gd name="T9" fmla="*/ 39 h 212"/>
                  <a:gd name="T10" fmla="*/ 14 w 212"/>
                  <a:gd name="T11" fmla="*/ 56 h 212"/>
                  <a:gd name="T12" fmla="*/ 5 w 212"/>
                  <a:gd name="T13" fmla="*/ 75 h 212"/>
                  <a:gd name="T14" fmla="*/ 2 w 212"/>
                  <a:gd name="T15" fmla="*/ 96 h 212"/>
                  <a:gd name="T16" fmla="*/ 2 w 212"/>
                  <a:gd name="T17" fmla="*/ 117 h 212"/>
                  <a:gd name="T18" fmla="*/ 5 w 212"/>
                  <a:gd name="T19" fmla="*/ 137 h 212"/>
                  <a:gd name="T20" fmla="*/ 14 w 212"/>
                  <a:gd name="T21" fmla="*/ 156 h 212"/>
                  <a:gd name="T22" fmla="*/ 25 w 212"/>
                  <a:gd name="T23" fmla="*/ 173 h 212"/>
                  <a:gd name="T24" fmla="*/ 40 w 212"/>
                  <a:gd name="T25" fmla="*/ 188 h 212"/>
                  <a:gd name="T26" fmla="*/ 56 w 212"/>
                  <a:gd name="T27" fmla="*/ 199 h 212"/>
                  <a:gd name="T28" fmla="*/ 75 w 212"/>
                  <a:gd name="T29" fmla="*/ 207 h 212"/>
                  <a:gd name="T30" fmla="*/ 95 w 212"/>
                  <a:gd name="T31" fmla="*/ 211 h 212"/>
                  <a:gd name="T32" fmla="*/ 118 w 212"/>
                  <a:gd name="T33" fmla="*/ 211 h 212"/>
                  <a:gd name="T34" fmla="*/ 138 w 212"/>
                  <a:gd name="T35" fmla="*/ 207 h 212"/>
                  <a:gd name="T36" fmla="*/ 157 w 212"/>
                  <a:gd name="T37" fmla="*/ 199 h 212"/>
                  <a:gd name="T38" fmla="*/ 173 w 212"/>
                  <a:gd name="T39" fmla="*/ 188 h 212"/>
                  <a:gd name="T40" fmla="*/ 187 w 212"/>
                  <a:gd name="T41" fmla="*/ 173 h 212"/>
                  <a:gd name="T42" fmla="*/ 199 w 212"/>
                  <a:gd name="T43" fmla="*/ 156 h 212"/>
                  <a:gd name="T44" fmla="*/ 207 w 212"/>
                  <a:gd name="T45" fmla="*/ 137 h 212"/>
                  <a:gd name="T46" fmla="*/ 211 w 212"/>
                  <a:gd name="T47" fmla="*/ 117 h 212"/>
                  <a:gd name="T48" fmla="*/ 211 w 212"/>
                  <a:gd name="T49" fmla="*/ 96 h 212"/>
                  <a:gd name="T50" fmla="*/ 207 w 212"/>
                  <a:gd name="T51" fmla="*/ 75 h 212"/>
                  <a:gd name="T52" fmla="*/ 199 w 212"/>
                  <a:gd name="T53" fmla="*/ 56 h 212"/>
                  <a:gd name="T54" fmla="*/ 187 w 212"/>
                  <a:gd name="T55" fmla="*/ 39 h 212"/>
                  <a:gd name="T56" fmla="*/ 173 w 212"/>
                  <a:gd name="T57" fmla="*/ 25 h 212"/>
                  <a:gd name="T58" fmla="*/ 157 w 212"/>
                  <a:gd name="T59" fmla="*/ 13 h 212"/>
                  <a:gd name="T60" fmla="*/ 138 w 212"/>
                  <a:gd name="T61" fmla="*/ 5 h 212"/>
                  <a:gd name="T62" fmla="*/ 118 w 212"/>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2">
                    <a:moveTo>
                      <a:pt x="106" y="0"/>
                    </a:moveTo>
                    <a:lnTo>
                      <a:pt x="95" y="1"/>
                    </a:lnTo>
                    <a:lnTo>
                      <a:pt x="84" y="2"/>
                    </a:lnTo>
                    <a:lnTo>
                      <a:pt x="75" y="5"/>
                    </a:lnTo>
                    <a:lnTo>
                      <a:pt x="66" y="8"/>
                    </a:lnTo>
                    <a:lnTo>
                      <a:pt x="56" y="13"/>
                    </a:lnTo>
                    <a:lnTo>
                      <a:pt x="48" y="19"/>
                    </a:lnTo>
                    <a:lnTo>
                      <a:pt x="40" y="25"/>
                    </a:lnTo>
                    <a:lnTo>
                      <a:pt x="31" y="32"/>
                    </a:lnTo>
                    <a:lnTo>
                      <a:pt x="25" y="39"/>
                    </a:lnTo>
                    <a:lnTo>
                      <a:pt x="18" y="47"/>
                    </a:lnTo>
                    <a:lnTo>
                      <a:pt x="14" y="56"/>
                    </a:lnTo>
                    <a:lnTo>
                      <a:pt x="9" y="65"/>
                    </a:lnTo>
                    <a:lnTo>
                      <a:pt x="5" y="75"/>
                    </a:lnTo>
                    <a:lnTo>
                      <a:pt x="3" y="85"/>
                    </a:lnTo>
                    <a:lnTo>
                      <a:pt x="2" y="96"/>
                    </a:lnTo>
                    <a:lnTo>
                      <a:pt x="0" y="107"/>
                    </a:lnTo>
                    <a:lnTo>
                      <a:pt x="2" y="117"/>
                    </a:lnTo>
                    <a:lnTo>
                      <a:pt x="3" y="128"/>
                    </a:lnTo>
                    <a:lnTo>
                      <a:pt x="5" y="137"/>
                    </a:lnTo>
                    <a:lnTo>
                      <a:pt x="9" y="147"/>
                    </a:lnTo>
                    <a:lnTo>
                      <a:pt x="14" y="156"/>
                    </a:lnTo>
                    <a:lnTo>
                      <a:pt x="18" y="166"/>
                    </a:lnTo>
                    <a:lnTo>
                      <a:pt x="25" y="173"/>
                    </a:lnTo>
                    <a:lnTo>
                      <a:pt x="31" y="181"/>
                    </a:lnTo>
                    <a:lnTo>
                      <a:pt x="40" y="188"/>
                    </a:lnTo>
                    <a:lnTo>
                      <a:pt x="48" y="194"/>
                    </a:lnTo>
                    <a:lnTo>
                      <a:pt x="56" y="199"/>
                    </a:lnTo>
                    <a:lnTo>
                      <a:pt x="66" y="203"/>
                    </a:lnTo>
                    <a:lnTo>
                      <a:pt x="75" y="207"/>
                    </a:lnTo>
                    <a:lnTo>
                      <a:pt x="84" y="209"/>
                    </a:lnTo>
                    <a:lnTo>
                      <a:pt x="95" y="211"/>
                    </a:lnTo>
                    <a:lnTo>
                      <a:pt x="106" y="212"/>
                    </a:lnTo>
                    <a:lnTo>
                      <a:pt x="118" y="211"/>
                    </a:lnTo>
                    <a:lnTo>
                      <a:pt x="127" y="209"/>
                    </a:lnTo>
                    <a:lnTo>
                      <a:pt x="138" y="207"/>
                    </a:lnTo>
                    <a:lnTo>
                      <a:pt x="147" y="203"/>
                    </a:lnTo>
                    <a:lnTo>
                      <a:pt x="157" y="199"/>
                    </a:lnTo>
                    <a:lnTo>
                      <a:pt x="165" y="194"/>
                    </a:lnTo>
                    <a:lnTo>
                      <a:pt x="173" y="188"/>
                    </a:lnTo>
                    <a:lnTo>
                      <a:pt x="181" y="181"/>
                    </a:lnTo>
                    <a:lnTo>
                      <a:pt x="187" y="173"/>
                    </a:lnTo>
                    <a:lnTo>
                      <a:pt x="193" y="166"/>
                    </a:lnTo>
                    <a:lnTo>
                      <a:pt x="199" y="156"/>
                    </a:lnTo>
                    <a:lnTo>
                      <a:pt x="204" y="147"/>
                    </a:lnTo>
                    <a:lnTo>
                      <a:pt x="207" y="137"/>
                    </a:lnTo>
                    <a:lnTo>
                      <a:pt x="210" y="128"/>
                    </a:lnTo>
                    <a:lnTo>
                      <a:pt x="211" y="117"/>
                    </a:lnTo>
                    <a:lnTo>
                      <a:pt x="212" y="107"/>
                    </a:lnTo>
                    <a:lnTo>
                      <a:pt x="211" y="96"/>
                    </a:lnTo>
                    <a:lnTo>
                      <a:pt x="210" y="85"/>
                    </a:lnTo>
                    <a:lnTo>
                      <a:pt x="207" y="75"/>
                    </a:lnTo>
                    <a:lnTo>
                      <a:pt x="204" y="65"/>
                    </a:lnTo>
                    <a:lnTo>
                      <a:pt x="199" y="56"/>
                    </a:lnTo>
                    <a:lnTo>
                      <a:pt x="193" y="47"/>
                    </a:lnTo>
                    <a:lnTo>
                      <a:pt x="187" y="39"/>
                    </a:lnTo>
                    <a:lnTo>
                      <a:pt x="181" y="32"/>
                    </a:lnTo>
                    <a:lnTo>
                      <a:pt x="173" y="25"/>
                    </a:lnTo>
                    <a:lnTo>
                      <a:pt x="165" y="19"/>
                    </a:lnTo>
                    <a:lnTo>
                      <a:pt x="157" y="13"/>
                    </a:lnTo>
                    <a:lnTo>
                      <a:pt x="147" y="8"/>
                    </a:lnTo>
                    <a:lnTo>
                      <a:pt x="138" y="5"/>
                    </a:lnTo>
                    <a:lnTo>
                      <a:pt x="127" y="2"/>
                    </a:lnTo>
                    <a:lnTo>
                      <a:pt x="118"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0" name="Freeform 152"/>
              <p:cNvSpPr>
                <a:spLocks/>
              </p:cNvSpPr>
              <p:nvPr/>
            </p:nvSpPr>
            <p:spPr bwMode="auto">
              <a:xfrm>
                <a:off x="3106" y="3703"/>
                <a:ext cx="35" cy="35"/>
              </a:xfrm>
              <a:custGeom>
                <a:avLst/>
                <a:gdLst>
                  <a:gd name="T0" fmla="*/ 94 w 211"/>
                  <a:gd name="T1" fmla="*/ 0 h 210"/>
                  <a:gd name="T2" fmla="*/ 74 w 211"/>
                  <a:gd name="T3" fmla="*/ 5 h 210"/>
                  <a:gd name="T4" fmla="*/ 55 w 211"/>
                  <a:gd name="T5" fmla="*/ 13 h 210"/>
                  <a:gd name="T6" fmla="*/ 39 w 211"/>
                  <a:gd name="T7" fmla="*/ 24 h 210"/>
                  <a:gd name="T8" fmla="*/ 25 w 211"/>
                  <a:gd name="T9" fmla="*/ 38 h 210"/>
                  <a:gd name="T10" fmla="*/ 13 w 211"/>
                  <a:gd name="T11" fmla="*/ 56 h 210"/>
                  <a:gd name="T12" fmla="*/ 5 w 211"/>
                  <a:gd name="T13" fmla="*/ 74 h 210"/>
                  <a:gd name="T14" fmla="*/ 1 w 211"/>
                  <a:gd name="T15" fmla="*/ 95 h 210"/>
                  <a:gd name="T16" fmla="*/ 1 w 211"/>
                  <a:gd name="T17" fmla="*/ 116 h 210"/>
                  <a:gd name="T18" fmla="*/ 5 w 211"/>
                  <a:gd name="T19" fmla="*/ 137 h 210"/>
                  <a:gd name="T20" fmla="*/ 13 w 211"/>
                  <a:gd name="T21" fmla="*/ 156 h 210"/>
                  <a:gd name="T22" fmla="*/ 25 w 211"/>
                  <a:gd name="T23" fmla="*/ 173 h 210"/>
                  <a:gd name="T24" fmla="*/ 39 w 211"/>
                  <a:gd name="T25" fmla="*/ 187 h 210"/>
                  <a:gd name="T26" fmla="*/ 55 w 211"/>
                  <a:gd name="T27" fmla="*/ 199 h 210"/>
                  <a:gd name="T28" fmla="*/ 74 w 211"/>
                  <a:gd name="T29" fmla="*/ 206 h 210"/>
                  <a:gd name="T30" fmla="*/ 94 w 211"/>
                  <a:gd name="T31" fmla="*/ 210 h 210"/>
                  <a:gd name="T32" fmla="*/ 117 w 211"/>
                  <a:gd name="T33" fmla="*/ 210 h 210"/>
                  <a:gd name="T34" fmla="*/ 137 w 211"/>
                  <a:gd name="T35" fmla="*/ 206 h 210"/>
                  <a:gd name="T36" fmla="*/ 156 w 211"/>
                  <a:gd name="T37" fmla="*/ 199 h 210"/>
                  <a:gd name="T38" fmla="*/ 172 w 211"/>
                  <a:gd name="T39" fmla="*/ 187 h 210"/>
                  <a:gd name="T40" fmla="*/ 187 w 211"/>
                  <a:gd name="T41" fmla="*/ 173 h 210"/>
                  <a:gd name="T42" fmla="*/ 198 w 211"/>
                  <a:gd name="T43" fmla="*/ 156 h 210"/>
                  <a:gd name="T44" fmla="*/ 207 w 211"/>
                  <a:gd name="T45" fmla="*/ 137 h 210"/>
                  <a:gd name="T46" fmla="*/ 210 w 211"/>
                  <a:gd name="T47" fmla="*/ 116 h 210"/>
                  <a:gd name="T48" fmla="*/ 210 w 211"/>
                  <a:gd name="T49" fmla="*/ 95 h 210"/>
                  <a:gd name="T50" fmla="*/ 207 w 211"/>
                  <a:gd name="T51" fmla="*/ 74 h 210"/>
                  <a:gd name="T52" fmla="*/ 198 w 211"/>
                  <a:gd name="T53" fmla="*/ 56 h 210"/>
                  <a:gd name="T54" fmla="*/ 187 w 211"/>
                  <a:gd name="T55" fmla="*/ 38 h 210"/>
                  <a:gd name="T56" fmla="*/ 172 w 211"/>
                  <a:gd name="T57" fmla="*/ 24 h 210"/>
                  <a:gd name="T58" fmla="*/ 156 w 211"/>
                  <a:gd name="T59" fmla="*/ 13 h 210"/>
                  <a:gd name="T60" fmla="*/ 137 w 211"/>
                  <a:gd name="T61" fmla="*/ 5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4" y="0"/>
                    </a:lnTo>
                    <a:lnTo>
                      <a:pt x="85" y="2"/>
                    </a:lnTo>
                    <a:lnTo>
                      <a:pt x="74" y="5"/>
                    </a:lnTo>
                    <a:lnTo>
                      <a:pt x="65" y="8"/>
                    </a:lnTo>
                    <a:lnTo>
                      <a:pt x="55" y="13"/>
                    </a:lnTo>
                    <a:lnTo>
                      <a:pt x="47" y="18"/>
                    </a:lnTo>
                    <a:lnTo>
                      <a:pt x="39" y="24"/>
                    </a:lnTo>
                    <a:lnTo>
                      <a:pt x="31" y="31"/>
                    </a:lnTo>
                    <a:lnTo>
                      <a:pt x="25" y="38"/>
                    </a:lnTo>
                    <a:lnTo>
                      <a:pt x="19" y="46"/>
                    </a:lnTo>
                    <a:lnTo>
                      <a:pt x="13" y="56"/>
                    </a:lnTo>
                    <a:lnTo>
                      <a:pt x="8" y="64"/>
                    </a:lnTo>
                    <a:lnTo>
                      <a:pt x="5" y="74"/>
                    </a:lnTo>
                    <a:lnTo>
                      <a:pt x="2" y="84"/>
                    </a:lnTo>
                    <a:lnTo>
                      <a:pt x="1" y="95"/>
                    </a:lnTo>
                    <a:lnTo>
                      <a:pt x="0" y="105"/>
                    </a:lnTo>
                    <a:lnTo>
                      <a:pt x="1" y="116"/>
                    </a:lnTo>
                    <a:lnTo>
                      <a:pt x="2" y="127"/>
                    </a:lnTo>
                    <a:lnTo>
                      <a:pt x="5" y="137"/>
                    </a:lnTo>
                    <a:lnTo>
                      <a:pt x="8" y="147"/>
                    </a:lnTo>
                    <a:lnTo>
                      <a:pt x="13" y="156"/>
                    </a:lnTo>
                    <a:lnTo>
                      <a:pt x="19" y="164"/>
                    </a:lnTo>
                    <a:lnTo>
                      <a:pt x="25" y="173"/>
                    </a:lnTo>
                    <a:lnTo>
                      <a:pt x="31" y="180"/>
                    </a:lnTo>
                    <a:lnTo>
                      <a:pt x="39" y="187"/>
                    </a:lnTo>
                    <a:lnTo>
                      <a:pt x="47" y="193"/>
                    </a:lnTo>
                    <a:lnTo>
                      <a:pt x="55" y="199"/>
                    </a:lnTo>
                    <a:lnTo>
                      <a:pt x="65" y="202"/>
                    </a:lnTo>
                    <a:lnTo>
                      <a:pt x="74" y="206"/>
                    </a:lnTo>
                    <a:lnTo>
                      <a:pt x="85" y="209"/>
                    </a:lnTo>
                    <a:lnTo>
                      <a:pt x="94" y="210"/>
                    </a:lnTo>
                    <a:lnTo>
                      <a:pt x="106" y="210"/>
                    </a:lnTo>
                    <a:lnTo>
                      <a:pt x="117" y="210"/>
                    </a:lnTo>
                    <a:lnTo>
                      <a:pt x="128" y="209"/>
                    </a:lnTo>
                    <a:lnTo>
                      <a:pt x="137" y="206"/>
                    </a:lnTo>
                    <a:lnTo>
                      <a:pt x="146" y="202"/>
                    </a:lnTo>
                    <a:lnTo>
                      <a:pt x="156" y="199"/>
                    </a:lnTo>
                    <a:lnTo>
                      <a:pt x="164" y="193"/>
                    </a:lnTo>
                    <a:lnTo>
                      <a:pt x="172" y="187"/>
                    </a:lnTo>
                    <a:lnTo>
                      <a:pt x="181" y="180"/>
                    </a:lnTo>
                    <a:lnTo>
                      <a:pt x="187" y="173"/>
                    </a:lnTo>
                    <a:lnTo>
                      <a:pt x="194" y="164"/>
                    </a:lnTo>
                    <a:lnTo>
                      <a:pt x="198" y="156"/>
                    </a:lnTo>
                    <a:lnTo>
                      <a:pt x="203" y="147"/>
                    </a:lnTo>
                    <a:lnTo>
                      <a:pt x="207" y="137"/>
                    </a:lnTo>
                    <a:lnTo>
                      <a:pt x="209" y="127"/>
                    </a:lnTo>
                    <a:lnTo>
                      <a:pt x="210" y="116"/>
                    </a:lnTo>
                    <a:lnTo>
                      <a:pt x="211" y="105"/>
                    </a:lnTo>
                    <a:lnTo>
                      <a:pt x="210" y="95"/>
                    </a:lnTo>
                    <a:lnTo>
                      <a:pt x="209" y="84"/>
                    </a:lnTo>
                    <a:lnTo>
                      <a:pt x="207" y="74"/>
                    </a:lnTo>
                    <a:lnTo>
                      <a:pt x="203" y="64"/>
                    </a:lnTo>
                    <a:lnTo>
                      <a:pt x="198" y="56"/>
                    </a:lnTo>
                    <a:lnTo>
                      <a:pt x="194" y="46"/>
                    </a:lnTo>
                    <a:lnTo>
                      <a:pt x="187" y="38"/>
                    </a:lnTo>
                    <a:lnTo>
                      <a:pt x="181" y="31"/>
                    </a:lnTo>
                    <a:lnTo>
                      <a:pt x="172" y="24"/>
                    </a:lnTo>
                    <a:lnTo>
                      <a:pt x="164" y="18"/>
                    </a:lnTo>
                    <a:lnTo>
                      <a:pt x="156" y="13"/>
                    </a:lnTo>
                    <a:lnTo>
                      <a:pt x="146" y="8"/>
                    </a:lnTo>
                    <a:lnTo>
                      <a:pt x="137" y="5"/>
                    </a:lnTo>
                    <a:lnTo>
                      <a:pt x="128"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1" name="Freeform 153"/>
              <p:cNvSpPr>
                <a:spLocks/>
              </p:cNvSpPr>
              <p:nvPr/>
            </p:nvSpPr>
            <p:spPr bwMode="auto">
              <a:xfrm>
                <a:off x="3122" y="3557"/>
                <a:ext cx="35" cy="36"/>
              </a:xfrm>
              <a:custGeom>
                <a:avLst/>
                <a:gdLst>
                  <a:gd name="T0" fmla="*/ 96 w 212"/>
                  <a:gd name="T1" fmla="*/ 0 h 210"/>
                  <a:gd name="T2" fmla="*/ 75 w 212"/>
                  <a:gd name="T3" fmla="*/ 4 h 210"/>
                  <a:gd name="T4" fmla="*/ 56 w 212"/>
                  <a:gd name="T5" fmla="*/ 11 h 210"/>
                  <a:gd name="T6" fmla="*/ 39 w 212"/>
                  <a:gd name="T7" fmla="*/ 23 h 210"/>
                  <a:gd name="T8" fmla="*/ 25 w 212"/>
                  <a:gd name="T9" fmla="*/ 37 h 210"/>
                  <a:gd name="T10" fmla="*/ 13 w 212"/>
                  <a:gd name="T11" fmla="*/ 54 h 210"/>
                  <a:gd name="T12" fmla="*/ 5 w 212"/>
                  <a:gd name="T13" fmla="*/ 73 h 210"/>
                  <a:gd name="T14" fmla="*/ 1 w 212"/>
                  <a:gd name="T15" fmla="*/ 94 h 210"/>
                  <a:gd name="T16" fmla="*/ 1 w 212"/>
                  <a:gd name="T17" fmla="*/ 115 h 210"/>
                  <a:gd name="T18" fmla="*/ 5 w 212"/>
                  <a:gd name="T19" fmla="*/ 136 h 210"/>
                  <a:gd name="T20" fmla="*/ 13 w 212"/>
                  <a:gd name="T21" fmla="*/ 154 h 210"/>
                  <a:gd name="T22" fmla="*/ 25 w 212"/>
                  <a:gd name="T23" fmla="*/ 172 h 210"/>
                  <a:gd name="T24" fmla="*/ 39 w 212"/>
                  <a:gd name="T25" fmla="*/ 186 h 210"/>
                  <a:gd name="T26" fmla="*/ 56 w 212"/>
                  <a:gd name="T27" fmla="*/ 197 h 210"/>
                  <a:gd name="T28" fmla="*/ 75 w 212"/>
                  <a:gd name="T29" fmla="*/ 205 h 210"/>
                  <a:gd name="T30" fmla="*/ 96 w 212"/>
                  <a:gd name="T31" fmla="*/ 210 h 210"/>
                  <a:gd name="T32" fmla="*/ 117 w 212"/>
                  <a:gd name="T33" fmla="*/ 210 h 210"/>
                  <a:gd name="T34" fmla="*/ 137 w 212"/>
                  <a:gd name="T35" fmla="*/ 205 h 210"/>
                  <a:gd name="T36" fmla="*/ 156 w 212"/>
                  <a:gd name="T37" fmla="*/ 197 h 210"/>
                  <a:gd name="T38" fmla="*/ 173 w 212"/>
                  <a:gd name="T39" fmla="*/ 186 h 210"/>
                  <a:gd name="T40" fmla="*/ 188 w 212"/>
                  <a:gd name="T41" fmla="*/ 172 h 210"/>
                  <a:gd name="T42" fmla="*/ 199 w 212"/>
                  <a:gd name="T43" fmla="*/ 154 h 210"/>
                  <a:gd name="T44" fmla="*/ 207 w 212"/>
                  <a:gd name="T45" fmla="*/ 136 h 210"/>
                  <a:gd name="T46" fmla="*/ 211 w 212"/>
                  <a:gd name="T47" fmla="*/ 115 h 210"/>
                  <a:gd name="T48" fmla="*/ 211 w 212"/>
                  <a:gd name="T49" fmla="*/ 94 h 210"/>
                  <a:gd name="T50" fmla="*/ 207 w 212"/>
                  <a:gd name="T51" fmla="*/ 73 h 210"/>
                  <a:gd name="T52" fmla="*/ 199 w 212"/>
                  <a:gd name="T53" fmla="*/ 54 h 210"/>
                  <a:gd name="T54" fmla="*/ 188 w 212"/>
                  <a:gd name="T55" fmla="*/ 37 h 210"/>
                  <a:gd name="T56" fmla="*/ 173 w 212"/>
                  <a:gd name="T57" fmla="*/ 23 h 210"/>
                  <a:gd name="T58" fmla="*/ 156 w 212"/>
                  <a:gd name="T59" fmla="*/ 11 h 210"/>
                  <a:gd name="T60" fmla="*/ 137 w 212"/>
                  <a:gd name="T61" fmla="*/ 4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7" y="0"/>
                    </a:moveTo>
                    <a:lnTo>
                      <a:pt x="96" y="0"/>
                    </a:lnTo>
                    <a:lnTo>
                      <a:pt x="85" y="1"/>
                    </a:lnTo>
                    <a:lnTo>
                      <a:pt x="75" y="4"/>
                    </a:lnTo>
                    <a:lnTo>
                      <a:pt x="65" y="8"/>
                    </a:lnTo>
                    <a:lnTo>
                      <a:pt x="56" y="11"/>
                    </a:lnTo>
                    <a:lnTo>
                      <a:pt x="48" y="17"/>
                    </a:lnTo>
                    <a:lnTo>
                      <a:pt x="39" y="23"/>
                    </a:lnTo>
                    <a:lnTo>
                      <a:pt x="32" y="30"/>
                    </a:lnTo>
                    <a:lnTo>
                      <a:pt x="25" y="37"/>
                    </a:lnTo>
                    <a:lnTo>
                      <a:pt x="19" y="46"/>
                    </a:lnTo>
                    <a:lnTo>
                      <a:pt x="13" y="54"/>
                    </a:lnTo>
                    <a:lnTo>
                      <a:pt x="9" y="63"/>
                    </a:lnTo>
                    <a:lnTo>
                      <a:pt x="5" y="73"/>
                    </a:lnTo>
                    <a:lnTo>
                      <a:pt x="3" y="83"/>
                    </a:lnTo>
                    <a:lnTo>
                      <a:pt x="1" y="94"/>
                    </a:lnTo>
                    <a:lnTo>
                      <a:pt x="0" y="105"/>
                    </a:lnTo>
                    <a:lnTo>
                      <a:pt x="1" y="115"/>
                    </a:lnTo>
                    <a:lnTo>
                      <a:pt x="3" y="126"/>
                    </a:lnTo>
                    <a:lnTo>
                      <a:pt x="5" y="136"/>
                    </a:lnTo>
                    <a:lnTo>
                      <a:pt x="9" y="146"/>
                    </a:lnTo>
                    <a:lnTo>
                      <a:pt x="13" y="154"/>
                    </a:lnTo>
                    <a:lnTo>
                      <a:pt x="19" y="164"/>
                    </a:lnTo>
                    <a:lnTo>
                      <a:pt x="25" y="172"/>
                    </a:lnTo>
                    <a:lnTo>
                      <a:pt x="32" y="179"/>
                    </a:lnTo>
                    <a:lnTo>
                      <a:pt x="39" y="186"/>
                    </a:lnTo>
                    <a:lnTo>
                      <a:pt x="48" y="192"/>
                    </a:lnTo>
                    <a:lnTo>
                      <a:pt x="56" y="197"/>
                    </a:lnTo>
                    <a:lnTo>
                      <a:pt x="65" y="202"/>
                    </a:lnTo>
                    <a:lnTo>
                      <a:pt x="75" y="205"/>
                    </a:lnTo>
                    <a:lnTo>
                      <a:pt x="85" y="208"/>
                    </a:lnTo>
                    <a:lnTo>
                      <a:pt x="96" y="210"/>
                    </a:lnTo>
                    <a:lnTo>
                      <a:pt x="107" y="210"/>
                    </a:lnTo>
                    <a:lnTo>
                      <a:pt x="117" y="210"/>
                    </a:lnTo>
                    <a:lnTo>
                      <a:pt x="128" y="208"/>
                    </a:lnTo>
                    <a:lnTo>
                      <a:pt x="137" y="205"/>
                    </a:lnTo>
                    <a:lnTo>
                      <a:pt x="147" y="202"/>
                    </a:lnTo>
                    <a:lnTo>
                      <a:pt x="156" y="197"/>
                    </a:lnTo>
                    <a:lnTo>
                      <a:pt x="166" y="192"/>
                    </a:lnTo>
                    <a:lnTo>
                      <a:pt x="173" y="186"/>
                    </a:lnTo>
                    <a:lnTo>
                      <a:pt x="181" y="179"/>
                    </a:lnTo>
                    <a:lnTo>
                      <a:pt x="188" y="172"/>
                    </a:lnTo>
                    <a:lnTo>
                      <a:pt x="194" y="164"/>
                    </a:lnTo>
                    <a:lnTo>
                      <a:pt x="199" y="154"/>
                    </a:lnTo>
                    <a:lnTo>
                      <a:pt x="204" y="146"/>
                    </a:lnTo>
                    <a:lnTo>
                      <a:pt x="207" y="136"/>
                    </a:lnTo>
                    <a:lnTo>
                      <a:pt x="209" y="126"/>
                    </a:lnTo>
                    <a:lnTo>
                      <a:pt x="211" y="115"/>
                    </a:lnTo>
                    <a:lnTo>
                      <a:pt x="212" y="105"/>
                    </a:lnTo>
                    <a:lnTo>
                      <a:pt x="211" y="94"/>
                    </a:lnTo>
                    <a:lnTo>
                      <a:pt x="209" y="83"/>
                    </a:lnTo>
                    <a:lnTo>
                      <a:pt x="207" y="73"/>
                    </a:lnTo>
                    <a:lnTo>
                      <a:pt x="204" y="63"/>
                    </a:lnTo>
                    <a:lnTo>
                      <a:pt x="199" y="54"/>
                    </a:lnTo>
                    <a:lnTo>
                      <a:pt x="194" y="46"/>
                    </a:lnTo>
                    <a:lnTo>
                      <a:pt x="188" y="37"/>
                    </a:lnTo>
                    <a:lnTo>
                      <a:pt x="181" y="30"/>
                    </a:lnTo>
                    <a:lnTo>
                      <a:pt x="173" y="23"/>
                    </a:lnTo>
                    <a:lnTo>
                      <a:pt x="166" y="17"/>
                    </a:lnTo>
                    <a:lnTo>
                      <a:pt x="156" y="11"/>
                    </a:lnTo>
                    <a:lnTo>
                      <a:pt x="147" y="8"/>
                    </a:lnTo>
                    <a:lnTo>
                      <a:pt x="137" y="4"/>
                    </a:lnTo>
                    <a:lnTo>
                      <a:pt x="128" y="1"/>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2" name="Freeform 154"/>
              <p:cNvSpPr>
                <a:spLocks/>
              </p:cNvSpPr>
              <p:nvPr/>
            </p:nvSpPr>
            <p:spPr bwMode="auto">
              <a:xfrm>
                <a:off x="3137" y="3466"/>
                <a:ext cx="36" cy="35"/>
              </a:xfrm>
              <a:custGeom>
                <a:avLst/>
                <a:gdLst>
                  <a:gd name="T0" fmla="*/ 94 w 210"/>
                  <a:gd name="T1" fmla="*/ 1 h 211"/>
                  <a:gd name="T2" fmla="*/ 73 w 210"/>
                  <a:gd name="T3" fmla="*/ 4 h 211"/>
                  <a:gd name="T4" fmla="*/ 54 w 210"/>
                  <a:gd name="T5" fmla="*/ 13 h 211"/>
                  <a:gd name="T6" fmla="*/ 38 w 210"/>
                  <a:gd name="T7" fmla="*/ 24 h 211"/>
                  <a:gd name="T8" fmla="*/ 23 w 210"/>
                  <a:gd name="T9" fmla="*/ 39 h 211"/>
                  <a:gd name="T10" fmla="*/ 12 w 210"/>
                  <a:gd name="T11" fmla="*/ 55 h 211"/>
                  <a:gd name="T12" fmla="*/ 5 w 210"/>
                  <a:gd name="T13" fmla="*/ 74 h 211"/>
                  <a:gd name="T14" fmla="*/ 0 w 210"/>
                  <a:gd name="T15" fmla="*/ 94 h 211"/>
                  <a:gd name="T16" fmla="*/ 0 w 210"/>
                  <a:gd name="T17" fmla="*/ 117 h 211"/>
                  <a:gd name="T18" fmla="*/ 5 w 210"/>
                  <a:gd name="T19" fmla="*/ 137 h 211"/>
                  <a:gd name="T20" fmla="*/ 12 w 210"/>
                  <a:gd name="T21" fmla="*/ 156 h 211"/>
                  <a:gd name="T22" fmla="*/ 23 w 210"/>
                  <a:gd name="T23" fmla="*/ 172 h 211"/>
                  <a:gd name="T24" fmla="*/ 38 w 210"/>
                  <a:gd name="T25" fmla="*/ 186 h 211"/>
                  <a:gd name="T26" fmla="*/ 54 w 210"/>
                  <a:gd name="T27" fmla="*/ 198 h 211"/>
                  <a:gd name="T28" fmla="*/ 73 w 210"/>
                  <a:gd name="T29" fmla="*/ 206 h 211"/>
                  <a:gd name="T30" fmla="*/ 94 w 210"/>
                  <a:gd name="T31" fmla="*/ 210 h 211"/>
                  <a:gd name="T32" fmla="*/ 116 w 210"/>
                  <a:gd name="T33" fmla="*/ 210 h 211"/>
                  <a:gd name="T34" fmla="*/ 136 w 210"/>
                  <a:gd name="T35" fmla="*/ 206 h 211"/>
                  <a:gd name="T36" fmla="*/ 155 w 210"/>
                  <a:gd name="T37" fmla="*/ 198 h 211"/>
                  <a:gd name="T38" fmla="*/ 172 w 210"/>
                  <a:gd name="T39" fmla="*/ 186 h 211"/>
                  <a:gd name="T40" fmla="*/ 187 w 210"/>
                  <a:gd name="T41" fmla="*/ 172 h 211"/>
                  <a:gd name="T42" fmla="*/ 197 w 210"/>
                  <a:gd name="T43" fmla="*/ 156 h 211"/>
                  <a:gd name="T44" fmla="*/ 205 w 210"/>
                  <a:gd name="T45" fmla="*/ 137 h 211"/>
                  <a:gd name="T46" fmla="*/ 210 w 210"/>
                  <a:gd name="T47" fmla="*/ 117 h 211"/>
                  <a:gd name="T48" fmla="*/ 210 w 210"/>
                  <a:gd name="T49" fmla="*/ 94 h 211"/>
                  <a:gd name="T50" fmla="*/ 205 w 210"/>
                  <a:gd name="T51" fmla="*/ 74 h 211"/>
                  <a:gd name="T52" fmla="*/ 197 w 210"/>
                  <a:gd name="T53" fmla="*/ 55 h 211"/>
                  <a:gd name="T54" fmla="*/ 187 w 210"/>
                  <a:gd name="T55" fmla="*/ 39 h 211"/>
                  <a:gd name="T56" fmla="*/ 172 w 210"/>
                  <a:gd name="T57" fmla="*/ 24 h 211"/>
                  <a:gd name="T58" fmla="*/ 155 w 210"/>
                  <a:gd name="T59" fmla="*/ 13 h 211"/>
                  <a:gd name="T60" fmla="*/ 136 w 210"/>
                  <a:gd name="T61" fmla="*/ 4 h 211"/>
                  <a:gd name="T62" fmla="*/ 116 w 210"/>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1"/>
                    </a:lnTo>
                    <a:lnTo>
                      <a:pt x="84" y="2"/>
                    </a:lnTo>
                    <a:lnTo>
                      <a:pt x="73" y="4"/>
                    </a:lnTo>
                    <a:lnTo>
                      <a:pt x="64" y="8"/>
                    </a:lnTo>
                    <a:lnTo>
                      <a:pt x="54" y="13"/>
                    </a:lnTo>
                    <a:lnTo>
                      <a:pt x="46" y="18"/>
                    </a:lnTo>
                    <a:lnTo>
                      <a:pt x="38" y="24"/>
                    </a:lnTo>
                    <a:lnTo>
                      <a:pt x="31" y="30"/>
                    </a:lnTo>
                    <a:lnTo>
                      <a:pt x="23" y="39"/>
                    </a:lnTo>
                    <a:lnTo>
                      <a:pt x="18" y="47"/>
                    </a:lnTo>
                    <a:lnTo>
                      <a:pt x="12" y="55"/>
                    </a:lnTo>
                    <a:lnTo>
                      <a:pt x="8" y="65"/>
                    </a:lnTo>
                    <a:lnTo>
                      <a:pt x="5" y="74"/>
                    </a:lnTo>
                    <a:lnTo>
                      <a:pt x="1" y="85"/>
                    </a:lnTo>
                    <a:lnTo>
                      <a:pt x="0" y="94"/>
                    </a:lnTo>
                    <a:lnTo>
                      <a:pt x="0" y="106"/>
                    </a:lnTo>
                    <a:lnTo>
                      <a:pt x="0" y="117"/>
                    </a:lnTo>
                    <a:lnTo>
                      <a:pt x="1" y="127"/>
                    </a:lnTo>
                    <a:lnTo>
                      <a:pt x="5" y="137"/>
                    </a:lnTo>
                    <a:lnTo>
                      <a:pt x="8" y="146"/>
                    </a:lnTo>
                    <a:lnTo>
                      <a:pt x="12" y="156"/>
                    </a:lnTo>
                    <a:lnTo>
                      <a:pt x="18" y="164"/>
                    </a:lnTo>
                    <a:lnTo>
                      <a:pt x="23" y="172"/>
                    </a:lnTo>
                    <a:lnTo>
                      <a:pt x="31" y="180"/>
                    </a:lnTo>
                    <a:lnTo>
                      <a:pt x="38" y="186"/>
                    </a:lnTo>
                    <a:lnTo>
                      <a:pt x="46" y="193"/>
                    </a:lnTo>
                    <a:lnTo>
                      <a:pt x="54" y="198"/>
                    </a:lnTo>
                    <a:lnTo>
                      <a:pt x="64" y="203"/>
                    </a:lnTo>
                    <a:lnTo>
                      <a:pt x="73" y="206"/>
                    </a:lnTo>
                    <a:lnTo>
                      <a:pt x="84" y="209"/>
                    </a:lnTo>
                    <a:lnTo>
                      <a:pt x="94" y="210"/>
                    </a:lnTo>
                    <a:lnTo>
                      <a:pt x="105" y="211"/>
                    </a:lnTo>
                    <a:lnTo>
                      <a:pt x="116" y="210"/>
                    </a:lnTo>
                    <a:lnTo>
                      <a:pt x="126" y="209"/>
                    </a:lnTo>
                    <a:lnTo>
                      <a:pt x="136" y="206"/>
                    </a:lnTo>
                    <a:lnTo>
                      <a:pt x="146" y="203"/>
                    </a:lnTo>
                    <a:lnTo>
                      <a:pt x="155" y="198"/>
                    </a:lnTo>
                    <a:lnTo>
                      <a:pt x="164" y="193"/>
                    </a:lnTo>
                    <a:lnTo>
                      <a:pt x="172" y="186"/>
                    </a:lnTo>
                    <a:lnTo>
                      <a:pt x="179" y="180"/>
                    </a:lnTo>
                    <a:lnTo>
                      <a:pt x="187" y="172"/>
                    </a:lnTo>
                    <a:lnTo>
                      <a:pt x="192" y="164"/>
                    </a:lnTo>
                    <a:lnTo>
                      <a:pt x="197" y="156"/>
                    </a:lnTo>
                    <a:lnTo>
                      <a:pt x="202" y="146"/>
                    </a:lnTo>
                    <a:lnTo>
                      <a:pt x="205" y="137"/>
                    </a:lnTo>
                    <a:lnTo>
                      <a:pt x="208" y="127"/>
                    </a:lnTo>
                    <a:lnTo>
                      <a:pt x="210" y="117"/>
                    </a:lnTo>
                    <a:lnTo>
                      <a:pt x="210" y="106"/>
                    </a:lnTo>
                    <a:lnTo>
                      <a:pt x="210" y="94"/>
                    </a:lnTo>
                    <a:lnTo>
                      <a:pt x="208" y="85"/>
                    </a:lnTo>
                    <a:lnTo>
                      <a:pt x="205" y="74"/>
                    </a:lnTo>
                    <a:lnTo>
                      <a:pt x="202" y="65"/>
                    </a:lnTo>
                    <a:lnTo>
                      <a:pt x="197" y="55"/>
                    </a:lnTo>
                    <a:lnTo>
                      <a:pt x="192" y="47"/>
                    </a:lnTo>
                    <a:lnTo>
                      <a:pt x="187" y="39"/>
                    </a:lnTo>
                    <a:lnTo>
                      <a:pt x="179" y="30"/>
                    </a:lnTo>
                    <a:lnTo>
                      <a:pt x="172" y="24"/>
                    </a:lnTo>
                    <a:lnTo>
                      <a:pt x="164" y="18"/>
                    </a:lnTo>
                    <a:lnTo>
                      <a:pt x="155" y="13"/>
                    </a:lnTo>
                    <a:lnTo>
                      <a:pt x="146" y="8"/>
                    </a:lnTo>
                    <a:lnTo>
                      <a:pt x="136" y="4"/>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3" name="Freeform 155"/>
              <p:cNvSpPr>
                <a:spLocks/>
              </p:cNvSpPr>
              <p:nvPr/>
            </p:nvSpPr>
            <p:spPr bwMode="auto">
              <a:xfrm>
                <a:off x="3153" y="3574"/>
                <a:ext cx="35" cy="35"/>
              </a:xfrm>
              <a:custGeom>
                <a:avLst/>
                <a:gdLst>
                  <a:gd name="T0" fmla="*/ 95 w 211"/>
                  <a:gd name="T1" fmla="*/ 0 h 210"/>
                  <a:gd name="T2" fmla="*/ 73 w 211"/>
                  <a:gd name="T3" fmla="*/ 4 h 210"/>
                  <a:gd name="T4" fmla="*/ 55 w 211"/>
                  <a:gd name="T5" fmla="*/ 13 h 210"/>
                  <a:gd name="T6" fmla="*/ 38 w 211"/>
                  <a:gd name="T7" fmla="*/ 23 h 210"/>
                  <a:gd name="T8" fmla="*/ 24 w 211"/>
                  <a:gd name="T9" fmla="*/ 37 h 210"/>
                  <a:gd name="T10" fmla="*/ 12 w 211"/>
                  <a:gd name="T11" fmla="*/ 55 h 210"/>
                  <a:gd name="T12" fmla="*/ 5 w 211"/>
                  <a:gd name="T13" fmla="*/ 74 h 210"/>
                  <a:gd name="T14" fmla="*/ 0 w 211"/>
                  <a:gd name="T15" fmla="*/ 94 h 210"/>
                  <a:gd name="T16" fmla="*/ 0 w 211"/>
                  <a:gd name="T17" fmla="*/ 115 h 210"/>
                  <a:gd name="T18" fmla="*/ 5 w 211"/>
                  <a:gd name="T19" fmla="*/ 137 h 210"/>
                  <a:gd name="T20" fmla="*/ 12 w 211"/>
                  <a:gd name="T21" fmla="*/ 156 h 210"/>
                  <a:gd name="T22" fmla="*/ 24 w 211"/>
                  <a:gd name="T23" fmla="*/ 172 h 210"/>
                  <a:gd name="T24" fmla="*/ 38 w 211"/>
                  <a:gd name="T25" fmla="*/ 186 h 210"/>
                  <a:gd name="T26" fmla="*/ 55 w 211"/>
                  <a:gd name="T27" fmla="*/ 198 h 210"/>
                  <a:gd name="T28" fmla="*/ 73 w 211"/>
                  <a:gd name="T29" fmla="*/ 205 h 210"/>
                  <a:gd name="T30" fmla="*/ 95 w 211"/>
                  <a:gd name="T31" fmla="*/ 210 h 210"/>
                  <a:gd name="T32" fmla="*/ 116 w 211"/>
                  <a:gd name="T33" fmla="*/ 210 h 210"/>
                  <a:gd name="T34" fmla="*/ 136 w 211"/>
                  <a:gd name="T35" fmla="*/ 205 h 210"/>
                  <a:gd name="T36" fmla="*/ 155 w 211"/>
                  <a:gd name="T37" fmla="*/ 198 h 210"/>
                  <a:gd name="T38" fmla="*/ 173 w 211"/>
                  <a:gd name="T39" fmla="*/ 186 h 210"/>
                  <a:gd name="T40" fmla="*/ 187 w 211"/>
                  <a:gd name="T41" fmla="*/ 172 h 210"/>
                  <a:gd name="T42" fmla="*/ 198 w 211"/>
                  <a:gd name="T43" fmla="*/ 156 h 210"/>
                  <a:gd name="T44" fmla="*/ 206 w 211"/>
                  <a:gd name="T45" fmla="*/ 137 h 210"/>
                  <a:gd name="T46" fmla="*/ 211 w 211"/>
                  <a:gd name="T47" fmla="*/ 115 h 210"/>
                  <a:gd name="T48" fmla="*/ 211 w 211"/>
                  <a:gd name="T49" fmla="*/ 94 h 210"/>
                  <a:gd name="T50" fmla="*/ 206 w 211"/>
                  <a:gd name="T51" fmla="*/ 74 h 210"/>
                  <a:gd name="T52" fmla="*/ 198 w 211"/>
                  <a:gd name="T53" fmla="*/ 55 h 210"/>
                  <a:gd name="T54" fmla="*/ 187 w 211"/>
                  <a:gd name="T55" fmla="*/ 37 h 210"/>
                  <a:gd name="T56" fmla="*/ 173 w 211"/>
                  <a:gd name="T57" fmla="*/ 23 h 210"/>
                  <a:gd name="T58" fmla="*/ 155 w 211"/>
                  <a:gd name="T59" fmla="*/ 13 h 210"/>
                  <a:gd name="T60" fmla="*/ 136 w 211"/>
                  <a:gd name="T61" fmla="*/ 4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5" y="0"/>
                    </a:lnTo>
                    <a:lnTo>
                      <a:pt x="84" y="2"/>
                    </a:lnTo>
                    <a:lnTo>
                      <a:pt x="73" y="4"/>
                    </a:lnTo>
                    <a:lnTo>
                      <a:pt x="64" y="8"/>
                    </a:lnTo>
                    <a:lnTo>
                      <a:pt x="55" y="13"/>
                    </a:lnTo>
                    <a:lnTo>
                      <a:pt x="46" y="17"/>
                    </a:lnTo>
                    <a:lnTo>
                      <a:pt x="38" y="23"/>
                    </a:lnTo>
                    <a:lnTo>
                      <a:pt x="31" y="30"/>
                    </a:lnTo>
                    <a:lnTo>
                      <a:pt x="24" y="37"/>
                    </a:lnTo>
                    <a:lnTo>
                      <a:pt x="18" y="46"/>
                    </a:lnTo>
                    <a:lnTo>
                      <a:pt x="12" y="55"/>
                    </a:lnTo>
                    <a:lnTo>
                      <a:pt x="8" y="63"/>
                    </a:lnTo>
                    <a:lnTo>
                      <a:pt x="5" y="74"/>
                    </a:lnTo>
                    <a:lnTo>
                      <a:pt x="1" y="83"/>
                    </a:lnTo>
                    <a:lnTo>
                      <a:pt x="0" y="94"/>
                    </a:lnTo>
                    <a:lnTo>
                      <a:pt x="0" y="105"/>
                    </a:lnTo>
                    <a:lnTo>
                      <a:pt x="0" y="115"/>
                    </a:lnTo>
                    <a:lnTo>
                      <a:pt x="1" y="126"/>
                    </a:lnTo>
                    <a:lnTo>
                      <a:pt x="5" y="137"/>
                    </a:lnTo>
                    <a:lnTo>
                      <a:pt x="8" y="146"/>
                    </a:lnTo>
                    <a:lnTo>
                      <a:pt x="12" y="156"/>
                    </a:lnTo>
                    <a:lnTo>
                      <a:pt x="18" y="164"/>
                    </a:lnTo>
                    <a:lnTo>
                      <a:pt x="24" y="172"/>
                    </a:lnTo>
                    <a:lnTo>
                      <a:pt x="31" y="179"/>
                    </a:lnTo>
                    <a:lnTo>
                      <a:pt x="38" y="186"/>
                    </a:lnTo>
                    <a:lnTo>
                      <a:pt x="46" y="192"/>
                    </a:lnTo>
                    <a:lnTo>
                      <a:pt x="55" y="198"/>
                    </a:lnTo>
                    <a:lnTo>
                      <a:pt x="64" y="202"/>
                    </a:lnTo>
                    <a:lnTo>
                      <a:pt x="73" y="205"/>
                    </a:lnTo>
                    <a:lnTo>
                      <a:pt x="84" y="208"/>
                    </a:lnTo>
                    <a:lnTo>
                      <a:pt x="95" y="210"/>
                    </a:lnTo>
                    <a:lnTo>
                      <a:pt x="105" y="210"/>
                    </a:lnTo>
                    <a:lnTo>
                      <a:pt x="116" y="210"/>
                    </a:lnTo>
                    <a:lnTo>
                      <a:pt x="127" y="208"/>
                    </a:lnTo>
                    <a:lnTo>
                      <a:pt x="136" y="205"/>
                    </a:lnTo>
                    <a:lnTo>
                      <a:pt x="147" y="202"/>
                    </a:lnTo>
                    <a:lnTo>
                      <a:pt x="155" y="198"/>
                    </a:lnTo>
                    <a:lnTo>
                      <a:pt x="164" y="192"/>
                    </a:lnTo>
                    <a:lnTo>
                      <a:pt x="173" y="186"/>
                    </a:lnTo>
                    <a:lnTo>
                      <a:pt x="180" y="179"/>
                    </a:lnTo>
                    <a:lnTo>
                      <a:pt x="187" y="172"/>
                    </a:lnTo>
                    <a:lnTo>
                      <a:pt x="193" y="164"/>
                    </a:lnTo>
                    <a:lnTo>
                      <a:pt x="198" y="156"/>
                    </a:lnTo>
                    <a:lnTo>
                      <a:pt x="202" y="146"/>
                    </a:lnTo>
                    <a:lnTo>
                      <a:pt x="206" y="137"/>
                    </a:lnTo>
                    <a:lnTo>
                      <a:pt x="208" y="126"/>
                    </a:lnTo>
                    <a:lnTo>
                      <a:pt x="211" y="115"/>
                    </a:lnTo>
                    <a:lnTo>
                      <a:pt x="211" y="105"/>
                    </a:lnTo>
                    <a:lnTo>
                      <a:pt x="211" y="94"/>
                    </a:lnTo>
                    <a:lnTo>
                      <a:pt x="208" y="83"/>
                    </a:lnTo>
                    <a:lnTo>
                      <a:pt x="206" y="74"/>
                    </a:lnTo>
                    <a:lnTo>
                      <a:pt x="202" y="63"/>
                    </a:lnTo>
                    <a:lnTo>
                      <a:pt x="198" y="55"/>
                    </a:lnTo>
                    <a:lnTo>
                      <a:pt x="193" y="46"/>
                    </a:lnTo>
                    <a:lnTo>
                      <a:pt x="187" y="37"/>
                    </a:lnTo>
                    <a:lnTo>
                      <a:pt x="180" y="30"/>
                    </a:lnTo>
                    <a:lnTo>
                      <a:pt x="173" y="23"/>
                    </a:lnTo>
                    <a:lnTo>
                      <a:pt x="164" y="17"/>
                    </a:lnTo>
                    <a:lnTo>
                      <a:pt x="155" y="13"/>
                    </a:lnTo>
                    <a:lnTo>
                      <a:pt x="147" y="8"/>
                    </a:lnTo>
                    <a:lnTo>
                      <a:pt x="136" y="4"/>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4" name="Freeform 156"/>
              <p:cNvSpPr>
                <a:spLocks/>
              </p:cNvSpPr>
              <p:nvPr/>
            </p:nvSpPr>
            <p:spPr bwMode="auto">
              <a:xfrm>
                <a:off x="3169" y="3547"/>
                <a:ext cx="35" cy="35"/>
              </a:xfrm>
              <a:custGeom>
                <a:avLst/>
                <a:gdLst>
                  <a:gd name="T0" fmla="*/ 94 w 210"/>
                  <a:gd name="T1" fmla="*/ 0 h 210"/>
                  <a:gd name="T2" fmla="*/ 74 w 210"/>
                  <a:gd name="T3" fmla="*/ 4 h 210"/>
                  <a:gd name="T4" fmla="*/ 54 w 210"/>
                  <a:gd name="T5" fmla="*/ 13 h 210"/>
                  <a:gd name="T6" fmla="*/ 37 w 210"/>
                  <a:gd name="T7" fmla="*/ 23 h 210"/>
                  <a:gd name="T8" fmla="*/ 23 w 210"/>
                  <a:gd name="T9" fmla="*/ 38 h 210"/>
                  <a:gd name="T10" fmla="*/ 13 w 210"/>
                  <a:gd name="T11" fmla="*/ 54 h 210"/>
                  <a:gd name="T12" fmla="*/ 4 w 210"/>
                  <a:gd name="T13" fmla="*/ 73 h 210"/>
                  <a:gd name="T14" fmla="*/ 0 w 210"/>
                  <a:gd name="T15" fmla="*/ 94 h 210"/>
                  <a:gd name="T16" fmla="*/ 0 w 210"/>
                  <a:gd name="T17" fmla="*/ 116 h 210"/>
                  <a:gd name="T18" fmla="*/ 4 w 210"/>
                  <a:gd name="T19" fmla="*/ 137 h 210"/>
                  <a:gd name="T20" fmla="*/ 13 w 210"/>
                  <a:gd name="T21" fmla="*/ 156 h 210"/>
                  <a:gd name="T22" fmla="*/ 23 w 210"/>
                  <a:gd name="T23" fmla="*/ 172 h 210"/>
                  <a:gd name="T24" fmla="*/ 37 w 210"/>
                  <a:gd name="T25" fmla="*/ 187 h 210"/>
                  <a:gd name="T26" fmla="*/ 54 w 210"/>
                  <a:gd name="T27" fmla="*/ 197 h 210"/>
                  <a:gd name="T28" fmla="*/ 74 w 210"/>
                  <a:gd name="T29" fmla="*/ 205 h 210"/>
                  <a:gd name="T30" fmla="*/ 94 w 210"/>
                  <a:gd name="T31" fmla="*/ 210 h 210"/>
                  <a:gd name="T32" fmla="*/ 115 w 210"/>
                  <a:gd name="T33" fmla="*/ 210 h 210"/>
                  <a:gd name="T34" fmla="*/ 137 w 210"/>
                  <a:gd name="T35" fmla="*/ 205 h 210"/>
                  <a:gd name="T36" fmla="*/ 156 w 210"/>
                  <a:gd name="T37" fmla="*/ 197 h 210"/>
                  <a:gd name="T38" fmla="*/ 172 w 210"/>
                  <a:gd name="T39" fmla="*/ 187 h 210"/>
                  <a:gd name="T40" fmla="*/ 186 w 210"/>
                  <a:gd name="T41" fmla="*/ 172 h 210"/>
                  <a:gd name="T42" fmla="*/ 198 w 210"/>
                  <a:gd name="T43" fmla="*/ 156 h 210"/>
                  <a:gd name="T44" fmla="*/ 205 w 210"/>
                  <a:gd name="T45" fmla="*/ 137 h 210"/>
                  <a:gd name="T46" fmla="*/ 210 w 210"/>
                  <a:gd name="T47" fmla="*/ 116 h 210"/>
                  <a:gd name="T48" fmla="*/ 210 w 210"/>
                  <a:gd name="T49" fmla="*/ 94 h 210"/>
                  <a:gd name="T50" fmla="*/ 205 w 210"/>
                  <a:gd name="T51" fmla="*/ 73 h 210"/>
                  <a:gd name="T52" fmla="*/ 198 w 210"/>
                  <a:gd name="T53" fmla="*/ 54 h 210"/>
                  <a:gd name="T54" fmla="*/ 186 w 210"/>
                  <a:gd name="T55" fmla="*/ 38 h 210"/>
                  <a:gd name="T56" fmla="*/ 172 w 210"/>
                  <a:gd name="T57" fmla="*/ 23 h 210"/>
                  <a:gd name="T58" fmla="*/ 156 w 210"/>
                  <a:gd name="T59" fmla="*/ 13 h 210"/>
                  <a:gd name="T60" fmla="*/ 137 w 210"/>
                  <a:gd name="T61" fmla="*/ 4 h 210"/>
                  <a:gd name="T62" fmla="*/ 115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3" y="2"/>
                    </a:lnTo>
                    <a:lnTo>
                      <a:pt x="74" y="4"/>
                    </a:lnTo>
                    <a:lnTo>
                      <a:pt x="63" y="8"/>
                    </a:lnTo>
                    <a:lnTo>
                      <a:pt x="54" y="13"/>
                    </a:lnTo>
                    <a:lnTo>
                      <a:pt x="46" y="17"/>
                    </a:lnTo>
                    <a:lnTo>
                      <a:pt x="37" y="23"/>
                    </a:lnTo>
                    <a:lnTo>
                      <a:pt x="30" y="30"/>
                    </a:lnTo>
                    <a:lnTo>
                      <a:pt x="23" y="38"/>
                    </a:lnTo>
                    <a:lnTo>
                      <a:pt x="17" y="46"/>
                    </a:lnTo>
                    <a:lnTo>
                      <a:pt x="13" y="54"/>
                    </a:lnTo>
                    <a:lnTo>
                      <a:pt x="8" y="64"/>
                    </a:lnTo>
                    <a:lnTo>
                      <a:pt x="4" y="73"/>
                    </a:lnTo>
                    <a:lnTo>
                      <a:pt x="2" y="84"/>
                    </a:lnTo>
                    <a:lnTo>
                      <a:pt x="0" y="94"/>
                    </a:lnTo>
                    <a:lnTo>
                      <a:pt x="0" y="105"/>
                    </a:lnTo>
                    <a:lnTo>
                      <a:pt x="0" y="116"/>
                    </a:lnTo>
                    <a:lnTo>
                      <a:pt x="2" y="126"/>
                    </a:lnTo>
                    <a:lnTo>
                      <a:pt x="4" y="137"/>
                    </a:lnTo>
                    <a:lnTo>
                      <a:pt x="8" y="146"/>
                    </a:lnTo>
                    <a:lnTo>
                      <a:pt x="13" y="156"/>
                    </a:lnTo>
                    <a:lnTo>
                      <a:pt x="17" y="164"/>
                    </a:lnTo>
                    <a:lnTo>
                      <a:pt x="23" y="172"/>
                    </a:lnTo>
                    <a:lnTo>
                      <a:pt x="30" y="179"/>
                    </a:lnTo>
                    <a:lnTo>
                      <a:pt x="37" y="187"/>
                    </a:lnTo>
                    <a:lnTo>
                      <a:pt x="46" y="192"/>
                    </a:lnTo>
                    <a:lnTo>
                      <a:pt x="54" y="197"/>
                    </a:lnTo>
                    <a:lnTo>
                      <a:pt x="63" y="202"/>
                    </a:lnTo>
                    <a:lnTo>
                      <a:pt x="74" y="205"/>
                    </a:lnTo>
                    <a:lnTo>
                      <a:pt x="83" y="208"/>
                    </a:lnTo>
                    <a:lnTo>
                      <a:pt x="94" y="210"/>
                    </a:lnTo>
                    <a:lnTo>
                      <a:pt x="105" y="210"/>
                    </a:lnTo>
                    <a:lnTo>
                      <a:pt x="115" y="210"/>
                    </a:lnTo>
                    <a:lnTo>
                      <a:pt x="126" y="208"/>
                    </a:lnTo>
                    <a:lnTo>
                      <a:pt x="137" y="205"/>
                    </a:lnTo>
                    <a:lnTo>
                      <a:pt x="146" y="202"/>
                    </a:lnTo>
                    <a:lnTo>
                      <a:pt x="156" y="197"/>
                    </a:lnTo>
                    <a:lnTo>
                      <a:pt x="164" y="192"/>
                    </a:lnTo>
                    <a:lnTo>
                      <a:pt x="172" y="187"/>
                    </a:lnTo>
                    <a:lnTo>
                      <a:pt x="179" y="179"/>
                    </a:lnTo>
                    <a:lnTo>
                      <a:pt x="186" y="172"/>
                    </a:lnTo>
                    <a:lnTo>
                      <a:pt x="192" y="164"/>
                    </a:lnTo>
                    <a:lnTo>
                      <a:pt x="198" y="156"/>
                    </a:lnTo>
                    <a:lnTo>
                      <a:pt x="202" y="146"/>
                    </a:lnTo>
                    <a:lnTo>
                      <a:pt x="205" y="137"/>
                    </a:lnTo>
                    <a:lnTo>
                      <a:pt x="208" y="126"/>
                    </a:lnTo>
                    <a:lnTo>
                      <a:pt x="210" y="116"/>
                    </a:lnTo>
                    <a:lnTo>
                      <a:pt x="210" y="105"/>
                    </a:lnTo>
                    <a:lnTo>
                      <a:pt x="210" y="94"/>
                    </a:lnTo>
                    <a:lnTo>
                      <a:pt x="208" y="84"/>
                    </a:lnTo>
                    <a:lnTo>
                      <a:pt x="205" y="73"/>
                    </a:lnTo>
                    <a:lnTo>
                      <a:pt x="202" y="64"/>
                    </a:lnTo>
                    <a:lnTo>
                      <a:pt x="198" y="54"/>
                    </a:lnTo>
                    <a:lnTo>
                      <a:pt x="192" y="46"/>
                    </a:lnTo>
                    <a:lnTo>
                      <a:pt x="186" y="38"/>
                    </a:lnTo>
                    <a:lnTo>
                      <a:pt x="179" y="30"/>
                    </a:lnTo>
                    <a:lnTo>
                      <a:pt x="172" y="23"/>
                    </a:lnTo>
                    <a:lnTo>
                      <a:pt x="164" y="17"/>
                    </a:lnTo>
                    <a:lnTo>
                      <a:pt x="156" y="13"/>
                    </a:lnTo>
                    <a:lnTo>
                      <a:pt x="146" y="8"/>
                    </a:lnTo>
                    <a:lnTo>
                      <a:pt x="137" y="4"/>
                    </a:lnTo>
                    <a:lnTo>
                      <a:pt x="126" y="2"/>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5" name="Freeform 157"/>
              <p:cNvSpPr>
                <a:spLocks/>
              </p:cNvSpPr>
              <p:nvPr/>
            </p:nvSpPr>
            <p:spPr bwMode="auto">
              <a:xfrm>
                <a:off x="3184" y="3700"/>
                <a:ext cx="35" cy="35"/>
              </a:xfrm>
              <a:custGeom>
                <a:avLst/>
                <a:gdLst>
                  <a:gd name="T0" fmla="*/ 95 w 210"/>
                  <a:gd name="T1" fmla="*/ 1 h 212"/>
                  <a:gd name="T2" fmla="*/ 74 w 210"/>
                  <a:gd name="T3" fmla="*/ 5 h 212"/>
                  <a:gd name="T4" fmla="*/ 56 w 210"/>
                  <a:gd name="T5" fmla="*/ 13 h 212"/>
                  <a:gd name="T6" fmla="*/ 38 w 210"/>
                  <a:gd name="T7" fmla="*/ 24 h 212"/>
                  <a:gd name="T8" fmla="*/ 24 w 210"/>
                  <a:gd name="T9" fmla="*/ 39 h 212"/>
                  <a:gd name="T10" fmla="*/ 13 w 210"/>
                  <a:gd name="T11" fmla="*/ 56 h 212"/>
                  <a:gd name="T12" fmla="*/ 5 w 210"/>
                  <a:gd name="T13" fmla="*/ 75 h 212"/>
                  <a:gd name="T14" fmla="*/ 0 w 210"/>
                  <a:gd name="T15" fmla="*/ 95 h 212"/>
                  <a:gd name="T16" fmla="*/ 0 w 210"/>
                  <a:gd name="T17" fmla="*/ 116 h 212"/>
                  <a:gd name="T18" fmla="*/ 5 w 210"/>
                  <a:gd name="T19" fmla="*/ 137 h 212"/>
                  <a:gd name="T20" fmla="*/ 13 w 210"/>
                  <a:gd name="T21" fmla="*/ 156 h 212"/>
                  <a:gd name="T22" fmla="*/ 24 w 210"/>
                  <a:gd name="T23" fmla="*/ 173 h 212"/>
                  <a:gd name="T24" fmla="*/ 38 w 210"/>
                  <a:gd name="T25" fmla="*/ 187 h 212"/>
                  <a:gd name="T26" fmla="*/ 56 w 210"/>
                  <a:gd name="T27" fmla="*/ 199 h 212"/>
                  <a:gd name="T28" fmla="*/ 74 w 210"/>
                  <a:gd name="T29" fmla="*/ 207 h 212"/>
                  <a:gd name="T30" fmla="*/ 95 w 210"/>
                  <a:gd name="T31" fmla="*/ 211 h 212"/>
                  <a:gd name="T32" fmla="*/ 116 w 210"/>
                  <a:gd name="T33" fmla="*/ 211 h 212"/>
                  <a:gd name="T34" fmla="*/ 137 w 210"/>
                  <a:gd name="T35" fmla="*/ 207 h 212"/>
                  <a:gd name="T36" fmla="*/ 156 w 210"/>
                  <a:gd name="T37" fmla="*/ 199 h 212"/>
                  <a:gd name="T38" fmla="*/ 173 w 210"/>
                  <a:gd name="T39" fmla="*/ 187 h 212"/>
                  <a:gd name="T40" fmla="*/ 187 w 210"/>
                  <a:gd name="T41" fmla="*/ 173 h 212"/>
                  <a:gd name="T42" fmla="*/ 199 w 210"/>
                  <a:gd name="T43" fmla="*/ 156 h 212"/>
                  <a:gd name="T44" fmla="*/ 206 w 210"/>
                  <a:gd name="T45" fmla="*/ 137 h 212"/>
                  <a:gd name="T46" fmla="*/ 210 w 210"/>
                  <a:gd name="T47" fmla="*/ 116 h 212"/>
                  <a:gd name="T48" fmla="*/ 210 w 210"/>
                  <a:gd name="T49" fmla="*/ 95 h 212"/>
                  <a:gd name="T50" fmla="*/ 206 w 210"/>
                  <a:gd name="T51" fmla="*/ 75 h 212"/>
                  <a:gd name="T52" fmla="*/ 199 w 210"/>
                  <a:gd name="T53" fmla="*/ 56 h 212"/>
                  <a:gd name="T54" fmla="*/ 187 w 210"/>
                  <a:gd name="T55" fmla="*/ 39 h 212"/>
                  <a:gd name="T56" fmla="*/ 173 w 210"/>
                  <a:gd name="T57" fmla="*/ 24 h 212"/>
                  <a:gd name="T58" fmla="*/ 156 w 210"/>
                  <a:gd name="T59" fmla="*/ 13 h 212"/>
                  <a:gd name="T60" fmla="*/ 137 w 210"/>
                  <a:gd name="T61" fmla="*/ 5 h 212"/>
                  <a:gd name="T62" fmla="*/ 116 w 210"/>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5" y="1"/>
                    </a:lnTo>
                    <a:lnTo>
                      <a:pt x="84" y="2"/>
                    </a:lnTo>
                    <a:lnTo>
                      <a:pt x="74" y="5"/>
                    </a:lnTo>
                    <a:lnTo>
                      <a:pt x="64" y="8"/>
                    </a:lnTo>
                    <a:lnTo>
                      <a:pt x="56" y="13"/>
                    </a:lnTo>
                    <a:lnTo>
                      <a:pt x="46" y="18"/>
                    </a:lnTo>
                    <a:lnTo>
                      <a:pt x="38" y="24"/>
                    </a:lnTo>
                    <a:lnTo>
                      <a:pt x="31" y="31"/>
                    </a:lnTo>
                    <a:lnTo>
                      <a:pt x="24" y="39"/>
                    </a:lnTo>
                    <a:lnTo>
                      <a:pt x="18" y="46"/>
                    </a:lnTo>
                    <a:lnTo>
                      <a:pt x="13" y="56"/>
                    </a:lnTo>
                    <a:lnTo>
                      <a:pt x="8" y="65"/>
                    </a:lnTo>
                    <a:lnTo>
                      <a:pt x="5" y="75"/>
                    </a:lnTo>
                    <a:lnTo>
                      <a:pt x="2" y="84"/>
                    </a:lnTo>
                    <a:lnTo>
                      <a:pt x="0" y="95"/>
                    </a:lnTo>
                    <a:lnTo>
                      <a:pt x="0" y="105"/>
                    </a:lnTo>
                    <a:lnTo>
                      <a:pt x="0" y="116"/>
                    </a:lnTo>
                    <a:lnTo>
                      <a:pt x="2" y="127"/>
                    </a:lnTo>
                    <a:lnTo>
                      <a:pt x="5" y="137"/>
                    </a:lnTo>
                    <a:lnTo>
                      <a:pt x="8" y="147"/>
                    </a:lnTo>
                    <a:lnTo>
                      <a:pt x="13" y="156"/>
                    </a:lnTo>
                    <a:lnTo>
                      <a:pt x="18" y="164"/>
                    </a:lnTo>
                    <a:lnTo>
                      <a:pt x="24" y="173"/>
                    </a:lnTo>
                    <a:lnTo>
                      <a:pt x="31" y="180"/>
                    </a:lnTo>
                    <a:lnTo>
                      <a:pt x="38" y="187"/>
                    </a:lnTo>
                    <a:lnTo>
                      <a:pt x="46" y="193"/>
                    </a:lnTo>
                    <a:lnTo>
                      <a:pt x="56" y="199"/>
                    </a:lnTo>
                    <a:lnTo>
                      <a:pt x="64" y="203"/>
                    </a:lnTo>
                    <a:lnTo>
                      <a:pt x="74" y="207"/>
                    </a:lnTo>
                    <a:lnTo>
                      <a:pt x="84" y="209"/>
                    </a:lnTo>
                    <a:lnTo>
                      <a:pt x="95" y="211"/>
                    </a:lnTo>
                    <a:lnTo>
                      <a:pt x="105" y="212"/>
                    </a:lnTo>
                    <a:lnTo>
                      <a:pt x="116" y="211"/>
                    </a:lnTo>
                    <a:lnTo>
                      <a:pt x="126" y="209"/>
                    </a:lnTo>
                    <a:lnTo>
                      <a:pt x="137" y="207"/>
                    </a:lnTo>
                    <a:lnTo>
                      <a:pt x="147" y="203"/>
                    </a:lnTo>
                    <a:lnTo>
                      <a:pt x="156" y="199"/>
                    </a:lnTo>
                    <a:lnTo>
                      <a:pt x="164" y="193"/>
                    </a:lnTo>
                    <a:lnTo>
                      <a:pt x="173" y="187"/>
                    </a:lnTo>
                    <a:lnTo>
                      <a:pt x="180" y="180"/>
                    </a:lnTo>
                    <a:lnTo>
                      <a:pt x="187" y="173"/>
                    </a:lnTo>
                    <a:lnTo>
                      <a:pt x="193" y="164"/>
                    </a:lnTo>
                    <a:lnTo>
                      <a:pt x="199" y="156"/>
                    </a:lnTo>
                    <a:lnTo>
                      <a:pt x="202" y="147"/>
                    </a:lnTo>
                    <a:lnTo>
                      <a:pt x="206" y="137"/>
                    </a:lnTo>
                    <a:lnTo>
                      <a:pt x="209" y="127"/>
                    </a:lnTo>
                    <a:lnTo>
                      <a:pt x="210" y="116"/>
                    </a:lnTo>
                    <a:lnTo>
                      <a:pt x="210" y="105"/>
                    </a:lnTo>
                    <a:lnTo>
                      <a:pt x="210" y="95"/>
                    </a:lnTo>
                    <a:lnTo>
                      <a:pt x="209" y="84"/>
                    </a:lnTo>
                    <a:lnTo>
                      <a:pt x="206" y="75"/>
                    </a:lnTo>
                    <a:lnTo>
                      <a:pt x="202" y="65"/>
                    </a:lnTo>
                    <a:lnTo>
                      <a:pt x="199" y="56"/>
                    </a:lnTo>
                    <a:lnTo>
                      <a:pt x="193" y="46"/>
                    </a:lnTo>
                    <a:lnTo>
                      <a:pt x="187" y="39"/>
                    </a:lnTo>
                    <a:lnTo>
                      <a:pt x="180" y="31"/>
                    </a:lnTo>
                    <a:lnTo>
                      <a:pt x="173" y="24"/>
                    </a:lnTo>
                    <a:lnTo>
                      <a:pt x="164" y="18"/>
                    </a:lnTo>
                    <a:lnTo>
                      <a:pt x="156" y="13"/>
                    </a:lnTo>
                    <a:lnTo>
                      <a:pt x="147" y="8"/>
                    </a:lnTo>
                    <a:lnTo>
                      <a:pt x="137" y="5"/>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6" name="Freeform 158"/>
              <p:cNvSpPr>
                <a:spLocks/>
              </p:cNvSpPr>
              <p:nvPr/>
            </p:nvSpPr>
            <p:spPr bwMode="auto">
              <a:xfrm>
                <a:off x="3200" y="3766"/>
                <a:ext cx="35" cy="35"/>
              </a:xfrm>
              <a:custGeom>
                <a:avLst/>
                <a:gdLst>
                  <a:gd name="T0" fmla="*/ 95 w 212"/>
                  <a:gd name="T1" fmla="*/ 0 h 211"/>
                  <a:gd name="T2" fmla="*/ 75 w 212"/>
                  <a:gd name="T3" fmla="*/ 5 h 211"/>
                  <a:gd name="T4" fmla="*/ 56 w 212"/>
                  <a:gd name="T5" fmla="*/ 12 h 211"/>
                  <a:gd name="T6" fmla="*/ 39 w 212"/>
                  <a:gd name="T7" fmla="*/ 24 h 211"/>
                  <a:gd name="T8" fmla="*/ 24 w 212"/>
                  <a:gd name="T9" fmla="*/ 38 h 211"/>
                  <a:gd name="T10" fmla="*/ 13 w 212"/>
                  <a:gd name="T11" fmla="*/ 55 h 211"/>
                  <a:gd name="T12" fmla="*/ 5 w 212"/>
                  <a:gd name="T13" fmla="*/ 74 h 211"/>
                  <a:gd name="T14" fmla="*/ 0 w 212"/>
                  <a:gd name="T15" fmla="*/ 95 h 211"/>
                  <a:gd name="T16" fmla="*/ 0 w 212"/>
                  <a:gd name="T17" fmla="*/ 116 h 211"/>
                  <a:gd name="T18" fmla="*/ 5 w 212"/>
                  <a:gd name="T19" fmla="*/ 136 h 211"/>
                  <a:gd name="T20" fmla="*/ 13 w 212"/>
                  <a:gd name="T21" fmla="*/ 155 h 211"/>
                  <a:gd name="T22" fmla="*/ 24 w 212"/>
                  <a:gd name="T23" fmla="*/ 173 h 211"/>
                  <a:gd name="T24" fmla="*/ 39 w 212"/>
                  <a:gd name="T25" fmla="*/ 187 h 211"/>
                  <a:gd name="T26" fmla="*/ 56 w 212"/>
                  <a:gd name="T27" fmla="*/ 198 h 211"/>
                  <a:gd name="T28" fmla="*/ 75 w 212"/>
                  <a:gd name="T29" fmla="*/ 206 h 211"/>
                  <a:gd name="T30" fmla="*/ 95 w 212"/>
                  <a:gd name="T31" fmla="*/ 211 h 211"/>
                  <a:gd name="T32" fmla="*/ 116 w 212"/>
                  <a:gd name="T33" fmla="*/ 211 h 211"/>
                  <a:gd name="T34" fmla="*/ 137 w 212"/>
                  <a:gd name="T35" fmla="*/ 206 h 211"/>
                  <a:gd name="T36" fmla="*/ 156 w 212"/>
                  <a:gd name="T37" fmla="*/ 198 h 211"/>
                  <a:gd name="T38" fmla="*/ 173 w 212"/>
                  <a:gd name="T39" fmla="*/ 187 h 211"/>
                  <a:gd name="T40" fmla="*/ 187 w 212"/>
                  <a:gd name="T41" fmla="*/ 173 h 211"/>
                  <a:gd name="T42" fmla="*/ 199 w 212"/>
                  <a:gd name="T43" fmla="*/ 155 h 211"/>
                  <a:gd name="T44" fmla="*/ 207 w 212"/>
                  <a:gd name="T45" fmla="*/ 136 h 211"/>
                  <a:gd name="T46" fmla="*/ 211 w 212"/>
                  <a:gd name="T47" fmla="*/ 116 h 211"/>
                  <a:gd name="T48" fmla="*/ 211 w 212"/>
                  <a:gd name="T49" fmla="*/ 95 h 211"/>
                  <a:gd name="T50" fmla="*/ 207 w 212"/>
                  <a:gd name="T51" fmla="*/ 74 h 211"/>
                  <a:gd name="T52" fmla="*/ 199 w 212"/>
                  <a:gd name="T53" fmla="*/ 55 h 211"/>
                  <a:gd name="T54" fmla="*/ 187 w 212"/>
                  <a:gd name="T55" fmla="*/ 38 h 211"/>
                  <a:gd name="T56" fmla="*/ 173 w 212"/>
                  <a:gd name="T57" fmla="*/ 24 h 211"/>
                  <a:gd name="T58" fmla="*/ 156 w 212"/>
                  <a:gd name="T59" fmla="*/ 12 h 211"/>
                  <a:gd name="T60" fmla="*/ 137 w 212"/>
                  <a:gd name="T61" fmla="*/ 5 h 211"/>
                  <a:gd name="T62" fmla="*/ 116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6" y="0"/>
                    </a:moveTo>
                    <a:lnTo>
                      <a:pt x="95" y="0"/>
                    </a:lnTo>
                    <a:lnTo>
                      <a:pt x="84" y="2"/>
                    </a:lnTo>
                    <a:lnTo>
                      <a:pt x="75" y="5"/>
                    </a:lnTo>
                    <a:lnTo>
                      <a:pt x="65" y="9"/>
                    </a:lnTo>
                    <a:lnTo>
                      <a:pt x="56" y="12"/>
                    </a:lnTo>
                    <a:lnTo>
                      <a:pt x="46" y="18"/>
                    </a:lnTo>
                    <a:lnTo>
                      <a:pt x="39" y="24"/>
                    </a:lnTo>
                    <a:lnTo>
                      <a:pt x="31" y="31"/>
                    </a:lnTo>
                    <a:lnTo>
                      <a:pt x="24" y="38"/>
                    </a:lnTo>
                    <a:lnTo>
                      <a:pt x="18" y="46"/>
                    </a:lnTo>
                    <a:lnTo>
                      <a:pt x="13" y="55"/>
                    </a:lnTo>
                    <a:lnTo>
                      <a:pt x="9" y="64"/>
                    </a:lnTo>
                    <a:lnTo>
                      <a:pt x="5" y="74"/>
                    </a:lnTo>
                    <a:lnTo>
                      <a:pt x="3" y="84"/>
                    </a:lnTo>
                    <a:lnTo>
                      <a:pt x="0" y="95"/>
                    </a:lnTo>
                    <a:lnTo>
                      <a:pt x="0" y="106"/>
                    </a:lnTo>
                    <a:lnTo>
                      <a:pt x="0" y="116"/>
                    </a:lnTo>
                    <a:lnTo>
                      <a:pt x="3" y="127"/>
                    </a:lnTo>
                    <a:lnTo>
                      <a:pt x="5" y="136"/>
                    </a:lnTo>
                    <a:lnTo>
                      <a:pt x="9" y="147"/>
                    </a:lnTo>
                    <a:lnTo>
                      <a:pt x="13" y="155"/>
                    </a:lnTo>
                    <a:lnTo>
                      <a:pt x="18" y="165"/>
                    </a:lnTo>
                    <a:lnTo>
                      <a:pt x="24" y="173"/>
                    </a:lnTo>
                    <a:lnTo>
                      <a:pt x="31" y="180"/>
                    </a:lnTo>
                    <a:lnTo>
                      <a:pt x="39" y="187"/>
                    </a:lnTo>
                    <a:lnTo>
                      <a:pt x="46" y="193"/>
                    </a:lnTo>
                    <a:lnTo>
                      <a:pt x="56" y="198"/>
                    </a:lnTo>
                    <a:lnTo>
                      <a:pt x="65" y="203"/>
                    </a:lnTo>
                    <a:lnTo>
                      <a:pt x="75" y="206"/>
                    </a:lnTo>
                    <a:lnTo>
                      <a:pt x="84" y="208"/>
                    </a:lnTo>
                    <a:lnTo>
                      <a:pt x="95" y="211"/>
                    </a:lnTo>
                    <a:lnTo>
                      <a:pt x="106" y="211"/>
                    </a:lnTo>
                    <a:lnTo>
                      <a:pt x="116" y="211"/>
                    </a:lnTo>
                    <a:lnTo>
                      <a:pt x="127" y="208"/>
                    </a:lnTo>
                    <a:lnTo>
                      <a:pt x="137" y="206"/>
                    </a:lnTo>
                    <a:lnTo>
                      <a:pt x="147" y="203"/>
                    </a:lnTo>
                    <a:lnTo>
                      <a:pt x="156" y="198"/>
                    </a:lnTo>
                    <a:lnTo>
                      <a:pt x="165" y="193"/>
                    </a:lnTo>
                    <a:lnTo>
                      <a:pt x="173" y="187"/>
                    </a:lnTo>
                    <a:lnTo>
                      <a:pt x="180" y="180"/>
                    </a:lnTo>
                    <a:lnTo>
                      <a:pt x="187" y="173"/>
                    </a:lnTo>
                    <a:lnTo>
                      <a:pt x="193" y="165"/>
                    </a:lnTo>
                    <a:lnTo>
                      <a:pt x="199" y="155"/>
                    </a:lnTo>
                    <a:lnTo>
                      <a:pt x="204" y="147"/>
                    </a:lnTo>
                    <a:lnTo>
                      <a:pt x="207" y="136"/>
                    </a:lnTo>
                    <a:lnTo>
                      <a:pt x="210" y="127"/>
                    </a:lnTo>
                    <a:lnTo>
                      <a:pt x="211" y="116"/>
                    </a:lnTo>
                    <a:lnTo>
                      <a:pt x="212" y="106"/>
                    </a:lnTo>
                    <a:lnTo>
                      <a:pt x="211" y="95"/>
                    </a:lnTo>
                    <a:lnTo>
                      <a:pt x="210" y="84"/>
                    </a:lnTo>
                    <a:lnTo>
                      <a:pt x="207" y="74"/>
                    </a:lnTo>
                    <a:lnTo>
                      <a:pt x="204" y="64"/>
                    </a:lnTo>
                    <a:lnTo>
                      <a:pt x="199" y="55"/>
                    </a:lnTo>
                    <a:lnTo>
                      <a:pt x="193" y="46"/>
                    </a:lnTo>
                    <a:lnTo>
                      <a:pt x="187" y="38"/>
                    </a:lnTo>
                    <a:lnTo>
                      <a:pt x="180" y="31"/>
                    </a:lnTo>
                    <a:lnTo>
                      <a:pt x="173" y="24"/>
                    </a:lnTo>
                    <a:lnTo>
                      <a:pt x="165" y="18"/>
                    </a:lnTo>
                    <a:lnTo>
                      <a:pt x="156" y="12"/>
                    </a:lnTo>
                    <a:lnTo>
                      <a:pt x="147" y="9"/>
                    </a:lnTo>
                    <a:lnTo>
                      <a:pt x="137" y="5"/>
                    </a:lnTo>
                    <a:lnTo>
                      <a:pt x="127" y="2"/>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7" name="Freeform 159"/>
              <p:cNvSpPr>
                <a:spLocks/>
              </p:cNvSpPr>
              <p:nvPr/>
            </p:nvSpPr>
            <p:spPr bwMode="auto">
              <a:xfrm>
                <a:off x="3215" y="3835"/>
                <a:ext cx="36" cy="36"/>
              </a:xfrm>
              <a:custGeom>
                <a:avLst/>
                <a:gdLst>
                  <a:gd name="T0" fmla="*/ 94 w 211"/>
                  <a:gd name="T1" fmla="*/ 0 h 212"/>
                  <a:gd name="T2" fmla="*/ 74 w 211"/>
                  <a:gd name="T3" fmla="*/ 5 h 212"/>
                  <a:gd name="T4" fmla="*/ 55 w 211"/>
                  <a:gd name="T5" fmla="*/ 13 h 212"/>
                  <a:gd name="T6" fmla="*/ 39 w 211"/>
                  <a:gd name="T7" fmla="*/ 24 h 212"/>
                  <a:gd name="T8" fmla="*/ 25 w 211"/>
                  <a:gd name="T9" fmla="*/ 39 h 212"/>
                  <a:gd name="T10" fmla="*/ 13 w 211"/>
                  <a:gd name="T11" fmla="*/ 56 h 212"/>
                  <a:gd name="T12" fmla="*/ 4 w 211"/>
                  <a:gd name="T13" fmla="*/ 74 h 212"/>
                  <a:gd name="T14" fmla="*/ 1 w 211"/>
                  <a:gd name="T15" fmla="*/ 95 h 212"/>
                  <a:gd name="T16" fmla="*/ 1 w 211"/>
                  <a:gd name="T17" fmla="*/ 116 h 212"/>
                  <a:gd name="T18" fmla="*/ 4 w 211"/>
                  <a:gd name="T19" fmla="*/ 137 h 212"/>
                  <a:gd name="T20" fmla="*/ 13 w 211"/>
                  <a:gd name="T21" fmla="*/ 156 h 212"/>
                  <a:gd name="T22" fmla="*/ 25 w 211"/>
                  <a:gd name="T23" fmla="*/ 173 h 212"/>
                  <a:gd name="T24" fmla="*/ 39 w 211"/>
                  <a:gd name="T25" fmla="*/ 187 h 212"/>
                  <a:gd name="T26" fmla="*/ 55 w 211"/>
                  <a:gd name="T27" fmla="*/ 199 h 212"/>
                  <a:gd name="T28" fmla="*/ 74 w 211"/>
                  <a:gd name="T29" fmla="*/ 207 h 212"/>
                  <a:gd name="T30" fmla="*/ 94 w 211"/>
                  <a:gd name="T31" fmla="*/ 210 h 212"/>
                  <a:gd name="T32" fmla="*/ 117 w 211"/>
                  <a:gd name="T33" fmla="*/ 210 h 212"/>
                  <a:gd name="T34" fmla="*/ 137 w 211"/>
                  <a:gd name="T35" fmla="*/ 207 h 212"/>
                  <a:gd name="T36" fmla="*/ 156 w 211"/>
                  <a:gd name="T37" fmla="*/ 199 h 212"/>
                  <a:gd name="T38" fmla="*/ 172 w 211"/>
                  <a:gd name="T39" fmla="*/ 187 h 212"/>
                  <a:gd name="T40" fmla="*/ 186 w 211"/>
                  <a:gd name="T41" fmla="*/ 173 h 212"/>
                  <a:gd name="T42" fmla="*/ 198 w 211"/>
                  <a:gd name="T43" fmla="*/ 156 h 212"/>
                  <a:gd name="T44" fmla="*/ 207 w 211"/>
                  <a:gd name="T45" fmla="*/ 137 h 212"/>
                  <a:gd name="T46" fmla="*/ 210 w 211"/>
                  <a:gd name="T47" fmla="*/ 116 h 212"/>
                  <a:gd name="T48" fmla="*/ 210 w 211"/>
                  <a:gd name="T49" fmla="*/ 95 h 212"/>
                  <a:gd name="T50" fmla="*/ 207 w 211"/>
                  <a:gd name="T51" fmla="*/ 74 h 212"/>
                  <a:gd name="T52" fmla="*/ 198 w 211"/>
                  <a:gd name="T53" fmla="*/ 56 h 212"/>
                  <a:gd name="T54" fmla="*/ 186 w 211"/>
                  <a:gd name="T55" fmla="*/ 39 h 212"/>
                  <a:gd name="T56" fmla="*/ 172 w 211"/>
                  <a:gd name="T57" fmla="*/ 24 h 212"/>
                  <a:gd name="T58" fmla="*/ 156 w 211"/>
                  <a:gd name="T59" fmla="*/ 13 h 212"/>
                  <a:gd name="T60" fmla="*/ 137 w 211"/>
                  <a:gd name="T61" fmla="*/ 5 h 212"/>
                  <a:gd name="T62" fmla="*/ 117 w 211"/>
                  <a:gd name="T6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0"/>
                    </a:lnTo>
                    <a:lnTo>
                      <a:pt x="84" y="2"/>
                    </a:lnTo>
                    <a:lnTo>
                      <a:pt x="74" y="5"/>
                    </a:lnTo>
                    <a:lnTo>
                      <a:pt x="65" y="8"/>
                    </a:lnTo>
                    <a:lnTo>
                      <a:pt x="55" y="13"/>
                    </a:lnTo>
                    <a:lnTo>
                      <a:pt x="46" y="18"/>
                    </a:lnTo>
                    <a:lnTo>
                      <a:pt x="39" y="24"/>
                    </a:lnTo>
                    <a:lnTo>
                      <a:pt x="30" y="31"/>
                    </a:lnTo>
                    <a:lnTo>
                      <a:pt x="25" y="39"/>
                    </a:lnTo>
                    <a:lnTo>
                      <a:pt x="17" y="46"/>
                    </a:lnTo>
                    <a:lnTo>
                      <a:pt x="13" y="56"/>
                    </a:lnTo>
                    <a:lnTo>
                      <a:pt x="8" y="65"/>
                    </a:lnTo>
                    <a:lnTo>
                      <a:pt x="4" y="74"/>
                    </a:lnTo>
                    <a:lnTo>
                      <a:pt x="2" y="84"/>
                    </a:lnTo>
                    <a:lnTo>
                      <a:pt x="1" y="95"/>
                    </a:lnTo>
                    <a:lnTo>
                      <a:pt x="0" y="105"/>
                    </a:lnTo>
                    <a:lnTo>
                      <a:pt x="1" y="116"/>
                    </a:lnTo>
                    <a:lnTo>
                      <a:pt x="2" y="126"/>
                    </a:lnTo>
                    <a:lnTo>
                      <a:pt x="4" y="137"/>
                    </a:lnTo>
                    <a:lnTo>
                      <a:pt x="8" y="147"/>
                    </a:lnTo>
                    <a:lnTo>
                      <a:pt x="13" y="156"/>
                    </a:lnTo>
                    <a:lnTo>
                      <a:pt x="17" y="164"/>
                    </a:lnTo>
                    <a:lnTo>
                      <a:pt x="25" y="173"/>
                    </a:lnTo>
                    <a:lnTo>
                      <a:pt x="30" y="180"/>
                    </a:lnTo>
                    <a:lnTo>
                      <a:pt x="39" y="187"/>
                    </a:lnTo>
                    <a:lnTo>
                      <a:pt x="46" y="193"/>
                    </a:lnTo>
                    <a:lnTo>
                      <a:pt x="55" y="199"/>
                    </a:lnTo>
                    <a:lnTo>
                      <a:pt x="65" y="203"/>
                    </a:lnTo>
                    <a:lnTo>
                      <a:pt x="74" y="207"/>
                    </a:lnTo>
                    <a:lnTo>
                      <a:pt x="84" y="209"/>
                    </a:lnTo>
                    <a:lnTo>
                      <a:pt x="94" y="210"/>
                    </a:lnTo>
                    <a:lnTo>
                      <a:pt x="105" y="212"/>
                    </a:lnTo>
                    <a:lnTo>
                      <a:pt x="117" y="210"/>
                    </a:lnTo>
                    <a:lnTo>
                      <a:pt x="126" y="209"/>
                    </a:lnTo>
                    <a:lnTo>
                      <a:pt x="137" y="207"/>
                    </a:lnTo>
                    <a:lnTo>
                      <a:pt x="146" y="203"/>
                    </a:lnTo>
                    <a:lnTo>
                      <a:pt x="156" y="199"/>
                    </a:lnTo>
                    <a:lnTo>
                      <a:pt x="164" y="193"/>
                    </a:lnTo>
                    <a:lnTo>
                      <a:pt x="172" y="187"/>
                    </a:lnTo>
                    <a:lnTo>
                      <a:pt x="179" y="180"/>
                    </a:lnTo>
                    <a:lnTo>
                      <a:pt x="186" y="173"/>
                    </a:lnTo>
                    <a:lnTo>
                      <a:pt x="192" y="164"/>
                    </a:lnTo>
                    <a:lnTo>
                      <a:pt x="198" y="156"/>
                    </a:lnTo>
                    <a:lnTo>
                      <a:pt x="203" y="147"/>
                    </a:lnTo>
                    <a:lnTo>
                      <a:pt x="207" y="137"/>
                    </a:lnTo>
                    <a:lnTo>
                      <a:pt x="209" y="126"/>
                    </a:lnTo>
                    <a:lnTo>
                      <a:pt x="210" y="116"/>
                    </a:lnTo>
                    <a:lnTo>
                      <a:pt x="211" y="105"/>
                    </a:lnTo>
                    <a:lnTo>
                      <a:pt x="210" y="95"/>
                    </a:lnTo>
                    <a:lnTo>
                      <a:pt x="209" y="84"/>
                    </a:lnTo>
                    <a:lnTo>
                      <a:pt x="207" y="74"/>
                    </a:lnTo>
                    <a:lnTo>
                      <a:pt x="203" y="65"/>
                    </a:lnTo>
                    <a:lnTo>
                      <a:pt x="198" y="56"/>
                    </a:lnTo>
                    <a:lnTo>
                      <a:pt x="192" y="46"/>
                    </a:lnTo>
                    <a:lnTo>
                      <a:pt x="186" y="39"/>
                    </a:lnTo>
                    <a:lnTo>
                      <a:pt x="179" y="31"/>
                    </a:lnTo>
                    <a:lnTo>
                      <a:pt x="172" y="24"/>
                    </a:lnTo>
                    <a:lnTo>
                      <a:pt x="164" y="18"/>
                    </a:lnTo>
                    <a:lnTo>
                      <a:pt x="156" y="13"/>
                    </a:lnTo>
                    <a:lnTo>
                      <a:pt x="146" y="8"/>
                    </a:lnTo>
                    <a:lnTo>
                      <a:pt x="137" y="5"/>
                    </a:lnTo>
                    <a:lnTo>
                      <a:pt x="126"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8" name="Freeform 160"/>
              <p:cNvSpPr>
                <a:spLocks/>
              </p:cNvSpPr>
              <p:nvPr/>
            </p:nvSpPr>
            <p:spPr bwMode="auto">
              <a:xfrm>
                <a:off x="3231" y="3846"/>
                <a:ext cx="35" cy="35"/>
              </a:xfrm>
              <a:custGeom>
                <a:avLst/>
                <a:gdLst>
                  <a:gd name="T0" fmla="*/ 95 w 212"/>
                  <a:gd name="T1" fmla="*/ 0 h 210"/>
                  <a:gd name="T2" fmla="*/ 75 w 212"/>
                  <a:gd name="T3" fmla="*/ 5 h 210"/>
                  <a:gd name="T4" fmla="*/ 56 w 212"/>
                  <a:gd name="T5" fmla="*/ 13 h 210"/>
                  <a:gd name="T6" fmla="*/ 39 w 212"/>
                  <a:gd name="T7" fmla="*/ 23 h 210"/>
                  <a:gd name="T8" fmla="*/ 25 w 212"/>
                  <a:gd name="T9" fmla="*/ 38 h 210"/>
                  <a:gd name="T10" fmla="*/ 13 w 212"/>
                  <a:gd name="T11" fmla="*/ 55 h 210"/>
                  <a:gd name="T12" fmla="*/ 5 w 212"/>
                  <a:gd name="T13" fmla="*/ 74 h 210"/>
                  <a:gd name="T14" fmla="*/ 1 w 212"/>
                  <a:gd name="T15" fmla="*/ 94 h 210"/>
                  <a:gd name="T16" fmla="*/ 1 w 212"/>
                  <a:gd name="T17" fmla="*/ 116 h 210"/>
                  <a:gd name="T18" fmla="*/ 5 w 212"/>
                  <a:gd name="T19" fmla="*/ 137 h 210"/>
                  <a:gd name="T20" fmla="*/ 13 w 212"/>
                  <a:gd name="T21" fmla="*/ 156 h 210"/>
                  <a:gd name="T22" fmla="*/ 25 w 212"/>
                  <a:gd name="T23" fmla="*/ 172 h 210"/>
                  <a:gd name="T24" fmla="*/ 39 w 212"/>
                  <a:gd name="T25" fmla="*/ 187 h 210"/>
                  <a:gd name="T26" fmla="*/ 56 w 212"/>
                  <a:gd name="T27" fmla="*/ 198 h 210"/>
                  <a:gd name="T28" fmla="*/ 75 w 212"/>
                  <a:gd name="T29" fmla="*/ 206 h 210"/>
                  <a:gd name="T30" fmla="*/ 95 w 212"/>
                  <a:gd name="T31" fmla="*/ 210 h 210"/>
                  <a:gd name="T32" fmla="*/ 117 w 212"/>
                  <a:gd name="T33" fmla="*/ 210 h 210"/>
                  <a:gd name="T34" fmla="*/ 137 w 212"/>
                  <a:gd name="T35" fmla="*/ 206 h 210"/>
                  <a:gd name="T36" fmla="*/ 156 w 212"/>
                  <a:gd name="T37" fmla="*/ 198 h 210"/>
                  <a:gd name="T38" fmla="*/ 173 w 212"/>
                  <a:gd name="T39" fmla="*/ 187 h 210"/>
                  <a:gd name="T40" fmla="*/ 187 w 212"/>
                  <a:gd name="T41" fmla="*/ 172 h 210"/>
                  <a:gd name="T42" fmla="*/ 199 w 212"/>
                  <a:gd name="T43" fmla="*/ 156 h 210"/>
                  <a:gd name="T44" fmla="*/ 207 w 212"/>
                  <a:gd name="T45" fmla="*/ 137 h 210"/>
                  <a:gd name="T46" fmla="*/ 210 w 212"/>
                  <a:gd name="T47" fmla="*/ 116 h 210"/>
                  <a:gd name="T48" fmla="*/ 210 w 212"/>
                  <a:gd name="T49" fmla="*/ 94 h 210"/>
                  <a:gd name="T50" fmla="*/ 207 w 212"/>
                  <a:gd name="T51" fmla="*/ 74 h 210"/>
                  <a:gd name="T52" fmla="*/ 199 w 212"/>
                  <a:gd name="T53" fmla="*/ 55 h 210"/>
                  <a:gd name="T54" fmla="*/ 187 w 212"/>
                  <a:gd name="T55" fmla="*/ 38 h 210"/>
                  <a:gd name="T56" fmla="*/ 173 w 212"/>
                  <a:gd name="T57" fmla="*/ 23 h 210"/>
                  <a:gd name="T58" fmla="*/ 156 w 212"/>
                  <a:gd name="T59" fmla="*/ 13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6" y="0"/>
                    </a:moveTo>
                    <a:lnTo>
                      <a:pt x="95" y="0"/>
                    </a:lnTo>
                    <a:lnTo>
                      <a:pt x="85" y="2"/>
                    </a:lnTo>
                    <a:lnTo>
                      <a:pt x="75" y="5"/>
                    </a:lnTo>
                    <a:lnTo>
                      <a:pt x="65" y="8"/>
                    </a:lnTo>
                    <a:lnTo>
                      <a:pt x="56" y="13"/>
                    </a:lnTo>
                    <a:lnTo>
                      <a:pt x="47" y="18"/>
                    </a:lnTo>
                    <a:lnTo>
                      <a:pt x="39" y="23"/>
                    </a:lnTo>
                    <a:lnTo>
                      <a:pt x="31" y="31"/>
                    </a:lnTo>
                    <a:lnTo>
                      <a:pt x="25" y="38"/>
                    </a:lnTo>
                    <a:lnTo>
                      <a:pt x="19" y="46"/>
                    </a:lnTo>
                    <a:lnTo>
                      <a:pt x="13" y="55"/>
                    </a:lnTo>
                    <a:lnTo>
                      <a:pt x="8" y="64"/>
                    </a:lnTo>
                    <a:lnTo>
                      <a:pt x="5" y="74"/>
                    </a:lnTo>
                    <a:lnTo>
                      <a:pt x="2" y="84"/>
                    </a:lnTo>
                    <a:lnTo>
                      <a:pt x="1" y="94"/>
                    </a:lnTo>
                    <a:lnTo>
                      <a:pt x="0" y="105"/>
                    </a:lnTo>
                    <a:lnTo>
                      <a:pt x="1" y="116"/>
                    </a:lnTo>
                    <a:lnTo>
                      <a:pt x="2" y="126"/>
                    </a:lnTo>
                    <a:lnTo>
                      <a:pt x="5" y="137"/>
                    </a:lnTo>
                    <a:lnTo>
                      <a:pt x="8" y="146"/>
                    </a:lnTo>
                    <a:lnTo>
                      <a:pt x="13" y="156"/>
                    </a:lnTo>
                    <a:lnTo>
                      <a:pt x="19" y="164"/>
                    </a:lnTo>
                    <a:lnTo>
                      <a:pt x="25" y="172"/>
                    </a:lnTo>
                    <a:lnTo>
                      <a:pt x="31" y="180"/>
                    </a:lnTo>
                    <a:lnTo>
                      <a:pt x="39" y="187"/>
                    </a:lnTo>
                    <a:lnTo>
                      <a:pt x="47" y="193"/>
                    </a:lnTo>
                    <a:lnTo>
                      <a:pt x="56" y="198"/>
                    </a:lnTo>
                    <a:lnTo>
                      <a:pt x="65" y="202"/>
                    </a:lnTo>
                    <a:lnTo>
                      <a:pt x="75" y="206"/>
                    </a:lnTo>
                    <a:lnTo>
                      <a:pt x="85" y="209"/>
                    </a:lnTo>
                    <a:lnTo>
                      <a:pt x="95" y="210"/>
                    </a:lnTo>
                    <a:lnTo>
                      <a:pt x="106" y="210"/>
                    </a:lnTo>
                    <a:lnTo>
                      <a:pt x="117" y="210"/>
                    </a:lnTo>
                    <a:lnTo>
                      <a:pt x="127" y="209"/>
                    </a:lnTo>
                    <a:lnTo>
                      <a:pt x="137" y="206"/>
                    </a:lnTo>
                    <a:lnTo>
                      <a:pt x="147" y="202"/>
                    </a:lnTo>
                    <a:lnTo>
                      <a:pt x="156" y="198"/>
                    </a:lnTo>
                    <a:lnTo>
                      <a:pt x="164" y="193"/>
                    </a:lnTo>
                    <a:lnTo>
                      <a:pt x="173" y="187"/>
                    </a:lnTo>
                    <a:lnTo>
                      <a:pt x="181" y="180"/>
                    </a:lnTo>
                    <a:lnTo>
                      <a:pt x="187" y="172"/>
                    </a:lnTo>
                    <a:lnTo>
                      <a:pt x="194" y="164"/>
                    </a:lnTo>
                    <a:lnTo>
                      <a:pt x="199" y="156"/>
                    </a:lnTo>
                    <a:lnTo>
                      <a:pt x="203" y="146"/>
                    </a:lnTo>
                    <a:lnTo>
                      <a:pt x="207" y="137"/>
                    </a:lnTo>
                    <a:lnTo>
                      <a:pt x="209" y="126"/>
                    </a:lnTo>
                    <a:lnTo>
                      <a:pt x="210" y="116"/>
                    </a:lnTo>
                    <a:lnTo>
                      <a:pt x="212" y="105"/>
                    </a:lnTo>
                    <a:lnTo>
                      <a:pt x="210" y="94"/>
                    </a:lnTo>
                    <a:lnTo>
                      <a:pt x="209" y="84"/>
                    </a:lnTo>
                    <a:lnTo>
                      <a:pt x="207" y="74"/>
                    </a:lnTo>
                    <a:lnTo>
                      <a:pt x="203" y="64"/>
                    </a:lnTo>
                    <a:lnTo>
                      <a:pt x="199" y="55"/>
                    </a:lnTo>
                    <a:lnTo>
                      <a:pt x="194" y="46"/>
                    </a:lnTo>
                    <a:lnTo>
                      <a:pt x="187" y="38"/>
                    </a:lnTo>
                    <a:lnTo>
                      <a:pt x="181" y="31"/>
                    </a:lnTo>
                    <a:lnTo>
                      <a:pt x="173" y="23"/>
                    </a:lnTo>
                    <a:lnTo>
                      <a:pt x="164" y="18"/>
                    </a:lnTo>
                    <a:lnTo>
                      <a:pt x="156" y="13"/>
                    </a:lnTo>
                    <a:lnTo>
                      <a:pt x="147" y="8"/>
                    </a:lnTo>
                    <a:lnTo>
                      <a:pt x="137" y="5"/>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9" name="Freeform 161"/>
              <p:cNvSpPr>
                <a:spLocks/>
              </p:cNvSpPr>
              <p:nvPr/>
            </p:nvSpPr>
            <p:spPr bwMode="auto">
              <a:xfrm>
                <a:off x="3246" y="3820"/>
                <a:ext cx="36" cy="35"/>
              </a:xfrm>
              <a:custGeom>
                <a:avLst/>
                <a:gdLst>
                  <a:gd name="T0" fmla="*/ 96 w 212"/>
                  <a:gd name="T1" fmla="*/ 0 h 210"/>
                  <a:gd name="T2" fmla="*/ 75 w 212"/>
                  <a:gd name="T3" fmla="*/ 4 h 210"/>
                  <a:gd name="T4" fmla="*/ 56 w 212"/>
                  <a:gd name="T5" fmla="*/ 13 h 210"/>
                  <a:gd name="T6" fmla="*/ 39 w 212"/>
                  <a:gd name="T7" fmla="*/ 23 h 210"/>
                  <a:gd name="T8" fmla="*/ 25 w 212"/>
                  <a:gd name="T9" fmla="*/ 37 h 210"/>
                  <a:gd name="T10" fmla="*/ 13 w 212"/>
                  <a:gd name="T11" fmla="*/ 55 h 210"/>
                  <a:gd name="T12" fmla="*/ 5 w 212"/>
                  <a:gd name="T13" fmla="*/ 74 h 210"/>
                  <a:gd name="T14" fmla="*/ 2 w 212"/>
                  <a:gd name="T15" fmla="*/ 94 h 210"/>
                  <a:gd name="T16" fmla="*/ 2 w 212"/>
                  <a:gd name="T17" fmla="*/ 115 h 210"/>
                  <a:gd name="T18" fmla="*/ 5 w 212"/>
                  <a:gd name="T19" fmla="*/ 137 h 210"/>
                  <a:gd name="T20" fmla="*/ 13 w 212"/>
                  <a:gd name="T21" fmla="*/ 156 h 210"/>
                  <a:gd name="T22" fmla="*/ 25 w 212"/>
                  <a:gd name="T23" fmla="*/ 172 h 210"/>
                  <a:gd name="T24" fmla="*/ 39 w 212"/>
                  <a:gd name="T25" fmla="*/ 186 h 210"/>
                  <a:gd name="T26" fmla="*/ 56 w 212"/>
                  <a:gd name="T27" fmla="*/ 198 h 210"/>
                  <a:gd name="T28" fmla="*/ 75 w 212"/>
                  <a:gd name="T29" fmla="*/ 205 h 210"/>
                  <a:gd name="T30" fmla="*/ 96 w 212"/>
                  <a:gd name="T31" fmla="*/ 210 h 210"/>
                  <a:gd name="T32" fmla="*/ 117 w 212"/>
                  <a:gd name="T33" fmla="*/ 210 h 210"/>
                  <a:gd name="T34" fmla="*/ 138 w 212"/>
                  <a:gd name="T35" fmla="*/ 205 h 210"/>
                  <a:gd name="T36" fmla="*/ 156 w 212"/>
                  <a:gd name="T37" fmla="*/ 198 h 210"/>
                  <a:gd name="T38" fmla="*/ 173 w 212"/>
                  <a:gd name="T39" fmla="*/ 186 h 210"/>
                  <a:gd name="T40" fmla="*/ 188 w 212"/>
                  <a:gd name="T41" fmla="*/ 172 h 210"/>
                  <a:gd name="T42" fmla="*/ 199 w 212"/>
                  <a:gd name="T43" fmla="*/ 156 h 210"/>
                  <a:gd name="T44" fmla="*/ 207 w 212"/>
                  <a:gd name="T45" fmla="*/ 137 h 210"/>
                  <a:gd name="T46" fmla="*/ 211 w 212"/>
                  <a:gd name="T47" fmla="*/ 115 h 210"/>
                  <a:gd name="T48" fmla="*/ 211 w 212"/>
                  <a:gd name="T49" fmla="*/ 94 h 210"/>
                  <a:gd name="T50" fmla="*/ 207 w 212"/>
                  <a:gd name="T51" fmla="*/ 74 h 210"/>
                  <a:gd name="T52" fmla="*/ 199 w 212"/>
                  <a:gd name="T53" fmla="*/ 55 h 210"/>
                  <a:gd name="T54" fmla="*/ 188 w 212"/>
                  <a:gd name="T55" fmla="*/ 37 h 210"/>
                  <a:gd name="T56" fmla="*/ 173 w 212"/>
                  <a:gd name="T57" fmla="*/ 23 h 210"/>
                  <a:gd name="T58" fmla="*/ 156 w 212"/>
                  <a:gd name="T59" fmla="*/ 13 h 210"/>
                  <a:gd name="T60" fmla="*/ 138 w 212"/>
                  <a:gd name="T61" fmla="*/ 4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7" y="0"/>
                    </a:moveTo>
                    <a:lnTo>
                      <a:pt x="96" y="0"/>
                    </a:lnTo>
                    <a:lnTo>
                      <a:pt x="86" y="2"/>
                    </a:lnTo>
                    <a:lnTo>
                      <a:pt x="75" y="4"/>
                    </a:lnTo>
                    <a:lnTo>
                      <a:pt x="65" y="8"/>
                    </a:lnTo>
                    <a:lnTo>
                      <a:pt x="56" y="13"/>
                    </a:lnTo>
                    <a:lnTo>
                      <a:pt x="48" y="17"/>
                    </a:lnTo>
                    <a:lnTo>
                      <a:pt x="39" y="23"/>
                    </a:lnTo>
                    <a:lnTo>
                      <a:pt x="32" y="30"/>
                    </a:lnTo>
                    <a:lnTo>
                      <a:pt x="25" y="37"/>
                    </a:lnTo>
                    <a:lnTo>
                      <a:pt x="19" y="46"/>
                    </a:lnTo>
                    <a:lnTo>
                      <a:pt x="13" y="55"/>
                    </a:lnTo>
                    <a:lnTo>
                      <a:pt x="9" y="63"/>
                    </a:lnTo>
                    <a:lnTo>
                      <a:pt x="5" y="74"/>
                    </a:lnTo>
                    <a:lnTo>
                      <a:pt x="3" y="83"/>
                    </a:lnTo>
                    <a:lnTo>
                      <a:pt x="2" y="94"/>
                    </a:lnTo>
                    <a:lnTo>
                      <a:pt x="0" y="105"/>
                    </a:lnTo>
                    <a:lnTo>
                      <a:pt x="2" y="115"/>
                    </a:lnTo>
                    <a:lnTo>
                      <a:pt x="3" y="126"/>
                    </a:lnTo>
                    <a:lnTo>
                      <a:pt x="5" y="137"/>
                    </a:lnTo>
                    <a:lnTo>
                      <a:pt x="9" y="146"/>
                    </a:lnTo>
                    <a:lnTo>
                      <a:pt x="13" y="156"/>
                    </a:lnTo>
                    <a:lnTo>
                      <a:pt x="19" y="164"/>
                    </a:lnTo>
                    <a:lnTo>
                      <a:pt x="25" y="172"/>
                    </a:lnTo>
                    <a:lnTo>
                      <a:pt x="32" y="179"/>
                    </a:lnTo>
                    <a:lnTo>
                      <a:pt x="39" y="186"/>
                    </a:lnTo>
                    <a:lnTo>
                      <a:pt x="48" y="192"/>
                    </a:lnTo>
                    <a:lnTo>
                      <a:pt x="56" y="198"/>
                    </a:lnTo>
                    <a:lnTo>
                      <a:pt x="65" y="202"/>
                    </a:lnTo>
                    <a:lnTo>
                      <a:pt x="75" y="205"/>
                    </a:lnTo>
                    <a:lnTo>
                      <a:pt x="86" y="209"/>
                    </a:lnTo>
                    <a:lnTo>
                      <a:pt x="96" y="210"/>
                    </a:lnTo>
                    <a:lnTo>
                      <a:pt x="107" y="210"/>
                    </a:lnTo>
                    <a:lnTo>
                      <a:pt x="117" y="210"/>
                    </a:lnTo>
                    <a:lnTo>
                      <a:pt x="128" y="209"/>
                    </a:lnTo>
                    <a:lnTo>
                      <a:pt x="138" y="205"/>
                    </a:lnTo>
                    <a:lnTo>
                      <a:pt x="147" y="202"/>
                    </a:lnTo>
                    <a:lnTo>
                      <a:pt x="156" y="198"/>
                    </a:lnTo>
                    <a:lnTo>
                      <a:pt x="166" y="192"/>
                    </a:lnTo>
                    <a:lnTo>
                      <a:pt x="173" y="186"/>
                    </a:lnTo>
                    <a:lnTo>
                      <a:pt x="181" y="179"/>
                    </a:lnTo>
                    <a:lnTo>
                      <a:pt x="188" y="172"/>
                    </a:lnTo>
                    <a:lnTo>
                      <a:pt x="194" y="164"/>
                    </a:lnTo>
                    <a:lnTo>
                      <a:pt x="199" y="156"/>
                    </a:lnTo>
                    <a:lnTo>
                      <a:pt x="204" y="146"/>
                    </a:lnTo>
                    <a:lnTo>
                      <a:pt x="207" y="137"/>
                    </a:lnTo>
                    <a:lnTo>
                      <a:pt x="210" y="126"/>
                    </a:lnTo>
                    <a:lnTo>
                      <a:pt x="211" y="115"/>
                    </a:lnTo>
                    <a:lnTo>
                      <a:pt x="212" y="105"/>
                    </a:lnTo>
                    <a:lnTo>
                      <a:pt x="211" y="94"/>
                    </a:lnTo>
                    <a:lnTo>
                      <a:pt x="210" y="83"/>
                    </a:lnTo>
                    <a:lnTo>
                      <a:pt x="207" y="74"/>
                    </a:lnTo>
                    <a:lnTo>
                      <a:pt x="204" y="63"/>
                    </a:lnTo>
                    <a:lnTo>
                      <a:pt x="199" y="55"/>
                    </a:lnTo>
                    <a:lnTo>
                      <a:pt x="194" y="46"/>
                    </a:lnTo>
                    <a:lnTo>
                      <a:pt x="188" y="37"/>
                    </a:lnTo>
                    <a:lnTo>
                      <a:pt x="181" y="30"/>
                    </a:lnTo>
                    <a:lnTo>
                      <a:pt x="173" y="23"/>
                    </a:lnTo>
                    <a:lnTo>
                      <a:pt x="166" y="17"/>
                    </a:lnTo>
                    <a:lnTo>
                      <a:pt x="156" y="13"/>
                    </a:lnTo>
                    <a:lnTo>
                      <a:pt x="147" y="8"/>
                    </a:lnTo>
                    <a:lnTo>
                      <a:pt x="138" y="4"/>
                    </a:lnTo>
                    <a:lnTo>
                      <a:pt x="128" y="2"/>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0" name="Freeform 162"/>
              <p:cNvSpPr>
                <a:spLocks/>
              </p:cNvSpPr>
              <p:nvPr/>
            </p:nvSpPr>
            <p:spPr bwMode="auto">
              <a:xfrm>
                <a:off x="3262" y="3768"/>
                <a:ext cx="35" cy="35"/>
              </a:xfrm>
              <a:custGeom>
                <a:avLst/>
                <a:gdLst>
                  <a:gd name="T0" fmla="*/ 96 w 211"/>
                  <a:gd name="T1" fmla="*/ 1 h 211"/>
                  <a:gd name="T2" fmla="*/ 74 w 211"/>
                  <a:gd name="T3" fmla="*/ 4 h 211"/>
                  <a:gd name="T4" fmla="*/ 55 w 211"/>
                  <a:gd name="T5" fmla="*/ 13 h 211"/>
                  <a:gd name="T6" fmla="*/ 39 w 211"/>
                  <a:gd name="T7" fmla="*/ 24 h 211"/>
                  <a:gd name="T8" fmla="*/ 25 w 211"/>
                  <a:gd name="T9" fmla="*/ 39 h 211"/>
                  <a:gd name="T10" fmla="*/ 13 w 211"/>
                  <a:gd name="T11" fmla="*/ 55 h 211"/>
                  <a:gd name="T12" fmla="*/ 6 w 211"/>
                  <a:gd name="T13" fmla="*/ 74 h 211"/>
                  <a:gd name="T14" fmla="*/ 1 w 211"/>
                  <a:gd name="T15" fmla="*/ 94 h 211"/>
                  <a:gd name="T16" fmla="*/ 1 w 211"/>
                  <a:gd name="T17" fmla="*/ 117 h 211"/>
                  <a:gd name="T18" fmla="*/ 6 w 211"/>
                  <a:gd name="T19" fmla="*/ 137 h 211"/>
                  <a:gd name="T20" fmla="*/ 13 w 211"/>
                  <a:gd name="T21" fmla="*/ 156 h 211"/>
                  <a:gd name="T22" fmla="*/ 25 w 211"/>
                  <a:gd name="T23" fmla="*/ 172 h 211"/>
                  <a:gd name="T24" fmla="*/ 39 w 211"/>
                  <a:gd name="T25" fmla="*/ 186 h 211"/>
                  <a:gd name="T26" fmla="*/ 55 w 211"/>
                  <a:gd name="T27" fmla="*/ 198 h 211"/>
                  <a:gd name="T28" fmla="*/ 74 w 211"/>
                  <a:gd name="T29" fmla="*/ 206 h 211"/>
                  <a:gd name="T30" fmla="*/ 96 w 211"/>
                  <a:gd name="T31" fmla="*/ 210 h 211"/>
                  <a:gd name="T32" fmla="*/ 117 w 211"/>
                  <a:gd name="T33" fmla="*/ 210 h 211"/>
                  <a:gd name="T34" fmla="*/ 137 w 211"/>
                  <a:gd name="T35" fmla="*/ 206 h 211"/>
                  <a:gd name="T36" fmla="*/ 156 w 211"/>
                  <a:gd name="T37" fmla="*/ 198 h 211"/>
                  <a:gd name="T38" fmla="*/ 174 w 211"/>
                  <a:gd name="T39" fmla="*/ 186 h 211"/>
                  <a:gd name="T40" fmla="*/ 188 w 211"/>
                  <a:gd name="T41" fmla="*/ 172 h 211"/>
                  <a:gd name="T42" fmla="*/ 198 w 211"/>
                  <a:gd name="T43" fmla="*/ 156 h 211"/>
                  <a:gd name="T44" fmla="*/ 207 w 211"/>
                  <a:gd name="T45" fmla="*/ 137 h 211"/>
                  <a:gd name="T46" fmla="*/ 211 w 211"/>
                  <a:gd name="T47" fmla="*/ 117 h 211"/>
                  <a:gd name="T48" fmla="*/ 211 w 211"/>
                  <a:gd name="T49" fmla="*/ 94 h 211"/>
                  <a:gd name="T50" fmla="*/ 207 w 211"/>
                  <a:gd name="T51" fmla="*/ 74 h 211"/>
                  <a:gd name="T52" fmla="*/ 198 w 211"/>
                  <a:gd name="T53" fmla="*/ 55 h 211"/>
                  <a:gd name="T54" fmla="*/ 188 w 211"/>
                  <a:gd name="T55" fmla="*/ 39 h 211"/>
                  <a:gd name="T56" fmla="*/ 174 w 211"/>
                  <a:gd name="T57" fmla="*/ 24 h 211"/>
                  <a:gd name="T58" fmla="*/ 156 w 211"/>
                  <a:gd name="T59" fmla="*/ 13 h 211"/>
                  <a:gd name="T60" fmla="*/ 137 w 211"/>
                  <a:gd name="T61" fmla="*/ 4 h 211"/>
                  <a:gd name="T62" fmla="*/ 117 w 211"/>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6" y="1"/>
                    </a:lnTo>
                    <a:lnTo>
                      <a:pt x="85" y="2"/>
                    </a:lnTo>
                    <a:lnTo>
                      <a:pt x="74" y="4"/>
                    </a:lnTo>
                    <a:lnTo>
                      <a:pt x="65" y="8"/>
                    </a:lnTo>
                    <a:lnTo>
                      <a:pt x="55" y="13"/>
                    </a:lnTo>
                    <a:lnTo>
                      <a:pt x="47" y="17"/>
                    </a:lnTo>
                    <a:lnTo>
                      <a:pt x="39" y="24"/>
                    </a:lnTo>
                    <a:lnTo>
                      <a:pt x="32" y="30"/>
                    </a:lnTo>
                    <a:lnTo>
                      <a:pt x="25" y="39"/>
                    </a:lnTo>
                    <a:lnTo>
                      <a:pt x="19" y="47"/>
                    </a:lnTo>
                    <a:lnTo>
                      <a:pt x="13" y="55"/>
                    </a:lnTo>
                    <a:lnTo>
                      <a:pt x="9" y="65"/>
                    </a:lnTo>
                    <a:lnTo>
                      <a:pt x="6" y="74"/>
                    </a:lnTo>
                    <a:lnTo>
                      <a:pt x="2" y="85"/>
                    </a:lnTo>
                    <a:lnTo>
                      <a:pt x="1" y="94"/>
                    </a:lnTo>
                    <a:lnTo>
                      <a:pt x="0" y="105"/>
                    </a:lnTo>
                    <a:lnTo>
                      <a:pt x="1" y="117"/>
                    </a:lnTo>
                    <a:lnTo>
                      <a:pt x="2" y="126"/>
                    </a:lnTo>
                    <a:lnTo>
                      <a:pt x="6" y="137"/>
                    </a:lnTo>
                    <a:lnTo>
                      <a:pt x="9" y="146"/>
                    </a:lnTo>
                    <a:lnTo>
                      <a:pt x="13" y="156"/>
                    </a:lnTo>
                    <a:lnTo>
                      <a:pt x="19" y="164"/>
                    </a:lnTo>
                    <a:lnTo>
                      <a:pt x="25" y="172"/>
                    </a:lnTo>
                    <a:lnTo>
                      <a:pt x="32" y="180"/>
                    </a:lnTo>
                    <a:lnTo>
                      <a:pt x="39" y="186"/>
                    </a:lnTo>
                    <a:lnTo>
                      <a:pt x="47" y="192"/>
                    </a:lnTo>
                    <a:lnTo>
                      <a:pt x="55" y="198"/>
                    </a:lnTo>
                    <a:lnTo>
                      <a:pt x="65" y="203"/>
                    </a:lnTo>
                    <a:lnTo>
                      <a:pt x="74" y="206"/>
                    </a:lnTo>
                    <a:lnTo>
                      <a:pt x="85" y="209"/>
                    </a:lnTo>
                    <a:lnTo>
                      <a:pt x="96" y="210"/>
                    </a:lnTo>
                    <a:lnTo>
                      <a:pt x="106" y="211"/>
                    </a:lnTo>
                    <a:lnTo>
                      <a:pt x="117" y="210"/>
                    </a:lnTo>
                    <a:lnTo>
                      <a:pt x="127" y="209"/>
                    </a:lnTo>
                    <a:lnTo>
                      <a:pt x="137" y="206"/>
                    </a:lnTo>
                    <a:lnTo>
                      <a:pt x="146" y="203"/>
                    </a:lnTo>
                    <a:lnTo>
                      <a:pt x="156" y="198"/>
                    </a:lnTo>
                    <a:lnTo>
                      <a:pt x="165" y="192"/>
                    </a:lnTo>
                    <a:lnTo>
                      <a:pt x="174" y="186"/>
                    </a:lnTo>
                    <a:lnTo>
                      <a:pt x="181" y="180"/>
                    </a:lnTo>
                    <a:lnTo>
                      <a:pt x="188" y="172"/>
                    </a:lnTo>
                    <a:lnTo>
                      <a:pt x="194" y="164"/>
                    </a:lnTo>
                    <a:lnTo>
                      <a:pt x="198" y="156"/>
                    </a:lnTo>
                    <a:lnTo>
                      <a:pt x="203" y="146"/>
                    </a:lnTo>
                    <a:lnTo>
                      <a:pt x="207" y="137"/>
                    </a:lnTo>
                    <a:lnTo>
                      <a:pt x="209" y="126"/>
                    </a:lnTo>
                    <a:lnTo>
                      <a:pt x="211" y="117"/>
                    </a:lnTo>
                    <a:lnTo>
                      <a:pt x="211" y="105"/>
                    </a:lnTo>
                    <a:lnTo>
                      <a:pt x="211" y="94"/>
                    </a:lnTo>
                    <a:lnTo>
                      <a:pt x="209" y="85"/>
                    </a:lnTo>
                    <a:lnTo>
                      <a:pt x="207" y="74"/>
                    </a:lnTo>
                    <a:lnTo>
                      <a:pt x="203" y="65"/>
                    </a:lnTo>
                    <a:lnTo>
                      <a:pt x="198" y="55"/>
                    </a:lnTo>
                    <a:lnTo>
                      <a:pt x="194" y="47"/>
                    </a:lnTo>
                    <a:lnTo>
                      <a:pt x="188" y="39"/>
                    </a:lnTo>
                    <a:lnTo>
                      <a:pt x="181" y="30"/>
                    </a:lnTo>
                    <a:lnTo>
                      <a:pt x="174" y="24"/>
                    </a:lnTo>
                    <a:lnTo>
                      <a:pt x="165" y="17"/>
                    </a:lnTo>
                    <a:lnTo>
                      <a:pt x="156" y="13"/>
                    </a:lnTo>
                    <a:lnTo>
                      <a:pt x="146" y="8"/>
                    </a:lnTo>
                    <a:lnTo>
                      <a:pt x="137" y="4"/>
                    </a:lnTo>
                    <a:lnTo>
                      <a:pt x="127"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1" name="Freeform 163"/>
              <p:cNvSpPr>
                <a:spLocks/>
              </p:cNvSpPr>
              <p:nvPr/>
            </p:nvSpPr>
            <p:spPr bwMode="auto">
              <a:xfrm>
                <a:off x="3278" y="3706"/>
                <a:ext cx="35" cy="35"/>
              </a:xfrm>
              <a:custGeom>
                <a:avLst/>
                <a:gdLst>
                  <a:gd name="T0" fmla="*/ 95 w 211"/>
                  <a:gd name="T1" fmla="*/ 0 h 211"/>
                  <a:gd name="T2" fmla="*/ 74 w 211"/>
                  <a:gd name="T3" fmla="*/ 5 h 211"/>
                  <a:gd name="T4" fmla="*/ 55 w 211"/>
                  <a:gd name="T5" fmla="*/ 13 h 211"/>
                  <a:gd name="T6" fmla="*/ 38 w 211"/>
                  <a:gd name="T7" fmla="*/ 24 h 211"/>
                  <a:gd name="T8" fmla="*/ 24 w 211"/>
                  <a:gd name="T9" fmla="*/ 38 h 211"/>
                  <a:gd name="T10" fmla="*/ 12 w 211"/>
                  <a:gd name="T11" fmla="*/ 56 h 211"/>
                  <a:gd name="T12" fmla="*/ 5 w 211"/>
                  <a:gd name="T13" fmla="*/ 75 h 211"/>
                  <a:gd name="T14" fmla="*/ 0 w 211"/>
                  <a:gd name="T15" fmla="*/ 95 h 211"/>
                  <a:gd name="T16" fmla="*/ 0 w 211"/>
                  <a:gd name="T17" fmla="*/ 116 h 211"/>
                  <a:gd name="T18" fmla="*/ 5 w 211"/>
                  <a:gd name="T19" fmla="*/ 138 h 211"/>
                  <a:gd name="T20" fmla="*/ 12 w 211"/>
                  <a:gd name="T21" fmla="*/ 157 h 211"/>
                  <a:gd name="T22" fmla="*/ 24 w 211"/>
                  <a:gd name="T23" fmla="*/ 173 h 211"/>
                  <a:gd name="T24" fmla="*/ 38 w 211"/>
                  <a:gd name="T25" fmla="*/ 187 h 211"/>
                  <a:gd name="T26" fmla="*/ 55 w 211"/>
                  <a:gd name="T27" fmla="*/ 199 h 211"/>
                  <a:gd name="T28" fmla="*/ 74 w 211"/>
                  <a:gd name="T29" fmla="*/ 206 h 211"/>
                  <a:gd name="T30" fmla="*/ 95 w 211"/>
                  <a:gd name="T31" fmla="*/ 211 h 211"/>
                  <a:gd name="T32" fmla="*/ 116 w 211"/>
                  <a:gd name="T33" fmla="*/ 211 h 211"/>
                  <a:gd name="T34" fmla="*/ 136 w 211"/>
                  <a:gd name="T35" fmla="*/ 206 h 211"/>
                  <a:gd name="T36" fmla="*/ 155 w 211"/>
                  <a:gd name="T37" fmla="*/ 199 h 211"/>
                  <a:gd name="T38" fmla="*/ 173 w 211"/>
                  <a:gd name="T39" fmla="*/ 187 h 211"/>
                  <a:gd name="T40" fmla="*/ 187 w 211"/>
                  <a:gd name="T41" fmla="*/ 173 h 211"/>
                  <a:gd name="T42" fmla="*/ 198 w 211"/>
                  <a:gd name="T43" fmla="*/ 157 h 211"/>
                  <a:gd name="T44" fmla="*/ 206 w 211"/>
                  <a:gd name="T45" fmla="*/ 138 h 211"/>
                  <a:gd name="T46" fmla="*/ 211 w 211"/>
                  <a:gd name="T47" fmla="*/ 116 h 211"/>
                  <a:gd name="T48" fmla="*/ 211 w 211"/>
                  <a:gd name="T49" fmla="*/ 95 h 211"/>
                  <a:gd name="T50" fmla="*/ 206 w 211"/>
                  <a:gd name="T51" fmla="*/ 75 h 211"/>
                  <a:gd name="T52" fmla="*/ 198 w 211"/>
                  <a:gd name="T53" fmla="*/ 56 h 211"/>
                  <a:gd name="T54" fmla="*/ 187 w 211"/>
                  <a:gd name="T55" fmla="*/ 38 h 211"/>
                  <a:gd name="T56" fmla="*/ 173 w 211"/>
                  <a:gd name="T57" fmla="*/ 24 h 211"/>
                  <a:gd name="T58" fmla="*/ 155 w 211"/>
                  <a:gd name="T59" fmla="*/ 13 h 211"/>
                  <a:gd name="T60" fmla="*/ 136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4" y="3"/>
                    </a:lnTo>
                    <a:lnTo>
                      <a:pt x="74" y="5"/>
                    </a:lnTo>
                    <a:lnTo>
                      <a:pt x="64" y="9"/>
                    </a:lnTo>
                    <a:lnTo>
                      <a:pt x="55" y="13"/>
                    </a:lnTo>
                    <a:lnTo>
                      <a:pt x="46" y="18"/>
                    </a:lnTo>
                    <a:lnTo>
                      <a:pt x="38" y="24"/>
                    </a:lnTo>
                    <a:lnTo>
                      <a:pt x="31" y="31"/>
                    </a:lnTo>
                    <a:lnTo>
                      <a:pt x="24" y="38"/>
                    </a:lnTo>
                    <a:lnTo>
                      <a:pt x="18" y="47"/>
                    </a:lnTo>
                    <a:lnTo>
                      <a:pt x="12" y="56"/>
                    </a:lnTo>
                    <a:lnTo>
                      <a:pt x="9" y="64"/>
                    </a:lnTo>
                    <a:lnTo>
                      <a:pt x="5" y="75"/>
                    </a:lnTo>
                    <a:lnTo>
                      <a:pt x="2" y="84"/>
                    </a:lnTo>
                    <a:lnTo>
                      <a:pt x="0" y="95"/>
                    </a:lnTo>
                    <a:lnTo>
                      <a:pt x="0" y="106"/>
                    </a:lnTo>
                    <a:lnTo>
                      <a:pt x="0" y="116"/>
                    </a:lnTo>
                    <a:lnTo>
                      <a:pt x="2" y="127"/>
                    </a:lnTo>
                    <a:lnTo>
                      <a:pt x="5" y="138"/>
                    </a:lnTo>
                    <a:lnTo>
                      <a:pt x="9" y="147"/>
                    </a:lnTo>
                    <a:lnTo>
                      <a:pt x="12" y="157"/>
                    </a:lnTo>
                    <a:lnTo>
                      <a:pt x="18" y="165"/>
                    </a:lnTo>
                    <a:lnTo>
                      <a:pt x="24" y="173"/>
                    </a:lnTo>
                    <a:lnTo>
                      <a:pt x="31" y="180"/>
                    </a:lnTo>
                    <a:lnTo>
                      <a:pt x="38" y="187"/>
                    </a:lnTo>
                    <a:lnTo>
                      <a:pt x="46" y="193"/>
                    </a:lnTo>
                    <a:lnTo>
                      <a:pt x="55" y="199"/>
                    </a:lnTo>
                    <a:lnTo>
                      <a:pt x="64" y="203"/>
                    </a:lnTo>
                    <a:lnTo>
                      <a:pt x="74" y="206"/>
                    </a:lnTo>
                    <a:lnTo>
                      <a:pt x="84" y="210"/>
                    </a:lnTo>
                    <a:lnTo>
                      <a:pt x="95" y="211"/>
                    </a:lnTo>
                    <a:lnTo>
                      <a:pt x="106" y="211"/>
                    </a:lnTo>
                    <a:lnTo>
                      <a:pt x="116" y="211"/>
                    </a:lnTo>
                    <a:lnTo>
                      <a:pt x="127" y="210"/>
                    </a:lnTo>
                    <a:lnTo>
                      <a:pt x="136" y="206"/>
                    </a:lnTo>
                    <a:lnTo>
                      <a:pt x="147" y="203"/>
                    </a:lnTo>
                    <a:lnTo>
                      <a:pt x="155" y="199"/>
                    </a:lnTo>
                    <a:lnTo>
                      <a:pt x="165" y="193"/>
                    </a:lnTo>
                    <a:lnTo>
                      <a:pt x="173" y="187"/>
                    </a:lnTo>
                    <a:lnTo>
                      <a:pt x="180" y="180"/>
                    </a:lnTo>
                    <a:lnTo>
                      <a:pt x="187" y="173"/>
                    </a:lnTo>
                    <a:lnTo>
                      <a:pt x="193" y="165"/>
                    </a:lnTo>
                    <a:lnTo>
                      <a:pt x="198" y="157"/>
                    </a:lnTo>
                    <a:lnTo>
                      <a:pt x="203" y="147"/>
                    </a:lnTo>
                    <a:lnTo>
                      <a:pt x="206" y="138"/>
                    </a:lnTo>
                    <a:lnTo>
                      <a:pt x="208" y="127"/>
                    </a:lnTo>
                    <a:lnTo>
                      <a:pt x="211" y="116"/>
                    </a:lnTo>
                    <a:lnTo>
                      <a:pt x="211" y="106"/>
                    </a:lnTo>
                    <a:lnTo>
                      <a:pt x="211" y="95"/>
                    </a:lnTo>
                    <a:lnTo>
                      <a:pt x="208" y="84"/>
                    </a:lnTo>
                    <a:lnTo>
                      <a:pt x="206" y="75"/>
                    </a:lnTo>
                    <a:lnTo>
                      <a:pt x="203" y="64"/>
                    </a:lnTo>
                    <a:lnTo>
                      <a:pt x="198" y="56"/>
                    </a:lnTo>
                    <a:lnTo>
                      <a:pt x="193" y="47"/>
                    </a:lnTo>
                    <a:lnTo>
                      <a:pt x="187" y="38"/>
                    </a:lnTo>
                    <a:lnTo>
                      <a:pt x="180" y="31"/>
                    </a:lnTo>
                    <a:lnTo>
                      <a:pt x="173" y="24"/>
                    </a:lnTo>
                    <a:lnTo>
                      <a:pt x="165" y="18"/>
                    </a:lnTo>
                    <a:lnTo>
                      <a:pt x="155" y="13"/>
                    </a:lnTo>
                    <a:lnTo>
                      <a:pt x="147" y="9"/>
                    </a:lnTo>
                    <a:lnTo>
                      <a:pt x="136" y="5"/>
                    </a:lnTo>
                    <a:lnTo>
                      <a:pt x="127" y="3"/>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2" name="Freeform 164"/>
              <p:cNvSpPr>
                <a:spLocks/>
              </p:cNvSpPr>
              <p:nvPr/>
            </p:nvSpPr>
            <p:spPr bwMode="auto">
              <a:xfrm>
                <a:off x="3293" y="3713"/>
                <a:ext cx="35" cy="35"/>
              </a:xfrm>
              <a:custGeom>
                <a:avLst/>
                <a:gdLst>
                  <a:gd name="T0" fmla="*/ 94 w 210"/>
                  <a:gd name="T1" fmla="*/ 0 h 210"/>
                  <a:gd name="T2" fmla="*/ 73 w 210"/>
                  <a:gd name="T3" fmla="*/ 5 h 210"/>
                  <a:gd name="T4" fmla="*/ 54 w 210"/>
                  <a:gd name="T5" fmla="*/ 13 h 210"/>
                  <a:gd name="T6" fmla="*/ 38 w 210"/>
                  <a:gd name="T7" fmla="*/ 23 h 210"/>
                  <a:gd name="T8" fmla="*/ 23 w 210"/>
                  <a:gd name="T9" fmla="*/ 38 h 210"/>
                  <a:gd name="T10" fmla="*/ 13 w 210"/>
                  <a:gd name="T11" fmla="*/ 54 h 210"/>
                  <a:gd name="T12" fmla="*/ 5 w 210"/>
                  <a:gd name="T13" fmla="*/ 73 h 210"/>
                  <a:gd name="T14" fmla="*/ 0 w 210"/>
                  <a:gd name="T15" fmla="*/ 94 h 210"/>
                  <a:gd name="T16" fmla="*/ 0 w 210"/>
                  <a:gd name="T17" fmla="*/ 116 h 210"/>
                  <a:gd name="T18" fmla="*/ 5 w 210"/>
                  <a:gd name="T19" fmla="*/ 137 h 210"/>
                  <a:gd name="T20" fmla="*/ 13 w 210"/>
                  <a:gd name="T21" fmla="*/ 156 h 210"/>
                  <a:gd name="T22" fmla="*/ 23 w 210"/>
                  <a:gd name="T23" fmla="*/ 172 h 210"/>
                  <a:gd name="T24" fmla="*/ 38 w 210"/>
                  <a:gd name="T25" fmla="*/ 187 h 210"/>
                  <a:gd name="T26" fmla="*/ 54 w 210"/>
                  <a:gd name="T27" fmla="*/ 197 h 210"/>
                  <a:gd name="T28" fmla="*/ 73 w 210"/>
                  <a:gd name="T29" fmla="*/ 206 h 210"/>
                  <a:gd name="T30" fmla="*/ 94 w 210"/>
                  <a:gd name="T31" fmla="*/ 210 h 210"/>
                  <a:gd name="T32" fmla="*/ 116 w 210"/>
                  <a:gd name="T33" fmla="*/ 210 h 210"/>
                  <a:gd name="T34" fmla="*/ 137 w 210"/>
                  <a:gd name="T35" fmla="*/ 206 h 210"/>
                  <a:gd name="T36" fmla="*/ 156 w 210"/>
                  <a:gd name="T37" fmla="*/ 197 h 210"/>
                  <a:gd name="T38" fmla="*/ 172 w 210"/>
                  <a:gd name="T39" fmla="*/ 187 h 210"/>
                  <a:gd name="T40" fmla="*/ 187 w 210"/>
                  <a:gd name="T41" fmla="*/ 172 h 210"/>
                  <a:gd name="T42" fmla="*/ 197 w 210"/>
                  <a:gd name="T43" fmla="*/ 156 h 210"/>
                  <a:gd name="T44" fmla="*/ 205 w 210"/>
                  <a:gd name="T45" fmla="*/ 137 h 210"/>
                  <a:gd name="T46" fmla="*/ 210 w 210"/>
                  <a:gd name="T47" fmla="*/ 116 h 210"/>
                  <a:gd name="T48" fmla="*/ 210 w 210"/>
                  <a:gd name="T49" fmla="*/ 94 h 210"/>
                  <a:gd name="T50" fmla="*/ 205 w 210"/>
                  <a:gd name="T51" fmla="*/ 73 h 210"/>
                  <a:gd name="T52" fmla="*/ 197 w 210"/>
                  <a:gd name="T53" fmla="*/ 54 h 210"/>
                  <a:gd name="T54" fmla="*/ 187 w 210"/>
                  <a:gd name="T55" fmla="*/ 38 h 210"/>
                  <a:gd name="T56" fmla="*/ 172 w 210"/>
                  <a:gd name="T57" fmla="*/ 23 h 210"/>
                  <a:gd name="T58" fmla="*/ 156 w 210"/>
                  <a:gd name="T59" fmla="*/ 13 h 210"/>
                  <a:gd name="T60" fmla="*/ 137 w 210"/>
                  <a:gd name="T61" fmla="*/ 5 h 210"/>
                  <a:gd name="T62" fmla="*/ 116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4" y="2"/>
                    </a:lnTo>
                    <a:lnTo>
                      <a:pt x="73" y="5"/>
                    </a:lnTo>
                    <a:lnTo>
                      <a:pt x="64" y="8"/>
                    </a:lnTo>
                    <a:lnTo>
                      <a:pt x="54" y="13"/>
                    </a:lnTo>
                    <a:lnTo>
                      <a:pt x="46" y="18"/>
                    </a:lnTo>
                    <a:lnTo>
                      <a:pt x="38" y="23"/>
                    </a:lnTo>
                    <a:lnTo>
                      <a:pt x="31" y="31"/>
                    </a:lnTo>
                    <a:lnTo>
                      <a:pt x="23" y="38"/>
                    </a:lnTo>
                    <a:lnTo>
                      <a:pt x="18" y="46"/>
                    </a:lnTo>
                    <a:lnTo>
                      <a:pt x="13" y="54"/>
                    </a:lnTo>
                    <a:lnTo>
                      <a:pt x="8" y="64"/>
                    </a:lnTo>
                    <a:lnTo>
                      <a:pt x="5" y="73"/>
                    </a:lnTo>
                    <a:lnTo>
                      <a:pt x="2" y="84"/>
                    </a:lnTo>
                    <a:lnTo>
                      <a:pt x="0" y="94"/>
                    </a:lnTo>
                    <a:lnTo>
                      <a:pt x="0" y="105"/>
                    </a:lnTo>
                    <a:lnTo>
                      <a:pt x="0" y="116"/>
                    </a:lnTo>
                    <a:lnTo>
                      <a:pt x="2" y="126"/>
                    </a:lnTo>
                    <a:lnTo>
                      <a:pt x="5" y="137"/>
                    </a:lnTo>
                    <a:lnTo>
                      <a:pt x="8" y="146"/>
                    </a:lnTo>
                    <a:lnTo>
                      <a:pt x="13" y="156"/>
                    </a:lnTo>
                    <a:lnTo>
                      <a:pt x="18" y="164"/>
                    </a:lnTo>
                    <a:lnTo>
                      <a:pt x="23" y="172"/>
                    </a:lnTo>
                    <a:lnTo>
                      <a:pt x="31" y="180"/>
                    </a:lnTo>
                    <a:lnTo>
                      <a:pt x="38" y="187"/>
                    </a:lnTo>
                    <a:lnTo>
                      <a:pt x="46" y="193"/>
                    </a:lnTo>
                    <a:lnTo>
                      <a:pt x="54" y="197"/>
                    </a:lnTo>
                    <a:lnTo>
                      <a:pt x="64" y="202"/>
                    </a:lnTo>
                    <a:lnTo>
                      <a:pt x="73" y="206"/>
                    </a:lnTo>
                    <a:lnTo>
                      <a:pt x="84" y="208"/>
                    </a:lnTo>
                    <a:lnTo>
                      <a:pt x="94" y="210"/>
                    </a:lnTo>
                    <a:lnTo>
                      <a:pt x="105" y="210"/>
                    </a:lnTo>
                    <a:lnTo>
                      <a:pt x="116" y="210"/>
                    </a:lnTo>
                    <a:lnTo>
                      <a:pt x="126" y="208"/>
                    </a:lnTo>
                    <a:lnTo>
                      <a:pt x="137" y="206"/>
                    </a:lnTo>
                    <a:lnTo>
                      <a:pt x="146" y="202"/>
                    </a:lnTo>
                    <a:lnTo>
                      <a:pt x="156" y="197"/>
                    </a:lnTo>
                    <a:lnTo>
                      <a:pt x="164" y="193"/>
                    </a:lnTo>
                    <a:lnTo>
                      <a:pt x="172" y="187"/>
                    </a:lnTo>
                    <a:lnTo>
                      <a:pt x="179" y="180"/>
                    </a:lnTo>
                    <a:lnTo>
                      <a:pt x="187" y="172"/>
                    </a:lnTo>
                    <a:lnTo>
                      <a:pt x="192" y="164"/>
                    </a:lnTo>
                    <a:lnTo>
                      <a:pt x="197" y="156"/>
                    </a:lnTo>
                    <a:lnTo>
                      <a:pt x="202" y="146"/>
                    </a:lnTo>
                    <a:lnTo>
                      <a:pt x="205" y="137"/>
                    </a:lnTo>
                    <a:lnTo>
                      <a:pt x="208" y="126"/>
                    </a:lnTo>
                    <a:lnTo>
                      <a:pt x="210" y="116"/>
                    </a:lnTo>
                    <a:lnTo>
                      <a:pt x="210" y="105"/>
                    </a:lnTo>
                    <a:lnTo>
                      <a:pt x="210" y="94"/>
                    </a:lnTo>
                    <a:lnTo>
                      <a:pt x="208" y="84"/>
                    </a:lnTo>
                    <a:lnTo>
                      <a:pt x="205" y="73"/>
                    </a:lnTo>
                    <a:lnTo>
                      <a:pt x="202" y="64"/>
                    </a:lnTo>
                    <a:lnTo>
                      <a:pt x="197" y="54"/>
                    </a:lnTo>
                    <a:lnTo>
                      <a:pt x="192" y="46"/>
                    </a:lnTo>
                    <a:lnTo>
                      <a:pt x="187" y="38"/>
                    </a:lnTo>
                    <a:lnTo>
                      <a:pt x="179" y="31"/>
                    </a:lnTo>
                    <a:lnTo>
                      <a:pt x="172" y="23"/>
                    </a:lnTo>
                    <a:lnTo>
                      <a:pt x="164" y="18"/>
                    </a:lnTo>
                    <a:lnTo>
                      <a:pt x="156" y="13"/>
                    </a:lnTo>
                    <a:lnTo>
                      <a:pt x="146" y="8"/>
                    </a:lnTo>
                    <a:lnTo>
                      <a:pt x="137" y="5"/>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3" name="Freeform 165"/>
              <p:cNvSpPr>
                <a:spLocks/>
              </p:cNvSpPr>
              <p:nvPr/>
            </p:nvSpPr>
            <p:spPr bwMode="auto">
              <a:xfrm>
                <a:off x="3309" y="3793"/>
                <a:ext cx="35" cy="35"/>
              </a:xfrm>
              <a:custGeom>
                <a:avLst/>
                <a:gdLst>
                  <a:gd name="T0" fmla="*/ 95 w 211"/>
                  <a:gd name="T1" fmla="*/ 0 h 211"/>
                  <a:gd name="T2" fmla="*/ 75 w 211"/>
                  <a:gd name="T3" fmla="*/ 5 h 211"/>
                  <a:gd name="T4" fmla="*/ 56 w 211"/>
                  <a:gd name="T5" fmla="*/ 12 h 211"/>
                  <a:gd name="T6" fmla="*/ 38 w 211"/>
                  <a:gd name="T7" fmla="*/ 24 h 211"/>
                  <a:gd name="T8" fmla="*/ 24 w 211"/>
                  <a:gd name="T9" fmla="*/ 38 h 211"/>
                  <a:gd name="T10" fmla="*/ 13 w 211"/>
                  <a:gd name="T11" fmla="*/ 55 h 211"/>
                  <a:gd name="T12" fmla="*/ 5 w 211"/>
                  <a:gd name="T13" fmla="*/ 73 h 211"/>
                  <a:gd name="T14" fmla="*/ 0 w 211"/>
                  <a:gd name="T15" fmla="*/ 95 h 211"/>
                  <a:gd name="T16" fmla="*/ 0 w 211"/>
                  <a:gd name="T17" fmla="*/ 116 h 211"/>
                  <a:gd name="T18" fmla="*/ 5 w 211"/>
                  <a:gd name="T19" fmla="*/ 136 h 211"/>
                  <a:gd name="T20" fmla="*/ 13 w 211"/>
                  <a:gd name="T21" fmla="*/ 155 h 211"/>
                  <a:gd name="T22" fmla="*/ 24 w 211"/>
                  <a:gd name="T23" fmla="*/ 173 h 211"/>
                  <a:gd name="T24" fmla="*/ 38 w 211"/>
                  <a:gd name="T25" fmla="*/ 187 h 211"/>
                  <a:gd name="T26" fmla="*/ 56 w 211"/>
                  <a:gd name="T27" fmla="*/ 198 h 211"/>
                  <a:gd name="T28" fmla="*/ 75 w 211"/>
                  <a:gd name="T29" fmla="*/ 206 h 211"/>
                  <a:gd name="T30" fmla="*/ 95 w 211"/>
                  <a:gd name="T31" fmla="*/ 211 h 211"/>
                  <a:gd name="T32" fmla="*/ 116 w 211"/>
                  <a:gd name="T33" fmla="*/ 211 h 211"/>
                  <a:gd name="T34" fmla="*/ 137 w 211"/>
                  <a:gd name="T35" fmla="*/ 206 h 211"/>
                  <a:gd name="T36" fmla="*/ 156 w 211"/>
                  <a:gd name="T37" fmla="*/ 198 h 211"/>
                  <a:gd name="T38" fmla="*/ 173 w 211"/>
                  <a:gd name="T39" fmla="*/ 187 h 211"/>
                  <a:gd name="T40" fmla="*/ 187 w 211"/>
                  <a:gd name="T41" fmla="*/ 173 h 211"/>
                  <a:gd name="T42" fmla="*/ 199 w 211"/>
                  <a:gd name="T43" fmla="*/ 155 h 211"/>
                  <a:gd name="T44" fmla="*/ 206 w 211"/>
                  <a:gd name="T45" fmla="*/ 136 h 211"/>
                  <a:gd name="T46" fmla="*/ 211 w 211"/>
                  <a:gd name="T47" fmla="*/ 116 h 211"/>
                  <a:gd name="T48" fmla="*/ 211 w 211"/>
                  <a:gd name="T49" fmla="*/ 95 h 211"/>
                  <a:gd name="T50" fmla="*/ 206 w 211"/>
                  <a:gd name="T51" fmla="*/ 73 h 211"/>
                  <a:gd name="T52" fmla="*/ 199 w 211"/>
                  <a:gd name="T53" fmla="*/ 55 h 211"/>
                  <a:gd name="T54" fmla="*/ 187 w 211"/>
                  <a:gd name="T55" fmla="*/ 38 h 211"/>
                  <a:gd name="T56" fmla="*/ 173 w 211"/>
                  <a:gd name="T57" fmla="*/ 24 h 211"/>
                  <a:gd name="T58" fmla="*/ 156 w 211"/>
                  <a:gd name="T59" fmla="*/ 12 h 211"/>
                  <a:gd name="T60" fmla="*/ 137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5" y="0"/>
                    </a:moveTo>
                    <a:lnTo>
                      <a:pt x="95" y="0"/>
                    </a:lnTo>
                    <a:lnTo>
                      <a:pt x="84" y="1"/>
                    </a:lnTo>
                    <a:lnTo>
                      <a:pt x="75" y="5"/>
                    </a:lnTo>
                    <a:lnTo>
                      <a:pt x="64" y="8"/>
                    </a:lnTo>
                    <a:lnTo>
                      <a:pt x="56" y="12"/>
                    </a:lnTo>
                    <a:lnTo>
                      <a:pt x="46" y="18"/>
                    </a:lnTo>
                    <a:lnTo>
                      <a:pt x="38" y="24"/>
                    </a:lnTo>
                    <a:lnTo>
                      <a:pt x="31" y="31"/>
                    </a:lnTo>
                    <a:lnTo>
                      <a:pt x="24" y="38"/>
                    </a:lnTo>
                    <a:lnTo>
                      <a:pt x="18" y="46"/>
                    </a:lnTo>
                    <a:lnTo>
                      <a:pt x="13" y="55"/>
                    </a:lnTo>
                    <a:lnTo>
                      <a:pt x="8" y="64"/>
                    </a:lnTo>
                    <a:lnTo>
                      <a:pt x="5" y="73"/>
                    </a:lnTo>
                    <a:lnTo>
                      <a:pt x="3" y="84"/>
                    </a:lnTo>
                    <a:lnTo>
                      <a:pt x="0" y="95"/>
                    </a:lnTo>
                    <a:lnTo>
                      <a:pt x="0" y="105"/>
                    </a:lnTo>
                    <a:lnTo>
                      <a:pt x="0" y="116"/>
                    </a:lnTo>
                    <a:lnTo>
                      <a:pt x="3" y="127"/>
                    </a:lnTo>
                    <a:lnTo>
                      <a:pt x="5" y="136"/>
                    </a:lnTo>
                    <a:lnTo>
                      <a:pt x="8" y="147"/>
                    </a:lnTo>
                    <a:lnTo>
                      <a:pt x="13" y="155"/>
                    </a:lnTo>
                    <a:lnTo>
                      <a:pt x="18" y="165"/>
                    </a:lnTo>
                    <a:lnTo>
                      <a:pt x="24" y="173"/>
                    </a:lnTo>
                    <a:lnTo>
                      <a:pt x="31" y="180"/>
                    </a:lnTo>
                    <a:lnTo>
                      <a:pt x="38" y="187"/>
                    </a:lnTo>
                    <a:lnTo>
                      <a:pt x="46" y="193"/>
                    </a:lnTo>
                    <a:lnTo>
                      <a:pt x="56" y="198"/>
                    </a:lnTo>
                    <a:lnTo>
                      <a:pt x="64" y="202"/>
                    </a:lnTo>
                    <a:lnTo>
                      <a:pt x="75" y="206"/>
                    </a:lnTo>
                    <a:lnTo>
                      <a:pt x="84" y="208"/>
                    </a:lnTo>
                    <a:lnTo>
                      <a:pt x="95" y="211"/>
                    </a:lnTo>
                    <a:lnTo>
                      <a:pt x="105" y="211"/>
                    </a:lnTo>
                    <a:lnTo>
                      <a:pt x="116" y="211"/>
                    </a:lnTo>
                    <a:lnTo>
                      <a:pt x="127" y="208"/>
                    </a:lnTo>
                    <a:lnTo>
                      <a:pt x="137" y="206"/>
                    </a:lnTo>
                    <a:lnTo>
                      <a:pt x="147" y="202"/>
                    </a:lnTo>
                    <a:lnTo>
                      <a:pt x="156" y="198"/>
                    </a:lnTo>
                    <a:lnTo>
                      <a:pt x="164" y="193"/>
                    </a:lnTo>
                    <a:lnTo>
                      <a:pt x="173" y="187"/>
                    </a:lnTo>
                    <a:lnTo>
                      <a:pt x="180" y="180"/>
                    </a:lnTo>
                    <a:lnTo>
                      <a:pt x="187" y="173"/>
                    </a:lnTo>
                    <a:lnTo>
                      <a:pt x="193" y="165"/>
                    </a:lnTo>
                    <a:lnTo>
                      <a:pt x="199" y="155"/>
                    </a:lnTo>
                    <a:lnTo>
                      <a:pt x="202" y="147"/>
                    </a:lnTo>
                    <a:lnTo>
                      <a:pt x="206" y="136"/>
                    </a:lnTo>
                    <a:lnTo>
                      <a:pt x="209" y="127"/>
                    </a:lnTo>
                    <a:lnTo>
                      <a:pt x="211" y="116"/>
                    </a:lnTo>
                    <a:lnTo>
                      <a:pt x="211" y="105"/>
                    </a:lnTo>
                    <a:lnTo>
                      <a:pt x="211" y="95"/>
                    </a:lnTo>
                    <a:lnTo>
                      <a:pt x="209" y="84"/>
                    </a:lnTo>
                    <a:lnTo>
                      <a:pt x="206" y="73"/>
                    </a:lnTo>
                    <a:lnTo>
                      <a:pt x="202" y="64"/>
                    </a:lnTo>
                    <a:lnTo>
                      <a:pt x="199" y="55"/>
                    </a:lnTo>
                    <a:lnTo>
                      <a:pt x="193" y="46"/>
                    </a:lnTo>
                    <a:lnTo>
                      <a:pt x="187" y="38"/>
                    </a:lnTo>
                    <a:lnTo>
                      <a:pt x="180" y="31"/>
                    </a:lnTo>
                    <a:lnTo>
                      <a:pt x="173" y="24"/>
                    </a:lnTo>
                    <a:lnTo>
                      <a:pt x="164" y="18"/>
                    </a:lnTo>
                    <a:lnTo>
                      <a:pt x="156" y="12"/>
                    </a:lnTo>
                    <a:lnTo>
                      <a:pt x="147" y="8"/>
                    </a:lnTo>
                    <a:lnTo>
                      <a:pt x="137" y="5"/>
                    </a:lnTo>
                    <a:lnTo>
                      <a:pt x="127"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4" name="Freeform 166"/>
              <p:cNvSpPr>
                <a:spLocks/>
              </p:cNvSpPr>
              <p:nvPr/>
            </p:nvSpPr>
            <p:spPr bwMode="auto">
              <a:xfrm>
                <a:off x="3324" y="3838"/>
                <a:ext cx="35" cy="35"/>
              </a:xfrm>
              <a:custGeom>
                <a:avLst/>
                <a:gdLst>
                  <a:gd name="T0" fmla="*/ 94 w 210"/>
                  <a:gd name="T1" fmla="*/ 0 h 211"/>
                  <a:gd name="T2" fmla="*/ 74 w 210"/>
                  <a:gd name="T3" fmla="*/ 5 h 211"/>
                  <a:gd name="T4" fmla="*/ 55 w 210"/>
                  <a:gd name="T5" fmla="*/ 12 h 211"/>
                  <a:gd name="T6" fmla="*/ 37 w 210"/>
                  <a:gd name="T7" fmla="*/ 24 h 211"/>
                  <a:gd name="T8" fmla="*/ 23 w 210"/>
                  <a:gd name="T9" fmla="*/ 38 h 211"/>
                  <a:gd name="T10" fmla="*/ 13 w 210"/>
                  <a:gd name="T11" fmla="*/ 55 h 211"/>
                  <a:gd name="T12" fmla="*/ 4 w 210"/>
                  <a:gd name="T13" fmla="*/ 74 h 211"/>
                  <a:gd name="T14" fmla="*/ 0 w 210"/>
                  <a:gd name="T15" fmla="*/ 95 h 211"/>
                  <a:gd name="T16" fmla="*/ 0 w 210"/>
                  <a:gd name="T17" fmla="*/ 116 h 211"/>
                  <a:gd name="T18" fmla="*/ 4 w 210"/>
                  <a:gd name="T19" fmla="*/ 136 h 211"/>
                  <a:gd name="T20" fmla="*/ 13 w 210"/>
                  <a:gd name="T21" fmla="*/ 155 h 211"/>
                  <a:gd name="T22" fmla="*/ 23 w 210"/>
                  <a:gd name="T23" fmla="*/ 173 h 211"/>
                  <a:gd name="T24" fmla="*/ 37 w 210"/>
                  <a:gd name="T25" fmla="*/ 187 h 211"/>
                  <a:gd name="T26" fmla="*/ 55 w 210"/>
                  <a:gd name="T27" fmla="*/ 198 h 211"/>
                  <a:gd name="T28" fmla="*/ 74 w 210"/>
                  <a:gd name="T29" fmla="*/ 206 h 211"/>
                  <a:gd name="T30" fmla="*/ 94 w 210"/>
                  <a:gd name="T31" fmla="*/ 211 h 211"/>
                  <a:gd name="T32" fmla="*/ 115 w 210"/>
                  <a:gd name="T33" fmla="*/ 211 h 211"/>
                  <a:gd name="T34" fmla="*/ 137 w 210"/>
                  <a:gd name="T35" fmla="*/ 206 h 211"/>
                  <a:gd name="T36" fmla="*/ 156 w 210"/>
                  <a:gd name="T37" fmla="*/ 198 h 211"/>
                  <a:gd name="T38" fmla="*/ 172 w 210"/>
                  <a:gd name="T39" fmla="*/ 187 h 211"/>
                  <a:gd name="T40" fmla="*/ 186 w 210"/>
                  <a:gd name="T41" fmla="*/ 173 h 211"/>
                  <a:gd name="T42" fmla="*/ 198 w 210"/>
                  <a:gd name="T43" fmla="*/ 155 h 211"/>
                  <a:gd name="T44" fmla="*/ 205 w 210"/>
                  <a:gd name="T45" fmla="*/ 136 h 211"/>
                  <a:gd name="T46" fmla="*/ 210 w 210"/>
                  <a:gd name="T47" fmla="*/ 116 h 211"/>
                  <a:gd name="T48" fmla="*/ 210 w 210"/>
                  <a:gd name="T49" fmla="*/ 95 h 211"/>
                  <a:gd name="T50" fmla="*/ 205 w 210"/>
                  <a:gd name="T51" fmla="*/ 74 h 211"/>
                  <a:gd name="T52" fmla="*/ 198 w 210"/>
                  <a:gd name="T53" fmla="*/ 55 h 211"/>
                  <a:gd name="T54" fmla="*/ 186 w 210"/>
                  <a:gd name="T55" fmla="*/ 38 h 211"/>
                  <a:gd name="T56" fmla="*/ 172 w 210"/>
                  <a:gd name="T57" fmla="*/ 24 h 211"/>
                  <a:gd name="T58" fmla="*/ 156 w 210"/>
                  <a:gd name="T59" fmla="*/ 12 h 211"/>
                  <a:gd name="T60" fmla="*/ 137 w 210"/>
                  <a:gd name="T61" fmla="*/ 5 h 211"/>
                  <a:gd name="T62" fmla="*/ 115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3" y="1"/>
                    </a:lnTo>
                    <a:lnTo>
                      <a:pt x="74" y="5"/>
                    </a:lnTo>
                    <a:lnTo>
                      <a:pt x="63" y="9"/>
                    </a:lnTo>
                    <a:lnTo>
                      <a:pt x="55" y="12"/>
                    </a:lnTo>
                    <a:lnTo>
                      <a:pt x="46" y="18"/>
                    </a:lnTo>
                    <a:lnTo>
                      <a:pt x="37" y="24"/>
                    </a:lnTo>
                    <a:lnTo>
                      <a:pt x="30" y="31"/>
                    </a:lnTo>
                    <a:lnTo>
                      <a:pt x="23" y="38"/>
                    </a:lnTo>
                    <a:lnTo>
                      <a:pt x="17" y="46"/>
                    </a:lnTo>
                    <a:lnTo>
                      <a:pt x="13" y="55"/>
                    </a:lnTo>
                    <a:lnTo>
                      <a:pt x="8" y="64"/>
                    </a:lnTo>
                    <a:lnTo>
                      <a:pt x="4" y="74"/>
                    </a:lnTo>
                    <a:lnTo>
                      <a:pt x="2" y="84"/>
                    </a:lnTo>
                    <a:lnTo>
                      <a:pt x="0" y="95"/>
                    </a:lnTo>
                    <a:lnTo>
                      <a:pt x="0" y="106"/>
                    </a:lnTo>
                    <a:lnTo>
                      <a:pt x="0" y="116"/>
                    </a:lnTo>
                    <a:lnTo>
                      <a:pt x="2" y="127"/>
                    </a:lnTo>
                    <a:lnTo>
                      <a:pt x="4" y="136"/>
                    </a:lnTo>
                    <a:lnTo>
                      <a:pt x="8" y="147"/>
                    </a:lnTo>
                    <a:lnTo>
                      <a:pt x="13" y="155"/>
                    </a:lnTo>
                    <a:lnTo>
                      <a:pt x="17" y="165"/>
                    </a:lnTo>
                    <a:lnTo>
                      <a:pt x="23" y="173"/>
                    </a:lnTo>
                    <a:lnTo>
                      <a:pt x="30" y="180"/>
                    </a:lnTo>
                    <a:lnTo>
                      <a:pt x="37" y="187"/>
                    </a:lnTo>
                    <a:lnTo>
                      <a:pt x="46" y="193"/>
                    </a:lnTo>
                    <a:lnTo>
                      <a:pt x="55" y="198"/>
                    </a:lnTo>
                    <a:lnTo>
                      <a:pt x="63" y="203"/>
                    </a:lnTo>
                    <a:lnTo>
                      <a:pt x="74" y="206"/>
                    </a:lnTo>
                    <a:lnTo>
                      <a:pt x="83" y="208"/>
                    </a:lnTo>
                    <a:lnTo>
                      <a:pt x="94" y="211"/>
                    </a:lnTo>
                    <a:lnTo>
                      <a:pt x="105" y="211"/>
                    </a:lnTo>
                    <a:lnTo>
                      <a:pt x="115" y="211"/>
                    </a:lnTo>
                    <a:lnTo>
                      <a:pt x="126" y="208"/>
                    </a:lnTo>
                    <a:lnTo>
                      <a:pt x="137" y="206"/>
                    </a:lnTo>
                    <a:lnTo>
                      <a:pt x="146" y="203"/>
                    </a:lnTo>
                    <a:lnTo>
                      <a:pt x="156" y="198"/>
                    </a:lnTo>
                    <a:lnTo>
                      <a:pt x="164" y="193"/>
                    </a:lnTo>
                    <a:lnTo>
                      <a:pt x="172" y="187"/>
                    </a:lnTo>
                    <a:lnTo>
                      <a:pt x="179" y="180"/>
                    </a:lnTo>
                    <a:lnTo>
                      <a:pt x="186" y="173"/>
                    </a:lnTo>
                    <a:lnTo>
                      <a:pt x="192" y="165"/>
                    </a:lnTo>
                    <a:lnTo>
                      <a:pt x="198" y="155"/>
                    </a:lnTo>
                    <a:lnTo>
                      <a:pt x="202" y="147"/>
                    </a:lnTo>
                    <a:lnTo>
                      <a:pt x="205" y="136"/>
                    </a:lnTo>
                    <a:lnTo>
                      <a:pt x="209" y="127"/>
                    </a:lnTo>
                    <a:lnTo>
                      <a:pt x="210" y="116"/>
                    </a:lnTo>
                    <a:lnTo>
                      <a:pt x="210" y="106"/>
                    </a:lnTo>
                    <a:lnTo>
                      <a:pt x="210" y="95"/>
                    </a:lnTo>
                    <a:lnTo>
                      <a:pt x="209" y="84"/>
                    </a:lnTo>
                    <a:lnTo>
                      <a:pt x="205" y="74"/>
                    </a:lnTo>
                    <a:lnTo>
                      <a:pt x="202" y="64"/>
                    </a:lnTo>
                    <a:lnTo>
                      <a:pt x="198" y="55"/>
                    </a:lnTo>
                    <a:lnTo>
                      <a:pt x="192" y="46"/>
                    </a:lnTo>
                    <a:lnTo>
                      <a:pt x="186" y="38"/>
                    </a:lnTo>
                    <a:lnTo>
                      <a:pt x="179" y="31"/>
                    </a:lnTo>
                    <a:lnTo>
                      <a:pt x="172" y="24"/>
                    </a:lnTo>
                    <a:lnTo>
                      <a:pt x="164" y="18"/>
                    </a:lnTo>
                    <a:lnTo>
                      <a:pt x="156" y="12"/>
                    </a:lnTo>
                    <a:lnTo>
                      <a:pt x="146" y="9"/>
                    </a:lnTo>
                    <a:lnTo>
                      <a:pt x="137" y="5"/>
                    </a:lnTo>
                    <a:lnTo>
                      <a:pt x="126" y="1"/>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5" name="Freeform 167"/>
              <p:cNvSpPr>
                <a:spLocks/>
              </p:cNvSpPr>
              <p:nvPr/>
            </p:nvSpPr>
            <p:spPr bwMode="auto">
              <a:xfrm>
                <a:off x="3341" y="3844"/>
                <a:ext cx="35" cy="35"/>
              </a:xfrm>
              <a:custGeom>
                <a:avLst/>
                <a:gdLst>
                  <a:gd name="T0" fmla="*/ 95 w 212"/>
                  <a:gd name="T1" fmla="*/ 2 h 212"/>
                  <a:gd name="T2" fmla="*/ 75 w 212"/>
                  <a:gd name="T3" fmla="*/ 5 h 212"/>
                  <a:gd name="T4" fmla="*/ 56 w 212"/>
                  <a:gd name="T5" fmla="*/ 13 h 212"/>
                  <a:gd name="T6" fmla="*/ 39 w 212"/>
                  <a:gd name="T7" fmla="*/ 25 h 212"/>
                  <a:gd name="T8" fmla="*/ 25 w 212"/>
                  <a:gd name="T9" fmla="*/ 39 h 212"/>
                  <a:gd name="T10" fmla="*/ 13 w 212"/>
                  <a:gd name="T11" fmla="*/ 56 h 212"/>
                  <a:gd name="T12" fmla="*/ 5 w 212"/>
                  <a:gd name="T13" fmla="*/ 75 h 212"/>
                  <a:gd name="T14" fmla="*/ 2 w 212"/>
                  <a:gd name="T15" fmla="*/ 95 h 212"/>
                  <a:gd name="T16" fmla="*/ 2 w 212"/>
                  <a:gd name="T17" fmla="*/ 117 h 212"/>
                  <a:gd name="T18" fmla="*/ 5 w 212"/>
                  <a:gd name="T19" fmla="*/ 138 h 212"/>
                  <a:gd name="T20" fmla="*/ 13 w 212"/>
                  <a:gd name="T21" fmla="*/ 157 h 212"/>
                  <a:gd name="T22" fmla="*/ 25 w 212"/>
                  <a:gd name="T23" fmla="*/ 173 h 212"/>
                  <a:gd name="T24" fmla="*/ 39 w 212"/>
                  <a:gd name="T25" fmla="*/ 187 h 212"/>
                  <a:gd name="T26" fmla="*/ 56 w 212"/>
                  <a:gd name="T27" fmla="*/ 199 h 212"/>
                  <a:gd name="T28" fmla="*/ 75 w 212"/>
                  <a:gd name="T29" fmla="*/ 207 h 212"/>
                  <a:gd name="T30" fmla="*/ 95 w 212"/>
                  <a:gd name="T31" fmla="*/ 211 h 212"/>
                  <a:gd name="T32" fmla="*/ 117 w 212"/>
                  <a:gd name="T33" fmla="*/ 211 h 212"/>
                  <a:gd name="T34" fmla="*/ 138 w 212"/>
                  <a:gd name="T35" fmla="*/ 207 h 212"/>
                  <a:gd name="T36" fmla="*/ 156 w 212"/>
                  <a:gd name="T37" fmla="*/ 199 h 212"/>
                  <a:gd name="T38" fmla="*/ 173 w 212"/>
                  <a:gd name="T39" fmla="*/ 187 h 212"/>
                  <a:gd name="T40" fmla="*/ 187 w 212"/>
                  <a:gd name="T41" fmla="*/ 173 h 212"/>
                  <a:gd name="T42" fmla="*/ 199 w 212"/>
                  <a:gd name="T43" fmla="*/ 157 h 212"/>
                  <a:gd name="T44" fmla="*/ 207 w 212"/>
                  <a:gd name="T45" fmla="*/ 138 h 212"/>
                  <a:gd name="T46" fmla="*/ 211 w 212"/>
                  <a:gd name="T47" fmla="*/ 117 h 212"/>
                  <a:gd name="T48" fmla="*/ 211 w 212"/>
                  <a:gd name="T49" fmla="*/ 95 h 212"/>
                  <a:gd name="T50" fmla="*/ 207 w 212"/>
                  <a:gd name="T51" fmla="*/ 75 h 212"/>
                  <a:gd name="T52" fmla="*/ 199 w 212"/>
                  <a:gd name="T53" fmla="*/ 56 h 212"/>
                  <a:gd name="T54" fmla="*/ 187 w 212"/>
                  <a:gd name="T55" fmla="*/ 39 h 212"/>
                  <a:gd name="T56" fmla="*/ 173 w 212"/>
                  <a:gd name="T57" fmla="*/ 25 h 212"/>
                  <a:gd name="T58" fmla="*/ 156 w 212"/>
                  <a:gd name="T59" fmla="*/ 13 h 212"/>
                  <a:gd name="T60" fmla="*/ 138 w 212"/>
                  <a:gd name="T61" fmla="*/ 5 h 212"/>
                  <a:gd name="T62" fmla="*/ 117 w 212"/>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2">
                    <a:moveTo>
                      <a:pt x="107" y="0"/>
                    </a:moveTo>
                    <a:lnTo>
                      <a:pt x="95" y="2"/>
                    </a:lnTo>
                    <a:lnTo>
                      <a:pt x="86" y="3"/>
                    </a:lnTo>
                    <a:lnTo>
                      <a:pt x="75" y="5"/>
                    </a:lnTo>
                    <a:lnTo>
                      <a:pt x="65" y="9"/>
                    </a:lnTo>
                    <a:lnTo>
                      <a:pt x="56" y="13"/>
                    </a:lnTo>
                    <a:lnTo>
                      <a:pt x="48" y="18"/>
                    </a:lnTo>
                    <a:lnTo>
                      <a:pt x="39" y="25"/>
                    </a:lnTo>
                    <a:lnTo>
                      <a:pt x="31" y="31"/>
                    </a:lnTo>
                    <a:lnTo>
                      <a:pt x="25" y="39"/>
                    </a:lnTo>
                    <a:lnTo>
                      <a:pt x="19" y="48"/>
                    </a:lnTo>
                    <a:lnTo>
                      <a:pt x="13" y="56"/>
                    </a:lnTo>
                    <a:lnTo>
                      <a:pt x="9" y="65"/>
                    </a:lnTo>
                    <a:lnTo>
                      <a:pt x="5" y="75"/>
                    </a:lnTo>
                    <a:lnTo>
                      <a:pt x="3" y="84"/>
                    </a:lnTo>
                    <a:lnTo>
                      <a:pt x="2" y="95"/>
                    </a:lnTo>
                    <a:lnTo>
                      <a:pt x="0" y="106"/>
                    </a:lnTo>
                    <a:lnTo>
                      <a:pt x="2" y="117"/>
                    </a:lnTo>
                    <a:lnTo>
                      <a:pt x="3" y="127"/>
                    </a:lnTo>
                    <a:lnTo>
                      <a:pt x="5" y="138"/>
                    </a:lnTo>
                    <a:lnTo>
                      <a:pt x="9" y="147"/>
                    </a:lnTo>
                    <a:lnTo>
                      <a:pt x="13" y="157"/>
                    </a:lnTo>
                    <a:lnTo>
                      <a:pt x="19" y="165"/>
                    </a:lnTo>
                    <a:lnTo>
                      <a:pt x="25" y="173"/>
                    </a:lnTo>
                    <a:lnTo>
                      <a:pt x="31" y="181"/>
                    </a:lnTo>
                    <a:lnTo>
                      <a:pt x="39" y="187"/>
                    </a:lnTo>
                    <a:lnTo>
                      <a:pt x="48" y="193"/>
                    </a:lnTo>
                    <a:lnTo>
                      <a:pt x="56" y="199"/>
                    </a:lnTo>
                    <a:lnTo>
                      <a:pt x="65" y="204"/>
                    </a:lnTo>
                    <a:lnTo>
                      <a:pt x="75" y="207"/>
                    </a:lnTo>
                    <a:lnTo>
                      <a:pt x="86" y="210"/>
                    </a:lnTo>
                    <a:lnTo>
                      <a:pt x="95" y="211"/>
                    </a:lnTo>
                    <a:lnTo>
                      <a:pt x="107" y="212"/>
                    </a:lnTo>
                    <a:lnTo>
                      <a:pt x="117" y="211"/>
                    </a:lnTo>
                    <a:lnTo>
                      <a:pt x="128" y="210"/>
                    </a:lnTo>
                    <a:lnTo>
                      <a:pt x="138" y="207"/>
                    </a:lnTo>
                    <a:lnTo>
                      <a:pt x="147" y="204"/>
                    </a:lnTo>
                    <a:lnTo>
                      <a:pt x="156" y="199"/>
                    </a:lnTo>
                    <a:lnTo>
                      <a:pt x="165" y="193"/>
                    </a:lnTo>
                    <a:lnTo>
                      <a:pt x="173" y="187"/>
                    </a:lnTo>
                    <a:lnTo>
                      <a:pt x="181" y="181"/>
                    </a:lnTo>
                    <a:lnTo>
                      <a:pt x="187" y="173"/>
                    </a:lnTo>
                    <a:lnTo>
                      <a:pt x="194" y="165"/>
                    </a:lnTo>
                    <a:lnTo>
                      <a:pt x="199" y="157"/>
                    </a:lnTo>
                    <a:lnTo>
                      <a:pt x="204" y="147"/>
                    </a:lnTo>
                    <a:lnTo>
                      <a:pt x="207" y="138"/>
                    </a:lnTo>
                    <a:lnTo>
                      <a:pt x="210" y="127"/>
                    </a:lnTo>
                    <a:lnTo>
                      <a:pt x="211" y="117"/>
                    </a:lnTo>
                    <a:lnTo>
                      <a:pt x="212" y="106"/>
                    </a:lnTo>
                    <a:lnTo>
                      <a:pt x="211" y="95"/>
                    </a:lnTo>
                    <a:lnTo>
                      <a:pt x="210" y="84"/>
                    </a:lnTo>
                    <a:lnTo>
                      <a:pt x="207" y="75"/>
                    </a:lnTo>
                    <a:lnTo>
                      <a:pt x="204" y="65"/>
                    </a:lnTo>
                    <a:lnTo>
                      <a:pt x="199" y="56"/>
                    </a:lnTo>
                    <a:lnTo>
                      <a:pt x="194" y="48"/>
                    </a:lnTo>
                    <a:lnTo>
                      <a:pt x="187" y="39"/>
                    </a:lnTo>
                    <a:lnTo>
                      <a:pt x="181" y="31"/>
                    </a:lnTo>
                    <a:lnTo>
                      <a:pt x="173" y="25"/>
                    </a:lnTo>
                    <a:lnTo>
                      <a:pt x="165" y="18"/>
                    </a:lnTo>
                    <a:lnTo>
                      <a:pt x="156" y="13"/>
                    </a:lnTo>
                    <a:lnTo>
                      <a:pt x="147" y="9"/>
                    </a:lnTo>
                    <a:lnTo>
                      <a:pt x="138" y="5"/>
                    </a:lnTo>
                    <a:lnTo>
                      <a:pt x="128" y="3"/>
                    </a:lnTo>
                    <a:lnTo>
                      <a:pt x="117" y="2"/>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6" name="Freeform 168"/>
              <p:cNvSpPr>
                <a:spLocks/>
              </p:cNvSpPr>
              <p:nvPr/>
            </p:nvSpPr>
            <p:spPr bwMode="auto">
              <a:xfrm>
                <a:off x="3356" y="3836"/>
                <a:ext cx="35" cy="35"/>
              </a:xfrm>
              <a:custGeom>
                <a:avLst/>
                <a:gdLst>
                  <a:gd name="T0" fmla="*/ 96 w 211"/>
                  <a:gd name="T1" fmla="*/ 2 h 212"/>
                  <a:gd name="T2" fmla="*/ 74 w 211"/>
                  <a:gd name="T3" fmla="*/ 5 h 212"/>
                  <a:gd name="T4" fmla="*/ 55 w 211"/>
                  <a:gd name="T5" fmla="*/ 13 h 212"/>
                  <a:gd name="T6" fmla="*/ 39 w 211"/>
                  <a:gd name="T7" fmla="*/ 25 h 212"/>
                  <a:gd name="T8" fmla="*/ 25 w 211"/>
                  <a:gd name="T9" fmla="*/ 40 h 212"/>
                  <a:gd name="T10" fmla="*/ 13 w 211"/>
                  <a:gd name="T11" fmla="*/ 56 h 212"/>
                  <a:gd name="T12" fmla="*/ 5 w 211"/>
                  <a:gd name="T13" fmla="*/ 75 h 212"/>
                  <a:gd name="T14" fmla="*/ 1 w 211"/>
                  <a:gd name="T15" fmla="*/ 95 h 212"/>
                  <a:gd name="T16" fmla="*/ 1 w 211"/>
                  <a:gd name="T17" fmla="*/ 118 h 212"/>
                  <a:gd name="T18" fmla="*/ 5 w 211"/>
                  <a:gd name="T19" fmla="*/ 138 h 212"/>
                  <a:gd name="T20" fmla="*/ 13 w 211"/>
                  <a:gd name="T21" fmla="*/ 157 h 212"/>
                  <a:gd name="T22" fmla="*/ 25 w 211"/>
                  <a:gd name="T23" fmla="*/ 173 h 212"/>
                  <a:gd name="T24" fmla="*/ 39 w 211"/>
                  <a:gd name="T25" fmla="*/ 187 h 212"/>
                  <a:gd name="T26" fmla="*/ 55 w 211"/>
                  <a:gd name="T27" fmla="*/ 199 h 212"/>
                  <a:gd name="T28" fmla="*/ 74 w 211"/>
                  <a:gd name="T29" fmla="*/ 207 h 212"/>
                  <a:gd name="T30" fmla="*/ 96 w 211"/>
                  <a:gd name="T31" fmla="*/ 211 h 212"/>
                  <a:gd name="T32" fmla="*/ 117 w 211"/>
                  <a:gd name="T33" fmla="*/ 211 h 212"/>
                  <a:gd name="T34" fmla="*/ 137 w 211"/>
                  <a:gd name="T35" fmla="*/ 207 h 212"/>
                  <a:gd name="T36" fmla="*/ 156 w 211"/>
                  <a:gd name="T37" fmla="*/ 199 h 212"/>
                  <a:gd name="T38" fmla="*/ 172 w 211"/>
                  <a:gd name="T39" fmla="*/ 187 h 212"/>
                  <a:gd name="T40" fmla="*/ 188 w 211"/>
                  <a:gd name="T41" fmla="*/ 173 h 212"/>
                  <a:gd name="T42" fmla="*/ 198 w 211"/>
                  <a:gd name="T43" fmla="*/ 157 h 212"/>
                  <a:gd name="T44" fmla="*/ 207 w 211"/>
                  <a:gd name="T45" fmla="*/ 138 h 212"/>
                  <a:gd name="T46" fmla="*/ 210 w 211"/>
                  <a:gd name="T47" fmla="*/ 118 h 212"/>
                  <a:gd name="T48" fmla="*/ 210 w 211"/>
                  <a:gd name="T49" fmla="*/ 95 h 212"/>
                  <a:gd name="T50" fmla="*/ 207 w 211"/>
                  <a:gd name="T51" fmla="*/ 75 h 212"/>
                  <a:gd name="T52" fmla="*/ 198 w 211"/>
                  <a:gd name="T53" fmla="*/ 56 h 212"/>
                  <a:gd name="T54" fmla="*/ 188 w 211"/>
                  <a:gd name="T55" fmla="*/ 40 h 212"/>
                  <a:gd name="T56" fmla="*/ 172 w 211"/>
                  <a:gd name="T57" fmla="*/ 25 h 212"/>
                  <a:gd name="T58" fmla="*/ 156 w 211"/>
                  <a:gd name="T59" fmla="*/ 13 h 212"/>
                  <a:gd name="T60" fmla="*/ 137 w 211"/>
                  <a:gd name="T61" fmla="*/ 5 h 212"/>
                  <a:gd name="T62" fmla="*/ 117 w 211"/>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6" y="0"/>
                    </a:moveTo>
                    <a:lnTo>
                      <a:pt x="96" y="2"/>
                    </a:lnTo>
                    <a:lnTo>
                      <a:pt x="85" y="3"/>
                    </a:lnTo>
                    <a:lnTo>
                      <a:pt x="74" y="5"/>
                    </a:lnTo>
                    <a:lnTo>
                      <a:pt x="65" y="9"/>
                    </a:lnTo>
                    <a:lnTo>
                      <a:pt x="55" y="13"/>
                    </a:lnTo>
                    <a:lnTo>
                      <a:pt x="47" y="18"/>
                    </a:lnTo>
                    <a:lnTo>
                      <a:pt x="39" y="25"/>
                    </a:lnTo>
                    <a:lnTo>
                      <a:pt x="32" y="31"/>
                    </a:lnTo>
                    <a:lnTo>
                      <a:pt x="25" y="40"/>
                    </a:lnTo>
                    <a:lnTo>
                      <a:pt x="19" y="48"/>
                    </a:lnTo>
                    <a:lnTo>
                      <a:pt x="13" y="56"/>
                    </a:lnTo>
                    <a:lnTo>
                      <a:pt x="8" y="66"/>
                    </a:lnTo>
                    <a:lnTo>
                      <a:pt x="5" y="75"/>
                    </a:lnTo>
                    <a:lnTo>
                      <a:pt x="2" y="84"/>
                    </a:lnTo>
                    <a:lnTo>
                      <a:pt x="1" y="95"/>
                    </a:lnTo>
                    <a:lnTo>
                      <a:pt x="0" y="106"/>
                    </a:lnTo>
                    <a:lnTo>
                      <a:pt x="1" y="118"/>
                    </a:lnTo>
                    <a:lnTo>
                      <a:pt x="2" y="127"/>
                    </a:lnTo>
                    <a:lnTo>
                      <a:pt x="5" y="138"/>
                    </a:lnTo>
                    <a:lnTo>
                      <a:pt x="8" y="147"/>
                    </a:lnTo>
                    <a:lnTo>
                      <a:pt x="13" y="157"/>
                    </a:lnTo>
                    <a:lnTo>
                      <a:pt x="19" y="165"/>
                    </a:lnTo>
                    <a:lnTo>
                      <a:pt x="25" y="173"/>
                    </a:lnTo>
                    <a:lnTo>
                      <a:pt x="32" y="181"/>
                    </a:lnTo>
                    <a:lnTo>
                      <a:pt x="39" y="187"/>
                    </a:lnTo>
                    <a:lnTo>
                      <a:pt x="47" y="193"/>
                    </a:lnTo>
                    <a:lnTo>
                      <a:pt x="55" y="199"/>
                    </a:lnTo>
                    <a:lnTo>
                      <a:pt x="65" y="204"/>
                    </a:lnTo>
                    <a:lnTo>
                      <a:pt x="74" y="207"/>
                    </a:lnTo>
                    <a:lnTo>
                      <a:pt x="85" y="210"/>
                    </a:lnTo>
                    <a:lnTo>
                      <a:pt x="96" y="211"/>
                    </a:lnTo>
                    <a:lnTo>
                      <a:pt x="106" y="212"/>
                    </a:lnTo>
                    <a:lnTo>
                      <a:pt x="117" y="211"/>
                    </a:lnTo>
                    <a:lnTo>
                      <a:pt x="127" y="210"/>
                    </a:lnTo>
                    <a:lnTo>
                      <a:pt x="137" y="207"/>
                    </a:lnTo>
                    <a:lnTo>
                      <a:pt x="146" y="204"/>
                    </a:lnTo>
                    <a:lnTo>
                      <a:pt x="156" y="199"/>
                    </a:lnTo>
                    <a:lnTo>
                      <a:pt x="165" y="193"/>
                    </a:lnTo>
                    <a:lnTo>
                      <a:pt x="172" y="187"/>
                    </a:lnTo>
                    <a:lnTo>
                      <a:pt x="181" y="181"/>
                    </a:lnTo>
                    <a:lnTo>
                      <a:pt x="188" y="173"/>
                    </a:lnTo>
                    <a:lnTo>
                      <a:pt x="194" y="165"/>
                    </a:lnTo>
                    <a:lnTo>
                      <a:pt x="198" y="157"/>
                    </a:lnTo>
                    <a:lnTo>
                      <a:pt x="203" y="147"/>
                    </a:lnTo>
                    <a:lnTo>
                      <a:pt x="207" y="138"/>
                    </a:lnTo>
                    <a:lnTo>
                      <a:pt x="209" y="127"/>
                    </a:lnTo>
                    <a:lnTo>
                      <a:pt x="210" y="118"/>
                    </a:lnTo>
                    <a:lnTo>
                      <a:pt x="211" y="106"/>
                    </a:lnTo>
                    <a:lnTo>
                      <a:pt x="210" y="95"/>
                    </a:lnTo>
                    <a:lnTo>
                      <a:pt x="209" y="84"/>
                    </a:lnTo>
                    <a:lnTo>
                      <a:pt x="207" y="75"/>
                    </a:lnTo>
                    <a:lnTo>
                      <a:pt x="203" y="66"/>
                    </a:lnTo>
                    <a:lnTo>
                      <a:pt x="198" y="56"/>
                    </a:lnTo>
                    <a:lnTo>
                      <a:pt x="194" y="48"/>
                    </a:lnTo>
                    <a:lnTo>
                      <a:pt x="188" y="40"/>
                    </a:lnTo>
                    <a:lnTo>
                      <a:pt x="181" y="31"/>
                    </a:lnTo>
                    <a:lnTo>
                      <a:pt x="172" y="25"/>
                    </a:lnTo>
                    <a:lnTo>
                      <a:pt x="165" y="18"/>
                    </a:lnTo>
                    <a:lnTo>
                      <a:pt x="156" y="13"/>
                    </a:lnTo>
                    <a:lnTo>
                      <a:pt x="146" y="9"/>
                    </a:lnTo>
                    <a:lnTo>
                      <a:pt x="137" y="5"/>
                    </a:lnTo>
                    <a:lnTo>
                      <a:pt x="127" y="3"/>
                    </a:lnTo>
                    <a:lnTo>
                      <a:pt x="117" y="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7" name="Freeform 169"/>
              <p:cNvSpPr>
                <a:spLocks/>
              </p:cNvSpPr>
              <p:nvPr/>
            </p:nvSpPr>
            <p:spPr bwMode="auto">
              <a:xfrm>
                <a:off x="3372" y="3814"/>
                <a:ext cx="35" cy="35"/>
              </a:xfrm>
              <a:custGeom>
                <a:avLst/>
                <a:gdLst>
                  <a:gd name="T0" fmla="*/ 95 w 211"/>
                  <a:gd name="T1" fmla="*/ 1 h 211"/>
                  <a:gd name="T2" fmla="*/ 74 w 211"/>
                  <a:gd name="T3" fmla="*/ 4 h 211"/>
                  <a:gd name="T4" fmla="*/ 55 w 211"/>
                  <a:gd name="T5" fmla="*/ 13 h 211"/>
                  <a:gd name="T6" fmla="*/ 38 w 211"/>
                  <a:gd name="T7" fmla="*/ 25 h 211"/>
                  <a:gd name="T8" fmla="*/ 24 w 211"/>
                  <a:gd name="T9" fmla="*/ 39 h 211"/>
                  <a:gd name="T10" fmla="*/ 12 w 211"/>
                  <a:gd name="T11" fmla="*/ 55 h 211"/>
                  <a:gd name="T12" fmla="*/ 5 w 211"/>
                  <a:gd name="T13" fmla="*/ 74 h 211"/>
                  <a:gd name="T14" fmla="*/ 0 w 211"/>
                  <a:gd name="T15" fmla="*/ 94 h 211"/>
                  <a:gd name="T16" fmla="*/ 0 w 211"/>
                  <a:gd name="T17" fmla="*/ 117 h 211"/>
                  <a:gd name="T18" fmla="*/ 5 w 211"/>
                  <a:gd name="T19" fmla="*/ 137 h 211"/>
                  <a:gd name="T20" fmla="*/ 12 w 211"/>
                  <a:gd name="T21" fmla="*/ 156 h 211"/>
                  <a:gd name="T22" fmla="*/ 24 w 211"/>
                  <a:gd name="T23" fmla="*/ 172 h 211"/>
                  <a:gd name="T24" fmla="*/ 38 w 211"/>
                  <a:gd name="T25" fmla="*/ 187 h 211"/>
                  <a:gd name="T26" fmla="*/ 55 w 211"/>
                  <a:gd name="T27" fmla="*/ 198 h 211"/>
                  <a:gd name="T28" fmla="*/ 74 w 211"/>
                  <a:gd name="T29" fmla="*/ 207 h 211"/>
                  <a:gd name="T30" fmla="*/ 95 w 211"/>
                  <a:gd name="T31" fmla="*/ 210 h 211"/>
                  <a:gd name="T32" fmla="*/ 116 w 211"/>
                  <a:gd name="T33" fmla="*/ 210 h 211"/>
                  <a:gd name="T34" fmla="*/ 136 w 211"/>
                  <a:gd name="T35" fmla="*/ 207 h 211"/>
                  <a:gd name="T36" fmla="*/ 155 w 211"/>
                  <a:gd name="T37" fmla="*/ 198 h 211"/>
                  <a:gd name="T38" fmla="*/ 173 w 211"/>
                  <a:gd name="T39" fmla="*/ 187 h 211"/>
                  <a:gd name="T40" fmla="*/ 187 w 211"/>
                  <a:gd name="T41" fmla="*/ 172 h 211"/>
                  <a:gd name="T42" fmla="*/ 198 w 211"/>
                  <a:gd name="T43" fmla="*/ 156 h 211"/>
                  <a:gd name="T44" fmla="*/ 206 w 211"/>
                  <a:gd name="T45" fmla="*/ 137 h 211"/>
                  <a:gd name="T46" fmla="*/ 211 w 211"/>
                  <a:gd name="T47" fmla="*/ 117 h 211"/>
                  <a:gd name="T48" fmla="*/ 211 w 211"/>
                  <a:gd name="T49" fmla="*/ 94 h 211"/>
                  <a:gd name="T50" fmla="*/ 206 w 211"/>
                  <a:gd name="T51" fmla="*/ 74 h 211"/>
                  <a:gd name="T52" fmla="*/ 198 w 211"/>
                  <a:gd name="T53" fmla="*/ 55 h 211"/>
                  <a:gd name="T54" fmla="*/ 187 w 211"/>
                  <a:gd name="T55" fmla="*/ 39 h 211"/>
                  <a:gd name="T56" fmla="*/ 173 w 211"/>
                  <a:gd name="T57" fmla="*/ 25 h 211"/>
                  <a:gd name="T58" fmla="*/ 155 w 211"/>
                  <a:gd name="T59" fmla="*/ 13 h 211"/>
                  <a:gd name="T60" fmla="*/ 136 w 211"/>
                  <a:gd name="T61" fmla="*/ 4 h 211"/>
                  <a:gd name="T62" fmla="*/ 116 w 211"/>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1"/>
                    </a:lnTo>
                    <a:lnTo>
                      <a:pt x="84" y="2"/>
                    </a:lnTo>
                    <a:lnTo>
                      <a:pt x="74" y="4"/>
                    </a:lnTo>
                    <a:lnTo>
                      <a:pt x="64" y="8"/>
                    </a:lnTo>
                    <a:lnTo>
                      <a:pt x="55" y="13"/>
                    </a:lnTo>
                    <a:lnTo>
                      <a:pt x="46" y="19"/>
                    </a:lnTo>
                    <a:lnTo>
                      <a:pt x="38" y="25"/>
                    </a:lnTo>
                    <a:lnTo>
                      <a:pt x="31" y="30"/>
                    </a:lnTo>
                    <a:lnTo>
                      <a:pt x="24" y="39"/>
                    </a:lnTo>
                    <a:lnTo>
                      <a:pt x="18" y="47"/>
                    </a:lnTo>
                    <a:lnTo>
                      <a:pt x="12" y="55"/>
                    </a:lnTo>
                    <a:lnTo>
                      <a:pt x="9" y="65"/>
                    </a:lnTo>
                    <a:lnTo>
                      <a:pt x="5" y="74"/>
                    </a:lnTo>
                    <a:lnTo>
                      <a:pt x="2" y="85"/>
                    </a:lnTo>
                    <a:lnTo>
                      <a:pt x="0" y="94"/>
                    </a:lnTo>
                    <a:lnTo>
                      <a:pt x="0" y="106"/>
                    </a:lnTo>
                    <a:lnTo>
                      <a:pt x="0" y="117"/>
                    </a:lnTo>
                    <a:lnTo>
                      <a:pt x="2" y="127"/>
                    </a:lnTo>
                    <a:lnTo>
                      <a:pt x="5" y="137"/>
                    </a:lnTo>
                    <a:lnTo>
                      <a:pt x="9" y="146"/>
                    </a:lnTo>
                    <a:lnTo>
                      <a:pt x="12" y="156"/>
                    </a:lnTo>
                    <a:lnTo>
                      <a:pt x="18" y="164"/>
                    </a:lnTo>
                    <a:lnTo>
                      <a:pt x="24" y="172"/>
                    </a:lnTo>
                    <a:lnTo>
                      <a:pt x="31" y="181"/>
                    </a:lnTo>
                    <a:lnTo>
                      <a:pt x="38" y="187"/>
                    </a:lnTo>
                    <a:lnTo>
                      <a:pt x="46" y="194"/>
                    </a:lnTo>
                    <a:lnTo>
                      <a:pt x="55" y="198"/>
                    </a:lnTo>
                    <a:lnTo>
                      <a:pt x="64" y="203"/>
                    </a:lnTo>
                    <a:lnTo>
                      <a:pt x="74" y="207"/>
                    </a:lnTo>
                    <a:lnTo>
                      <a:pt x="84" y="209"/>
                    </a:lnTo>
                    <a:lnTo>
                      <a:pt x="95" y="210"/>
                    </a:lnTo>
                    <a:lnTo>
                      <a:pt x="106" y="211"/>
                    </a:lnTo>
                    <a:lnTo>
                      <a:pt x="116" y="210"/>
                    </a:lnTo>
                    <a:lnTo>
                      <a:pt x="127" y="209"/>
                    </a:lnTo>
                    <a:lnTo>
                      <a:pt x="136" y="207"/>
                    </a:lnTo>
                    <a:lnTo>
                      <a:pt x="147" y="203"/>
                    </a:lnTo>
                    <a:lnTo>
                      <a:pt x="155" y="198"/>
                    </a:lnTo>
                    <a:lnTo>
                      <a:pt x="165" y="194"/>
                    </a:lnTo>
                    <a:lnTo>
                      <a:pt x="173" y="187"/>
                    </a:lnTo>
                    <a:lnTo>
                      <a:pt x="180" y="181"/>
                    </a:lnTo>
                    <a:lnTo>
                      <a:pt x="187" y="172"/>
                    </a:lnTo>
                    <a:lnTo>
                      <a:pt x="193" y="164"/>
                    </a:lnTo>
                    <a:lnTo>
                      <a:pt x="198" y="156"/>
                    </a:lnTo>
                    <a:lnTo>
                      <a:pt x="203" y="146"/>
                    </a:lnTo>
                    <a:lnTo>
                      <a:pt x="206" y="137"/>
                    </a:lnTo>
                    <a:lnTo>
                      <a:pt x="208" y="127"/>
                    </a:lnTo>
                    <a:lnTo>
                      <a:pt x="211" y="117"/>
                    </a:lnTo>
                    <a:lnTo>
                      <a:pt x="211" y="106"/>
                    </a:lnTo>
                    <a:lnTo>
                      <a:pt x="211" y="94"/>
                    </a:lnTo>
                    <a:lnTo>
                      <a:pt x="208" y="85"/>
                    </a:lnTo>
                    <a:lnTo>
                      <a:pt x="206" y="74"/>
                    </a:lnTo>
                    <a:lnTo>
                      <a:pt x="203" y="65"/>
                    </a:lnTo>
                    <a:lnTo>
                      <a:pt x="198" y="55"/>
                    </a:lnTo>
                    <a:lnTo>
                      <a:pt x="193" y="47"/>
                    </a:lnTo>
                    <a:lnTo>
                      <a:pt x="187" y="39"/>
                    </a:lnTo>
                    <a:lnTo>
                      <a:pt x="180" y="30"/>
                    </a:lnTo>
                    <a:lnTo>
                      <a:pt x="173" y="25"/>
                    </a:lnTo>
                    <a:lnTo>
                      <a:pt x="165" y="19"/>
                    </a:lnTo>
                    <a:lnTo>
                      <a:pt x="155" y="13"/>
                    </a:lnTo>
                    <a:lnTo>
                      <a:pt x="147" y="8"/>
                    </a:lnTo>
                    <a:lnTo>
                      <a:pt x="136" y="4"/>
                    </a:lnTo>
                    <a:lnTo>
                      <a:pt x="127" y="2"/>
                    </a:lnTo>
                    <a:lnTo>
                      <a:pt x="116"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8" name="Freeform 170"/>
              <p:cNvSpPr>
                <a:spLocks/>
              </p:cNvSpPr>
              <p:nvPr/>
            </p:nvSpPr>
            <p:spPr bwMode="auto">
              <a:xfrm>
                <a:off x="3387" y="3792"/>
                <a:ext cx="36" cy="35"/>
              </a:xfrm>
              <a:custGeom>
                <a:avLst/>
                <a:gdLst>
                  <a:gd name="T0" fmla="*/ 94 w 210"/>
                  <a:gd name="T1" fmla="*/ 0 h 210"/>
                  <a:gd name="T2" fmla="*/ 73 w 210"/>
                  <a:gd name="T3" fmla="*/ 4 h 210"/>
                  <a:gd name="T4" fmla="*/ 54 w 210"/>
                  <a:gd name="T5" fmla="*/ 11 h 210"/>
                  <a:gd name="T6" fmla="*/ 38 w 210"/>
                  <a:gd name="T7" fmla="*/ 23 h 210"/>
                  <a:gd name="T8" fmla="*/ 23 w 210"/>
                  <a:gd name="T9" fmla="*/ 37 h 210"/>
                  <a:gd name="T10" fmla="*/ 12 w 210"/>
                  <a:gd name="T11" fmla="*/ 54 h 210"/>
                  <a:gd name="T12" fmla="*/ 5 w 210"/>
                  <a:gd name="T13" fmla="*/ 73 h 210"/>
                  <a:gd name="T14" fmla="*/ 0 w 210"/>
                  <a:gd name="T15" fmla="*/ 94 h 210"/>
                  <a:gd name="T16" fmla="*/ 0 w 210"/>
                  <a:gd name="T17" fmla="*/ 116 h 210"/>
                  <a:gd name="T18" fmla="*/ 5 w 210"/>
                  <a:gd name="T19" fmla="*/ 136 h 210"/>
                  <a:gd name="T20" fmla="*/ 12 w 210"/>
                  <a:gd name="T21" fmla="*/ 155 h 210"/>
                  <a:gd name="T22" fmla="*/ 23 w 210"/>
                  <a:gd name="T23" fmla="*/ 172 h 210"/>
                  <a:gd name="T24" fmla="*/ 38 w 210"/>
                  <a:gd name="T25" fmla="*/ 186 h 210"/>
                  <a:gd name="T26" fmla="*/ 54 w 210"/>
                  <a:gd name="T27" fmla="*/ 197 h 210"/>
                  <a:gd name="T28" fmla="*/ 73 w 210"/>
                  <a:gd name="T29" fmla="*/ 205 h 210"/>
                  <a:gd name="T30" fmla="*/ 94 w 210"/>
                  <a:gd name="T31" fmla="*/ 210 h 210"/>
                  <a:gd name="T32" fmla="*/ 116 w 210"/>
                  <a:gd name="T33" fmla="*/ 210 h 210"/>
                  <a:gd name="T34" fmla="*/ 136 w 210"/>
                  <a:gd name="T35" fmla="*/ 205 h 210"/>
                  <a:gd name="T36" fmla="*/ 155 w 210"/>
                  <a:gd name="T37" fmla="*/ 197 h 210"/>
                  <a:gd name="T38" fmla="*/ 172 w 210"/>
                  <a:gd name="T39" fmla="*/ 186 h 210"/>
                  <a:gd name="T40" fmla="*/ 187 w 210"/>
                  <a:gd name="T41" fmla="*/ 172 h 210"/>
                  <a:gd name="T42" fmla="*/ 197 w 210"/>
                  <a:gd name="T43" fmla="*/ 155 h 210"/>
                  <a:gd name="T44" fmla="*/ 205 w 210"/>
                  <a:gd name="T45" fmla="*/ 136 h 210"/>
                  <a:gd name="T46" fmla="*/ 210 w 210"/>
                  <a:gd name="T47" fmla="*/ 116 h 210"/>
                  <a:gd name="T48" fmla="*/ 210 w 210"/>
                  <a:gd name="T49" fmla="*/ 94 h 210"/>
                  <a:gd name="T50" fmla="*/ 205 w 210"/>
                  <a:gd name="T51" fmla="*/ 73 h 210"/>
                  <a:gd name="T52" fmla="*/ 197 w 210"/>
                  <a:gd name="T53" fmla="*/ 54 h 210"/>
                  <a:gd name="T54" fmla="*/ 187 w 210"/>
                  <a:gd name="T55" fmla="*/ 37 h 210"/>
                  <a:gd name="T56" fmla="*/ 172 w 210"/>
                  <a:gd name="T57" fmla="*/ 23 h 210"/>
                  <a:gd name="T58" fmla="*/ 155 w 210"/>
                  <a:gd name="T59" fmla="*/ 11 h 210"/>
                  <a:gd name="T60" fmla="*/ 136 w 210"/>
                  <a:gd name="T61" fmla="*/ 4 h 210"/>
                  <a:gd name="T62" fmla="*/ 116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4" y="1"/>
                    </a:lnTo>
                    <a:lnTo>
                      <a:pt x="73" y="4"/>
                    </a:lnTo>
                    <a:lnTo>
                      <a:pt x="64" y="8"/>
                    </a:lnTo>
                    <a:lnTo>
                      <a:pt x="54" y="11"/>
                    </a:lnTo>
                    <a:lnTo>
                      <a:pt x="46" y="17"/>
                    </a:lnTo>
                    <a:lnTo>
                      <a:pt x="38" y="23"/>
                    </a:lnTo>
                    <a:lnTo>
                      <a:pt x="31" y="30"/>
                    </a:lnTo>
                    <a:lnTo>
                      <a:pt x="23" y="37"/>
                    </a:lnTo>
                    <a:lnTo>
                      <a:pt x="18" y="46"/>
                    </a:lnTo>
                    <a:lnTo>
                      <a:pt x="12" y="54"/>
                    </a:lnTo>
                    <a:lnTo>
                      <a:pt x="8" y="63"/>
                    </a:lnTo>
                    <a:lnTo>
                      <a:pt x="5" y="73"/>
                    </a:lnTo>
                    <a:lnTo>
                      <a:pt x="1" y="84"/>
                    </a:lnTo>
                    <a:lnTo>
                      <a:pt x="0" y="94"/>
                    </a:lnTo>
                    <a:lnTo>
                      <a:pt x="0" y="105"/>
                    </a:lnTo>
                    <a:lnTo>
                      <a:pt x="0" y="116"/>
                    </a:lnTo>
                    <a:lnTo>
                      <a:pt x="1" y="126"/>
                    </a:lnTo>
                    <a:lnTo>
                      <a:pt x="5" y="136"/>
                    </a:lnTo>
                    <a:lnTo>
                      <a:pt x="8" y="145"/>
                    </a:lnTo>
                    <a:lnTo>
                      <a:pt x="12" y="155"/>
                    </a:lnTo>
                    <a:lnTo>
                      <a:pt x="18" y="164"/>
                    </a:lnTo>
                    <a:lnTo>
                      <a:pt x="23" y="172"/>
                    </a:lnTo>
                    <a:lnTo>
                      <a:pt x="31" y="179"/>
                    </a:lnTo>
                    <a:lnTo>
                      <a:pt x="38" y="186"/>
                    </a:lnTo>
                    <a:lnTo>
                      <a:pt x="46" y="192"/>
                    </a:lnTo>
                    <a:lnTo>
                      <a:pt x="54" y="197"/>
                    </a:lnTo>
                    <a:lnTo>
                      <a:pt x="64" y="202"/>
                    </a:lnTo>
                    <a:lnTo>
                      <a:pt x="73" y="205"/>
                    </a:lnTo>
                    <a:lnTo>
                      <a:pt x="84" y="208"/>
                    </a:lnTo>
                    <a:lnTo>
                      <a:pt x="94" y="210"/>
                    </a:lnTo>
                    <a:lnTo>
                      <a:pt x="105" y="210"/>
                    </a:lnTo>
                    <a:lnTo>
                      <a:pt x="116" y="210"/>
                    </a:lnTo>
                    <a:lnTo>
                      <a:pt x="126" y="208"/>
                    </a:lnTo>
                    <a:lnTo>
                      <a:pt x="136" y="205"/>
                    </a:lnTo>
                    <a:lnTo>
                      <a:pt x="146" y="202"/>
                    </a:lnTo>
                    <a:lnTo>
                      <a:pt x="155" y="197"/>
                    </a:lnTo>
                    <a:lnTo>
                      <a:pt x="164" y="192"/>
                    </a:lnTo>
                    <a:lnTo>
                      <a:pt x="172" y="186"/>
                    </a:lnTo>
                    <a:lnTo>
                      <a:pt x="179" y="179"/>
                    </a:lnTo>
                    <a:lnTo>
                      <a:pt x="187" y="172"/>
                    </a:lnTo>
                    <a:lnTo>
                      <a:pt x="192" y="164"/>
                    </a:lnTo>
                    <a:lnTo>
                      <a:pt x="197" y="155"/>
                    </a:lnTo>
                    <a:lnTo>
                      <a:pt x="202" y="145"/>
                    </a:lnTo>
                    <a:lnTo>
                      <a:pt x="205" y="136"/>
                    </a:lnTo>
                    <a:lnTo>
                      <a:pt x="208" y="126"/>
                    </a:lnTo>
                    <a:lnTo>
                      <a:pt x="210" y="116"/>
                    </a:lnTo>
                    <a:lnTo>
                      <a:pt x="210" y="105"/>
                    </a:lnTo>
                    <a:lnTo>
                      <a:pt x="210" y="94"/>
                    </a:lnTo>
                    <a:lnTo>
                      <a:pt x="208" y="84"/>
                    </a:lnTo>
                    <a:lnTo>
                      <a:pt x="205" y="73"/>
                    </a:lnTo>
                    <a:lnTo>
                      <a:pt x="202" y="63"/>
                    </a:lnTo>
                    <a:lnTo>
                      <a:pt x="197" y="54"/>
                    </a:lnTo>
                    <a:lnTo>
                      <a:pt x="192" y="46"/>
                    </a:lnTo>
                    <a:lnTo>
                      <a:pt x="187" y="37"/>
                    </a:lnTo>
                    <a:lnTo>
                      <a:pt x="179" y="30"/>
                    </a:lnTo>
                    <a:lnTo>
                      <a:pt x="172" y="23"/>
                    </a:lnTo>
                    <a:lnTo>
                      <a:pt x="164" y="17"/>
                    </a:lnTo>
                    <a:lnTo>
                      <a:pt x="155" y="11"/>
                    </a:lnTo>
                    <a:lnTo>
                      <a:pt x="146" y="8"/>
                    </a:lnTo>
                    <a:lnTo>
                      <a:pt x="136" y="4"/>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9" name="Freeform 171"/>
              <p:cNvSpPr>
                <a:spLocks/>
              </p:cNvSpPr>
              <p:nvPr/>
            </p:nvSpPr>
            <p:spPr bwMode="auto">
              <a:xfrm>
                <a:off x="3403" y="3759"/>
                <a:ext cx="35" cy="36"/>
              </a:xfrm>
              <a:custGeom>
                <a:avLst/>
                <a:gdLst>
                  <a:gd name="T0" fmla="*/ 95 w 211"/>
                  <a:gd name="T1" fmla="*/ 0 h 210"/>
                  <a:gd name="T2" fmla="*/ 73 w 211"/>
                  <a:gd name="T3" fmla="*/ 4 h 210"/>
                  <a:gd name="T4" fmla="*/ 55 w 211"/>
                  <a:gd name="T5" fmla="*/ 13 h 210"/>
                  <a:gd name="T6" fmla="*/ 38 w 211"/>
                  <a:gd name="T7" fmla="*/ 23 h 210"/>
                  <a:gd name="T8" fmla="*/ 24 w 211"/>
                  <a:gd name="T9" fmla="*/ 37 h 210"/>
                  <a:gd name="T10" fmla="*/ 13 w 211"/>
                  <a:gd name="T11" fmla="*/ 55 h 210"/>
                  <a:gd name="T12" fmla="*/ 5 w 211"/>
                  <a:gd name="T13" fmla="*/ 74 h 210"/>
                  <a:gd name="T14" fmla="*/ 0 w 211"/>
                  <a:gd name="T15" fmla="*/ 94 h 210"/>
                  <a:gd name="T16" fmla="*/ 0 w 211"/>
                  <a:gd name="T17" fmla="*/ 115 h 210"/>
                  <a:gd name="T18" fmla="*/ 5 w 211"/>
                  <a:gd name="T19" fmla="*/ 137 h 210"/>
                  <a:gd name="T20" fmla="*/ 13 w 211"/>
                  <a:gd name="T21" fmla="*/ 156 h 210"/>
                  <a:gd name="T22" fmla="*/ 24 w 211"/>
                  <a:gd name="T23" fmla="*/ 172 h 210"/>
                  <a:gd name="T24" fmla="*/ 38 w 211"/>
                  <a:gd name="T25" fmla="*/ 186 h 210"/>
                  <a:gd name="T26" fmla="*/ 55 w 211"/>
                  <a:gd name="T27" fmla="*/ 198 h 210"/>
                  <a:gd name="T28" fmla="*/ 73 w 211"/>
                  <a:gd name="T29" fmla="*/ 205 h 210"/>
                  <a:gd name="T30" fmla="*/ 95 w 211"/>
                  <a:gd name="T31" fmla="*/ 210 h 210"/>
                  <a:gd name="T32" fmla="*/ 116 w 211"/>
                  <a:gd name="T33" fmla="*/ 210 h 210"/>
                  <a:gd name="T34" fmla="*/ 137 w 211"/>
                  <a:gd name="T35" fmla="*/ 205 h 210"/>
                  <a:gd name="T36" fmla="*/ 156 w 211"/>
                  <a:gd name="T37" fmla="*/ 198 h 210"/>
                  <a:gd name="T38" fmla="*/ 173 w 211"/>
                  <a:gd name="T39" fmla="*/ 186 h 210"/>
                  <a:gd name="T40" fmla="*/ 187 w 211"/>
                  <a:gd name="T41" fmla="*/ 172 h 210"/>
                  <a:gd name="T42" fmla="*/ 198 w 211"/>
                  <a:gd name="T43" fmla="*/ 156 h 210"/>
                  <a:gd name="T44" fmla="*/ 206 w 211"/>
                  <a:gd name="T45" fmla="*/ 137 h 210"/>
                  <a:gd name="T46" fmla="*/ 211 w 211"/>
                  <a:gd name="T47" fmla="*/ 115 h 210"/>
                  <a:gd name="T48" fmla="*/ 211 w 211"/>
                  <a:gd name="T49" fmla="*/ 94 h 210"/>
                  <a:gd name="T50" fmla="*/ 206 w 211"/>
                  <a:gd name="T51" fmla="*/ 74 h 210"/>
                  <a:gd name="T52" fmla="*/ 198 w 211"/>
                  <a:gd name="T53" fmla="*/ 55 h 210"/>
                  <a:gd name="T54" fmla="*/ 187 w 211"/>
                  <a:gd name="T55" fmla="*/ 37 h 210"/>
                  <a:gd name="T56" fmla="*/ 173 w 211"/>
                  <a:gd name="T57" fmla="*/ 23 h 210"/>
                  <a:gd name="T58" fmla="*/ 156 w 211"/>
                  <a:gd name="T59" fmla="*/ 13 h 210"/>
                  <a:gd name="T60" fmla="*/ 137 w 211"/>
                  <a:gd name="T61" fmla="*/ 4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5" y="0"/>
                    </a:lnTo>
                    <a:lnTo>
                      <a:pt x="84" y="2"/>
                    </a:lnTo>
                    <a:lnTo>
                      <a:pt x="73" y="4"/>
                    </a:lnTo>
                    <a:lnTo>
                      <a:pt x="64" y="8"/>
                    </a:lnTo>
                    <a:lnTo>
                      <a:pt x="55" y="13"/>
                    </a:lnTo>
                    <a:lnTo>
                      <a:pt x="46" y="17"/>
                    </a:lnTo>
                    <a:lnTo>
                      <a:pt x="38" y="23"/>
                    </a:lnTo>
                    <a:lnTo>
                      <a:pt x="31" y="30"/>
                    </a:lnTo>
                    <a:lnTo>
                      <a:pt x="24" y="37"/>
                    </a:lnTo>
                    <a:lnTo>
                      <a:pt x="18" y="46"/>
                    </a:lnTo>
                    <a:lnTo>
                      <a:pt x="13" y="55"/>
                    </a:lnTo>
                    <a:lnTo>
                      <a:pt x="8" y="63"/>
                    </a:lnTo>
                    <a:lnTo>
                      <a:pt x="5" y="74"/>
                    </a:lnTo>
                    <a:lnTo>
                      <a:pt x="3" y="83"/>
                    </a:lnTo>
                    <a:lnTo>
                      <a:pt x="0" y="94"/>
                    </a:lnTo>
                    <a:lnTo>
                      <a:pt x="0" y="105"/>
                    </a:lnTo>
                    <a:lnTo>
                      <a:pt x="0" y="115"/>
                    </a:lnTo>
                    <a:lnTo>
                      <a:pt x="3" y="126"/>
                    </a:lnTo>
                    <a:lnTo>
                      <a:pt x="5" y="137"/>
                    </a:lnTo>
                    <a:lnTo>
                      <a:pt x="8" y="146"/>
                    </a:lnTo>
                    <a:lnTo>
                      <a:pt x="13" y="156"/>
                    </a:lnTo>
                    <a:lnTo>
                      <a:pt x="18" y="164"/>
                    </a:lnTo>
                    <a:lnTo>
                      <a:pt x="24" y="172"/>
                    </a:lnTo>
                    <a:lnTo>
                      <a:pt x="31" y="179"/>
                    </a:lnTo>
                    <a:lnTo>
                      <a:pt x="38" y="186"/>
                    </a:lnTo>
                    <a:lnTo>
                      <a:pt x="46" y="192"/>
                    </a:lnTo>
                    <a:lnTo>
                      <a:pt x="55" y="198"/>
                    </a:lnTo>
                    <a:lnTo>
                      <a:pt x="64" y="202"/>
                    </a:lnTo>
                    <a:lnTo>
                      <a:pt x="73" y="205"/>
                    </a:lnTo>
                    <a:lnTo>
                      <a:pt x="84" y="209"/>
                    </a:lnTo>
                    <a:lnTo>
                      <a:pt x="95" y="210"/>
                    </a:lnTo>
                    <a:lnTo>
                      <a:pt x="105" y="210"/>
                    </a:lnTo>
                    <a:lnTo>
                      <a:pt x="116" y="210"/>
                    </a:lnTo>
                    <a:lnTo>
                      <a:pt x="127" y="209"/>
                    </a:lnTo>
                    <a:lnTo>
                      <a:pt x="137" y="205"/>
                    </a:lnTo>
                    <a:lnTo>
                      <a:pt x="147" y="202"/>
                    </a:lnTo>
                    <a:lnTo>
                      <a:pt x="156" y="198"/>
                    </a:lnTo>
                    <a:lnTo>
                      <a:pt x="164" y="192"/>
                    </a:lnTo>
                    <a:lnTo>
                      <a:pt x="173" y="186"/>
                    </a:lnTo>
                    <a:lnTo>
                      <a:pt x="180" y="179"/>
                    </a:lnTo>
                    <a:lnTo>
                      <a:pt x="187" y="172"/>
                    </a:lnTo>
                    <a:lnTo>
                      <a:pt x="193" y="164"/>
                    </a:lnTo>
                    <a:lnTo>
                      <a:pt x="198" y="156"/>
                    </a:lnTo>
                    <a:lnTo>
                      <a:pt x="202" y="146"/>
                    </a:lnTo>
                    <a:lnTo>
                      <a:pt x="206" y="137"/>
                    </a:lnTo>
                    <a:lnTo>
                      <a:pt x="208" y="126"/>
                    </a:lnTo>
                    <a:lnTo>
                      <a:pt x="211" y="115"/>
                    </a:lnTo>
                    <a:lnTo>
                      <a:pt x="211" y="105"/>
                    </a:lnTo>
                    <a:lnTo>
                      <a:pt x="211" y="94"/>
                    </a:lnTo>
                    <a:lnTo>
                      <a:pt x="208" y="83"/>
                    </a:lnTo>
                    <a:lnTo>
                      <a:pt x="206" y="74"/>
                    </a:lnTo>
                    <a:lnTo>
                      <a:pt x="202" y="63"/>
                    </a:lnTo>
                    <a:lnTo>
                      <a:pt x="198" y="55"/>
                    </a:lnTo>
                    <a:lnTo>
                      <a:pt x="193" y="46"/>
                    </a:lnTo>
                    <a:lnTo>
                      <a:pt x="187" y="37"/>
                    </a:lnTo>
                    <a:lnTo>
                      <a:pt x="180" y="30"/>
                    </a:lnTo>
                    <a:lnTo>
                      <a:pt x="173" y="23"/>
                    </a:lnTo>
                    <a:lnTo>
                      <a:pt x="164" y="17"/>
                    </a:lnTo>
                    <a:lnTo>
                      <a:pt x="156" y="13"/>
                    </a:lnTo>
                    <a:lnTo>
                      <a:pt x="147" y="8"/>
                    </a:lnTo>
                    <a:lnTo>
                      <a:pt x="137" y="4"/>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0" name="Freeform 172"/>
              <p:cNvSpPr>
                <a:spLocks/>
              </p:cNvSpPr>
              <p:nvPr/>
            </p:nvSpPr>
            <p:spPr bwMode="auto">
              <a:xfrm>
                <a:off x="3419" y="3775"/>
                <a:ext cx="35" cy="35"/>
              </a:xfrm>
              <a:custGeom>
                <a:avLst/>
                <a:gdLst>
                  <a:gd name="T0" fmla="*/ 94 w 210"/>
                  <a:gd name="T1" fmla="*/ 1 h 212"/>
                  <a:gd name="T2" fmla="*/ 74 w 210"/>
                  <a:gd name="T3" fmla="*/ 5 h 212"/>
                  <a:gd name="T4" fmla="*/ 55 w 210"/>
                  <a:gd name="T5" fmla="*/ 13 h 212"/>
                  <a:gd name="T6" fmla="*/ 37 w 210"/>
                  <a:gd name="T7" fmla="*/ 24 h 212"/>
                  <a:gd name="T8" fmla="*/ 23 w 210"/>
                  <a:gd name="T9" fmla="*/ 39 h 212"/>
                  <a:gd name="T10" fmla="*/ 13 w 210"/>
                  <a:gd name="T11" fmla="*/ 56 h 212"/>
                  <a:gd name="T12" fmla="*/ 4 w 210"/>
                  <a:gd name="T13" fmla="*/ 74 h 212"/>
                  <a:gd name="T14" fmla="*/ 0 w 210"/>
                  <a:gd name="T15" fmla="*/ 95 h 212"/>
                  <a:gd name="T16" fmla="*/ 0 w 210"/>
                  <a:gd name="T17" fmla="*/ 116 h 212"/>
                  <a:gd name="T18" fmla="*/ 4 w 210"/>
                  <a:gd name="T19" fmla="*/ 137 h 212"/>
                  <a:gd name="T20" fmla="*/ 13 w 210"/>
                  <a:gd name="T21" fmla="*/ 156 h 212"/>
                  <a:gd name="T22" fmla="*/ 23 w 210"/>
                  <a:gd name="T23" fmla="*/ 173 h 212"/>
                  <a:gd name="T24" fmla="*/ 37 w 210"/>
                  <a:gd name="T25" fmla="*/ 187 h 212"/>
                  <a:gd name="T26" fmla="*/ 55 w 210"/>
                  <a:gd name="T27" fmla="*/ 199 h 212"/>
                  <a:gd name="T28" fmla="*/ 74 w 210"/>
                  <a:gd name="T29" fmla="*/ 207 h 212"/>
                  <a:gd name="T30" fmla="*/ 94 w 210"/>
                  <a:gd name="T31" fmla="*/ 210 h 212"/>
                  <a:gd name="T32" fmla="*/ 115 w 210"/>
                  <a:gd name="T33" fmla="*/ 210 h 212"/>
                  <a:gd name="T34" fmla="*/ 137 w 210"/>
                  <a:gd name="T35" fmla="*/ 207 h 212"/>
                  <a:gd name="T36" fmla="*/ 156 w 210"/>
                  <a:gd name="T37" fmla="*/ 199 h 212"/>
                  <a:gd name="T38" fmla="*/ 172 w 210"/>
                  <a:gd name="T39" fmla="*/ 187 h 212"/>
                  <a:gd name="T40" fmla="*/ 186 w 210"/>
                  <a:gd name="T41" fmla="*/ 173 h 212"/>
                  <a:gd name="T42" fmla="*/ 198 w 210"/>
                  <a:gd name="T43" fmla="*/ 156 h 212"/>
                  <a:gd name="T44" fmla="*/ 205 w 210"/>
                  <a:gd name="T45" fmla="*/ 137 h 212"/>
                  <a:gd name="T46" fmla="*/ 210 w 210"/>
                  <a:gd name="T47" fmla="*/ 116 h 212"/>
                  <a:gd name="T48" fmla="*/ 210 w 210"/>
                  <a:gd name="T49" fmla="*/ 95 h 212"/>
                  <a:gd name="T50" fmla="*/ 205 w 210"/>
                  <a:gd name="T51" fmla="*/ 74 h 212"/>
                  <a:gd name="T52" fmla="*/ 198 w 210"/>
                  <a:gd name="T53" fmla="*/ 56 h 212"/>
                  <a:gd name="T54" fmla="*/ 186 w 210"/>
                  <a:gd name="T55" fmla="*/ 39 h 212"/>
                  <a:gd name="T56" fmla="*/ 172 w 210"/>
                  <a:gd name="T57" fmla="*/ 24 h 212"/>
                  <a:gd name="T58" fmla="*/ 156 w 210"/>
                  <a:gd name="T59" fmla="*/ 13 h 212"/>
                  <a:gd name="T60" fmla="*/ 137 w 210"/>
                  <a:gd name="T61" fmla="*/ 5 h 212"/>
                  <a:gd name="T62" fmla="*/ 115 w 210"/>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4" y="1"/>
                    </a:lnTo>
                    <a:lnTo>
                      <a:pt x="83" y="2"/>
                    </a:lnTo>
                    <a:lnTo>
                      <a:pt x="74" y="5"/>
                    </a:lnTo>
                    <a:lnTo>
                      <a:pt x="63" y="8"/>
                    </a:lnTo>
                    <a:lnTo>
                      <a:pt x="55" y="13"/>
                    </a:lnTo>
                    <a:lnTo>
                      <a:pt x="46" y="18"/>
                    </a:lnTo>
                    <a:lnTo>
                      <a:pt x="37" y="24"/>
                    </a:lnTo>
                    <a:lnTo>
                      <a:pt x="30" y="31"/>
                    </a:lnTo>
                    <a:lnTo>
                      <a:pt x="23" y="39"/>
                    </a:lnTo>
                    <a:lnTo>
                      <a:pt x="17" y="46"/>
                    </a:lnTo>
                    <a:lnTo>
                      <a:pt x="13" y="56"/>
                    </a:lnTo>
                    <a:lnTo>
                      <a:pt x="8" y="65"/>
                    </a:lnTo>
                    <a:lnTo>
                      <a:pt x="4" y="74"/>
                    </a:lnTo>
                    <a:lnTo>
                      <a:pt x="2" y="84"/>
                    </a:lnTo>
                    <a:lnTo>
                      <a:pt x="0" y="95"/>
                    </a:lnTo>
                    <a:lnTo>
                      <a:pt x="0" y="105"/>
                    </a:lnTo>
                    <a:lnTo>
                      <a:pt x="0" y="116"/>
                    </a:lnTo>
                    <a:lnTo>
                      <a:pt x="2" y="126"/>
                    </a:lnTo>
                    <a:lnTo>
                      <a:pt x="4" y="137"/>
                    </a:lnTo>
                    <a:lnTo>
                      <a:pt x="8" y="147"/>
                    </a:lnTo>
                    <a:lnTo>
                      <a:pt x="13" y="156"/>
                    </a:lnTo>
                    <a:lnTo>
                      <a:pt x="17" y="164"/>
                    </a:lnTo>
                    <a:lnTo>
                      <a:pt x="23" y="173"/>
                    </a:lnTo>
                    <a:lnTo>
                      <a:pt x="30" y="180"/>
                    </a:lnTo>
                    <a:lnTo>
                      <a:pt x="37" y="187"/>
                    </a:lnTo>
                    <a:lnTo>
                      <a:pt x="46" y="193"/>
                    </a:lnTo>
                    <a:lnTo>
                      <a:pt x="55" y="199"/>
                    </a:lnTo>
                    <a:lnTo>
                      <a:pt x="63" y="203"/>
                    </a:lnTo>
                    <a:lnTo>
                      <a:pt x="74" y="207"/>
                    </a:lnTo>
                    <a:lnTo>
                      <a:pt x="83" y="209"/>
                    </a:lnTo>
                    <a:lnTo>
                      <a:pt x="94" y="210"/>
                    </a:lnTo>
                    <a:lnTo>
                      <a:pt x="105" y="212"/>
                    </a:lnTo>
                    <a:lnTo>
                      <a:pt x="115" y="210"/>
                    </a:lnTo>
                    <a:lnTo>
                      <a:pt x="126" y="209"/>
                    </a:lnTo>
                    <a:lnTo>
                      <a:pt x="137" y="207"/>
                    </a:lnTo>
                    <a:lnTo>
                      <a:pt x="146" y="203"/>
                    </a:lnTo>
                    <a:lnTo>
                      <a:pt x="156" y="199"/>
                    </a:lnTo>
                    <a:lnTo>
                      <a:pt x="164" y="193"/>
                    </a:lnTo>
                    <a:lnTo>
                      <a:pt x="172" y="187"/>
                    </a:lnTo>
                    <a:lnTo>
                      <a:pt x="179" y="180"/>
                    </a:lnTo>
                    <a:lnTo>
                      <a:pt x="186" y="173"/>
                    </a:lnTo>
                    <a:lnTo>
                      <a:pt x="192" y="164"/>
                    </a:lnTo>
                    <a:lnTo>
                      <a:pt x="198" y="156"/>
                    </a:lnTo>
                    <a:lnTo>
                      <a:pt x="202" y="147"/>
                    </a:lnTo>
                    <a:lnTo>
                      <a:pt x="205" y="137"/>
                    </a:lnTo>
                    <a:lnTo>
                      <a:pt x="209" y="126"/>
                    </a:lnTo>
                    <a:lnTo>
                      <a:pt x="210" y="116"/>
                    </a:lnTo>
                    <a:lnTo>
                      <a:pt x="210" y="105"/>
                    </a:lnTo>
                    <a:lnTo>
                      <a:pt x="210" y="95"/>
                    </a:lnTo>
                    <a:lnTo>
                      <a:pt x="209" y="84"/>
                    </a:lnTo>
                    <a:lnTo>
                      <a:pt x="205" y="74"/>
                    </a:lnTo>
                    <a:lnTo>
                      <a:pt x="202" y="65"/>
                    </a:lnTo>
                    <a:lnTo>
                      <a:pt x="198" y="56"/>
                    </a:lnTo>
                    <a:lnTo>
                      <a:pt x="192" y="46"/>
                    </a:lnTo>
                    <a:lnTo>
                      <a:pt x="186" y="39"/>
                    </a:lnTo>
                    <a:lnTo>
                      <a:pt x="179" y="31"/>
                    </a:lnTo>
                    <a:lnTo>
                      <a:pt x="172" y="24"/>
                    </a:lnTo>
                    <a:lnTo>
                      <a:pt x="164" y="18"/>
                    </a:lnTo>
                    <a:lnTo>
                      <a:pt x="156" y="13"/>
                    </a:lnTo>
                    <a:lnTo>
                      <a:pt x="146" y="8"/>
                    </a:lnTo>
                    <a:lnTo>
                      <a:pt x="137" y="5"/>
                    </a:lnTo>
                    <a:lnTo>
                      <a:pt x="126" y="2"/>
                    </a:lnTo>
                    <a:lnTo>
                      <a:pt x="115"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1" name="Freeform 173"/>
              <p:cNvSpPr>
                <a:spLocks/>
              </p:cNvSpPr>
              <p:nvPr/>
            </p:nvSpPr>
            <p:spPr bwMode="auto">
              <a:xfrm>
                <a:off x="3434" y="3839"/>
                <a:ext cx="35" cy="35"/>
              </a:xfrm>
              <a:custGeom>
                <a:avLst/>
                <a:gdLst>
                  <a:gd name="T0" fmla="*/ 94 w 210"/>
                  <a:gd name="T1" fmla="*/ 0 h 210"/>
                  <a:gd name="T2" fmla="*/ 74 w 210"/>
                  <a:gd name="T3" fmla="*/ 5 h 210"/>
                  <a:gd name="T4" fmla="*/ 55 w 210"/>
                  <a:gd name="T5" fmla="*/ 13 h 210"/>
                  <a:gd name="T6" fmla="*/ 38 w 210"/>
                  <a:gd name="T7" fmla="*/ 24 h 210"/>
                  <a:gd name="T8" fmla="*/ 24 w 210"/>
                  <a:gd name="T9" fmla="*/ 38 h 210"/>
                  <a:gd name="T10" fmla="*/ 13 w 210"/>
                  <a:gd name="T11" fmla="*/ 55 h 210"/>
                  <a:gd name="T12" fmla="*/ 5 w 210"/>
                  <a:gd name="T13" fmla="*/ 74 h 210"/>
                  <a:gd name="T14" fmla="*/ 0 w 210"/>
                  <a:gd name="T15" fmla="*/ 94 h 210"/>
                  <a:gd name="T16" fmla="*/ 0 w 210"/>
                  <a:gd name="T17" fmla="*/ 116 h 210"/>
                  <a:gd name="T18" fmla="*/ 5 w 210"/>
                  <a:gd name="T19" fmla="*/ 137 h 210"/>
                  <a:gd name="T20" fmla="*/ 13 w 210"/>
                  <a:gd name="T21" fmla="*/ 156 h 210"/>
                  <a:gd name="T22" fmla="*/ 24 w 210"/>
                  <a:gd name="T23" fmla="*/ 172 h 210"/>
                  <a:gd name="T24" fmla="*/ 38 w 210"/>
                  <a:gd name="T25" fmla="*/ 187 h 210"/>
                  <a:gd name="T26" fmla="*/ 55 w 210"/>
                  <a:gd name="T27" fmla="*/ 199 h 210"/>
                  <a:gd name="T28" fmla="*/ 74 w 210"/>
                  <a:gd name="T29" fmla="*/ 206 h 210"/>
                  <a:gd name="T30" fmla="*/ 94 w 210"/>
                  <a:gd name="T31" fmla="*/ 210 h 210"/>
                  <a:gd name="T32" fmla="*/ 116 w 210"/>
                  <a:gd name="T33" fmla="*/ 210 h 210"/>
                  <a:gd name="T34" fmla="*/ 137 w 210"/>
                  <a:gd name="T35" fmla="*/ 206 h 210"/>
                  <a:gd name="T36" fmla="*/ 156 w 210"/>
                  <a:gd name="T37" fmla="*/ 199 h 210"/>
                  <a:gd name="T38" fmla="*/ 172 w 210"/>
                  <a:gd name="T39" fmla="*/ 187 h 210"/>
                  <a:gd name="T40" fmla="*/ 187 w 210"/>
                  <a:gd name="T41" fmla="*/ 172 h 210"/>
                  <a:gd name="T42" fmla="*/ 198 w 210"/>
                  <a:gd name="T43" fmla="*/ 156 h 210"/>
                  <a:gd name="T44" fmla="*/ 206 w 210"/>
                  <a:gd name="T45" fmla="*/ 137 h 210"/>
                  <a:gd name="T46" fmla="*/ 210 w 210"/>
                  <a:gd name="T47" fmla="*/ 116 h 210"/>
                  <a:gd name="T48" fmla="*/ 210 w 210"/>
                  <a:gd name="T49" fmla="*/ 94 h 210"/>
                  <a:gd name="T50" fmla="*/ 206 w 210"/>
                  <a:gd name="T51" fmla="*/ 74 h 210"/>
                  <a:gd name="T52" fmla="*/ 198 w 210"/>
                  <a:gd name="T53" fmla="*/ 55 h 210"/>
                  <a:gd name="T54" fmla="*/ 187 w 210"/>
                  <a:gd name="T55" fmla="*/ 38 h 210"/>
                  <a:gd name="T56" fmla="*/ 172 w 210"/>
                  <a:gd name="T57" fmla="*/ 24 h 210"/>
                  <a:gd name="T58" fmla="*/ 156 w 210"/>
                  <a:gd name="T59" fmla="*/ 13 h 210"/>
                  <a:gd name="T60" fmla="*/ 137 w 210"/>
                  <a:gd name="T61" fmla="*/ 5 h 210"/>
                  <a:gd name="T62" fmla="*/ 116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4" y="2"/>
                    </a:lnTo>
                    <a:lnTo>
                      <a:pt x="74" y="5"/>
                    </a:lnTo>
                    <a:lnTo>
                      <a:pt x="65" y="8"/>
                    </a:lnTo>
                    <a:lnTo>
                      <a:pt x="55" y="13"/>
                    </a:lnTo>
                    <a:lnTo>
                      <a:pt x="46" y="18"/>
                    </a:lnTo>
                    <a:lnTo>
                      <a:pt x="38" y="24"/>
                    </a:lnTo>
                    <a:lnTo>
                      <a:pt x="31" y="31"/>
                    </a:lnTo>
                    <a:lnTo>
                      <a:pt x="24" y="38"/>
                    </a:lnTo>
                    <a:lnTo>
                      <a:pt x="18" y="46"/>
                    </a:lnTo>
                    <a:lnTo>
                      <a:pt x="13" y="55"/>
                    </a:lnTo>
                    <a:lnTo>
                      <a:pt x="8" y="64"/>
                    </a:lnTo>
                    <a:lnTo>
                      <a:pt x="5" y="74"/>
                    </a:lnTo>
                    <a:lnTo>
                      <a:pt x="2" y="84"/>
                    </a:lnTo>
                    <a:lnTo>
                      <a:pt x="0" y="94"/>
                    </a:lnTo>
                    <a:lnTo>
                      <a:pt x="0" y="105"/>
                    </a:lnTo>
                    <a:lnTo>
                      <a:pt x="0" y="116"/>
                    </a:lnTo>
                    <a:lnTo>
                      <a:pt x="2" y="126"/>
                    </a:lnTo>
                    <a:lnTo>
                      <a:pt x="5" y="137"/>
                    </a:lnTo>
                    <a:lnTo>
                      <a:pt x="8" y="146"/>
                    </a:lnTo>
                    <a:lnTo>
                      <a:pt x="13" y="156"/>
                    </a:lnTo>
                    <a:lnTo>
                      <a:pt x="18" y="164"/>
                    </a:lnTo>
                    <a:lnTo>
                      <a:pt x="24" y="172"/>
                    </a:lnTo>
                    <a:lnTo>
                      <a:pt x="31" y="180"/>
                    </a:lnTo>
                    <a:lnTo>
                      <a:pt x="38" y="187"/>
                    </a:lnTo>
                    <a:lnTo>
                      <a:pt x="46" y="193"/>
                    </a:lnTo>
                    <a:lnTo>
                      <a:pt x="55" y="199"/>
                    </a:lnTo>
                    <a:lnTo>
                      <a:pt x="65" y="202"/>
                    </a:lnTo>
                    <a:lnTo>
                      <a:pt x="74" y="206"/>
                    </a:lnTo>
                    <a:lnTo>
                      <a:pt x="84" y="209"/>
                    </a:lnTo>
                    <a:lnTo>
                      <a:pt x="94" y="210"/>
                    </a:lnTo>
                    <a:lnTo>
                      <a:pt x="105" y="210"/>
                    </a:lnTo>
                    <a:lnTo>
                      <a:pt x="116" y="210"/>
                    </a:lnTo>
                    <a:lnTo>
                      <a:pt x="126" y="209"/>
                    </a:lnTo>
                    <a:lnTo>
                      <a:pt x="137" y="206"/>
                    </a:lnTo>
                    <a:lnTo>
                      <a:pt x="146" y="202"/>
                    </a:lnTo>
                    <a:lnTo>
                      <a:pt x="156" y="199"/>
                    </a:lnTo>
                    <a:lnTo>
                      <a:pt x="164" y="193"/>
                    </a:lnTo>
                    <a:lnTo>
                      <a:pt x="172" y="187"/>
                    </a:lnTo>
                    <a:lnTo>
                      <a:pt x="180" y="180"/>
                    </a:lnTo>
                    <a:lnTo>
                      <a:pt x="187" y="172"/>
                    </a:lnTo>
                    <a:lnTo>
                      <a:pt x="193" y="164"/>
                    </a:lnTo>
                    <a:lnTo>
                      <a:pt x="198" y="156"/>
                    </a:lnTo>
                    <a:lnTo>
                      <a:pt x="202" y="146"/>
                    </a:lnTo>
                    <a:lnTo>
                      <a:pt x="206" y="137"/>
                    </a:lnTo>
                    <a:lnTo>
                      <a:pt x="209" y="126"/>
                    </a:lnTo>
                    <a:lnTo>
                      <a:pt x="210" y="116"/>
                    </a:lnTo>
                    <a:lnTo>
                      <a:pt x="210" y="105"/>
                    </a:lnTo>
                    <a:lnTo>
                      <a:pt x="210" y="94"/>
                    </a:lnTo>
                    <a:lnTo>
                      <a:pt x="209" y="84"/>
                    </a:lnTo>
                    <a:lnTo>
                      <a:pt x="206" y="74"/>
                    </a:lnTo>
                    <a:lnTo>
                      <a:pt x="202" y="64"/>
                    </a:lnTo>
                    <a:lnTo>
                      <a:pt x="198" y="55"/>
                    </a:lnTo>
                    <a:lnTo>
                      <a:pt x="193" y="46"/>
                    </a:lnTo>
                    <a:lnTo>
                      <a:pt x="187" y="38"/>
                    </a:lnTo>
                    <a:lnTo>
                      <a:pt x="180" y="31"/>
                    </a:lnTo>
                    <a:lnTo>
                      <a:pt x="172" y="24"/>
                    </a:lnTo>
                    <a:lnTo>
                      <a:pt x="164" y="18"/>
                    </a:lnTo>
                    <a:lnTo>
                      <a:pt x="156" y="13"/>
                    </a:lnTo>
                    <a:lnTo>
                      <a:pt x="146" y="8"/>
                    </a:lnTo>
                    <a:lnTo>
                      <a:pt x="137" y="5"/>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2" name="Freeform 174"/>
              <p:cNvSpPr>
                <a:spLocks/>
              </p:cNvSpPr>
              <p:nvPr/>
            </p:nvSpPr>
            <p:spPr bwMode="auto">
              <a:xfrm>
                <a:off x="3450" y="3809"/>
                <a:ext cx="35" cy="35"/>
              </a:xfrm>
              <a:custGeom>
                <a:avLst/>
                <a:gdLst>
                  <a:gd name="T0" fmla="*/ 95 w 212"/>
                  <a:gd name="T1" fmla="*/ 0 h 211"/>
                  <a:gd name="T2" fmla="*/ 75 w 212"/>
                  <a:gd name="T3" fmla="*/ 5 h 211"/>
                  <a:gd name="T4" fmla="*/ 56 w 212"/>
                  <a:gd name="T5" fmla="*/ 13 h 211"/>
                  <a:gd name="T6" fmla="*/ 39 w 212"/>
                  <a:gd name="T7" fmla="*/ 24 h 211"/>
                  <a:gd name="T8" fmla="*/ 24 w 212"/>
                  <a:gd name="T9" fmla="*/ 38 h 211"/>
                  <a:gd name="T10" fmla="*/ 13 w 212"/>
                  <a:gd name="T11" fmla="*/ 56 h 211"/>
                  <a:gd name="T12" fmla="*/ 5 w 212"/>
                  <a:gd name="T13" fmla="*/ 75 h 211"/>
                  <a:gd name="T14" fmla="*/ 1 w 212"/>
                  <a:gd name="T15" fmla="*/ 95 h 211"/>
                  <a:gd name="T16" fmla="*/ 1 w 212"/>
                  <a:gd name="T17" fmla="*/ 116 h 211"/>
                  <a:gd name="T18" fmla="*/ 5 w 212"/>
                  <a:gd name="T19" fmla="*/ 137 h 211"/>
                  <a:gd name="T20" fmla="*/ 13 w 212"/>
                  <a:gd name="T21" fmla="*/ 156 h 211"/>
                  <a:gd name="T22" fmla="*/ 24 w 212"/>
                  <a:gd name="T23" fmla="*/ 173 h 211"/>
                  <a:gd name="T24" fmla="*/ 39 w 212"/>
                  <a:gd name="T25" fmla="*/ 187 h 211"/>
                  <a:gd name="T26" fmla="*/ 56 w 212"/>
                  <a:gd name="T27" fmla="*/ 199 h 211"/>
                  <a:gd name="T28" fmla="*/ 75 w 212"/>
                  <a:gd name="T29" fmla="*/ 206 h 211"/>
                  <a:gd name="T30" fmla="*/ 95 w 212"/>
                  <a:gd name="T31" fmla="*/ 211 h 211"/>
                  <a:gd name="T32" fmla="*/ 116 w 212"/>
                  <a:gd name="T33" fmla="*/ 211 h 211"/>
                  <a:gd name="T34" fmla="*/ 137 w 212"/>
                  <a:gd name="T35" fmla="*/ 206 h 211"/>
                  <a:gd name="T36" fmla="*/ 156 w 212"/>
                  <a:gd name="T37" fmla="*/ 199 h 211"/>
                  <a:gd name="T38" fmla="*/ 173 w 212"/>
                  <a:gd name="T39" fmla="*/ 187 h 211"/>
                  <a:gd name="T40" fmla="*/ 187 w 212"/>
                  <a:gd name="T41" fmla="*/ 173 h 211"/>
                  <a:gd name="T42" fmla="*/ 199 w 212"/>
                  <a:gd name="T43" fmla="*/ 156 h 211"/>
                  <a:gd name="T44" fmla="*/ 207 w 212"/>
                  <a:gd name="T45" fmla="*/ 137 h 211"/>
                  <a:gd name="T46" fmla="*/ 211 w 212"/>
                  <a:gd name="T47" fmla="*/ 116 h 211"/>
                  <a:gd name="T48" fmla="*/ 211 w 212"/>
                  <a:gd name="T49" fmla="*/ 95 h 211"/>
                  <a:gd name="T50" fmla="*/ 207 w 212"/>
                  <a:gd name="T51" fmla="*/ 75 h 211"/>
                  <a:gd name="T52" fmla="*/ 199 w 212"/>
                  <a:gd name="T53" fmla="*/ 56 h 211"/>
                  <a:gd name="T54" fmla="*/ 187 w 212"/>
                  <a:gd name="T55" fmla="*/ 38 h 211"/>
                  <a:gd name="T56" fmla="*/ 173 w 212"/>
                  <a:gd name="T57" fmla="*/ 24 h 211"/>
                  <a:gd name="T58" fmla="*/ 156 w 212"/>
                  <a:gd name="T59" fmla="*/ 13 h 211"/>
                  <a:gd name="T60" fmla="*/ 137 w 212"/>
                  <a:gd name="T61" fmla="*/ 5 h 211"/>
                  <a:gd name="T62" fmla="*/ 116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5" y="0"/>
                    </a:moveTo>
                    <a:lnTo>
                      <a:pt x="95" y="0"/>
                    </a:lnTo>
                    <a:lnTo>
                      <a:pt x="84" y="2"/>
                    </a:lnTo>
                    <a:lnTo>
                      <a:pt x="75" y="5"/>
                    </a:lnTo>
                    <a:lnTo>
                      <a:pt x="65" y="8"/>
                    </a:lnTo>
                    <a:lnTo>
                      <a:pt x="56" y="13"/>
                    </a:lnTo>
                    <a:lnTo>
                      <a:pt x="46" y="18"/>
                    </a:lnTo>
                    <a:lnTo>
                      <a:pt x="39" y="24"/>
                    </a:lnTo>
                    <a:lnTo>
                      <a:pt x="31" y="31"/>
                    </a:lnTo>
                    <a:lnTo>
                      <a:pt x="24" y="38"/>
                    </a:lnTo>
                    <a:lnTo>
                      <a:pt x="18" y="46"/>
                    </a:lnTo>
                    <a:lnTo>
                      <a:pt x="13" y="56"/>
                    </a:lnTo>
                    <a:lnTo>
                      <a:pt x="9" y="64"/>
                    </a:lnTo>
                    <a:lnTo>
                      <a:pt x="5" y="75"/>
                    </a:lnTo>
                    <a:lnTo>
                      <a:pt x="3" y="84"/>
                    </a:lnTo>
                    <a:lnTo>
                      <a:pt x="1" y="95"/>
                    </a:lnTo>
                    <a:lnTo>
                      <a:pt x="0" y="105"/>
                    </a:lnTo>
                    <a:lnTo>
                      <a:pt x="1" y="116"/>
                    </a:lnTo>
                    <a:lnTo>
                      <a:pt x="3" y="127"/>
                    </a:lnTo>
                    <a:lnTo>
                      <a:pt x="5" y="137"/>
                    </a:lnTo>
                    <a:lnTo>
                      <a:pt x="9" y="147"/>
                    </a:lnTo>
                    <a:lnTo>
                      <a:pt x="13" y="156"/>
                    </a:lnTo>
                    <a:lnTo>
                      <a:pt x="18" y="164"/>
                    </a:lnTo>
                    <a:lnTo>
                      <a:pt x="24" y="173"/>
                    </a:lnTo>
                    <a:lnTo>
                      <a:pt x="31" y="180"/>
                    </a:lnTo>
                    <a:lnTo>
                      <a:pt x="39" y="187"/>
                    </a:lnTo>
                    <a:lnTo>
                      <a:pt x="46" y="193"/>
                    </a:lnTo>
                    <a:lnTo>
                      <a:pt x="56" y="199"/>
                    </a:lnTo>
                    <a:lnTo>
                      <a:pt x="65" y="202"/>
                    </a:lnTo>
                    <a:lnTo>
                      <a:pt x="75" y="206"/>
                    </a:lnTo>
                    <a:lnTo>
                      <a:pt x="84" y="209"/>
                    </a:lnTo>
                    <a:lnTo>
                      <a:pt x="95" y="211"/>
                    </a:lnTo>
                    <a:lnTo>
                      <a:pt x="105" y="211"/>
                    </a:lnTo>
                    <a:lnTo>
                      <a:pt x="116" y="211"/>
                    </a:lnTo>
                    <a:lnTo>
                      <a:pt x="127" y="209"/>
                    </a:lnTo>
                    <a:lnTo>
                      <a:pt x="137" y="206"/>
                    </a:lnTo>
                    <a:lnTo>
                      <a:pt x="147" y="202"/>
                    </a:lnTo>
                    <a:lnTo>
                      <a:pt x="156" y="199"/>
                    </a:lnTo>
                    <a:lnTo>
                      <a:pt x="165" y="193"/>
                    </a:lnTo>
                    <a:lnTo>
                      <a:pt x="173" y="187"/>
                    </a:lnTo>
                    <a:lnTo>
                      <a:pt x="180" y="180"/>
                    </a:lnTo>
                    <a:lnTo>
                      <a:pt x="187" y="173"/>
                    </a:lnTo>
                    <a:lnTo>
                      <a:pt x="193" y="164"/>
                    </a:lnTo>
                    <a:lnTo>
                      <a:pt x="199" y="156"/>
                    </a:lnTo>
                    <a:lnTo>
                      <a:pt x="204" y="147"/>
                    </a:lnTo>
                    <a:lnTo>
                      <a:pt x="207" y="137"/>
                    </a:lnTo>
                    <a:lnTo>
                      <a:pt x="209" y="127"/>
                    </a:lnTo>
                    <a:lnTo>
                      <a:pt x="211" y="116"/>
                    </a:lnTo>
                    <a:lnTo>
                      <a:pt x="212" y="105"/>
                    </a:lnTo>
                    <a:lnTo>
                      <a:pt x="211" y="95"/>
                    </a:lnTo>
                    <a:lnTo>
                      <a:pt x="209" y="84"/>
                    </a:lnTo>
                    <a:lnTo>
                      <a:pt x="207" y="75"/>
                    </a:lnTo>
                    <a:lnTo>
                      <a:pt x="204" y="64"/>
                    </a:lnTo>
                    <a:lnTo>
                      <a:pt x="199" y="56"/>
                    </a:lnTo>
                    <a:lnTo>
                      <a:pt x="193" y="46"/>
                    </a:lnTo>
                    <a:lnTo>
                      <a:pt x="187" y="38"/>
                    </a:lnTo>
                    <a:lnTo>
                      <a:pt x="180" y="31"/>
                    </a:lnTo>
                    <a:lnTo>
                      <a:pt x="173" y="24"/>
                    </a:lnTo>
                    <a:lnTo>
                      <a:pt x="165" y="18"/>
                    </a:lnTo>
                    <a:lnTo>
                      <a:pt x="156" y="13"/>
                    </a:lnTo>
                    <a:lnTo>
                      <a:pt x="147" y="8"/>
                    </a:lnTo>
                    <a:lnTo>
                      <a:pt x="137" y="5"/>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3" name="Freeform 175"/>
              <p:cNvSpPr>
                <a:spLocks/>
              </p:cNvSpPr>
              <p:nvPr/>
            </p:nvSpPr>
            <p:spPr bwMode="auto">
              <a:xfrm>
                <a:off x="3465" y="3739"/>
                <a:ext cx="36" cy="35"/>
              </a:xfrm>
              <a:custGeom>
                <a:avLst/>
                <a:gdLst>
                  <a:gd name="T0" fmla="*/ 94 w 211"/>
                  <a:gd name="T1" fmla="*/ 2 h 212"/>
                  <a:gd name="T2" fmla="*/ 74 w 211"/>
                  <a:gd name="T3" fmla="*/ 5 h 212"/>
                  <a:gd name="T4" fmla="*/ 55 w 211"/>
                  <a:gd name="T5" fmla="*/ 13 h 212"/>
                  <a:gd name="T6" fmla="*/ 39 w 211"/>
                  <a:gd name="T7" fmla="*/ 25 h 212"/>
                  <a:gd name="T8" fmla="*/ 24 w 211"/>
                  <a:gd name="T9" fmla="*/ 39 h 212"/>
                  <a:gd name="T10" fmla="*/ 13 w 211"/>
                  <a:gd name="T11" fmla="*/ 56 h 212"/>
                  <a:gd name="T12" fmla="*/ 4 w 211"/>
                  <a:gd name="T13" fmla="*/ 75 h 212"/>
                  <a:gd name="T14" fmla="*/ 1 w 211"/>
                  <a:gd name="T15" fmla="*/ 96 h 212"/>
                  <a:gd name="T16" fmla="*/ 1 w 211"/>
                  <a:gd name="T17" fmla="*/ 117 h 212"/>
                  <a:gd name="T18" fmla="*/ 4 w 211"/>
                  <a:gd name="T19" fmla="*/ 138 h 212"/>
                  <a:gd name="T20" fmla="*/ 13 w 211"/>
                  <a:gd name="T21" fmla="*/ 156 h 212"/>
                  <a:gd name="T22" fmla="*/ 24 w 211"/>
                  <a:gd name="T23" fmla="*/ 174 h 212"/>
                  <a:gd name="T24" fmla="*/ 39 w 211"/>
                  <a:gd name="T25" fmla="*/ 188 h 212"/>
                  <a:gd name="T26" fmla="*/ 55 w 211"/>
                  <a:gd name="T27" fmla="*/ 199 h 212"/>
                  <a:gd name="T28" fmla="*/ 74 w 211"/>
                  <a:gd name="T29" fmla="*/ 207 h 212"/>
                  <a:gd name="T30" fmla="*/ 94 w 211"/>
                  <a:gd name="T31" fmla="*/ 212 h 212"/>
                  <a:gd name="T32" fmla="*/ 117 w 211"/>
                  <a:gd name="T33" fmla="*/ 212 h 212"/>
                  <a:gd name="T34" fmla="*/ 137 w 211"/>
                  <a:gd name="T35" fmla="*/ 207 h 212"/>
                  <a:gd name="T36" fmla="*/ 156 w 211"/>
                  <a:gd name="T37" fmla="*/ 199 h 212"/>
                  <a:gd name="T38" fmla="*/ 172 w 211"/>
                  <a:gd name="T39" fmla="*/ 188 h 212"/>
                  <a:gd name="T40" fmla="*/ 186 w 211"/>
                  <a:gd name="T41" fmla="*/ 174 h 212"/>
                  <a:gd name="T42" fmla="*/ 198 w 211"/>
                  <a:gd name="T43" fmla="*/ 156 h 212"/>
                  <a:gd name="T44" fmla="*/ 207 w 211"/>
                  <a:gd name="T45" fmla="*/ 138 h 212"/>
                  <a:gd name="T46" fmla="*/ 210 w 211"/>
                  <a:gd name="T47" fmla="*/ 117 h 212"/>
                  <a:gd name="T48" fmla="*/ 210 w 211"/>
                  <a:gd name="T49" fmla="*/ 96 h 212"/>
                  <a:gd name="T50" fmla="*/ 207 w 211"/>
                  <a:gd name="T51" fmla="*/ 75 h 212"/>
                  <a:gd name="T52" fmla="*/ 198 w 211"/>
                  <a:gd name="T53" fmla="*/ 56 h 212"/>
                  <a:gd name="T54" fmla="*/ 186 w 211"/>
                  <a:gd name="T55" fmla="*/ 39 h 212"/>
                  <a:gd name="T56" fmla="*/ 172 w 211"/>
                  <a:gd name="T57" fmla="*/ 25 h 212"/>
                  <a:gd name="T58" fmla="*/ 156 w 211"/>
                  <a:gd name="T59" fmla="*/ 13 h 212"/>
                  <a:gd name="T60" fmla="*/ 137 w 211"/>
                  <a:gd name="T61" fmla="*/ 5 h 212"/>
                  <a:gd name="T62" fmla="*/ 117 w 211"/>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2"/>
                    </a:lnTo>
                    <a:lnTo>
                      <a:pt x="84" y="3"/>
                    </a:lnTo>
                    <a:lnTo>
                      <a:pt x="74" y="5"/>
                    </a:lnTo>
                    <a:lnTo>
                      <a:pt x="65" y="10"/>
                    </a:lnTo>
                    <a:lnTo>
                      <a:pt x="55" y="13"/>
                    </a:lnTo>
                    <a:lnTo>
                      <a:pt x="47" y="19"/>
                    </a:lnTo>
                    <a:lnTo>
                      <a:pt x="39" y="25"/>
                    </a:lnTo>
                    <a:lnTo>
                      <a:pt x="30" y="32"/>
                    </a:lnTo>
                    <a:lnTo>
                      <a:pt x="24" y="39"/>
                    </a:lnTo>
                    <a:lnTo>
                      <a:pt x="17" y="48"/>
                    </a:lnTo>
                    <a:lnTo>
                      <a:pt x="13" y="56"/>
                    </a:lnTo>
                    <a:lnTo>
                      <a:pt x="8" y="65"/>
                    </a:lnTo>
                    <a:lnTo>
                      <a:pt x="4" y="75"/>
                    </a:lnTo>
                    <a:lnTo>
                      <a:pt x="2" y="86"/>
                    </a:lnTo>
                    <a:lnTo>
                      <a:pt x="1" y="96"/>
                    </a:lnTo>
                    <a:lnTo>
                      <a:pt x="0" y="107"/>
                    </a:lnTo>
                    <a:lnTo>
                      <a:pt x="1" y="117"/>
                    </a:lnTo>
                    <a:lnTo>
                      <a:pt x="2" y="128"/>
                    </a:lnTo>
                    <a:lnTo>
                      <a:pt x="4" y="138"/>
                    </a:lnTo>
                    <a:lnTo>
                      <a:pt x="8" y="147"/>
                    </a:lnTo>
                    <a:lnTo>
                      <a:pt x="13" y="156"/>
                    </a:lnTo>
                    <a:lnTo>
                      <a:pt x="17" y="166"/>
                    </a:lnTo>
                    <a:lnTo>
                      <a:pt x="24" y="174"/>
                    </a:lnTo>
                    <a:lnTo>
                      <a:pt x="30" y="181"/>
                    </a:lnTo>
                    <a:lnTo>
                      <a:pt x="39" y="188"/>
                    </a:lnTo>
                    <a:lnTo>
                      <a:pt x="47" y="194"/>
                    </a:lnTo>
                    <a:lnTo>
                      <a:pt x="55" y="199"/>
                    </a:lnTo>
                    <a:lnTo>
                      <a:pt x="65" y="204"/>
                    </a:lnTo>
                    <a:lnTo>
                      <a:pt x="74" y="207"/>
                    </a:lnTo>
                    <a:lnTo>
                      <a:pt x="84" y="210"/>
                    </a:lnTo>
                    <a:lnTo>
                      <a:pt x="94" y="212"/>
                    </a:lnTo>
                    <a:lnTo>
                      <a:pt x="105" y="212"/>
                    </a:lnTo>
                    <a:lnTo>
                      <a:pt x="117" y="212"/>
                    </a:lnTo>
                    <a:lnTo>
                      <a:pt x="126" y="210"/>
                    </a:lnTo>
                    <a:lnTo>
                      <a:pt x="137" y="207"/>
                    </a:lnTo>
                    <a:lnTo>
                      <a:pt x="146" y="204"/>
                    </a:lnTo>
                    <a:lnTo>
                      <a:pt x="156" y="199"/>
                    </a:lnTo>
                    <a:lnTo>
                      <a:pt x="164" y="194"/>
                    </a:lnTo>
                    <a:lnTo>
                      <a:pt x="172" y="188"/>
                    </a:lnTo>
                    <a:lnTo>
                      <a:pt x="181" y="181"/>
                    </a:lnTo>
                    <a:lnTo>
                      <a:pt x="186" y="174"/>
                    </a:lnTo>
                    <a:lnTo>
                      <a:pt x="192" y="166"/>
                    </a:lnTo>
                    <a:lnTo>
                      <a:pt x="198" y="156"/>
                    </a:lnTo>
                    <a:lnTo>
                      <a:pt x="203" y="147"/>
                    </a:lnTo>
                    <a:lnTo>
                      <a:pt x="207" y="138"/>
                    </a:lnTo>
                    <a:lnTo>
                      <a:pt x="209" y="128"/>
                    </a:lnTo>
                    <a:lnTo>
                      <a:pt x="210" y="117"/>
                    </a:lnTo>
                    <a:lnTo>
                      <a:pt x="211" y="107"/>
                    </a:lnTo>
                    <a:lnTo>
                      <a:pt x="210" y="96"/>
                    </a:lnTo>
                    <a:lnTo>
                      <a:pt x="209" y="86"/>
                    </a:lnTo>
                    <a:lnTo>
                      <a:pt x="207" y="75"/>
                    </a:lnTo>
                    <a:lnTo>
                      <a:pt x="203" y="65"/>
                    </a:lnTo>
                    <a:lnTo>
                      <a:pt x="198" y="56"/>
                    </a:lnTo>
                    <a:lnTo>
                      <a:pt x="192" y="48"/>
                    </a:lnTo>
                    <a:lnTo>
                      <a:pt x="186" y="39"/>
                    </a:lnTo>
                    <a:lnTo>
                      <a:pt x="181" y="32"/>
                    </a:lnTo>
                    <a:lnTo>
                      <a:pt x="172" y="25"/>
                    </a:lnTo>
                    <a:lnTo>
                      <a:pt x="164" y="19"/>
                    </a:lnTo>
                    <a:lnTo>
                      <a:pt x="156" y="13"/>
                    </a:lnTo>
                    <a:lnTo>
                      <a:pt x="146" y="10"/>
                    </a:lnTo>
                    <a:lnTo>
                      <a:pt x="137" y="5"/>
                    </a:lnTo>
                    <a:lnTo>
                      <a:pt x="126" y="3"/>
                    </a:lnTo>
                    <a:lnTo>
                      <a:pt x="117"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4" name="Freeform 176"/>
              <p:cNvSpPr>
                <a:spLocks/>
              </p:cNvSpPr>
              <p:nvPr/>
            </p:nvSpPr>
            <p:spPr bwMode="auto">
              <a:xfrm>
                <a:off x="3481" y="3819"/>
                <a:ext cx="35" cy="35"/>
              </a:xfrm>
              <a:custGeom>
                <a:avLst/>
                <a:gdLst>
                  <a:gd name="T0" fmla="*/ 95 w 212"/>
                  <a:gd name="T1" fmla="*/ 0 h 210"/>
                  <a:gd name="T2" fmla="*/ 75 w 212"/>
                  <a:gd name="T3" fmla="*/ 5 h 210"/>
                  <a:gd name="T4" fmla="*/ 56 w 212"/>
                  <a:gd name="T5" fmla="*/ 13 h 210"/>
                  <a:gd name="T6" fmla="*/ 39 w 212"/>
                  <a:gd name="T7" fmla="*/ 24 h 210"/>
                  <a:gd name="T8" fmla="*/ 25 w 212"/>
                  <a:gd name="T9" fmla="*/ 38 h 210"/>
                  <a:gd name="T10" fmla="*/ 13 w 212"/>
                  <a:gd name="T11" fmla="*/ 54 h 210"/>
                  <a:gd name="T12" fmla="*/ 5 w 212"/>
                  <a:gd name="T13" fmla="*/ 73 h 210"/>
                  <a:gd name="T14" fmla="*/ 1 w 212"/>
                  <a:gd name="T15" fmla="*/ 95 h 210"/>
                  <a:gd name="T16" fmla="*/ 1 w 212"/>
                  <a:gd name="T17" fmla="*/ 116 h 210"/>
                  <a:gd name="T18" fmla="*/ 5 w 212"/>
                  <a:gd name="T19" fmla="*/ 137 h 210"/>
                  <a:gd name="T20" fmla="*/ 13 w 212"/>
                  <a:gd name="T21" fmla="*/ 156 h 210"/>
                  <a:gd name="T22" fmla="*/ 25 w 212"/>
                  <a:gd name="T23" fmla="*/ 173 h 210"/>
                  <a:gd name="T24" fmla="*/ 39 w 212"/>
                  <a:gd name="T25" fmla="*/ 187 h 210"/>
                  <a:gd name="T26" fmla="*/ 56 w 212"/>
                  <a:gd name="T27" fmla="*/ 197 h 210"/>
                  <a:gd name="T28" fmla="*/ 75 w 212"/>
                  <a:gd name="T29" fmla="*/ 206 h 210"/>
                  <a:gd name="T30" fmla="*/ 95 w 212"/>
                  <a:gd name="T31" fmla="*/ 210 h 210"/>
                  <a:gd name="T32" fmla="*/ 117 w 212"/>
                  <a:gd name="T33" fmla="*/ 210 h 210"/>
                  <a:gd name="T34" fmla="*/ 137 w 212"/>
                  <a:gd name="T35" fmla="*/ 206 h 210"/>
                  <a:gd name="T36" fmla="*/ 156 w 212"/>
                  <a:gd name="T37" fmla="*/ 197 h 210"/>
                  <a:gd name="T38" fmla="*/ 173 w 212"/>
                  <a:gd name="T39" fmla="*/ 187 h 210"/>
                  <a:gd name="T40" fmla="*/ 187 w 212"/>
                  <a:gd name="T41" fmla="*/ 173 h 210"/>
                  <a:gd name="T42" fmla="*/ 199 w 212"/>
                  <a:gd name="T43" fmla="*/ 156 h 210"/>
                  <a:gd name="T44" fmla="*/ 207 w 212"/>
                  <a:gd name="T45" fmla="*/ 137 h 210"/>
                  <a:gd name="T46" fmla="*/ 210 w 212"/>
                  <a:gd name="T47" fmla="*/ 116 h 210"/>
                  <a:gd name="T48" fmla="*/ 210 w 212"/>
                  <a:gd name="T49" fmla="*/ 95 h 210"/>
                  <a:gd name="T50" fmla="*/ 207 w 212"/>
                  <a:gd name="T51" fmla="*/ 73 h 210"/>
                  <a:gd name="T52" fmla="*/ 199 w 212"/>
                  <a:gd name="T53" fmla="*/ 54 h 210"/>
                  <a:gd name="T54" fmla="*/ 187 w 212"/>
                  <a:gd name="T55" fmla="*/ 38 h 210"/>
                  <a:gd name="T56" fmla="*/ 173 w 212"/>
                  <a:gd name="T57" fmla="*/ 24 h 210"/>
                  <a:gd name="T58" fmla="*/ 156 w 212"/>
                  <a:gd name="T59" fmla="*/ 13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6" y="0"/>
                    </a:moveTo>
                    <a:lnTo>
                      <a:pt x="95" y="0"/>
                    </a:lnTo>
                    <a:lnTo>
                      <a:pt x="85" y="2"/>
                    </a:lnTo>
                    <a:lnTo>
                      <a:pt x="75" y="5"/>
                    </a:lnTo>
                    <a:lnTo>
                      <a:pt x="65" y="8"/>
                    </a:lnTo>
                    <a:lnTo>
                      <a:pt x="56" y="13"/>
                    </a:lnTo>
                    <a:lnTo>
                      <a:pt x="47" y="18"/>
                    </a:lnTo>
                    <a:lnTo>
                      <a:pt x="39" y="24"/>
                    </a:lnTo>
                    <a:lnTo>
                      <a:pt x="32" y="31"/>
                    </a:lnTo>
                    <a:lnTo>
                      <a:pt x="25" y="38"/>
                    </a:lnTo>
                    <a:lnTo>
                      <a:pt x="19" y="46"/>
                    </a:lnTo>
                    <a:lnTo>
                      <a:pt x="13" y="54"/>
                    </a:lnTo>
                    <a:lnTo>
                      <a:pt x="8" y="64"/>
                    </a:lnTo>
                    <a:lnTo>
                      <a:pt x="5" y="73"/>
                    </a:lnTo>
                    <a:lnTo>
                      <a:pt x="2" y="84"/>
                    </a:lnTo>
                    <a:lnTo>
                      <a:pt x="1" y="95"/>
                    </a:lnTo>
                    <a:lnTo>
                      <a:pt x="0" y="105"/>
                    </a:lnTo>
                    <a:lnTo>
                      <a:pt x="1" y="116"/>
                    </a:lnTo>
                    <a:lnTo>
                      <a:pt x="2" y="127"/>
                    </a:lnTo>
                    <a:lnTo>
                      <a:pt x="5" y="137"/>
                    </a:lnTo>
                    <a:lnTo>
                      <a:pt x="8" y="147"/>
                    </a:lnTo>
                    <a:lnTo>
                      <a:pt x="13" y="156"/>
                    </a:lnTo>
                    <a:lnTo>
                      <a:pt x="19" y="164"/>
                    </a:lnTo>
                    <a:lnTo>
                      <a:pt x="25" y="173"/>
                    </a:lnTo>
                    <a:lnTo>
                      <a:pt x="32" y="180"/>
                    </a:lnTo>
                    <a:lnTo>
                      <a:pt x="39" y="187"/>
                    </a:lnTo>
                    <a:lnTo>
                      <a:pt x="47" y="193"/>
                    </a:lnTo>
                    <a:lnTo>
                      <a:pt x="56" y="197"/>
                    </a:lnTo>
                    <a:lnTo>
                      <a:pt x="65" y="202"/>
                    </a:lnTo>
                    <a:lnTo>
                      <a:pt x="75" y="206"/>
                    </a:lnTo>
                    <a:lnTo>
                      <a:pt x="85" y="208"/>
                    </a:lnTo>
                    <a:lnTo>
                      <a:pt x="95" y="210"/>
                    </a:lnTo>
                    <a:lnTo>
                      <a:pt x="106" y="210"/>
                    </a:lnTo>
                    <a:lnTo>
                      <a:pt x="117" y="210"/>
                    </a:lnTo>
                    <a:lnTo>
                      <a:pt x="128" y="208"/>
                    </a:lnTo>
                    <a:lnTo>
                      <a:pt x="137" y="206"/>
                    </a:lnTo>
                    <a:lnTo>
                      <a:pt x="147" y="202"/>
                    </a:lnTo>
                    <a:lnTo>
                      <a:pt x="156" y="197"/>
                    </a:lnTo>
                    <a:lnTo>
                      <a:pt x="166" y="193"/>
                    </a:lnTo>
                    <a:lnTo>
                      <a:pt x="173" y="187"/>
                    </a:lnTo>
                    <a:lnTo>
                      <a:pt x="181" y="180"/>
                    </a:lnTo>
                    <a:lnTo>
                      <a:pt x="187" y="173"/>
                    </a:lnTo>
                    <a:lnTo>
                      <a:pt x="194" y="164"/>
                    </a:lnTo>
                    <a:lnTo>
                      <a:pt x="199" y="156"/>
                    </a:lnTo>
                    <a:lnTo>
                      <a:pt x="203" y="147"/>
                    </a:lnTo>
                    <a:lnTo>
                      <a:pt x="207" y="137"/>
                    </a:lnTo>
                    <a:lnTo>
                      <a:pt x="209" y="127"/>
                    </a:lnTo>
                    <a:lnTo>
                      <a:pt x="210" y="116"/>
                    </a:lnTo>
                    <a:lnTo>
                      <a:pt x="212" y="105"/>
                    </a:lnTo>
                    <a:lnTo>
                      <a:pt x="210" y="95"/>
                    </a:lnTo>
                    <a:lnTo>
                      <a:pt x="209" y="84"/>
                    </a:lnTo>
                    <a:lnTo>
                      <a:pt x="207" y="73"/>
                    </a:lnTo>
                    <a:lnTo>
                      <a:pt x="203" y="64"/>
                    </a:lnTo>
                    <a:lnTo>
                      <a:pt x="199" y="54"/>
                    </a:lnTo>
                    <a:lnTo>
                      <a:pt x="194" y="46"/>
                    </a:lnTo>
                    <a:lnTo>
                      <a:pt x="187" y="38"/>
                    </a:lnTo>
                    <a:lnTo>
                      <a:pt x="181" y="31"/>
                    </a:lnTo>
                    <a:lnTo>
                      <a:pt x="173" y="24"/>
                    </a:lnTo>
                    <a:lnTo>
                      <a:pt x="166" y="18"/>
                    </a:lnTo>
                    <a:lnTo>
                      <a:pt x="156" y="13"/>
                    </a:lnTo>
                    <a:lnTo>
                      <a:pt x="147" y="8"/>
                    </a:lnTo>
                    <a:lnTo>
                      <a:pt x="137" y="5"/>
                    </a:lnTo>
                    <a:lnTo>
                      <a:pt x="128"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5" name="Freeform 177"/>
              <p:cNvSpPr>
                <a:spLocks/>
              </p:cNvSpPr>
              <p:nvPr/>
            </p:nvSpPr>
            <p:spPr bwMode="auto">
              <a:xfrm>
                <a:off x="3496" y="3854"/>
                <a:ext cx="36" cy="29"/>
              </a:xfrm>
              <a:custGeom>
                <a:avLst/>
                <a:gdLst>
                  <a:gd name="T0" fmla="*/ 107 w 212"/>
                  <a:gd name="T1" fmla="*/ 0 h 175"/>
                  <a:gd name="T2" fmla="*/ 96 w 212"/>
                  <a:gd name="T3" fmla="*/ 0 h 175"/>
                  <a:gd name="T4" fmla="*/ 86 w 212"/>
                  <a:gd name="T5" fmla="*/ 3 h 175"/>
                  <a:gd name="T6" fmla="*/ 75 w 212"/>
                  <a:gd name="T7" fmla="*/ 5 h 175"/>
                  <a:gd name="T8" fmla="*/ 65 w 212"/>
                  <a:gd name="T9" fmla="*/ 9 h 175"/>
                  <a:gd name="T10" fmla="*/ 56 w 212"/>
                  <a:gd name="T11" fmla="*/ 13 h 175"/>
                  <a:gd name="T12" fmla="*/ 48 w 212"/>
                  <a:gd name="T13" fmla="*/ 18 h 175"/>
                  <a:gd name="T14" fmla="*/ 39 w 212"/>
                  <a:gd name="T15" fmla="*/ 24 h 175"/>
                  <a:gd name="T16" fmla="*/ 32 w 212"/>
                  <a:gd name="T17" fmla="*/ 31 h 175"/>
                  <a:gd name="T18" fmla="*/ 25 w 212"/>
                  <a:gd name="T19" fmla="*/ 38 h 175"/>
                  <a:gd name="T20" fmla="*/ 19 w 212"/>
                  <a:gd name="T21" fmla="*/ 46 h 175"/>
                  <a:gd name="T22" fmla="*/ 13 w 212"/>
                  <a:gd name="T23" fmla="*/ 56 h 175"/>
                  <a:gd name="T24" fmla="*/ 9 w 212"/>
                  <a:gd name="T25" fmla="*/ 65 h 175"/>
                  <a:gd name="T26" fmla="*/ 5 w 212"/>
                  <a:gd name="T27" fmla="*/ 75 h 175"/>
                  <a:gd name="T28" fmla="*/ 3 w 212"/>
                  <a:gd name="T29" fmla="*/ 84 h 175"/>
                  <a:gd name="T30" fmla="*/ 2 w 212"/>
                  <a:gd name="T31" fmla="*/ 95 h 175"/>
                  <a:gd name="T32" fmla="*/ 0 w 212"/>
                  <a:gd name="T33" fmla="*/ 106 h 175"/>
                  <a:gd name="T34" fmla="*/ 2 w 212"/>
                  <a:gd name="T35" fmla="*/ 116 h 175"/>
                  <a:gd name="T36" fmla="*/ 3 w 212"/>
                  <a:gd name="T37" fmla="*/ 126 h 175"/>
                  <a:gd name="T38" fmla="*/ 5 w 212"/>
                  <a:gd name="T39" fmla="*/ 135 h 175"/>
                  <a:gd name="T40" fmla="*/ 8 w 212"/>
                  <a:gd name="T41" fmla="*/ 143 h 175"/>
                  <a:gd name="T42" fmla="*/ 12 w 212"/>
                  <a:gd name="T43" fmla="*/ 152 h 175"/>
                  <a:gd name="T44" fmla="*/ 16 w 212"/>
                  <a:gd name="T45" fmla="*/ 160 h 175"/>
                  <a:gd name="T46" fmla="*/ 22 w 212"/>
                  <a:gd name="T47" fmla="*/ 168 h 175"/>
                  <a:gd name="T48" fmla="*/ 28 w 212"/>
                  <a:gd name="T49" fmla="*/ 175 h 175"/>
                  <a:gd name="T50" fmla="*/ 186 w 212"/>
                  <a:gd name="T51" fmla="*/ 175 h 175"/>
                  <a:gd name="T52" fmla="*/ 192 w 212"/>
                  <a:gd name="T53" fmla="*/ 168 h 175"/>
                  <a:gd name="T54" fmla="*/ 197 w 212"/>
                  <a:gd name="T55" fmla="*/ 160 h 175"/>
                  <a:gd name="T56" fmla="*/ 201 w 212"/>
                  <a:gd name="T57" fmla="*/ 152 h 175"/>
                  <a:gd name="T58" fmla="*/ 205 w 212"/>
                  <a:gd name="T59" fmla="*/ 143 h 175"/>
                  <a:gd name="T60" fmla="*/ 208 w 212"/>
                  <a:gd name="T61" fmla="*/ 135 h 175"/>
                  <a:gd name="T62" fmla="*/ 210 w 212"/>
                  <a:gd name="T63" fmla="*/ 126 h 175"/>
                  <a:gd name="T64" fmla="*/ 212 w 212"/>
                  <a:gd name="T65" fmla="*/ 116 h 175"/>
                  <a:gd name="T66" fmla="*/ 212 w 212"/>
                  <a:gd name="T67" fmla="*/ 106 h 175"/>
                  <a:gd name="T68" fmla="*/ 211 w 212"/>
                  <a:gd name="T69" fmla="*/ 95 h 175"/>
                  <a:gd name="T70" fmla="*/ 210 w 212"/>
                  <a:gd name="T71" fmla="*/ 84 h 175"/>
                  <a:gd name="T72" fmla="*/ 207 w 212"/>
                  <a:gd name="T73" fmla="*/ 75 h 175"/>
                  <a:gd name="T74" fmla="*/ 204 w 212"/>
                  <a:gd name="T75" fmla="*/ 65 h 175"/>
                  <a:gd name="T76" fmla="*/ 199 w 212"/>
                  <a:gd name="T77" fmla="*/ 56 h 175"/>
                  <a:gd name="T78" fmla="*/ 194 w 212"/>
                  <a:gd name="T79" fmla="*/ 46 h 175"/>
                  <a:gd name="T80" fmla="*/ 188 w 212"/>
                  <a:gd name="T81" fmla="*/ 38 h 175"/>
                  <a:gd name="T82" fmla="*/ 181 w 212"/>
                  <a:gd name="T83" fmla="*/ 31 h 175"/>
                  <a:gd name="T84" fmla="*/ 173 w 212"/>
                  <a:gd name="T85" fmla="*/ 24 h 175"/>
                  <a:gd name="T86" fmla="*/ 166 w 212"/>
                  <a:gd name="T87" fmla="*/ 18 h 175"/>
                  <a:gd name="T88" fmla="*/ 156 w 212"/>
                  <a:gd name="T89" fmla="*/ 13 h 175"/>
                  <a:gd name="T90" fmla="*/ 147 w 212"/>
                  <a:gd name="T91" fmla="*/ 9 h 175"/>
                  <a:gd name="T92" fmla="*/ 138 w 212"/>
                  <a:gd name="T93" fmla="*/ 5 h 175"/>
                  <a:gd name="T94" fmla="*/ 128 w 212"/>
                  <a:gd name="T95" fmla="*/ 3 h 175"/>
                  <a:gd name="T96" fmla="*/ 117 w 212"/>
                  <a:gd name="T97" fmla="*/ 0 h 175"/>
                  <a:gd name="T98" fmla="*/ 107 w 212"/>
                  <a:gd name="T9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2" h="175">
                    <a:moveTo>
                      <a:pt x="107" y="0"/>
                    </a:moveTo>
                    <a:lnTo>
                      <a:pt x="96" y="0"/>
                    </a:lnTo>
                    <a:lnTo>
                      <a:pt x="86" y="3"/>
                    </a:lnTo>
                    <a:lnTo>
                      <a:pt x="75" y="5"/>
                    </a:lnTo>
                    <a:lnTo>
                      <a:pt x="65" y="9"/>
                    </a:lnTo>
                    <a:lnTo>
                      <a:pt x="56" y="13"/>
                    </a:lnTo>
                    <a:lnTo>
                      <a:pt x="48" y="18"/>
                    </a:lnTo>
                    <a:lnTo>
                      <a:pt x="39" y="24"/>
                    </a:lnTo>
                    <a:lnTo>
                      <a:pt x="32" y="31"/>
                    </a:lnTo>
                    <a:lnTo>
                      <a:pt x="25" y="38"/>
                    </a:lnTo>
                    <a:lnTo>
                      <a:pt x="19" y="46"/>
                    </a:lnTo>
                    <a:lnTo>
                      <a:pt x="13" y="56"/>
                    </a:lnTo>
                    <a:lnTo>
                      <a:pt x="9" y="65"/>
                    </a:lnTo>
                    <a:lnTo>
                      <a:pt x="5" y="75"/>
                    </a:lnTo>
                    <a:lnTo>
                      <a:pt x="3" y="84"/>
                    </a:lnTo>
                    <a:lnTo>
                      <a:pt x="2" y="95"/>
                    </a:lnTo>
                    <a:lnTo>
                      <a:pt x="0" y="106"/>
                    </a:lnTo>
                    <a:lnTo>
                      <a:pt x="2" y="116"/>
                    </a:lnTo>
                    <a:lnTo>
                      <a:pt x="3" y="126"/>
                    </a:lnTo>
                    <a:lnTo>
                      <a:pt x="5" y="135"/>
                    </a:lnTo>
                    <a:lnTo>
                      <a:pt x="8" y="143"/>
                    </a:lnTo>
                    <a:lnTo>
                      <a:pt x="12" y="152"/>
                    </a:lnTo>
                    <a:lnTo>
                      <a:pt x="16" y="160"/>
                    </a:lnTo>
                    <a:lnTo>
                      <a:pt x="22" y="168"/>
                    </a:lnTo>
                    <a:lnTo>
                      <a:pt x="28" y="175"/>
                    </a:lnTo>
                    <a:lnTo>
                      <a:pt x="186" y="175"/>
                    </a:lnTo>
                    <a:lnTo>
                      <a:pt x="192" y="168"/>
                    </a:lnTo>
                    <a:lnTo>
                      <a:pt x="197" y="160"/>
                    </a:lnTo>
                    <a:lnTo>
                      <a:pt x="201" y="152"/>
                    </a:lnTo>
                    <a:lnTo>
                      <a:pt x="205" y="143"/>
                    </a:lnTo>
                    <a:lnTo>
                      <a:pt x="208" y="135"/>
                    </a:lnTo>
                    <a:lnTo>
                      <a:pt x="210" y="126"/>
                    </a:lnTo>
                    <a:lnTo>
                      <a:pt x="212" y="116"/>
                    </a:lnTo>
                    <a:lnTo>
                      <a:pt x="212" y="106"/>
                    </a:lnTo>
                    <a:lnTo>
                      <a:pt x="211" y="95"/>
                    </a:lnTo>
                    <a:lnTo>
                      <a:pt x="210" y="84"/>
                    </a:lnTo>
                    <a:lnTo>
                      <a:pt x="207" y="75"/>
                    </a:lnTo>
                    <a:lnTo>
                      <a:pt x="204" y="65"/>
                    </a:lnTo>
                    <a:lnTo>
                      <a:pt x="199" y="56"/>
                    </a:lnTo>
                    <a:lnTo>
                      <a:pt x="194" y="46"/>
                    </a:lnTo>
                    <a:lnTo>
                      <a:pt x="188" y="38"/>
                    </a:lnTo>
                    <a:lnTo>
                      <a:pt x="181" y="31"/>
                    </a:lnTo>
                    <a:lnTo>
                      <a:pt x="173" y="24"/>
                    </a:lnTo>
                    <a:lnTo>
                      <a:pt x="166" y="18"/>
                    </a:lnTo>
                    <a:lnTo>
                      <a:pt x="156" y="13"/>
                    </a:lnTo>
                    <a:lnTo>
                      <a:pt x="147" y="9"/>
                    </a:lnTo>
                    <a:lnTo>
                      <a:pt x="138" y="5"/>
                    </a:lnTo>
                    <a:lnTo>
                      <a:pt x="128" y="3"/>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6" name="Freeform 178"/>
              <p:cNvSpPr>
                <a:spLocks/>
              </p:cNvSpPr>
              <p:nvPr/>
            </p:nvSpPr>
            <p:spPr bwMode="auto">
              <a:xfrm>
                <a:off x="3512" y="3817"/>
                <a:ext cx="35" cy="35"/>
              </a:xfrm>
              <a:custGeom>
                <a:avLst/>
                <a:gdLst>
                  <a:gd name="T0" fmla="*/ 95 w 210"/>
                  <a:gd name="T1" fmla="*/ 1 h 211"/>
                  <a:gd name="T2" fmla="*/ 73 w 210"/>
                  <a:gd name="T3" fmla="*/ 4 h 211"/>
                  <a:gd name="T4" fmla="*/ 54 w 210"/>
                  <a:gd name="T5" fmla="*/ 13 h 211"/>
                  <a:gd name="T6" fmla="*/ 38 w 210"/>
                  <a:gd name="T7" fmla="*/ 23 h 211"/>
                  <a:gd name="T8" fmla="*/ 24 w 210"/>
                  <a:gd name="T9" fmla="*/ 39 h 211"/>
                  <a:gd name="T10" fmla="*/ 12 w 210"/>
                  <a:gd name="T11" fmla="*/ 55 h 211"/>
                  <a:gd name="T12" fmla="*/ 5 w 210"/>
                  <a:gd name="T13" fmla="*/ 74 h 211"/>
                  <a:gd name="T14" fmla="*/ 0 w 210"/>
                  <a:gd name="T15" fmla="*/ 94 h 211"/>
                  <a:gd name="T16" fmla="*/ 0 w 210"/>
                  <a:gd name="T17" fmla="*/ 115 h 211"/>
                  <a:gd name="T18" fmla="*/ 5 w 210"/>
                  <a:gd name="T19" fmla="*/ 137 h 211"/>
                  <a:gd name="T20" fmla="*/ 12 w 210"/>
                  <a:gd name="T21" fmla="*/ 156 h 211"/>
                  <a:gd name="T22" fmla="*/ 24 w 210"/>
                  <a:gd name="T23" fmla="*/ 172 h 211"/>
                  <a:gd name="T24" fmla="*/ 38 w 210"/>
                  <a:gd name="T25" fmla="*/ 186 h 211"/>
                  <a:gd name="T26" fmla="*/ 54 w 210"/>
                  <a:gd name="T27" fmla="*/ 198 h 211"/>
                  <a:gd name="T28" fmla="*/ 73 w 210"/>
                  <a:gd name="T29" fmla="*/ 207 h 211"/>
                  <a:gd name="T30" fmla="*/ 95 w 210"/>
                  <a:gd name="T31" fmla="*/ 210 h 211"/>
                  <a:gd name="T32" fmla="*/ 116 w 210"/>
                  <a:gd name="T33" fmla="*/ 210 h 211"/>
                  <a:gd name="T34" fmla="*/ 136 w 210"/>
                  <a:gd name="T35" fmla="*/ 207 h 211"/>
                  <a:gd name="T36" fmla="*/ 155 w 210"/>
                  <a:gd name="T37" fmla="*/ 198 h 211"/>
                  <a:gd name="T38" fmla="*/ 173 w 210"/>
                  <a:gd name="T39" fmla="*/ 186 h 211"/>
                  <a:gd name="T40" fmla="*/ 187 w 210"/>
                  <a:gd name="T41" fmla="*/ 172 h 211"/>
                  <a:gd name="T42" fmla="*/ 197 w 210"/>
                  <a:gd name="T43" fmla="*/ 156 h 211"/>
                  <a:gd name="T44" fmla="*/ 206 w 210"/>
                  <a:gd name="T45" fmla="*/ 137 h 211"/>
                  <a:gd name="T46" fmla="*/ 210 w 210"/>
                  <a:gd name="T47" fmla="*/ 115 h 211"/>
                  <a:gd name="T48" fmla="*/ 210 w 210"/>
                  <a:gd name="T49" fmla="*/ 94 h 211"/>
                  <a:gd name="T50" fmla="*/ 206 w 210"/>
                  <a:gd name="T51" fmla="*/ 74 h 211"/>
                  <a:gd name="T52" fmla="*/ 197 w 210"/>
                  <a:gd name="T53" fmla="*/ 55 h 211"/>
                  <a:gd name="T54" fmla="*/ 187 w 210"/>
                  <a:gd name="T55" fmla="*/ 39 h 211"/>
                  <a:gd name="T56" fmla="*/ 173 w 210"/>
                  <a:gd name="T57" fmla="*/ 23 h 211"/>
                  <a:gd name="T58" fmla="*/ 155 w 210"/>
                  <a:gd name="T59" fmla="*/ 13 h 211"/>
                  <a:gd name="T60" fmla="*/ 136 w 210"/>
                  <a:gd name="T61" fmla="*/ 4 h 211"/>
                  <a:gd name="T62" fmla="*/ 116 w 210"/>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5" y="1"/>
                    </a:lnTo>
                    <a:lnTo>
                      <a:pt x="84" y="2"/>
                    </a:lnTo>
                    <a:lnTo>
                      <a:pt x="73" y="4"/>
                    </a:lnTo>
                    <a:lnTo>
                      <a:pt x="64" y="8"/>
                    </a:lnTo>
                    <a:lnTo>
                      <a:pt x="54" y="13"/>
                    </a:lnTo>
                    <a:lnTo>
                      <a:pt x="46" y="17"/>
                    </a:lnTo>
                    <a:lnTo>
                      <a:pt x="38" y="23"/>
                    </a:lnTo>
                    <a:lnTo>
                      <a:pt x="31" y="30"/>
                    </a:lnTo>
                    <a:lnTo>
                      <a:pt x="24" y="39"/>
                    </a:lnTo>
                    <a:lnTo>
                      <a:pt x="18" y="46"/>
                    </a:lnTo>
                    <a:lnTo>
                      <a:pt x="12" y="55"/>
                    </a:lnTo>
                    <a:lnTo>
                      <a:pt x="8" y="65"/>
                    </a:lnTo>
                    <a:lnTo>
                      <a:pt x="5" y="74"/>
                    </a:lnTo>
                    <a:lnTo>
                      <a:pt x="1" y="84"/>
                    </a:lnTo>
                    <a:lnTo>
                      <a:pt x="0" y="94"/>
                    </a:lnTo>
                    <a:lnTo>
                      <a:pt x="0" y="105"/>
                    </a:lnTo>
                    <a:lnTo>
                      <a:pt x="0" y="115"/>
                    </a:lnTo>
                    <a:lnTo>
                      <a:pt x="1" y="126"/>
                    </a:lnTo>
                    <a:lnTo>
                      <a:pt x="5" y="137"/>
                    </a:lnTo>
                    <a:lnTo>
                      <a:pt x="8" y="146"/>
                    </a:lnTo>
                    <a:lnTo>
                      <a:pt x="12" y="156"/>
                    </a:lnTo>
                    <a:lnTo>
                      <a:pt x="18" y="164"/>
                    </a:lnTo>
                    <a:lnTo>
                      <a:pt x="24" y="172"/>
                    </a:lnTo>
                    <a:lnTo>
                      <a:pt x="31" y="179"/>
                    </a:lnTo>
                    <a:lnTo>
                      <a:pt x="38" y="186"/>
                    </a:lnTo>
                    <a:lnTo>
                      <a:pt x="46" y="192"/>
                    </a:lnTo>
                    <a:lnTo>
                      <a:pt x="54" y="198"/>
                    </a:lnTo>
                    <a:lnTo>
                      <a:pt x="64" y="203"/>
                    </a:lnTo>
                    <a:lnTo>
                      <a:pt x="73" y="207"/>
                    </a:lnTo>
                    <a:lnTo>
                      <a:pt x="84" y="209"/>
                    </a:lnTo>
                    <a:lnTo>
                      <a:pt x="95" y="210"/>
                    </a:lnTo>
                    <a:lnTo>
                      <a:pt x="105" y="211"/>
                    </a:lnTo>
                    <a:lnTo>
                      <a:pt x="116" y="210"/>
                    </a:lnTo>
                    <a:lnTo>
                      <a:pt x="126" y="209"/>
                    </a:lnTo>
                    <a:lnTo>
                      <a:pt x="136" y="207"/>
                    </a:lnTo>
                    <a:lnTo>
                      <a:pt x="147" y="203"/>
                    </a:lnTo>
                    <a:lnTo>
                      <a:pt x="155" y="198"/>
                    </a:lnTo>
                    <a:lnTo>
                      <a:pt x="164" y="192"/>
                    </a:lnTo>
                    <a:lnTo>
                      <a:pt x="173" y="186"/>
                    </a:lnTo>
                    <a:lnTo>
                      <a:pt x="180" y="179"/>
                    </a:lnTo>
                    <a:lnTo>
                      <a:pt x="187" y="172"/>
                    </a:lnTo>
                    <a:lnTo>
                      <a:pt x="193" y="164"/>
                    </a:lnTo>
                    <a:lnTo>
                      <a:pt x="197" y="156"/>
                    </a:lnTo>
                    <a:lnTo>
                      <a:pt x="202" y="146"/>
                    </a:lnTo>
                    <a:lnTo>
                      <a:pt x="206" y="137"/>
                    </a:lnTo>
                    <a:lnTo>
                      <a:pt x="208" y="126"/>
                    </a:lnTo>
                    <a:lnTo>
                      <a:pt x="210" y="115"/>
                    </a:lnTo>
                    <a:lnTo>
                      <a:pt x="210" y="105"/>
                    </a:lnTo>
                    <a:lnTo>
                      <a:pt x="210" y="94"/>
                    </a:lnTo>
                    <a:lnTo>
                      <a:pt x="208" y="84"/>
                    </a:lnTo>
                    <a:lnTo>
                      <a:pt x="206" y="74"/>
                    </a:lnTo>
                    <a:lnTo>
                      <a:pt x="202" y="65"/>
                    </a:lnTo>
                    <a:lnTo>
                      <a:pt x="197" y="55"/>
                    </a:lnTo>
                    <a:lnTo>
                      <a:pt x="193" y="46"/>
                    </a:lnTo>
                    <a:lnTo>
                      <a:pt x="187" y="39"/>
                    </a:lnTo>
                    <a:lnTo>
                      <a:pt x="180" y="30"/>
                    </a:lnTo>
                    <a:lnTo>
                      <a:pt x="173" y="23"/>
                    </a:lnTo>
                    <a:lnTo>
                      <a:pt x="164" y="17"/>
                    </a:lnTo>
                    <a:lnTo>
                      <a:pt x="155" y="13"/>
                    </a:lnTo>
                    <a:lnTo>
                      <a:pt x="147" y="8"/>
                    </a:lnTo>
                    <a:lnTo>
                      <a:pt x="136" y="4"/>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7" name="Freeform 179"/>
              <p:cNvSpPr>
                <a:spLocks/>
              </p:cNvSpPr>
              <p:nvPr/>
            </p:nvSpPr>
            <p:spPr bwMode="auto">
              <a:xfrm>
                <a:off x="3528" y="3844"/>
                <a:ext cx="35" cy="35"/>
              </a:xfrm>
              <a:custGeom>
                <a:avLst/>
                <a:gdLst>
                  <a:gd name="T0" fmla="*/ 95 w 211"/>
                  <a:gd name="T1" fmla="*/ 2 h 212"/>
                  <a:gd name="T2" fmla="*/ 74 w 211"/>
                  <a:gd name="T3" fmla="*/ 5 h 212"/>
                  <a:gd name="T4" fmla="*/ 55 w 211"/>
                  <a:gd name="T5" fmla="*/ 13 h 212"/>
                  <a:gd name="T6" fmla="*/ 38 w 211"/>
                  <a:gd name="T7" fmla="*/ 25 h 212"/>
                  <a:gd name="T8" fmla="*/ 24 w 211"/>
                  <a:gd name="T9" fmla="*/ 39 h 212"/>
                  <a:gd name="T10" fmla="*/ 12 w 211"/>
                  <a:gd name="T11" fmla="*/ 56 h 212"/>
                  <a:gd name="T12" fmla="*/ 5 w 211"/>
                  <a:gd name="T13" fmla="*/ 75 h 212"/>
                  <a:gd name="T14" fmla="*/ 0 w 211"/>
                  <a:gd name="T15" fmla="*/ 95 h 212"/>
                  <a:gd name="T16" fmla="*/ 0 w 211"/>
                  <a:gd name="T17" fmla="*/ 117 h 212"/>
                  <a:gd name="T18" fmla="*/ 5 w 211"/>
                  <a:gd name="T19" fmla="*/ 138 h 212"/>
                  <a:gd name="T20" fmla="*/ 12 w 211"/>
                  <a:gd name="T21" fmla="*/ 157 h 212"/>
                  <a:gd name="T22" fmla="*/ 24 w 211"/>
                  <a:gd name="T23" fmla="*/ 173 h 212"/>
                  <a:gd name="T24" fmla="*/ 38 w 211"/>
                  <a:gd name="T25" fmla="*/ 187 h 212"/>
                  <a:gd name="T26" fmla="*/ 55 w 211"/>
                  <a:gd name="T27" fmla="*/ 199 h 212"/>
                  <a:gd name="T28" fmla="*/ 74 w 211"/>
                  <a:gd name="T29" fmla="*/ 207 h 212"/>
                  <a:gd name="T30" fmla="*/ 95 w 211"/>
                  <a:gd name="T31" fmla="*/ 211 h 212"/>
                  <a:gd name="T32" fmla="*/ 116 w 211"/>
                  <a:gd name="T33" fmla="*/ 211 h 212"/>
                  <a:gd name="T34" fmla="*/ 137 w 211"/>
                  <a:gd name="T35" fmla="*/ 207 h 212"/>
                  <a:gd name="T36" fmla="*/ 156 w 211"/>
                  <a:gd name="T37" fmla="*/ 199 h 212"/>
                  <a:gd name="T38" fmla="*/ 173 w 211"/>
                  <a:gd name="T39" fmla="*/ 187 h 212"/>
                  <a:gd name="T40" fmla="*/ 187 w 211"/>
                  <a:gd name="T41" fmla="*/ 173 h 212"/>
                  <a:gd name="T42" fmla="*/ 198 w 211"/>
                  <a:gd name="T43" fmla="*/ 157 h 212"/>
                  <a:gd name="T44" fmla="*/ 206 w 211"/>
                  <a:gd name="T45" fmla="*/ 138 h 212"/>
                  <a:gd name="T46" fmla="*/ 211 w 211"/>
                  <a:gd name="T47" fmla="*/ 117 h 212"/>
                  <a:gd name="T48" fmla="*/ 211 w 211"/>
                  <a:gd name="T49" fmla="*/ 95 h 212"/>
                  <a:gd name="T50" fmla="*/ 206 w 211"/>
                  <a:gd name="T51" fmla="*/ 75 h 212"/>
                  <a:gd name="T52" fmla="*/ 198 w 211"/>
                  <a:gd name="T53" fmla="*/ 56 h 212"/>
                  <a:gd name="T54" fmla="*/ 187 w 211"/>
                  <a:gd name="T55" fmla="*/ 39 h 212"/>
                  <a:gd name="T56" fmla="*/ 173 w 211"/>
                  <a:gd name="T57" fmla="*/ 25 h 212"/>
                  <a:gd name="T58" fmla="*/ 156 w 211"/>
                  <a:gd name="T59" fmla="*/ 13 h 212"/>
                  <a:gd name="T60" fmla="*/ 137 w 211"/>
                  <a:gd name="T61" fmla="*/ 5 h 212"/>
                  <a:gd name="T62" fmla="*/ 116 w 211"/>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6" y="0"/>
                    </a:moveTo>
                    <a:lnTo>
                      <a:pt x="95" y="2"/>
                    </a:lnTo>
                    <a:lnTo>
                      <a:pt x="84" y="3"/>
                    </a:lnTo>
                    <a:lnTo>
                      <a:pt x="74" y="5"/>
                    </a:lnTo>
                    <a:lnTo>
                      <a:pt x="64" y="9"/>
                    </a:lnTo>
                    <a:lnTo>
                      <a:pt x="55" y="13"/>
                    </a:lnTo>
                    <a:lnTo>
                      <a:pt x="46" y="18"/>
                    </a:lnTo>
                    <a:lnTo>
                      <a:pt x="38" y="25"/>
                    </a:lnTo>
                    <a:lnTo>
                      <a:pt x="31" y="31"/>
                    </a:lnTo>
                    <a:lnTo>
                      <a:pt x="24" y="39"/>
                    </a:lnTo>
                    <a:lnTo>
                      <a:pt x="18" y="48"/>
                    </a:lnTo>
                    <a:lnTo>
                      <a:pt x="12" y="56"/>
                    </a:lnTo>
                    <a:lnTo>
                      <a:pt x="9" y="65"/>
                    </a:lnTo>
                    <a:lnTo>
                      <a:pt x="5" y="75"/>
                    </a:lnTo>
                    <a:lnTo>
                      <a:pt x="3" y="84"/>
                    </a:lnTo>
                    <a:lnTo>
                      <a:pt x="0" y="95"/>
                    </a:lnTo>
                    <a:lnTo>
                      <a:pt x="0" y="106"/>
                    </a:lnTo>
                    <a:lnTo>
                      <a:pt x="0" y="117"/>
                    </a:lnTo>
                    <a:lnTo>
                      <a:pt x="3" y="127"/>
                    </a:lnTo>
                    <a:lnTo>
                      <a:pt x="5" y="138"/>
                    </a:lnTo>
                    <a:lnTo>
                      <a:pt x="9" y="147"/>
                    </a:lnTo>
                    <a:lnTo>
                      <a:pt x="12" y="157"/>
                    </a:lnTo>
                    <a:lnTo>
                      <a:pt x="18" y="165"/>
                    </a:lnTo>
                    <a:lnTo>
                      <a:pt x="24" y="173"/>
                    </a:lnTo>
                    <a:lnTo>
                      <a:pt x="31" y="181"/>
                    </a:lnTo>
                    <a:lnTo>
                      <a:pt x="38" y="187"/>
                    </a:lnTo>
                    <a:lnTo>
                      <a:pt x="46" y="193"/>
                    </a:lnTo>
                    <a:lnTo>
                      <a:pt x="55" y="199"/>
                    </a:lnTo>
                    <a:lnTo>
                      <a:pt x="64" y="204"/>
                    </a:lnTo>
                    <a:lnTo>
                      <a:pt x="74" y="207"/>
                    </a:lnTo>
                    <a:lnTo>
                      <a:pt x="84" y="210"/>
                    </a:lnTo>
                    <a:lnTo>
                      <a:pt x="95" y="211"/>
                    </a:lnTo>
                    <a:lnTo>
                      <a:pt x="106" y="212"/>
                    </a:lnTo>
                    <a:lnTo>
                      <a:pt x="116" y="211"/>
                    </a:lnTo>
                    <a:lnTo>
                      <a:pt x="127" y="210"/>
                    </a:lnTo>
                    <a:lnTo>
                      <a:pt x="137" y="207"/>
                    </a:lnTo>
                    <a:lnTo>
                      <a:pt x="147" y="204"/>
                    </a:lnTo>
                    <a:lnTo>
                      <a:pt x="156" y="199"/>
                    </a:lnTo>
                    <a:lnTo>
                      <a:pt x="165" y="193"/>
                    </a:lnTo>
                    <a:lnTo>
                      <a:pt x="173" y="187"/>
                    </a:lnTo>
                    <a:lnTo>
                      <a:pt x="180" y="181"/>
                    </a:lnTo>
                    <a:lnTo>
                      <a:pt x="187" y="173"/>
                    </a:lnTo>
                    <a:lnTo>
                      <a:pt x="193" y="165"/>
                    </a:lnTo>
                    <a:lnTo>
                      <a:pt x="198" y="157"/>
                    </a:lnTo>
                    <a:lnTo>
                      <a:pt x="202" y="147"/>
                    </a:lnTo>
                    <a:lnTo>
                      <a:pt x="206" y="138"/>
                    </a:lnTo>
                    <a:lnTo>
                      <a:pt x="208" y="127"/>
                    </a:lnTo>
                    <a:lnTo>
                      <a:pt x="211" y="117"/>
                    </a:lnTo>
                    <a:lnTo>
                      <a:pt x="211" y="106"/>
                    </a:lnTo>
                    <a:lnTo>
                      <a:pt x="211" y="95"/>
                    </a:lnTo>
                    <a:lnTo>
                      <a:pt x="208" y="84"/>
                    </a:lnTo>
                    <a:lnTo>
                      <a:pt x="206" y="75"/>
                    </a:lnTo>
                    <a:lnTo>
                      <a:pt x="202" y="65"/>
                    </a:lnTo>
                    <a:lnTo>
                      <a:pt x="198" y="56"/>
                    </a:lnTo>
                    <a:lnTo>
                      <a:pt x="193" y="48"/>
                    </a:lnTo>
                    <a:lnTo>
                      <a:pt x="187" y="39"/>
                    </a:lnTo>
                    <a:lnTo>
                      <a:pt x="180" y="31"/>
                    </a:lnTo>
                    <a:lnTo>
                      <a:pt x="173" y="25"/>
                    </a:lnTo>
                    <a:lnTo>
                      <a:pt x="165" y="18"/>
                    </a:lnTo>
                    <a:lnTo>
                      <a:pt x="156" y="13"/>
                    </a:lnTo>
                    <a:lnTo>
                      <a:pt x="147" y="9"/>
                    </a:lnTo>
                    <a:lnTo>
                      <a:pt x="137" y="5"/>
                    </a:lnTo>
                    <a:lnTo>
                      <a:pt x="127" y="3"/>
                    </a:lnTo>
                    <a:lnTo>
                      <a:pt x="116" y="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8" name="Freeform 180"/>
              <p:cNvSpPr>
                <a:spLocks/>
              </p:cNvSpPr>
              <p:nvPr/>
            </p:nvSpPr>
            <p:spPr bwMode="auto">
              <a:xfrm>
                <a:off x="3543" y="3838"/>
                <a:ext cx="35" cy="35"/>
              </a:xfrm>
              <a:custGeom>
                <a:avLst/>
                <a:gdLst>
                  <a:gd name="T0" fmla="*/ 94 w 210"/>
                  <a:gd name="T1" fmla="*/ 0 h 211"/>
                  <a:gd name="T2" fmla="*/ 74 w 210"/>
                  <a:gd name="T3" fmla="*/ 5 h 211"/>
                  <a:gd name="T4" fmla="*/ 55 w 210"/>
                  <a:gd name="T5" fmla="*/ 12 h 211"/>
                  <a:gd name="T6" fmla="*/ 38 w 210"/>
                  <a:gd name="T7" fmla="*/ 24 h 211"/>
                  <a:gd name="T8" fmla="*/ 23 w 210"/>
                  <a:gd name="T9" fmla="*/ 38 h 211"/>
                  <a:gd name="T10" fmla="*/ 13 w 210"/>
                  <a:gd name="T11" fmla="*/ 55 h 211"/>
                  <a:gd name="T12" fmla="*/ 4 w 210"/>
                  <a:gd name="T13" fmla="*/ 74 h 211"/>
                  <a:gd name="T14" fmla="*/ 0 w 210"/>
                  <a:gd name="T15" fmla="*/ 95 h 211"/>
                  <a:gd name="T16" fmla="*/ 0 w 210"/>
                  <a:gd name="T17" fmla="*/ 116 h 211"/>
                  <a:gd name="T18" fmla="*/ 4 w 210"/>
                  <a:gd name="T19" fmla="*/ 136 h 211"/>
                  <a:gd name="T20" fmla="*/ 13 w 210"/>
                  <a:gd name="T21" fmla="*/ 155 h 211"/>
                  <a:gd name="T22" fmla="*/ 23 w 210"/>
                  <a:gd name="T23" fmla="*/ 173 h 211"/>
                  <a:gd name="T24" fmla="*/ 38 w 210"/>
                  <a:gd name="T25" fmla="*/ 187 h 211"/>
                  <a:gd name="T26" fmla="*/ 55 w 210"/>
                  <a:gd name="T27" fmla="*/ 198 h 211"/>
                  <a:gd name="T28" fmla="*/ 74 w 210"/>
                  <a:gd name="T29" fmla="*/ 206 h 211"/>
                  <a:gd name="T30" fmla="*/ 94 w 210"/>
                  <a:gd name="T31" fmla="*/ 211 h 211"/>
                  <a:gd name="T32" fmla="*/ 116 w 210"/>
                  <a:gd name="T33" fmla="*/ 211 h 211"/>
                  <a:gd name="T34" fmla="*/ 137 w 210"/>
                  <a:gd name="T35" fmla="*/ 206 h 211"/>
                  <a:gd name="T36" fmla="*/ 156 w 210"/>
                  <a:gd name="T37" fmla="*/ 198 h 211"/>
                  <a:gd name="T38" fmla="*/ 172 w 210"/>
                  <a:gd name="T39" fmla="*/ 187 h 211"/>
                  <a:gd name="T40" fmla="*/ 186 w 210"/>
                  <a:gd name="T41" fmla="*/ 173 h 211"/>
                  <a:gd name="T42" fmla="*/ 198 w 210"/>
                  <a:gd name="T43" fmla="*/ 155 h 211"/>
                  <a:gd name="T44" fmla="*/ 205 w 210"/>
                  <a:gd name="T45" fmla="*/ 136 h 211"/>
                  <a:gd name="T46" fmla="*/ 210 w 210"/>
                  <a:gd name="T47" fmla="*/ 116 h 211"/>
                  <a:gd name="T48" fmla="*/ 210 w 210"/>
                  <a:gd name="T49" fmla="*/ 95 h 211"/>
                  <a:gd name="T50" fmla="*/ 205 w 210"/>
                  <a:gd name="T51" fmla="*/ 74 h 211"/>
                  <a:gd name="T52" fmla="*/ 198 w 210"/>
                  <a:gd name="T53" fmla="*/ 55 h 211"/>
                  <a:gd name="T54" fmla="*/ 186 w 210"/>
                  <a:gd name="T55" fmla="*/ 38 h 211"/>
                  <a:gd name="T56" fmla="*/ 172 w 210"/>
                  <a:gd name="T57" fmla="*/ 24 h 211"/>
                  <a:gd name="T58" fmla="*/ 156 w 210"/>
                  <a:gd name="T59" fmla="*/ 12 h 211"/>
                  <a:gd name="T60" fmla="*/ 137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1"/>
                    </a:lnTo>
                    <a:lnTo>
                      <a:pt x="74" y="5"/>
                    </a:lnTo>
                    <a:lnTo>
                      <a:pt x="64" y="9"/>
                    </a:lnTo>
                    <a:lnTo>
                      <a:pt x="55" y="12"/>
                    </a:lnTo>
                    <a:lnTo>
                      <a:pt x="46" y="18"/>
                    </a:lnTo>
                    <a:lnTo>
                      <a:pt x="38" y="24"/>
                    </a:lnTo>
                    <a:lnTo>
                      <a:pt x="30" y="31"/>
                    </a:lnTo>
                    <a:lnTo>
                      <a:pt x="23" y="38"/>
                    </a:lnTo>
                    <a:lnTo>
                      <a:pt x="17" y="46"/>
                    </a:lnTo>
                    <a:lnTo>
                      <a:pt x="13" y="55"/>
                    </a:lnTo>
                    <a:lnTo>
                      <a:pt x="8" y="64"/>
                    </a:lnTo>
                    <a:lnTo>
                      <a:pt x="4" y="74"/>
                    </a:lnTo>
                    <a:lnTo>
                      <a:pt x="2" y="84"/>
                    </a:lnTo>
                    <a:lnTo>
                      <a:pt x="0" y="95"/>
                    </a:lnTo>
                    <a:lnTo>
                      <a:pt x="0" y="106"/>
                    </a:lnTo>
                    <a:lnTo>
                      <a:pt x="0" y="116"/>
                    </a:lnTo>
                    <a:lnTo>
                      <a:pt x="2" y="127"/>
                    </a:lnTo>
                    <a:lnTo>
                      <a:pt x="4" y="136"/>
                    </a:lnTo>
                    <a:lnTo>
                      <a:pt x="8" y="147"/>
                    </a:lnTo>
                    <a:lnTo>
                      <a:pt x="13" y="155"/>
                    </a:lnTo>
                    <a:lnTo>
                      <a:pt x="17" y="165"/>
                    </a:lnTo>
                    <a:lnTo>
                      <a:pt x="23" y="173"/>
                    </a:lnTo>
                    <a:lnTo>
                      <a:pt x="30" y="180"/>
                    </a:lnTo>
                    <a:lnTo>
                      <a:pt x="38" y="187"/>
                    </a:lnTo>
                    <a:lnTo>
                      <a:pt x="46" y="193"/>
                    </a:lnTo>
                    <a:lnTo>
                      <a:pt x="55" y="198"/>
                    </a:lnTo>
                    <a:lnTo>
                      <a:pt x="64" y="203"/>
                    </a:lnTo>
                    <a:lnTo>
                      <a:pt x="74" y="206"/>
                    </a:lnTo>
                    <a:lnTo>
                      <a:pt x="84" y="208"/>
                    </a:lnTo>
                    <a:lnTo>
                      <a:pt x="94" y="211"/>
                    </a:lnTo>
                    <a:lnTo>
                      <a:pt x="105" y="211"/>
                    </a:lnTo>
                    <a:lnTo>
                      <a:pt x="116" y="211"/>
                    </a:lnTo>
                    <a:lnTo>
                      <a:pt x="126" y="208"/>
                    </a:lnTo>
                    <a:lnTo>
                      <a:pt x="137" y="206"/>
                    </a:lnTo>
                    <a:lnTo>
                      <a:pt x="146" y="203"/>
                    </a:lnTo>
                    <a:lnTo>
                      <a:pt x="156" y="198"/>
                    </a:lnTo>
                    <a:lnTo>
                      <a:pt x="164" y="193"/>
                    </a:lnTo>
                    <a:lnTo>
                      <a:pt x="172" y="187"/>
                    </a:lnTo>
                    <a:lnTo>
                      <a:pt x="179" y="180"/>
                    </a:lnTo>
                    <a:lnTo>
                      <a:pt x="186" y="173"/>
                    </a:lnTo>
                    <a:lnTo>
                      <a:pt x="192" y="165"/>
                    </a:lnTo>
                    <a:lnTo>
                      <a:pt x="198" y="155"/>
                    </a:lnTo>
                    <a:lnTo>
                      <a:pt x="202" y="147"/>
                    </a:lnTo>
                    <a:lnTo>
                      <a:pt x="205" y="136"/>
                    </a:lnTo>
                    <a:lnTo>
                      <a:pt x="209" y="127"/>
                    </a:lnTo>
                    <a:lnTo>
                      <a:pt x="210" y="116"/>
                    </a:lnTo>
                    <a:lnTo>
                      <a:pt x="210" y="106"/>
                    </a:lnTo>
                    <a:lnTo>
                      <a:pt x="210" y="95"/>
                    </a:lnTo>
                    <a:lnTo>
                      <a:pt x="209" y="84"/>
                    </a:lnTo>
                    <a:lnTo>
                      <a:pt x="205" y="74"/>
                    </a:lnTo>
                    <a:lnTo>
                      <a:pt x="202" y="64"/>
                    </a:lnTo>
                    <a:lnTo>
                      <a:pt x="198" y="55"/>
                    </a:lnTo>
                    <a:lnTo>
                      <a:pt x="192" y="46"/>
                    </a:lnTo>
                    <a:lnTo>
                      <a:pt x="186" y="38"/>
                    </a:lnTo>
                    <a:lnTo>
                      <a:pt x="179" y="31"/>
                    </a:lnTo>
                    <a:lnTo>
                      <a:pt x="172" y="24"/>
                    </a:lnTo>
                    <a:lnTo>
                      <a:pt x="164" y="18"/>
                    </a:lnTo>
                    <a:lnTo>
                      <a:pt x="156" y="12"/>
                    </a:lnTo>
                    <a:lnTo>
                      <a:pt x="146" y="9"/>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9" name="Freeform 181"/>
              <p:cNvSpPr>
                <a:spLocks/>
              </p:cNvSpPr>
              <p:nvPr/>
            </p:nvSpPr>
            <p:spPr bwMode="auto">
              <a:xfrm>
                <a:off x="3559" y="3850"/>
                <a:ext cx="35" cy="33"/>
              </a:xfrm>
              <a:custGeom>
                <a:avLst/>
                <a:gdLst>
                  <a:gd name="T0" fmla="*/ 105 w 211"/>
                  <a:gd name="T1" fmla="*/ 0 h 197"/>
                  <a:gd name="T2" fmla="*/ 95 w 211"/>
                  <a:gd name="T3" fmla="*/ 0 h 197"/>
                  <a:gd name="T4" fmla="*/ 84 w 211"/>
                  <a:gd name="T5" fmla="*/ 2 h 197"/>
                  <a:gd name="T6" fmla="*/ 75 w 211"/>
                  <a:gd name="T7" fmla="*/ 5 h 197"/>
                  <a:gd name="T8" fmla="*/ 64 w 211"/>
                  <a:gd name="T9" fmla="*/ 8 h 197"/>
                  <a:gd name="T10" fmla="*/ 56 w 211"/>
                  <a:gd name="T11" fmla="*/ 13 h 197"/>
                  <a:gd name="T12" fmla="*/ 46 w 211"/>
                  <a:gd name="T13" fmla="*/ 18 h 197"/>
                  <a:gd name="T14" fmla="*/ 38 w 211"/>
                  <a:gd name="T15" fmla="*/ 23 h 197"/>
                  <a:gd name="T16" fmla="*/ 31 w 211"/>
                  <a:gd name="T17" fmla="*/ 31 h 197"/>
                  <a:gd name="T18" fmla="*/ 24 w 211"/>
                  <a:gd name="T19" fmla="*/ 38 h 197"/>
                  <a:gd name="T20" fmla="*/ 18 w 211"/>
                  <a:gd name="T21" fmla="*/ 46 h 197"/>
                  <a:gd name="T22" fmla="*/ 13 w 211"/>
                  <a:gd name="T23" fmla="*/ 55 h 197"/>
                  <a:gd name="T24" fmla="*/ 8 w 211"/>
                  <a:gd name="T25" fmla="*/ 65 h 197"/>
                  <a:gd name="T26" fmla="*/ 5 w 211"/>
                  <a:gd name="T27" fmla="*/ 74 h 197"/>
                  <a:gd name="T28" fmla="*/ 2 w 211"/>
                  <a:gd name="T29" fmla="*/ 84 h 197"/>
                  <a:gd name="T30" fmla="*/ 0 w 211"/>
                  <a:gd name="T31" fmla="*/ 94 h 197"/>
                  <a:gd name="T32" fmla="*/ 0 w 211"/>
                  <a:gd name="T33" fmla="*/ 105 h 197"/>
                  <a:gd name="T34" fmla="*/ 1 w 211"/>
                  <a:gd name="T35" fmla="*/ 120 h 197"/>
                  <a:gd name="T36" fmla="*/ 4 w 211"/>
                  <a:gd name="T37" fmla="*/ 133 h 197"/>
                  <a:gd name="T38" fmla="*/ 8 w 211"/>
                  <a:gd name="T39" fmla="*/ 148 h 197"/>
                  <a:gd name="T40" fmla="*/ 15 w 211"/>
                  <a:gd name="T41" fmla="*/ 159 h 197"/>
                  <a:gd name="T42" fmla="*/ 23 w 211"/>
                  <a:gd name="T43" fmla="*/ 171 h 197"/>
                  <a:gd name="T44" fmla="*/ 32 w 211"/>
                  <a:gd name="T45" fmla="*/ 181 h 197"/>
                  <a:gd name="T46" fmla="*/ 43 w 211"/>
                  <a:gd name="T47" fmla="*/ 190 h 197"/>
                  <a:gd name="T48" fmla="*/ 53 w 211"/>
                  <a:gd name="T49" fmla="*/ 197 h 197"/>
                  <a:gd name="T50" fmla="*/ 157 w 211"/>
                  <a:gd name="T51" fmla="*/ 197 h 197"/>
                  <a:gd name="T52" fmla="*/ 169 w 211"/>
                  <a:gd name="T53" fmla="*/ 190 h 197"/>
                  <a:gd name="T54" fmla="*/ 180 w 211"/>
                  <a:gd name="T55" fmla="*/ 181 h 197"/>
                  <a:gd name="T56" fmla="*/ 188 w 211"/>
                  <a:gd name="T57" fmla="*/ 171 h 197"/>
                  <a:gd name="T58" fmla="*/ 196 w 211"/>
                  <a:gd name="T59" fmla="*/ 159 h 197"/>
                  <a:gd name="T60" fmla="*/ 202 w 211"/>
                  <a:gd name="T61" fmla="*/ 148 h 197"/>
                  <a:gd name="T62" fmla="*/ 207 w 211"/>
                  <a:gd name="T63" fmla="*/ 133 h 197"/>
                  <a:gd name="T64" fmla="*/ 211 w 211"/>
                  <a:gd name="T65" fmla="*/ 120 h 197"/>
                  <a:gd name="T66" fmla="*/ 211 w 211"/>
                  <a:gd name="T67" fmla="*/ 105 h 197"/>
                  <a:gd name="T68" fmla="*/ 211 w 211"/>
                  <a:gd name="T69" fmla="*/ 94 h 197"/>
                  <a:gd name="T70" fmla="*/ 209 w 211"/>
                  <a:gd name="T71" fmla="*/ 84 h 197"/>
                  <a:gd name="T72" fmla="*/ 206 w 211"/>
                  <a:gd name="T73" fmla="*/ 74 h 197"/>
                  <a:gd name="T74" fmla="*/ 202 w 211"/>
                  <a:gd name="T75" fmla="*/ 65 h 197"/>
                  <a:gd name="T76" fmla="*/ 199 w 211"/>
                  <a:gd name="T77" fmla="*/ 55 h 197"/>
                  <a:gd name="T78" fmla="*/ 193 w 211"/>
                  <a:gd name="T79" fmla="*/ 46 h 197"/>
                  <a:gd name="T80" fmla="*/ 187 w 211"/>
                  <a:gd name="T81" fmla="*/ 38 h 197"/>
                  <a:gd name="T82" fmla="*/ 180 w 211"/>
                  <a:gd name="T83" fmla="*/ 31 h 197"/>
                  <a:gd name="T84" fmla="*/ 173 w 211"/>
                  <a:gd name="T85" fmla="*/ 23 h 197"/>
                  <a:gd name="T86" fmla="*/ 164 w 211"/>
                  <a:gd name="T87" fmla="*/ 18 h 197"/>
                  <a:gd name="T88" fmla="*/ 156 w 211"/>
                  <a:gd name="T89" fmla="*/ 13 h 197"/>
                  <a:gd name="T90" fmla="*/ 147 w 211"/>
                  <a:gd name="T91" fmla="*/ 8 h 197"/>
                  <a:gd name="T92" fmla="*/ 137 w 211"/>
                  <a:gd name="T93" fmla="*/ 5 h 197"/>
                  <a:gd name="T94" fmla="*/ 127 w 211"/>
                  <a:gd name="T95" fmla="*/ 2 h 197"/>
                  <a:gd name="T96" fmla="*/ 116 w 211"/>
                  <a:gd name="T97" fmla="*/ 0 h 197"/>
                  <a:gd name="T98" fmla="*/ 105 w 211"/>
                  <a:gd name="T9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197">
                    <a:moveTo>
                      <a:pt x="105" y="0"/>
                    </a:moveTo>
                    <a:lnTo>
                      <a:pt x="95" y="0"/>
                    </a:lnTo>
                    <a:lnTo>
                      <a:pt x="84" y="2"/>
                    </a:lnTo>
                    <a:lnTo>
                      <a:pt x="75" y="5"/>
                    </a:lnTo>
                    <a:lnTo>
                      <a:pt x="64" y="8"/>
                    </a:lnTo>
                    <a:lnTo>
                      <a:pt x="56" y="13"/>
                    </a:lnTo>
                    <a:lnTo>
                      <a:pt x="46" y="18"/>
                    </a:lnTo>
                    <a:lnTo>
                      <a:pt x="38" y="23"/>
                    </a:lnTo>
                    <a:lnTo>
                      <a:pt x="31" y="31"/>
                    </a:lnTo>
                    <a:lnTo>
                      <a:pt x="24" y="38"/>
                    </a:lnTo>
                    <a:lnTo>
                      <a:pt x="18" y="46"/>
                    </a:lnTo>
                    <a:lnTo>
                      <a:pt x="13" y="55"/>
                    </a:lnTo>
                    <a:lnTo>
                      <a:pt x="8" y="65"/>
                    </a:lnTo>
                    <a:lnTo>
                      <a:pt x="5" y="74"/>
                    </a:lnTo>
                    <a:lnTo>
                      <a:pt x="2" y="84"/>
                    </a:lnTo>
                    <a:lnTo>
                      <a:pt x="0" y="94"/>
                    </a:lnTo>
                    <a:lnTo>
                      <a:pt x="0" y="105"/>
                    </a:lnTo>
                    <a:lnTo>
                      <a:pt x="1" y="120"/>
                    </a:lnTo>
                    <a:lnTo>
                      <a:pt x="4" y="133"/>
                    </a:lnTo>
                    <a:lnTo>
                      <a:pt x="8" y="148"/>
                    </a:lnTo>
                    <a:lnTo>
                      <a:pt x="15" y="159"/>
                    </a:lnTo>
                    <a:lnTo>
                      <a:pt x="23" y="171"/>
                    </a:lnTo>
                    <a:lnTo>
                      <a:pt x="32" y="181"/>
                    </a:lnTo>
                    <a:lnTo>
                      <a:pt x="43" y="190"/>
                    </a:lnTo>
                    <a:lnTo>
                      <a:pt x="53" y="197"/>
                    </a:lnTo>
                    <a:lnTo>
                      <a:pt x="157" y="197"/>
                    </a:lnTo>
                    <a:lnTo>
                      <a:pt x="169" y="190"/>
                    </a:lnTo>
                    <a:lnTo>
                      <a:pt x="180" y="181"/>
                    </a:lnTo>
                    <a:lnTo>
                      <a:pt x="188" y="171"/>
                    </a:lnTo>
                    <a:lnTo>
                      <a:pt x="196" y="159"/>
                    </a:lnTo>
                    <a:lnTo>
                      <a:pt x="202" y="148"/>
                    </a:lnTo>
                    <a:lnTo>
                      <a:pt x="207" y="133"/>
                    </a:lnTo>
                    <a:lnTo>
                      <a:pt x="211" y="120"/>
                    </a:lnTo>
                    <a:lnTo>
                      <a:pt x="211" y="105"/>
                    </a:lnTo>
                    <a:lnTo>
                      <a:pt x="211" y="94"/>
                    </a:lnTo>
                    <a:lnTo>
                      <a:pt x="209" y="84"/>
                    </a:lnTo>
                    <a:lnTo>
                      <a:pt x="206" y="74"/>
                    </a:lnTo>
                    <a:lnTo>
                      <a:pt x="202" y="65"/>
                    </a:lnTo>
                    <a:lnTo>
                      <a:pt x="199" y="55"/>
                    </a:lnTo>
                    <a:lnTo>
                      <a:pt x="193" y="46"/>
                    </a:lnTo>
                    <a:lnTo>
                      <a:pt x="187" y="38"/>
                    </a:lnTo>
                    <a:lnTo>
                      <a:pt x="180" y="31"/>
                    </a:lnTo>
                    <a:lnTo>
                      <a:pt x="173" y="23"/>
                    </a:lnTo>
                    <a:lnTo>
                      <a:pt x="164" y="18"/>
                    </a:lnTo>
                    <a:lnTo>
                      <a:pt x="156" y="13"/>
                    </a:lnTo>
                    <a:lnTo>
                      <a:pt x="147" y="8"/>
                    </a:lnTo>
                    <a:lnTo>
                      <a:pt x="137" y="5"/>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0" name="Freeform 182"/>
              <p:cNvSpPr>
                <a:spLocks/>
              </p:cNvSpPr>
              <p:nvPr/>
            </p:nvSpPr>
            <p:spPr bwMode="auto">
              <a:xfrm>
                <a:off x="3574" y="3850"/>
                <a:ext cx="36" cy="33"/>
              </a:xfrm>
              <a:custGeom>
                <a:avLst/>
                <a:gdLst>
                  <a:gd name="T0" fmla="*/ 106 w 212"/>
                  <a:gd name="T1" fmla="*/ 0 h 197"/>
                  <a:gd name="T2" fmla="*/ 95 w 212"/>
                  <a:gd name="T3" fmla="*/ 0 h 197"/>
                  <a:gd name="T4" fmla="*/ 84 w 212"/>
                  <a:gd name="T5" fmla="*/ 2 h 197"/>
                  <a:gd name="T6" fmla="*/ 75 w 212"/>
                  <a:gd name="T7" fmla="*/ 5 h 197"/>
                  <a:gd name="T8" fmla="*/ 66 w 212"/>
                  <a:gd name="T9" fmla="*/ 8 h 197"/>
                  <a:gd name="T10" fmla="*/ 56 w 212"/>
                  <a:gd name="T11" fmla="*/ 13 h 197"/>
                  <a:gd name="T12" fmla="*/ 47 w 212"/>
                  <a:gd name="T13" fmla="*/ 18 h 197"/>
                  <a:gd name="T14" fmla="*/ 39 w 212"/>
                  <a:gd name="T15" fmla="*/ 23 h 197"/>
                  <a:gd name="T16" fmla="*/ 31 w 212"/>
                  <a:gd name="T17" fmla="*/ 31 h 197"/>
                  <a:gd name="T18" fmla="*/ 24 w 212"/>
                  <a:gd name="T19" fmla="*/ 38 h 197"/>
                  <a:gd name="T20" fmla="*/ 18 w 212"/>
                  <a:gd name="T21" fmla="*/ 46 h 197"/>
                  <a:gd name="T22" fmla="*/ 13 w 212"/>
                  <a:gd name="T23" fmla="*/ 55 h 197"/>
                  <a:gd name="T24" fmla="*/ 9 w 212"/>
                  <a:gd name="T25" fmla="*/ 65 h 197"/>
                  <a:gd name="T26" fmla="*/ 5 w 212"/>
                  <a:gd name="T27" fmla="*/ 74 h 197"/>
                  <a:gd name="T28" fmla="*/ 3 w 212"/>
                  <a:gd name="T29" fmla="*/ 84 h 197"/>
                  <a:gd name="T30" fmla="*/ 2 w 212"/>
                  <a:gd name="T31" fmla="*/ 94 h 197"/>
                  <a:gd name="T32" fmla="*/ 0 w 212"/>
                  <a:gd name="T33" fmla="*/ 105 h 197"/>
                  <a:gd name="T34" fmla="*/ 2 w 212"/>
                  <a:gd name="T35" fmla="*/ 120 h 197"/>
                  <a:gd name="T36" fmla="*/ 4 w 212"/>
                  <a:gd name="T37" fmla="*/ 133 h 197"/>
                  <a:gd name="T38" fmla="*/ 9 w 212"/>
                  <a:gd name="T39" fmla="*/ 148 h 197"/>
                  <a:gd name="T40" fmla="*/ 16 w 212"/>
                  <a:gd name="T41" fmla="*/ 159 h 197"/>
                  <a:gd name="T42" fmla="*/ 23 w 212"/>
                  <a:gd name="T43" fmla="*/ 171 h 197"/>
                  <a:gd name="T44" fmla="*/ 32 w 212"/>
                  <a:gd name="T45" fmla="*/ 181 h 197"/>
                  <a:gd name="T46" fmla="*/ 43 w 212"/>
                  <a:gd name="T47" fmla="*/ 190 h 197"/>
                  <a:gd name="T48" fmla="*/ 55 w 212"/>
                  <a:gd name="T49" fmla="*/ 197 h 197"/>
                  <a:gd name="T50" fmla="*/ 158 w 212"/>
                  <a:gd name="T51" fmla="*/ 197 h 197"/>
                  <a:gd name="T52" fmla="*/ 170 w 212"/>
                  <a:gd name="T53" fmla="*/ 190 h 197"/>
                  <a:gd name="T54" fmla="*/ 180 w 212"/>
                  <a:gd name="T55" fmla="*/ 181 h 197"/>
                  <a:gd name="T56" fmla="*/ 188 w 212"/>
                  <a:gd name="T57" fmla="*/ 171 h 197"/>
                  <a:gd name="T58" fmla="*/ 197 w 212"/>
                  <a:gd name="T59" fmla="*/ 159 h 197"/>
                  <a:gd name="T60" fmla="*/ 203 w 212"/>
                  <a:gd name="T61" fmla="*/ 148 h 197"/>
                  <a:gd name="T62" fmla="*/ 207 w 212"/>
                  <a:gd name="T63" fmla="*/ 133 h 197"/>
                  <a:gd name="T64" fmla="*/ 211 w 212"/>
                  <a:gd name="T65" fmla="*/ 120 h 197"/>
                  <a:gd name="T66" fmla="*/ 212 w 212"/>
                  <a:gd name="T67" fmla="*/ 105 h 197"/>
                  <a:gd name="T68" fmla="*/ 211 w 212"/>
                  <a:gd name="T69" fmla="*/ 94 h 197"/>
                  <a:gd name="T70" fmla="*/ 210 w 212"/>
                  <a:gd name="T71" fmla="*/ 84 h 197"/>
                  <a:gd name="T72" fmla="*/ 207 w 212"/>
                  <a:gd name="T73" fmla="*/ 74 h 197"/>
                  <a:gd name="T74" fmla="*/ 204 w 212"/>
                  <a:gd name="T75" fmla="*/ 65 h 197"/>
                  <a:gd name="T76" fmla="*/ 199 w 212"/>
                  <a:gd name="T77" fmla="*/ 55 h 197"/>
                  <a:gd name="T78" fmla="*/ 193 w 212"/>
                  <a:gd name="T79" fmla="*/ 46 h 197"/>
                  <a:gd name="T80" fmla="*/ 187 w 212"/>
                  <a:gd name="T81" fmla="*/ 38 h 197"/>
                  <a:gd name="T82" fmla="*/ 180 w 212"/>
                  <a:gd name="T83" fmla="*/ 31 h 197"/>
                  <a:gd name="T84" fmla="*/ 173 w 212"/>
                  <a:gd name="T85" fmla="*/ 23 h 197"/>
                  <a:gd name="T86" fmla="*/ 165 w 212"/>
                  <a:gd name="T87" fmla="*/ 18 h 197"/>
                  <a:gd name="T88" fmla="*/ 157 w 212"/>
                  <a:gd name="T89" fmla="*/ 13 h 197"/>
                  <a:gd name="T90" fmla="*/ 147 w 212"/>
                  <a:gd name="T91" fmla="*/ 8 h 197"/>
                  <a:gd name="T92" fmla="*/ 138 w 212"/>
                  <a:gd name="T93" fmla="*/ 5 h 197"/>
                  <a:gd name="T94" fmla="*/ 127 w 212"/>
                  <a:gd name="T95" fmla="*/ 2 h 197"/>
                  <a:gd name="T96" fmla="*/ 116 w 212"/>
                  <a:gd name="T97" fmla="*/ 0 h 197"/>
                  <a:gd name="T98" fmla="*/ 106 w 212"/>
                  <a:gd name="T9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2" h="197">
                    <a:moveTo>
                      <a:pt x="106" y="0"/>
                    </a:moveTo>
                    <a:lnTo>
                      <a:pt x="95" y="0"/>
                    </a:lnTo>
                    <a:lnTo>
                      <a:pt x="84" y="2"/>
                    </a:lnTo>
                    <a:lnTo>
                      <a:pt x="75" y="5"/>
                    </a:lnTo>
                    <a:lnTo>
                      <a:pt x="66" y="8"/>
                    </a:lnTo>
                    <a:lnTo>
                      <a:pt x="56" y="13"/>
                    </a:lnTo>
                    <a:lnTo>
                      <a:pt x="47" y="18"/>
                    </a:lnTo>
                    <a:lnTo>
                      <a:pt x="39" y="23"/>
                    </a:lnTo>
                    <a:lnTo>
                      <a:pt x="31" y="31"/>
                    </a:lnTo>
                    <a:lnTo>
                      <a:pt x="24" y="38"/>
                    </a:lnTo>
                    <a:lnTo>
                      <a:pt x="18" y="46"/>
                    </a:lnTo>
                    <a:lnTo>
                      <a:pt x="13" y="55"/>
                    </a:lnTo>
                    <a:lnTo>
                      <a:pt x="9" y="65"/>
                    </a:lnTo>
                    <a:lnTo>
                      <a:pt x="5" y="74"/>
                    </a:lnTo>
                    <a:lnTo>
                      <a:pt x="3" y="84"/>
                    </a:lnTo>
                    <a:lnTo>
                      <a:pt x="2" y="94"/>
                    </a:lnTo>
                    <a:lnTo>
                      <a:pt x="0" y="105"/>
                    </a:lnTo>
                    <a:lnTo>
                      <a:pt x="2" y="120"/>
                    </a:lnTo>
                    <a:lnTo>
                      <a:pt x="4" y="133"/>
                    </a:lnTo>
                    <a:lnTo>
                      <a:pt x="9" y="148"/>
                    </a:lnTo>
                    <a:lnTo>
                      <a:pt x="16" y="159"/>
                    </a:lnTo>
                    <a:lnTo>
                      <a:pt x="23" y="171"/>
                    </a:lnTo>
                    <a:lnTo>
                      <a:pt x="32" y="181"/>
                    </a:lnTo>
                    <a:lnTo>
                      <a:pt x="43" y="190"/>
                    </a:lnTo>
                    <a:lnTo>
                      <a:pt x="55" y="197"/>
                    </a:lnTo>
                    <a:lnTo>
                      <a:pt x="158" y="197"/>
                    </a:lnTo>
                    <a:lnTo>
                      <a:pt x="170" y="190"/>
                    </a:lnTo>
                    <a:lnTo>
                      <a:pt x="180" y="181"/>
                    </a:lnTo>
                    <a:lnTo>
                      <a:pt x="188" y="171"/>
                    </a:lnTo>
                    <a:lnTo>
                      <a:pt x="197" y="159"/>
                    </a:lnTo>
                    <a:lnTo>
                      <a:pt x="203" y="148"/>
                    </a:lnTo>
                    <a:lnTo>
                      <a:pt x="207" y="133"/>
                    </a:lnTo>
                    <a:lnTo>
                      <a:pt x="211" y="120"/>
                    </a:lnTo>
                    <a:lnTo>
                      <a:pt x="212" y="105"/>
                    </a:lnTo>
                    <a:lnTo>
                      <a:pt x="211" y="94"/>
                    </a:lnTo>
                    <a:lnTo>
                      <a:pt x="210" y="84"/>
                    </a:lnTo>
                    <a:lnTo>
                      <a:pt x="207" y="74"/>
                    </a:lnTo>
                    <a:lnTo>
                      <a:pt x="204" y="65"/>
                    </a:lnTo>
                    <a:lnTo>
                      <a:pt x="199" y="55"/>
                    </a:lnTo>
                    <a:lnTo>
                      <a:pt x="193" y="46"/>
                    </a:lnTo>
                    <a:lnTo>
                      <a:pt x="187" y="38"/>
                    </a:lnTo>
                    <a:lnTo>
                      <a:pt x="180" y="31"/>
                    </a:lnTo>
                    <a:lnTo>
                      <a:pt x="173" y="23"/>
                    </a:lnTo>
                    <a:lnTo>
                      <a:pt x="165" y="18"/>
                    </a:lnTo>
                    <a:lnTo>
                      <a:pt x="157" y="13"/>
                    </a:lnTo>
                    <a:lnTo>
                      <a:pt x="147" y="8"/>
                    </a:lnTo>
                    <a:lnTo>
                      <a:pt x="138" y="5"/>
                    </a:lnTo>
                    <a:lnTo>
                      <a:pt x="127" y="2"/>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1" name="Freeform 183"/>
              <p:cNvSpPr>
                <a:spLocks/>
              </p:cNvSpPr>
              <p:nvPr/>
            </p:nvSpPr>
            <p:spPr bwMode="auto">
              <a:xfrm>
                <a:off x="3590" y="3795"/>
                <a:ext cx="35" cy="36"/>
              </a:xfrm>
              <a:custGeom>
                <a:avLst/>
                <a:gdLst>
                  <a:gd name="T0" fmla="*/ 94 w 211"/>
                  <a:gd name="T1" fmla="*/ 1 h 212"/>
                  <a:gd name="T2" fmla="*/ 74 w 211"/>
                  <a:gd name="T3" fmla="*/ 6 h 212"/>
                  <a:gd name="T4" fmla="*/ 55 w 211"/>
                  <a:gd name="T5" fmla="*/ 13 h 212"/>
                  <a:gd name="T6" fmla="*/ 39 w 211"/>
                  <a:gd name="T7" fmla="*/ 25 h 212"/>
                  <a:gd name="T8" fmla="*/ 25 w 211"/>
                  <a:gd name="T9" fmla="*/ 39 h 212"/>
                  <a:gd name="T10" fmla="*/ 13 w 211"/>
                  <a:gd name="T11" fmla="*/ 55 h 212"/>
                  <a:gd name="T12" fmla="*/ 5 w 211"/>
                  <a:gd name="T13" fmla="*/ 74 h 212"/>
                  <a:gd name="T14" fmla="*/ 1 w 211"/>
                  <a:gd name="T15" fmla="*/ 96 h 212"/>
                  <a:gd name="T16" fmla="*/ 1 w 211"/>
                  <a:gd name="T17" fmla="*/ 117 h 212"/>
                  <a:gd name="T18" fmla="*/ 5 w 211"/>
                  <a:gd name="T19" fmla="*/ 137 h 212"/>
                  <a:gd name="T20" fmla="*/ 13 w 211"/>
                  <a:gd name="T21" fmla="*/ 156 h 212"/>
                  <a:gd name="T22" fmla="*/ 25 w 211"/>
                  <a:gd name="T23" fmla="*/ 173 h 212"/>
                  <a:gd name="T24" fmla="*/ 39 w 211"/>
                  <a:gd name="T25" fmla="*/ 188 h 212"/>
                  <a:gd name="T26" fmla="*/ 55 w 211"/>
                  <a:gd name="T27" fmla="*/ 199 h 212"/>
                  <a:gd name="T28" fmla="*/ 74 w 211"/>
                  <a:gd name="T29" fmla="*/ 207 h 212"/>
                  <a:gd name="T30" fmla="*/ 94 w 211"/>
                  <a:gd name="T31" fmla="*/ 212 h 212"/>
                  <a:gd name="T32" fmla="*/ 117 w 211"/>
                  <a:gd name="T33" fmla="*/ 212 h 212"/>
                  <a:gd name="T34" fmla="*/ 137 w 211"/>
                  <a:gd name="T35" fmla="*/ 207 h 212"/>
                  <a:gd name="T36" fmla="*/ 156 w 211"/>
                  <a:gd name="T37" fmla="*/ 199 h 212"/>
                  <a:gd name="T38" fmla="*/ 172 w 211"/>
                  <a:gd name="T39" fmla="*/ 188 h 212"/>
                  <a:gd name="T40" fmla="*/ 187 w 211"/>
                  <a:gd name="T41" fmla="*/ 173 h 212"/>
                  <a:gd name="T42" fmla="*/ 198 w 211"/>
                  <a:gd name="T43" fmla="*/ 156 h 212"/>
                  <a:gd name="T44" fmla="*/ 207 w 211"/>
                  <a:gd name="T45" fmla="*/ 137 h 212"/>
                  <a:gd name="T46" fmla="*/ 210 w 211"/>
                  <a:gd name="T47" fmla="*/ 117 h 212"/>
                  <a:gd name="T48" fmla="*/ 210 w 211"/>
                  <a:gd name="T49" fmla="*/ 96 h 212"/>
                  <a:gd name="T50" fmla="*/ 207 w 211"/>
                  <a:gd name="T51" fmla="*/ 74 h 212"/>
                  <a:gd name="T52" fmla="*/ 198 w 211"/>
                  <a:gd name="T53" fmla="*/ 55 h 212"/>
                  <a:gd name="T54" fmla="*/ 187 w 211"/>
                  <a:gd name="T55" fmla="*/ 39 h 212"/>
                  <a:gd name="T56" fmla="*/ 172 w 211"/>
                  <a:gd name="T57" fmla="*/ 25 h 212"/>
                  <a:gd name="T58" fmla="*/ 156 w 211"/>
                  <a:gd name="T59" fmla="*/ 13 h 212"/>
                  <a:gd name="T60" fmla="*/ 137 w 211"/>
                  <a:gd name="T61" fmla="*/ 6 h 212"/>
                  <a:gd name="T62" fmla="*/ 117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1"/>
                    </a:lnTo>
                    <a:lnTo>
                      <a:pt x="84" y="2"/>
                    </a:lnTo>
                    <a:lnTo>
                      <a:pt x="74" y="6"/>
                    </a:lnTo>
                    <a:lnTo>
                      <a:pt x="65" y="9"/>
                    </a:lnTo>
                    <a:lnTo>
                      <a:pt x="55" y="13"/>
                    </a:lnTo>
                    <a:lnTo>
                      <a:pt x="47" y="19"/>
                    </a:lnTo>
                    <a:lnTo>
                      <a:pt x="39" y="25"/>
                    </a:lnTo>
                    <a:lnTo>
                      <a:pt x="31" y="32"/>
                    </a:lnTo>
                    <a:lnTo>
                      <a:pt x="25" y="39"/>
                    </a:lnTo>
                    <a:lnTo>
                      <a:pt x="18" y="47"/>
                    </a:lnTo>
                    <a:lnTo>
                      <a:pt x="13" y="55"/>
                    </a:lnTo>
                    <a:lnTo>
                      <a:pt x="8" y="65"/>
                    </a:lnTo>
                    <a:lnTo>
                      <a:pt x="5" y="74"/>
                    </a:lnTo>
                    <a:lnTo>
                      <a:pt x="2" y="85"/>
                    </a:lnTo>
                    <a:lnTo>
                      <a:pt x="1" y="96"/>
                    </a:lnTo>
                    <a:lnTo>
                      <a:pt x="0" y="106"/>
                    </a:lnTo>
                    <a:lnTo>
                      <a:pt x="1" y="117"/>
                    </a:lnTo>
                    <a:lnTo>
                      <a:pt x="2" y="128"/>
                    </a:lnTo>
                    <a:lnTo>
                      <a:pt x="5" y="137"/>
                    </a:lnTo>
                    <a:lnTo>
                      <a:pt x="8" y="147"/>
                    </a:lnTo>
                    <a:lnTo>
                      <a:pt x="13" y="156"/>
                    </a:lnTo>
                    <a:lnTo>
                      <a:pt x="18" y="165"/>
                    </a:lnTo>
                    <a:lnTo>
                      <a:pt x="25" y="173"/>
                    </a:lnTo>
                    <a:lnTo>
                      <a:pt x="31" y="181"/>
                    </a:lnTo>
                    <a:lnTo>
                      <a:pt x="39" y="188"/>
                    </a:lnTo>
                    <a:lnTo>
                      <a:pt x="47" y="194"/>
                    </a:lnTo>
                    <a:lnTo>
                      <a:pt x="55" y="199"/>
                    </a:lnTo>
                    <a:lnTo>
                      <a:pt x="65" y="203"/>
                    </a:lnTo>
                    <a:lnTo>
                      <a:pt x="74" y="207"/>
                    </a:lnTo>
                    <a:lnTo>
                      <a:pt x="84" y="209"/>
                    </a:lnTo>
                    <a:lnTo>
                      <a:pt x="94" y="212"/>
                    </a:lnTo>
                    <a:lnTo>
                      <a:pt x="105" y="212"/>
                    </a:lnTo>
                    <a:lnTo>
                      <a:pt x="117" y="212"/>
                    </a:lnTo>
                    <a:lnTo>
                      <a:pt x="126" y="209"/>
                    </a:lnTo>
                    <a:lnTo>
                      <a:pt x="137" y="207"/>
                    </a:lnTo>
                    <a:lnTo>
                      <a:pt x="146" y="203"/>
                    </a:lnTo>
                    <a:lnTo>
                      <a:pt x="156" y="199"/>
                    </a:lnTo>
                    <a:lnTo>
                      <a:pt x="164" y="194"/>
                    </a:lnTo>
                    <a:lnTo>
                      <a:pt x="172" y="188"/>
                    </a:lnTo>
                    <a:lnTo>
                      <a:pt x="181" y="181"/>
                    </a:lnTo>
                    <a:lnTo>
                      <a:pt x="187" y="173"/>
                    </a:lnTo>
                    <a:lnTo>
                      <a:pt x="193" y="165"/>
                    </a:lnTo>
                    <a:lnTo>
                      <a:pt x="198" y="156"/>
                    </a:lnTo>
                    <a:lnTo>
                      <a:pt x="203" y="147"/>
                    </a:lnTo>
                    <a:lnTo>
                      <a:pt x="207" y="137"/>
                    </a:lnTo>
                    <a:lnTo>
                      <a:pt x="209" y="128"/>
                    </a:lnTo>
                    <a:lnTo>
                      <a:pt x="210" y="117"/>
                    </a:lnTo>
                    <a:lnTo>
                      <a:pt x="211" y="106"/>
                    </a:lnTo>
                    <a:lnTo>
                      <a:pt x="210" y="96"/>
                    </a:lnTo>
                    <a:lnTo>
                      <a:pt x="209" y="85"/>
                    </a:lnTo>
                    <a:lnTo>
                      <a:pt x="207" y="74"/>
                    </a:lnTo>
                    <a:lnTo>
                      <a:pt x="203" y="65"/>
                    </a:lnTo>
                    <a:lnTo>
                      <a:pt x="198" y="55"/>
                    </a:lnTo>
                    <a:lnTo>
                      <a:pt x="193" y="47"/>
                    </a:lnTo>
                    <a:lnTo>
                      <a:pt x="187" y="39"/>
                    </a:lnTo>
                    <a:lnTo>
                      <a:pt x="181" y="32"/>
                    </a:lnTo>
                    <a:lnTo>
                      <a:pt x="172" y="25"/>
                    </a:lnTo>
                    <a:lnTo>
                      <a:pt x="164" y="19"/>
                    </a:lnTo>
                    <a:lnTo>
                      <a:pt x="156" y="13"/>
                    </a:lnTo>
                    <a:lnTo>
                      <a:pt x="146" y="9"/>
                    </a:lnTo>
                    <a:lnTo>
                      <a:pt x="137" y="6"/>
                    </a:lnTo>
                    <a:lnTo>
                      <a:pt x="126" y="2"/>
                    </a:lnTo>
                    <a:lnTo>
                      <a:pt x="117"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2" name="Freeform 184"/>
              <p:cNvSpPr>
                <a:spLocks/>
              </p:cNvSpPr>
              <p:nvPr/>
            </p:nvSpPr>
            <p:spPr bwMode="auto">
              <a:xfrm>
                <a:off x="3606" y="3782"/>
                <a:ext cx="35" cy="35"/>
              </a:xfrm>
              <a:custGeom>
                <a:avLst/>
                <a:gdLst>
                  <a:gd name="T0" fmla="*/ 95 w 212"/>
                  <a:gd name="T1" fmla="*/ 0 h 211"/>
                  <a:gd name="T2" fmla="*/ 75 w 212"/>
                  <a:gd name="T3" fmla="*/ 5 h 211"/>
                  <a:gd name="T4" fmla="*/ 56 w 212"/>
                  <a:gd name="T5" fmla="*/ 13 h 211"/>
                  <a:gd name="T6" fmla="*/ 39 w 212"/>
                  <a:gd name="T7" fmla="*/ 24 h 211"/>
                  <a:gd name="T8" fmla="*/ 25 w 212"/>
                  <a:gd name="T9" fmla="*/ 38 h 211"/>
                  <a:gd name="T10" fmla="*/ 13 w 212"/>
                  <a:gd name="T11" fmla="*/ 56 h 211"/>
                  <a:gd name="T12" fmla="*/ 5 w 212"/>
                  <a:gd name="T13" fmla="*/ 75 h 211"/>
                  <a:gd name="T14" fmla="*/ 1 w 212"/>
                  <a:gd name="T15" fmla="*/ 95 h 211"/>
                  <a:gd name="T16" fmla="*/ 1 w 212"/>
                  <a:gd name="T17" fmla="*/ 116 h 211"/>
                  <a:gd name="T18" fmla="*/ 5 w 212"/>
                  <a:gd name="T19" fmla="*/ 137 h 211"/>
                  <a:gd name="T20" fmla="*/ 13 w 212"/>
                  <a:gd name="T21" fmla="*/ 156 h 211"/>
                  <a:gd name="T22" fmla="*/ 25 w 212"/>
                  <a:gd name="T23" fmla="*/ 173 h 211"/>
                  <a:gd name="T24" fmla="*/ 39 w 212"/>
                  <a:gd name="T25" fmla="*/ 187 h 211"/>
                  <a:gd name="T26" fmla="*/ 56 w 212"/>
                  <a:gd name="T27" fmla="*/ 199 h 211"/>
                  <a:gd name="T28" fmla="*/ 75 w 212"/>
                  <a:gd name="T29" fmla="*/ 206 h 211"/>
                  <a:gd name="T30" fmla="*/ 95 w 212"/>
                  <a:gd name="T31" fmla="*/ 211 h 211"/>
                  <a:gd name="T32" fmla="*/ 117 w 212"/>
                  <a:gd name="T33" fmla="*/ 211 h 211"/>
                  <a:gd name="T34" fmla="*/ 137 w 212"/>
                  <a:gd name="T35" fmla="*/ 206 h 211"/>
                  <a:gd name="T36" fmla="*/ 156 w 212"/>
                  <a:gd name="T37" fmla="*/ 199 h 211"/>
                  <a:gd name="T38" fmla="*/ 173 w 212"/>
                  <a:gd name="T39" fmla="*/ 187 h 211"/>
                  <a:gd name="T40" fmla="*/ 187 w 212"/>
                  <a:gd name="T41" fmla="*/ 173 h 211"/>
                  <a:gd name="T42" fmla="*/ 199 w 212"/>
                  <a:gd name="T43" fmla="*/ 156 h 211"/>
                  <a:gd name="T44" fmla="*/ 207 w 212"/>
                  <a:gd name="T45" fmla="*/ 137 h 211"/>
                  <a:gd name="T46" fmla="*/ 211 w 212"/>
                  <a:gd name="T47" fmla="*/ 116 h 211"/>
                  <a:gd name="T48" fmla="*/ 211 w 212"/>
                  <a:gd name="T49" fmla="*/ 95 h 211"/>
                  <a:gd name="T50" fmla="*/ 207 w 212"/>
                  <a:gd name="T51" fmla="*/ 75 h 211"/>
                  <a:gd name="T52" fmla="*/ 199 w 212"/>
                  <a:gd name="T53" fmla="*/ 56 h 211"/>
                  <a:gd name="T54" fmla="*/ 187 w 212"/>
                  <a:gd name="T55" fmla="*/ 38 h 211"/>
                  <a:gd name="T56" fmla="*/ 173 w 212"/>
                  <a:gd name="T57" fmla="*/ 24 h 211"/>
                  <a:gd name="T58" fmla="*/ 156 w 212"/>
                  <a:gd name="T59" fmla="*/ 13 h 211"/>
                  <a:gd name="T60" fmla="*/ 137 w 212"/>
                  <a:gd name="T61" fmla="*/ 5 h 211"/>
                  <a:gd name="T62" fmla="*/ 117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7" y="0"/>
                    </a:moveTo>
                    <a:lnTo>
                      <a:pt x="95" y="0"/>
                    </a:lnTo>
                    <a:lnTo>
                      <a:pt x="85" y="3"/>
                    </a:lnTo>
                    <a:lnTo>
                      <a:pt x="75" y="5"/>
                    </a:lnTo>
                    <a:lnTo>
                      <a:pt x="65" y="9"/>
                    </a:lnTo>
                    <a:lnTo>
                      <a:pt x="56" y="13"/>
                    </a:lnTo>
                    <a:lnTo>
                      <a:pt x="48" y="18"/>
                    </a:lnTo>
                    <a:lnTo>
                      <a:pt x="39" y="24"/>
                    </a:lnTo>
                    <a:lnTo>
                      <a:pt x="31" y="31"/>
                    </a:lnTo>
                    <a:lnTo>
                      <a:pt x="25" y="38"/>
                    </a:lnTo>
                    <a:lnTo>
                      <a:pt x="19" y="46"/>
                    </a:lnTo>
                    <a:lnTo>
                      <a:pt x="13" y="56"/>
                    </a:lnTo>
                    <a:lnTo>
                      <a:pt x="9" y="64"/>
                    </a:lnTo>
                    <a:lnTo>
                      <a:pt x="5" y="75"/>
                    </a:lnTo>
                    <a:lnTo>
                      <a:pt x="3" y="84"/>
                    </a:lnTo>
                    <a:lnTo>
                      <a:pt x="1" y="95"/>
                    </a:lnTo>
                    <a:lnTo>
                      <a:pt x="0" y="106"/>
                    </a:lnTo>
                    <a:lnTo>
                      <a:pt x="1" y="116"/>
                    </a:lnTo>
                    <a:lnTo>
                      <a:pt x="3" y="127"/>
                    </a:lnTo>
                    <a:lnTo>
                      <a:pt x="5" y="137"/>
                    </a:lnTo>
                    <a:lnTo>
                      <a:pt x="9" y="147"/>
                    </a:lnTo>
                    <a:lnTo>
                      <a:pt x="13" y="156"/>
                    </a:lnTo>
                    <a:lnTo>
                      <a:pt x="19" y="165"/>
                    </a:lnTo>
                    <a:lnTo>
                      <a:pt x="25" y="173"/>
                    </a:lnTo>
                    <a:lnTo>
                      <a:pt x="31" y="180"/>
                    </a:lnTo>
                    <a:lnTo>
                      <a:pt x="39" y="187"/>
                    </a:lnTo>
                    <a:lnTo>
                      <a:pt x="48" y="193"/>
                    </a:lnTo>
                    <a:lnTo>
                      <a:pt x="56" y="199"/>
                    </a:lnTo>
                    <a:lnTo>
                      <a:pt x="65" y="203"/>
                    </a:lnTo>
                    <a:lnTo>
                      <a:pt x="75" y="206"/>
                    </a:lnTo>
                    <a:lnTo>
                      <a:pt x="85" y="210"/>
                    </a:lnTo>
                    <a:lnTo>
                      <a:pt x="95" y="211"/>
                    </a:lnTo>
                    <a:lnTo>
                      <a:pt x="107" y="211"/>
                    </a:lnTo>
                    <a:lnTo>
                      <a:pt x="117" y="211"/>
                    </a:lnTo>
                    <a:lnTo>
                      <a:pt x="128" y="210"/>
                    </a:lnTo>
                    <a:lnTo>
                      <a:pt x="137" y="206"/>
                    </a:lnTo>
                    <a:lnTo>
                      <a:pt x="147" y="203"/>
                    </a:lnTo>
                    <a:lnTo>
                      <a:pt x="156" y="199"/>
                    </a:lnTo>
                    <a:lnTo>
                      <a:pt x="165" y="193"/>
                    </a:lnTo>
                    <a:lnTo>
                      <a:pt x="173" y="187"/>
                    </a:lnTo>
                    <a:lnTo>
                      <a:pt x="181" y="180"/>
                    </a:lnTo>
                    <a:lnTo>
                      <a:pt x="187" y="173"/>
                    </a:lnTo>
                    <a:lnTo>
                      <a:pt x="194" y="165"/>
                    </a:lnTo>
                    <a:lnTo>
                      <a:pt x="199" y="156"/>
                    </a:lnTo>
                    <a:lnTo>
                      <a:pt x="204" y="147"/>
                    </a:lnTo>
                    <a:lnTo>
                      <a:pt x="207" y="137"/>
                    </a:lnTo>
                    <a:lnTo>
                      <a:pt x="209" y="127"/>
                    </a:lnTo>
                    <a:lnTo>
                      <a:pt x="211" y="116"/>
                    </a:lnTo>
                    <a:lnTo>
                      <a:pt x="212" y="106"/>
                    </a:lnTo>
                    <a:lnTo>
                      <a:pt x="211" y="95"/>
                    </a:lnTo>
                    <a:lnTo>
                      <a:pt x="209" y="84"/>
                    </a:lnTo>
                    <a:lnTo>
                      <a:pt x="207" y="75"/>
                    </a:lnTo>
                    <a:lnTo>
                      <a:pt x="204" y="64"/>
                    </a:lnTo>
                    <a:lnTo>
                      <a:pt x="199" y="56"/>
                    </a:lnTo>
                    <a:lnTo>
                      <a:pt x="194" y="46"/>
                    </a:lnTo>
                    <a:lnTo>
                      <a:pt x="187" y="38"/>
                    </a:lnTo>
                    <a:lnTo>
                      <a:pt x="181" y="31"/>
                    </a:lnTo>
                    <a:lnTo>
                      <a:pt x="173" y="24"/>
                    </a:lnTo>
                    <a:lnTo>
                      <a:pt x="165" y="18"/>
                    </a:lnTo>
                    <a:lnTo>
                      <a:pt x="156" y="13"/>
                    </a:lnTo>
                    <a:lnTo>
                      <a:pt x="147" y="9"/>
                    </a:lnTo>
                    <a:lnTo>
                      <a:pt x="137" y="5"/>
                    </a:lnTo>
                    <a:lnTo>
                      <a:pt x="128" y="3"/>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3" name="Freeform 185"/>
              <p:cNvSpPr>
                <a:spLocks/>
              </p:cNvSpPr>
              <p:nvPr/>
            </p:nvSpPr>
            <p:spPr bwMode="auto">
              <a:xfrm>
                <a:off x="3621" y="3811"/>
                <a:ext cx="35" cy="35"/>
              </a:xfrm>
              <a:custGeom>
                <a:avLst/>
                <a:gdLst>
                  <a:gd name="T0" fmla="*/ 95 w 211"/>
                  <a:gd name="T1" fmla="*/ 0 h 210"/>
                  <a:gd name="T2" fmla="*/ 74 w 211"/>
                  <a:gd name="T3" fmla="*/ 4 h 210"/>
                  <a:gd name="T4" fmla="*/ 55 w 211"/>
                  <a:gd name="T5" fmla="*/ 11 h 210"/>
                  <a:gd name="T6" fmla="*/ 39 w 211"/>
                  <a:gd name="T7" fmla="*/ 23 h 210"/>
                  <a:gd name="T8" fmla="*/ 24 w 211"/>
                  <a:gd name="T9" fmla="*/ 37 h 210"/>
                  <a:gd name="T10" fmla="*/ 13 w 211"/>
                  <a:gd name="T11" fmla="*/ 54 h 210"/>
                  <a:gd name="T12" fmla="*/ 4 w 211"/>
                  <a:gd name="T13" fmla="*/ 73 h 210"/>
                  <a:gd name="T14" fmla="*/ 1 w 211"/>
                  <a:gd name="T15" fmla="*/ 94 h 210"/>
                  <a:gd name="T16" fmla="*/ 1 w 211"/>
                  <a:gd name="T17" fmla="*/ 115 h 210"/>
                  <a:gd name="T18" fmla="*/ 4 w 211"/>
                  <a:gd name="T19" fmla="*/ 135 h 210"/>
                  <a:gd name="T20" fmla="*/ 13 w 211"/>
                  <a:gd name="T21" fmla="*/ 154 h 210"/>
                  <a:gd name="T22" fmla="*/ 24 w 211"/>
                  <a:gd name="T23" fmla="*/ 172 h 210"/>
                  <a:gd name="T24" fmla="*/ 39 w 211"/>
                  <a:gd name="T25" fmla="*/ 186 h 210"/>
                  <a:gd name="T26" fmla="*/ 55 w 211"/>
                  <a:gd name="T27" fmla="*/ 197 h 210"/>
                  <a:gd name="T28" fmla="*/ 74 w 211"/>
                  <a:gd name="T29" fmla="*/ 205 h 210"/>
                  <a:gd name="T30" fmla="*/ 95 w 211"/>
                  <a:gd name="T31" fmla="*/ 210 h 210"/>
                  <a:gd name="T32" fmla="*/ 117 w 211"/>
                  <a:gd name="T33" fmla="*/ 210 h 210"/>
                  <a:gd name="T34" fmla="*/ 137 w 211"/>
                  <a:gd name="T35" fmla="*/ 205 h 210"/>
                  <a:gd name="T36" fmla="*/ 156 w 211"/>
                  <a:gd name="T37" fmla="*/ 197 h 210"/>
                  <a:gd name="T38" fmla="*/ 172 w 211"/>
                  <a:gd name="T39" fmla="*/ 186 h 210"/>
                  <a:gd name="T40" fmla="*/ 188 w 211"/>
                  <a:gd name="T41" fmla="*/ 172 h 210"/>
                  <a:gd name="T42" fmla="*/ 198 w 211"/>
                  <a:gd name="T43" fmla="*/ 154 h 210"/>
                  <a:gd name="T44" fmla="*/ 206 w 211"/>
                  <a:gd name="T45" fmla="*/ 135 h 210"/>
                  <a:gd name="T46" fmla="*/ 210 w 211"/>
                  <a:gd name="T47" fmla="*/ 115 h 210"/>
                  <a:gd name="T48" fmla="*/ 210 w 211"/>
                  <a:gd name="T49" fmla="*/ 94 h 210"/>
                  <a:gd name="T50" fmla="*/ 206 w 211"/>
                  <a:gd name="T51" fmla="*/ 73 h 210"/>
                  <a:gd name="T52" fmla="*/ 198 w 211"/>
                  <a:gd name="T53" fmla="*/ 54 h 210"/>
                  <a:gd name="T54" fmla="*/ 188 w 211"/>
                  <a:gd name="T55" fmla="*/ 37 h 210"/>
                  <a:gd name="T56" fmla="*/ 172 w 211"/>
                  <a:gd name="T57" fmla="*/ 23 h 210"/>
                  <a:gd name="T58" fmla="*/ 156 w 211"/>
                  <a:gd name="T59" fmla="*/ 11 h 210"/>
                  <a:gd name="T60" fmla="*/ 137 w 211"/>
                  <a:gd name="T61" fmla="*/ 4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5" y="0"/>
                    </a:lnTo>
                    <a:lnTo>
                      <a:pt x="85" y="1"/>
                    </a:lnTo>
                    <a:lnTo>
                      <a:pt x="74" y="4"/>
                    </a:lnTo>
                    <a:lnTo>
                      <a:pt x="65" y="8"/>
                    </a:lnTo>
                    <a:lnTo>
                      <a:pt x="55" y="11"/>
                    </a:lnTo>
                    <a:lnTo>
                      <a:pt x="47" y="17"/>
                    </a:lnTo>
                    <a:lnTo>
                      <a:pt x="39" y="23"/>
                    </a:lnTo>
                    <a:lnTo>
                      <a:pt x="32" y="30"/>
                    </a:lnTo>
                    <a:lnTo>
                      <a:pt x="24" y="37"/>
                    </a:lnTo>
                    <a:lnTo>
                      <a:pt x="19" y="46"/>
                    </a:lnTo>
                    <a:lnTo>
                      <a:pt x="13" y="54"/>
                    </a:lnTo>
                    <a:lnTo>
                      <a:pt x="8" y="63"/>
                    </a:lnTo>
                    <a:lnTo>
                      <a:pt x="4" y="73"/>
                    </a:lnTo>
                    <a:lnTo>
                      <a:pt x="2" y="83"/>
                    </a:lnTo>
                    <a:lnTo>
                      <a:pt x="1" y="94"/>
                    </a:lnTo>
                    <a:lnTo>
                      <a:pt x="0" y="105"/>
                    </a:lnTo>
                    <a:lnTo>
                      <a:pt x="1" y="115"/>
                    </a:lnTo>
                    <a:lnTo>
                      <a:pt x="2" y="126"/>
                    </a:lnTo>
                    <a:lnTo>
                      <a:pt x="4" y="135"/>
                    </a:lnTo>
                    <a:lnTo>
                      <a:pt x="8" y="146"/>
                    </a:lnTo>
                    <a:lnTo>
                      <a:pt x="13" y="154"/>
                    </a:lnTo>
                    <a:lnTo>
                      <a:pt x="19" y="164"/>
                    </a:lnTo>
                    <a:lnTo>
                      <a:pt x="24" y="172"/>
                    </a:lnTo>
                    <a:lnTo>
                      <a:pt x="32" y="179"/>
                    </a:lnTo>
                    <a:lnTo>
                      <a:pt x="39" y="186"/>
                    </a:lnTo>
                    <a:lnTo>
                      <a:pt x="47" y="192"/>
                    </a:lnTo>
                    <a:lnTo>
                      <a:pt x="55" y="197"/>
                    </a:lnTo>
                    <a:lnTo>
                      <a:pt x="65" y="202"/>
                    </a:lnTo>
                    <a:lnTo>
                      <a:pt x="74" y="205"/>
                    </a:lnTo>
                    <a:lnTo>
                      <a:pt x="85" y="208"/>
                    </a:lnTo>
                    <a:lnTo>
                      <a:pt x="95" y="210"/>
                    </a:lnTo>
                    <a:lnTo>
                      <a:pt x="106" y="210"/>
                    </a:lnTo>
                    <a:lnTo>
                      <a:pt x="117" y="210"/>
                    </a:lnTo>
                    <a:lnTo>
                      <a:pt x="127" y="208"/>
                    </a:lnTo>
                    <a:lnTo>
                      <a:pt x="137" y="205"/>
                    </a:lnTo>
                    <a:lnTo>
                      <a:pt x="146" y="202"/>
                    </a:lnTo>
                    <a:lnTo>
                      <a:pt x="156" y="197"/>
                    </a:lnTo>
                    <a:lnTo>
                      <a:pt x="165" y="192"/>
                    </a:lnTo>
                    <a:lnTo>
                      <a:pt x="172" y="186"/>
                    </a:lnTo>
                    <a:lnTo>
                      <a:pt x="180" y="179"/>
                    </a:lnTo>
                    <a:lnTo>
                      <a:pt x="188" y="172"/>
                    </a:lnTo>
                    <a:lnTo>
                      <a:pt x="193" y="164"/>
                    </a:lnTo>
                    <a:lnTo>
                      <a:pt x="198" y="154"/>
                    </a:lnTo>
                    <a:lnTo>
                      <a:pt x="203" y="146"/>
                    </a:lnTo>
                    <a:lnTo>
                      <a:pt x="206" y="135"/>
                    </a:lnTo>
                    <a:lnTo>
                      <a:pt x="209" y="126"/>
                    </a:lnTo>
                    <a:lnTo>
                      <a:pt x="210" y="115"/>
                    </a:lnTo>
                    <a:lnTo>
                      <a:pt x="211" y="105"/>
                    </a:lnTo>
                    <a:lnTo>
                      <a:pt x="210" y="94"/>
                    </a:lnTo>
                    <a:lnTo>
                      <a:pt x="209" y="83"/>
                    </a:lnTo>
                    <a:lnTo>
                      <a:pt x="206" y="73"/>
                    </a:lnTo>
                    <a:lnTo>
                      <a:pt x="203" y="63"/>
                    </a:lnTo>
                    <a:lnTo>
                      <a:pt x="198" y="54"/>
                    </a:lnTo>
                    <a:lnTo>
                      <a:pt x="193" y="46"/>
                    </a:lnTo>
                    <a:lnTo>
                      <a:pt x="188" y="37"/>
                    </a:lnTo>
                    <a:lnTo>
                      <a:pt x="180" y="30"/>
                    </a:lnTo>
                    <a:lnTo>
                      <a:pt x="172" y="23"/>
                    </a:lnTo>
                    <a:lnTo>
                      <a:pt x="165" y="17"/>
                    </a:lnTo>
                    <a:lnTo>
                      <a:pt x="156" y="11"/>
                    </a:lnTo>
                    <a:lnTo>
                      <a:pt x="146" y="8"/>
                    </a:lnTo>
                    <a:lnTo>
                      <a:pt x="137" y="4"/>
                    </a:lnTo>
                    <a:lnTo>
                      <a:pt x="127" y="1"/>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4" name="Freeform 186"/>
              <p:cNvSpPr>
                <a:spLocks/>
              </p:cNvSpPr>
              <p:nvPr/>
            </p:nvSpPr>
            <p:spPr bwMode="auto">
              <a:xfrm>
                <a:off x="3637" y="3822"/>
                <a:ext cx="35" cy="35"/>
              </a:xfrm>
              <a:custGeom>
                <a:avLst/>
                <a:gdLst>
                  <a:gd name="T0" fmla="*/ 95 w 211"/>
                  <a:gd name="T1" fmla="*/ 1 h 212"/>
                  <a:gd name="T2" fmla="*/ 73 w 211"/>
                  <a:gd name="T3" fmla="*/ 5 h 212"/>
                  <a:gd name="T4" fmla="*/ 55 w 211"/>
                  <a:gd name="T5" fmla="*/ 13 h 212"/>
                  <a:gd name="T6" fmla="*/ 38 w 211"/>
                  <a:gd name="T7" fmla="*/ 25 h 212"/>
                  <a:gd name="T8" fmla="*/ 24 w 211"/>
                  <a:gd name="T9" fmla="*/ 39 h 212"/>
                  <a:gd name="T10" fmla="*/ 12 w 211"/>
                  <a:gd name="T11" fmla="*/ 56 h 212"/>
                  <a:gd name="T12" fmla="*/ 5 w 211"/>
                  <a:gd name="T13" fmla="*/ 75 h 212"/>
                  <a:gd name="T14" fmla="*/ 0 w 211"/>
                  <a:gd name="T15" fmla="*/ 96 h 212"/>
                  <a:gd name="T16" fmla="*/ 0 w 211"/>
                  <a:gd name="T17" fmla="*/ 117 h 212"/>
                  <a:gd name="T18" fmla="*/ 5 w 211"/>
                  <a:gd name="T19" fmla="*/ 137 h 212"/>
                  <a:gd name="T20" fmla="*/ 12 w 211"/>
                  <a:gd name="T21" fmla="*/ 156 h 212"/>
                  <a:gd name="T22" fmla="*/ 24 w 211"/>
                  <a:gd name="T23" fmla="*/ 173 h 212"/>
                  <a:gd name="T24" fmla="*/ 38 w 211"/>
                  <a:gd name="T25" fmla="*/ 188 h 212"/>
                  <a:gd name="T26" fmla="*/ 55 w 211"/>
                  <a:gd name="T27" fmla="*/ 199 h 212"/>
                  <a:gd name="T28" fmla="*/ 73 w 211"/>
                  <a:gd name="T29" fmla="*/ 207 h 212"/>
                  <a:gd name="T30" fmla="*/ 95 w 211"/>
                  <a:gd name="T31" fmla="*/ 211 h 212"/>
                  <a:gd name="T32" fmla="*/ 116 w 211"/>
                  <a:gd name="T33" fmla="*/ 211 h 212"/>
                  <a:gd name="T34" fmla="*/ 136 w 211"/>
                  <a:gd name="T35" fmla="*/ 207 h 212"/>
                  <a:gd name="T36" fmla="*/ 155 w 211"/>
                  <a:gd name="T37" fmla="*/ 199 h 212"/>
                  <a:gd name="T38" fmla="*/ 173 w 211"/>
                  <a:gd name="T39" fmla="*/ 188 h 212"/>
                  <a:gd name="T40" fmla="*/ 187 w 211"/>
                  <a:gd name="T41" fmla="*/ 173 h 212"/>
                  <a:gd name="T42" fmla="*/ 198 w 211"/>
                  <a:gd name="T43" fmla="*/ 156 h 212"/>
                  <a:gd name="T44" fmla="*/ 206 w 211"/>
                  <a:gd name="T45" fmla="*/ 137 h 212"/>
                  <a:gd name="T46" fmla="*/ 211 w 211"/>
                  <a:gd name="T47" fmla="*/ 117 h 212"/>
                  <a:gd name="T48" fmla="*/ 211 w 211"/>
                  <a:gd name="T49" fmla="*/ 96 h 212"/>
                  <a:gd name="T50" fmla="*/ 206 w 211"/>
                  <a:gd name="T51" fmla="*/ 75 h 212"/>
                  <a:gd name="T52" fmla="*/ 198 w 211"/>
                  <a:gd name="T53" fmla="*/ 56 h 212"/>
                  <a:gd name="T54" fmla="*/ 187 w 211"/>
                  <a:gd name="T55" fmla="*/ 39 h 212"/>
                  <a:gd name="T56" fmla="*/ 173 w 211"/>
                  <a:gd name="T57" fmla="*/ 25 h 212"/>
                  <a:gd name="T58" fmla="*/ 155 w 211"/>
                  <a:gd name="T59" fmla="*/ 13 h 212"/>
                  <a:gd name="T60" fmla="*/ 136 w 211"/>
                  <a:gd name="T61" fmla="*/ 5 h 212"/>
                  <a:gd name="T62" fmla="*/ 116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5" y="1"/>
                    </a:lnTo>
                    <a:lnTo>
                      <a:pt x="84" y="3"/>
                    </a:lnTo>
                    <a:lnTo>
                      <a:pt x="73" y="5"/>
                    </a:lnTo>
                    <a:lnTo>
                      <a:pt x="64" y="8"/>
                    </a:lnTo>
                    <a:lnTo>
                      <a:pt x="55" y="13"/>
                    </a:lnTo>
                    <a:lnTo>
                      <a:pt x="46" y="19"/>
                    </a:lnTo>
                    <a:lnTo>
                      <a:pt x="38" y="25"/>
                    </a:lnTo>
                    <a:lnTo>
                      <a:pt x="31" y="32"/>
                    </a:lnTo>
                    <a:lnTo>
                      <a:pt x="24" y="39"/>
                    </a:lnTo>
                    <a:lnTo>
                      <a:pt x="18" y="47"/>
                    </a:lnTo>
                    <a:lnTo>
                      <a:pt x="12" y="56"/>
                    </a:lnTo>
                    <a:lnTo>
                      <a:pt x="8" y="65"/>
                    </a:lnTo>
                    <a:lnTo>
                      <a:pt x="5" y="75"/>
                    </a:lnTo>
                    <a:lnTo>
                      <a:pt x="1" y="85"/>
                    </a:lnTo>
                    <a:lnTo>
                      <a:pt x="0" y="96"/>
                    </a:lnTo>
                    <a:lnTo>
                      <a:pt x="0" y="107"/>
                    </a:lnTo>
                    <a:lnTo>
                      <a:pt x="0" y="117"/>
                    </a:lnTo>
                    <a:lnTo>
                      <a:pt x="1" y="128"/>
                    </a:lnTo>
                    <a:lnTo>
                      <a:pt x="5" y="137"/>
                    </a:lnTo>
                    <a:lnTo>
                      <a:pt x="8" y="147"/>
                    </a:lnTo>
                    <a:lnTo>
                      <a:pt x="12" y="156"/>
                    </a:lnTo>
                    <a:lnTo>
                      <a:pt x="18" y="166"/>
                    </a:lnTo>
                    <a:lnTo>
                      <a:pt x="24" y="173"/>
                    </a:lnTo>
                    <a:lnTo>
                      <a:pt x="31" y="181"/>
                    </a:lnTo>
                    <a:lnTo>
                      <a:pt x="38" y="188"/>
                    </a:lnTo>
                    <a:lnTo>
                      <a:pt x="46" y="194"/>
                    </a:lnTo>
                    <a:lnTo>
                      <a:pt x="55" y="199"/>
                    </a:lnTo>
                    <a:lnTo>
                      <a:pt x="64" y="204"/>
                    </a:lnTo>
                    <a:lnTo>
                      <a:pt x="73" y="207"/>
                    </a:lnTo>
                    <a:lnTo>
                      <a:pt x="84" y="209"/>
                    </a:lnTo>
                    <a:lnTo>
                      <a:pt x="95" y="211"/>
                    </a:lnTo>
                    <a:lnTo>
                      <a:pt x="105" y="212"/>
                    </a:lnTo>
                    <a:lnTo>
                      <a:pt x="116" y="211"/>
                    </a:lnTo>
                    <a:lnTo>
                      <a:pt x="127" y="209"/>
                    </a:lnTo>
                    <a:lnTo>
                      <a:pt x="136" y="207"/>
                    </a:lnTo>
                    <a:lnTo>
                      <a:pt x="147" y="204"/>
                    </a:lnTo>
                    <a:lnTo>
                      <a:pt x="155" y="199"/>
                    </a:lnTo>
                    <a:lnTo>
                      <a:pt x="164" y="194"/>
                    </a:lnTo>
                    <a:lnTo>
                      <a:pt x="173" y="188"/>
                    </a:lnTo>
                    <a:lnTo>
                      <a:pt x="180" y="181"/>
                    </a:lnTo>
                    <a:lnTo>
                      <a:pt x="187" y="173"/>
                    </a:lnTo>
                    <a:lnTo>
                      <a:pt x="193" y="166"/>
                    </a:lnTo>
                    <a:lnTo>
                      <a:pt x="198" y="156"/>
                    </a:lnTo>
                    <a:lnTo>
                      <a:pt x="202" y="147"/>
                    </a:lnTo>
                    <a:lnTo>
                      <a:pt x="206" y="137"/>
                    </a:lnTo>
                    <a:lnTo>
                      <a:pt x="208" y="128"/>
                    </a:lnTo>
                    <a:lnTo>
                      <a:pt x="211" y="117"/>
                    </a:lnTo>
                    <a:lnTo>
                      <a:pt x="211" y="107"/>
                    </a:lnTo>
                    <a:lnTo>
                      <a:pt x="211" y="96"/>
                    </a:lnTo>
                    <a:lnTo>
                      <a:pt x="208" y="85"/>
                    </a:lnTo>
                    <a:lnTo>
                      <a:pt x="206" y="75"/>
                    </a:lnTo>
                    <a:lnTo>
                      <a:pt x="202" y="65"/>
                    </a:lnTo>
                    <a:lnTo>
                      <a:pt x="198" y="56"/>
                    </a:lnTo>
                    <a:lnTo>
                      <a:pt x="193" y="47"/>
                    </a:lnTo>
                    <a:lnTo>
                      <a:pt x="187" y="39"/>
                    </a:lnTo>
                    <a:lnTo>
                      <a:pt x="180" y="32"/>
                    </a:lnTo>
                    <a:lnTo>
                      <a:pt x="173" y="25"/>
                    </a:lnTo>
                    <a:lnTo>
                      <a:pt x="164" y="19"/>
                    </a:lnTo>
                    <a:lnTo>
                      <a:pt x="155" y="13"/>
                    </a:lnTo>
                    <a:lnTo>
                      <a:pt x="147" y="8"/>
                    </a:lnTo>
                    <a:lnTo>
                      <a:pt x="136" y="5"/>
                    </a:lnTo>
                    <a:lnTo>
                      <a:pt x="127"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5" name="Freeform 187"/>
              <p:cNvSpPr>
                <a:spLocks/>
              </p:cNvSpPr>
              <p:nvPr/>
            </p:nvSpPr>
            <p:spPr bwMode="auto">
              <a:xfrm>
                <a:off x="3652" y="3812"/>
                <a:ext cx="35" cy="36"/>
              </a:xfrm>
              <a:custGeom>
                <a:avLst/>
                <a:gdLst>
                  <a:gd name="T0" fmla="*/ 94 w 210"/>
                  <a:gd name="T1" fmla="*/ 0 h 210"/>
                  <a:gd name="T2" fmla="*/ 73 w 210"/>
                  <a:gd name="T3" fmla="*/ 4 h 210"/>
                  <a:gd name="T4" fmla="*/ 54 w 210"/>
                  <a:gd name="T5" fmla="*/ 13 h 210"/>
                  <a:gd name="T6" fmla="*/ 37 w 210"/>
                  <a:gd name="T7" fmla="*/ 23 h 210"/>
                  <a:gd name="T8" fmla="*/ 23 w 210"/>
                  <a:gd name="T9" fmla="*/ 37 h 210"/>
                  <a:gd name="T10" fmla="*/ 11 w 210"/>
                  <a:gd name="T11" fmla="*/ 55 h 210"/>
                  <a:gd name="T12" fmla="*/ 4 w 210"/>
                  <a:gd name="T13" fmla="*/ 74 h 210"/>
                  <a:gd name="T14" fmla="*/ 0 w 210"/>
                  <a:gd name="T15" fmla="*/ 94 h 210"/>
                  <a:gd name="T16" fmla="*/ 0 w 210"/>
                  <a:gd name="T17" fmla="*/ 115 h 210"/>
                  <a:gd name="T18" fmla="*/ 4 w 210"/>
                  <a:gd name="T19" fmla="*/ 137 h 210"/>
                  <a:gd name="T20" fmla="*/ 11 w 210"/>
                  <a:gd name="T21" fmla="*/ 156 h 210"/>
                  <a:gd name="T22" fmla="*/ 23 w 210"/>
                  <a:gd name="T23" fmla="*/ 172 h 210"/>
                  <a:gd name="T24" fmla="*/ 37 w 210"/>
                  <a:gd name="T25" fmla="*/ 186 h 210"/>
                  <a:gd name="T26" fmla="*/ 54 w 210"/>
                  <a:gd name="T27" fmla="*/ 198 h 210"/>
                  <a:gd name="T28" fmla="*/ 73 w 210"/>
                  <a:gd name="T29" fmla="*/ 205 h 210"/>
                  <a:gd name="T30" fmla="*/ 94 w 210"/>
                  <a:gd name="T31" fmla="*/ 210 h 210"/>
                  <a:gd name="T32" fmla="*/ 115 w 210"/>
                  <a:gd name="T33" fmla="*/ 210 h 210"/>
                  <a:gd name="T34" fmla="*/ 135 w 210"/>
                  <a:gd name="T35" fmla="*/ 205 h 210"/>
                  <a:gd name="T36" fmla="*/ 154 w 210"/>
                  <a:gd name="T37" fmla="*/ 198 h 210"/>
                  <a:gd name="T38" fmla="*/ 172 w 210"/>
                  <a:gd name="T39" fmla="*/ 186 h 210"/>
                  <a:gd name="T40" fmla="*/ 186 w 210"/>
                  <a:gd name="T41" fmla="*/ 172 h 210"/>
                  <a:gd name="T42" fmla="*/ 197 w 210"/>
                  <a:gd name="T43" fmla="*/ 156 h 210"/>
                  <a:gd name="T44" fmla="*/ 205 w 210"/>
                  <a:gd name="T45" fmla="*/ 137 h 210"/>
                  <a:gd name="T46" fmla="*/ 210 w 210"/>
                  <a:gd name="T47" fmla="*/ 115 h 210"/>
                  <a:gd name="T48" fmla="*/ 210 w 210"/>
                  <a:gd name="T49" fmla="*/ 94 h 210"/>
                  <a:gd name="T50" fmla="*/ 205 w 210"/>
                  <a:gd name="T51" fmla="*/ 74 h 210"/>
                  <a:gd name="T52" fmla="*/ 197 w 210"/>
                  <a:gd name="T53" fmla="*/ 55 h 210"/>
                  <a:gd name="T54" fmla="*/ 186 w 210"/>
                  <a:gd name="T55" fmla="*/ 37 h 210"/>
                  <a:gd name="T56" fmla="*/ 172 w 210"/>
                  <a:gd name="T57" fmla="*/ 23 h 210"/>
                  <a:gd name="T58" fmla="*/ 154 w 210"/>
                  <a:gd name="T59" fmla="*/ 13 h 210"/>
                  <a:gd name="T60" fmla="*/ 135 w 210"/>
                  <a:gd name="T61" fmla="*/ 4 h 210"/>
                  <a:gd name="T62" fmla="*/ 115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3" y="2"/>
                    </a:lnTo>
                    <a:lnTo>
                      <a:pt x="73" y="4"/>
                    </a:lnTo>
                    <a:lnTo>
                      <a:pt x="63" y="8"/>
                    </a:lnTo>
                    <a:lnTo>
                      <a:pt x="54" y="13"/>
                    </a:lnTo>
                    <a:lnTo>
                      <a:pt x="46" y="17"/>
                    </a:lnTo>
                    <a:lnTo>
                      <a:pt x="37" y="23"/>
                    </a:lnTo>
                    <a:lnTo>
                      <a:pt x="30" y="30"/>
                    </a:lnTo>
                    <a:lnTo>
                      <a:pt x="23" y="37"/>
                    </a:lnTo>
                    <a:lnTo>
                      <a:pt x="17" y="46"/>
                    </a:lnTo>
                    <a:lnTo>
                      <a:pt x="11" y="55"/>
                    </a:lnTo>
                    <a:lnTo>
                      <a:pt x="8" y="63"/>
                    </a:lnTo>
                    <a:lnTo>
                      <a:pt x="4" y="74"/>
                    </a:lnTo>
                    <a:lnTo>
                      <a:pt x="1" y="84"/>
                    </a:lnTo>
                    <a:lnTo>
                      <a:pt x="0" y="94"/>
                    </a:lnTo>
                    <a:lnTo>
                      <a:pt x="0" y="105"/>
                    </a:lnTo>
                    <a:lnTo>
                      <a:pt x="0" y="115"/>
                    </a:lnTo>
                    <a:lnTo>
                      <a:pt x="1" y="126"/>
                    </a:lnTo>
                    <a:lnTo>
                      <a:pt x="4" y="137"/>
                    </a:lnTo>
                    <a:lnTo>
                      <a:pt x="8" y="146"/>
                    </a:lnTo>
                    <a:lnTo>
                      <a:pt x="11" y="156"/>
                    </a:lnTo>
                    <a:lnTo>
                      <a:pt x="17" y="164"/>
                    </a:lnTo>
                    <a:lnTo>
                      <a:pt x="23" y="172"/>
                    </a:lnTo>
                    <a:lnTo>
                      <a:pt x="30" y="179"/>
                    </a:lnTo>
                    <a:lnTo>
                      <a:pt x="37" y="186"/>
                    </a:lnTo>
                    <a:lnTo>
                      <a:pt x="46" y="192"/>
                    </a:lnTo>
                    <a:lnTo>
                      <a:pt x="54" y="198"/>
                    </a:lnTo>
                    <a:lnTo>
                      <a:pt x="63" y="202"/>
                    </a:lnTo>
                    <a:lnTo>
                      <a:pt x="73" y="205"/>
                    </a:lnTo>
                    <a:lnTo>
                      <a:pt x="83" y="209"/>
                    </a:lnTo>
                    <a:lnTo>
                      <a:pt x="94" y="210"/>
                    </a:lnTo>
                    <a:lnTo>
                      <a:pt x="105" y="210"/>
                    </a:lnTo>
                    <a:lnTo>
                      <a:pt x="115" y="210"/>
                    </a:lnTo>
                    <a:lnTo>
                      <a:pt x="126" y="209"/>
                    </a:lnTo>
                    <a:lnTo>
                      <a:pt x="135" y="205"/>
                    </a:lnTo>
                    <a:lnTo>
                      <a:pt x="146" y="202"/>
                    </a:lnTo>
                    <a:lnTo>
                      <a:pt x="154" y="198"/>
                    </a:lnTo>
                    <a:lnTo>
                      <a:pt x="164" y="192"/>
                    </a:lnTo>
                    <a:lnTo>
                      <a:pt x="172" y="186"/>
                    </a:lnTo>
                    <a:lnTo>
                      <a:pt x="179" y="179"/>
                    </a:lnTo>
                    <a:lnTo>
                      <a:pt x="186" y="172"/>
                    </a:lnTo>
                    <a:lnTo>
                      <a:pt x="192" y="164"/>
                    </a:lnTo>
                    <a:lnTo>
                      <a:pt x="197" y="156"/>
                    </a:lnTo>
                    <a:lnTo>
                      <a:pt x="202" y="146"/>
                    </a:lnTo>
                    <a:lnTo>
                      <a:pt x="205" y="137"/>
                    </a:lnTo>
                    <a:lnTo>
                      <a:pt x="208" y="126"/>
                    </a:lnTo>
                    <a:lnTo>
                      <a:pt x="210" y="115"/>
                    </a:lnTo>
                    <a:lnTo>
                      <a:pt x="210" y="105"/>
                    </a:lnTo>
                    <a:lnTo>
                      <a:pt x="210" y="94"/>
                    </a:lnTo>
                    <a:lnTo>
                      <a:pt x="208" y="84"/>
                    </a:lnTo>
                    <a:lnTo>
                      <a:pt x="205" y="74"/>
                    </a:lnTo>
                    <a:lnTo>
                      <a:pt x="202" y="63"/>
                    </a:lnTo>
                    <a:lnTo>
                      <a:pt x="197" y="55"/>
                    </a:lnTo>
                    <a:lnTo>
                      <a:pt x="192" y="46"/>
                    </a:lnTo>
                    <a:lnTo>
                      <a:pt x="186" y="37"/>
                    </a:lnTo>
                    <a:lnTo>
                      <a:pt x="179" y="30"/>
                    </a:lnTo>
                    <a:lnTo>
                      <a:pt x="172" y="23"/>
                    </a:lnTo>
                    <a:lnTo>
                      <a:pt x="164" y="17"/>
                    </a:lnTo>
                    <a:lnTo>
                      <a:pt x="154" y="13"/>
                    </a:lnTo>
                    <a:lnTo>
                      <a:pt x="146" y="8"/>
                    </a:lnTo>
                    <a:lnTo>
                      <a:pt x="135" y="4"/>
                    </a:lnTo>
                    <a:lnTo>
                      <a:pt x="126" y="2"/>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6" name="Freeform 188"/>
              <p:cNvSpPr>
                <a:spLocks/>
              </p:cNvSpPr>
              <p:nvPr/>
            </p:nvSpPr>
            <p:spPr bwMode="auto">
              <a:xfrm>
                <a:off x="3668" y="3817"/>
                <a:ext cx="35" cy="35"/>
              </a:xfrm>
              <a:custGeom>
                <a:avLst/>
                <a:gdLst>
                  <a:gd name="T0" fmla="*/ 95 w 210"/>
                  <a:gd name="T1" fmla="*/ 1 h 211"/>
                  <a:gd name="T2" fmla="*/ 74 w 210"/>
                  <a:gd name="T3" fmla="*/ 4 h 211"/>
                  <a:gd name="T4" fmla="*/ 55 w 210"/>
                  <a:gd name="T5" fmla="*/ 13 h 211"/>
                  <a:gd name="T6" fmla="*/ 38 w 210"/>
                  <a:gd name="T7" fmla="*/ 23 h 211"/>
                  <a:gd name="T8" fmla="*/ 24 w 210"/>
                  <a:gd name="T9" fmla="*/ 39 h 211"/>
                  <a:gd name="T10" fmla="*/ 13 w 210"/>
                  <a:gd name="T11" fmla="*/ 55 h 211"/>
                  <a:gd name="T12" fmla="*/ 5 w 210"/>
                  <a:gd name="T13" fmla="*/ 74 h 211"/>
                  <a:gd name="T14" fmla="*/ 0 w 210"/>
                  <a:gd name="T15" fmla="*/ 94 h 211"/>
                  <a:gd name="T16" fmla="*/ 0 w 210"/>
                  <a:gd name="T17" fmla="*/ 115 h 211"/>
                  <a:gd name="T18" fmla="*/ 5 w 210"/>
                  <a:gd name="T19" fmla="*/ 137 h 211"/>
                  <a:gd name="T20" fmla="*/ 13 w 210"/>
                  <a:gd name="T21" fmla="*/ 156 h 211"/>
                  <a:gd name="T22" fmla="*/ 24 w 210"/>
                  <a:gd name="T23" fmla="*/ 172 h 211"/>
                  <a:gd name="T24" fmla="*/ 38 w 210"/>
                  <a:gd name="T25" fmla="*/ 186 h 211"/>
                  <a:gd name="T26" fmla="*/ 55 w 210"/>
                  <a:gd name="T27" fmla="*/ 198 h 211"/>
                  <a:gd name="T28" fmla="*/ 74 w 210"/>
                  <a:gd name="T29" fmla="*/ 207 h 211"/>
                  <a:gd name="T30" fmla="*/ 95 w 210"/>
                  <a:gd name="T31" fmla="*/ 210 h 211"/>
                  <a:gd name="T32" fmla="*/ 116 w 210"/>
                  <a:gd name="T33" fmla="*/ 210 h 211"/>
                  <a:gd name="T34" fmla="*/ 137 w 210"/>
                  <a:gd name="T35" fmla="*/ 207 h 211"/>
                  <a:gd name="T36" fmla="*/ 156 w 210"/>
                  <a:gd name="T37" fmla="*/ 198 h 211"/>
                  <a:gd name="T38" fmla="*/ 173 w 210"/>
                  <a:gd name="T39" fmla="*/ 186 h 211"/>
                  <a:gd name="T40" fmla="*/ 187 w 210"/>
                  <a:gd name="T41" fmla="*/ 172 h 211"/>
                  <a:gd name="T42" fmla="*/ 199 w 210"/>
                  <a:gd name="T43" fmla="*/ 156 h 211"/>
                  <a:gd name="T44" fmla="*/ 206 w 210"/>
                  <a:gd name="T45" fmla="*/ 137 h 211"/>
                  <a:gd name="T46" fmla="*/ 210 w 210"/>
                  <a:gd name="T47" fmla="*/ 115 h 211"/>
                  <a:gd name="T48" fmla="*/ 210 w 210"/>
                  <a:gd name="T49" fmla="*/ 94 h 211"/>
                  <a:gd name="T50" fmla="*/ 206 w 210"/>
                  <a:gd name="T51" fmla="*/ 74 h 211"/>
                  <a:gd name="T52" fmla="*/ 199 w 210"/>
                  <a:gd name="T53" fmla="*/ 55 h 211"/>
                  <a:gd name="T54" fmla="*/ 187 w 210"/>
                  <a:gd name="T55" fmla="*/ 39 h 211"/>
                  <a:gd name="T56" fmla="*/ 173 w 210"/>
                  <a:gd name="T57" fmla="*/ 23 h 211"/>
                  <a:gd name="T58" fmla="*/ 156 w 210"/>
                  <a:gd name="T59" fmla="*/ 13 h 211"/>
                  <a:gd name="T60" fmla="*/ 137 w 210"/>
                  <a:gd name="T61" fmla="*/ 4 h 211"/>
                  <a:gd name="T62" fmla="*/ 116 w 210"/>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5" y="1"/>
                    </a:lnTo>
                    <a:lnTo>
                      <a:pt x="84" y="2"/>
                    </a:lnTo>
                    <a:lnTo>
                      <a:pt x="74" y="4"/>
                    </a:lnTo>
                    <a:lnTo>
                      <a:pt x="64" y="8"/>
                    </a:lnTo>
                    <a:lnTo>
                      <a:pt x="55" y="13"/>
                    </a:lnTo>
                    <a:lnTo>
                      <a:pt x="46" y="17"/>
                    </a:lnTo>
                    <a:lnTo>
                      <a:pt x="38" y="23"/>
                    </a:lnTo>
                    <a:lnTo>
                      <a:pt x="31" y="30"/>
                    </a:lnTo>
                    <a:lnTo>
                      <a:pt x="24" y="39"/>
                    </a:lnTo>
                    <a:lnTo>
                      <a:pt x="18" y="46"/>
                    </a:lnTo>
                    <a:lnTo>
                      <a:pt x="13" y="55"/>
                    </a:lnTo>
                    <a:lnTo>
                      <a:pt x="8" y="65"/>
                    </a:lnTo>
                    <a:lnTo>
                      <a:pt x="5" y="74"/>
                    </a:lnTo>
                    <a:lnTo>
                      <a:pt x="2" y="84"/>
                    </a:lnTo>
                    <a:lnTo>
                      <a:pt x="0" y="94"/>
                    </a:lnTo>
                    <a:lnTo>
                      <a:pt x="0" y="105"/>
                    </a:lnTo>
                    <a:lnTo>
                      <a:pt x="0" y="115"/>
                    </a:lnTo>
                    <a:lnTo>
                      <a:pt x="2" y="126"/>
                    </a:lnTo>
                    <a:lnTo>
                      <a:pt x="5" y="137"/>
                    </a:lnTo>
                    <a:lnTo>
                      <a:pt x="8" y="146"/>
                    </a:lnTo>
                    <a:lnTo>
                      <a:pt x="13" y="156"/>
                    </a:lnTo>
                    <a:lnTo>
                      <a:pt x="18" y="164"/>
                    </a:lnTo>
                    <a:lnTo>
                      <a:pt x="24" y="172"/>
                    </a:lnTo>
                    <a:lnTo>
                      <a:pt x="31" y="179"/>
                    </a:lnTo>
                    <a:lnTo>
                      <a:pt x="38" y="186"/>
                    </a:lnTo>
                    <a:lnTo>
                      <a:pt x="46" y="192"/>
                    </a:lnTo>
                    <a:lnTo>
                      <a:pt x="55" y="198"/>
                    </a:lnTo>
                    <a:lnTo>
                      <a:pt x="64" y="203"/>
                    </a:lnTo>
                    <a:lnTo>
                      <a:pt x="74" y="207"/>
                    </a:lnTo>
                    <a:lnTo>
                      <a:pt x="84" y="209"/>
                    </a:lnTo>
                    <a:lnTo>
                      <a:pt x="95" y="210"/>
                    </a:lnTo>
                    <a:lnTo>
                      <a:pt x="105" y="211"/>
                    </a:lnTo>
                    <a:lnTo>
                      <a:pt x="116" y="210"/>
                    </a:lnTo>
                    <a:lnTo>
                      <a:pt x="126" y="209"/>
                    </a:lnTo>
                    <a:lnTo>
                      <a:pt x="137" y="207"/>
                    </a:lnTo>
                    <a:lnTo>
                      <a:pt x="147" y="203"/>
                    </a:lnTo>
                    <a:lnTo>
                      <a:pt x="156" y="198"/>
                    </a:lnTo>
                    <a:lnTo>
                      <a:pt x="164" y="192"/>
                    </a:lnTo>
                    <a:lnTo>
                      <a:pt x="173" y="186"/>
                    </a:lnTo>
                    <a:lnTo>
                      <a:pt x="180" y="179"/>
                    </a:lnTo>
                    <a:lnTo>
                      <a:pt x="187" y="172"/>
                    </a:lnTo>
                    <a:lnTo>
                      <a:pt x="193" y="164"/>
                    </a:lnTo>
                    <a:lnTo>
                      <a:pt x="199" y="156"/>
                    </a:lnTo>
                    <a:lnTo>
                      <a:pt x="202" y="146"/>
                    </a:lnTo>
                    <a:lnTo>
                      <a:pt x="206" y="137"/>
                    </a:lnTo>
                    <a:lnTo>
                      <a:pt x="208" y="126"/>
                    </a:lnTo>
                    <a:lnTo>
                      <a:pt x="210" y="115"/>
                    </a:lnTo>
                    <a:lnTo>
                      <a:pt x="210" y="105"/>
                    </a:lnTo>
                    <a:lnTo>
                      <a:pt x="210" y="94"/>
                    </a:lnTo>
                    <a:lnTo>
                      <a:pt x="208" y="84"/>
                    </a:lnTo>
                    <a:lnTo>
                      <a:pt x="206" y="74"/>
                    </a:lnTo>
                    <a:lnTo>
                      <a:pt x="202" y="65"/>
                    </a:lnTo>
                    <a:lnTo>
                      <a:pt x="199" y="55"/>
                    </a:lnTo>
                    <a:lnTo>
                      <a:pt x="193" y="46"/>
                    </a:lnTo>
                    <a:lnTo>
                      <a:pt x="187" y="39"/>
                    </a:lnTo>
                    <a:lnTo>
                      <a:pt x="180" y="30"/>
                    </a:lnTo>
                    <a:lnTo>
                      <a:pt x="173" y="23"/>
                    </a:lnTo>
                    <a:lnTo>
                      <a:pt x="164" y="17"/>
                    </a:lnTo>
                    <a:lnTo>
                      <a:pt x="156" y="13"/>
                    </a:lnTo>
                    <a:lnTo>
                      <a:pt x="147" y="8"/>
                    </a:lnTo>
                    <a:lnTo>
                      <a:pt x="137" y="4"/>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7" name="Freeform 189"/>
              <p:cNvSpPr>
                <a:spLocks/>
              </p:cNvSpPr>
              <p:nvPr/>
            </p:nvSpPr>
            <p:spPr bwMode="auto">
              <a:xfrm>
                <a:off x="3684" y="3818"/>
                <a:ext cx="35" cy="35"/>
              </a:xfrm>
              <a:custGeom>
                <a:avLst/>
                <a:gdLst>
                  <a:gd name="T0" fmla="*/ 95 w 211"/>
                  <a:gd name="T1" fmla="*/ 1 h 211"/>
                  <a:gd name="T2" fmla="*/ 75 w 211"/>
                  <a:gd name="T3" fmla="*/ 4 h 211"/>
                  <a:gd name="T4" fmla="*/ 56 w 211"/>
                  <a:gd name="T5" fmla="*/ 13 h 211"/>
                  <a:gd name="T6" fmla="*/ 38 w 211"/>
                  <a:gd name="T7" fmla="*/ 25 h 211"/>
                  <a:gd name="T8" fmla="*/ 24 w 211"/>
                  <a:gd name="T9" fmla="*/ 39 h 211"/>
                  <a:gd name="T10" fmla="*/ 13 w 211"/>
                  <a:gd name="T11" fmla="*/ 55 h 211"/>
                  <a:gd name="T12" fmla="*/ 5 w 211"/>
                  <a:gd name="T13" fmla="*/ 74 h 211"/>
                  <a:gd name="T14" fmla="*/ 0 w 211"/>
                  <a:gd name="T15" fmla="*/ 95 h 211"/>
                  <a:gd name="T16" fmla="*/ 0 w 211"/>
                  <a:gd name="T17" fmla="*/ 117 h 211"/>
                  <a:gd name="T18" fmla="*/ 5 w 211"/>
                  <a:gd name="T19" fmla="*/ 137 h 211"/>
                  <a:gd name="T20" fmla="*/ 13 w 211"/>
                  <a:gd name="T21" fmla="*/ 156 h 211"/>
                  <a:gd name="T22" fmla="*/ 24 w 211"/>
                  <a:gd name="T23" fmla="*/ 172 h 211"/>
                  <a:gd name="T24" fmla="*/ 38 w 211"/>
                  <a:gd name="T25" fmla="*/ 188 h 211"/>
                  <a:gd name="T26" fmla="*/ 56 w 211"/>
                  <a:gd name="T27" fmla="*/ 198 h 211"/>
                  <a:gd name="T28" fmla="*/ 75 w 211"/>
                  <a:gd name="T29" fmla="*/ 207 h 211"/>
                  <a:gd name="T30" fmla="*/ 95 w 211"/>
                  <a:gd name="T31" fmla="*/ 210 h 211"/>
                  <a:gd name="T32" fmla="*/ 116 w 211"/>
                  <a:gd name="T33" fmla="*/ 210 h 211"/>
                  <a:gd name="T34" fmla="*/ 137 w 211"/>
                  <a:gd name="T35" fmla="*/ 207 h 211"/>
                  <a:gd name="T36" fmla="*/ 156 w 211"/>
                  <a:gd name="T37" fmla="*/ 198 h 211"/>
                  <a:gd name="T38" fmla="*/ 173 w 211"/>
                  <a:gd name="T39" fmla="*/ 188 h 211"/>
                  <a:gd name="T40" fmla="*/ 187 w 211"/>
                  <a:gd name="T41" fmla="*/ 172 h 211"/>
                  <a:gd name="T42" fmla="*/ 199 w 211"/>
                  <a:gd name="T43" fmla="*/ 156 h 211"/>
                  <a:gd name="T44" fmla="*/ 206 w 211"/>
                  <a:gd name="T45" fmla="*/ 137 h 211"/>
                  <a:gd name="T46" fmla="*/ 211 w 211"/>
                  <a:gd name="T47" fmla="*/ 117 h 211"/>
                  <a:gd name="T48" fmla="*/ 211 w 211"/>
                  <a:gd name="T49" fmla="*/ 95 h 211"/>
                  <a:gd name="T50" fmla="*/ 206 w 211"/>
                  <a:gd name="T51" fmla="*/ 74 h 211"/>
                  <a:gd name="T52" fmla="*/ 199 w 211"/>
                  <a:gd name="T53" fmla="*/ 55 h 211"/>
                  <a:gd name="T54" fmla="*/ 187 w 211"/>
                  <a:gd name="T55" fmla="*/ 39 h 211"/>
                  <a:gd name="T56" fmla="*/ 173 w 211"/>
                  <a:gd name="T57" fmla="*/ 25 h 211"/>
                  <a:gd name="T58" fmla="*/ 156 w 211"/>
                  <a:gd name="T59" fmla="*/ 13 h 211"/>
                  <a:gd name="T60" fmla="*/ 137 w 211"/>
                  <a:gd name="T61" fmla="*/ 4 h 211"/>
                  <a:gd name="T62" fmla="*/ 116 w 211"/>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1"/>
                    </a:lnTo>
                    <a:lnTo>
                      <a:pt x="84" y="2"/>
                    </a:lnTo>
                    <a:lnTo>
                      <a:pt x="75" y="4"/>
                    </a:lnTo>
                    <a:lnTo>
                      <a:pt x="64" y="8"/>
                    </a:lnTo>
                    <a:lnTo>
                      <a:pt x="56" y="13"/>
                    </a:lnTo>
                    <a:lnTo>
                      <a:pt x="46" y="19"/>
                    </a:lnTo>
                    <a:lnTo>
                      <a:pt x="38" y="25"/>
                    </a:lnTo>
                    <a:lnTo>
                      <a:pt x="31" y="32"/>
                    </a:lnTo>
                    <a:lnTo>
                      <a:pt x="24" y="39"/>
                    </a:lnTo>
                    <a:lnTo>
                      <a:pt x="18" y="47"/>
                    </a:lnTo>
                    <a:lnTo>
                      <a:pt x="13" y="55"/>
                    </a:lnTo>
                    <a:lnTo>
                      <a:pt x="9" y="65"/>
                    </a:lnTo>
                    <a:lnTo>
                      <a:pt x="5" y="74"/>
                    </a:lnTo>
                    <a:lnTo>
                      <a:pt x="3" y="85"/>
                    </a:lnTo>
                    <a:lnTo>
                      <a:pt x="0" y="95"/>
                    </a:lnTo>
                    <a:lnTo>
                      <a:pt x="0" y="106"/>
                    </a:lnTo>
                    <a:lnTo>
                      <a:pt x="0" y="117"/>
                    </a:lnTo>
                    <a:lnTo>
                      <a:pt x="3" y="127"/>
                    </a:lnTo>
                    <a:lnTo>
                      <a:pt x="5" y="137"/>
                    </a:lnTo>
                    <a:lnTo>
                      <a:pt x="9" y="146"/>
                    </a:lnTo>
                    <a:lnTo>
                      <a:pt x="13" y="156"/>
                    </a:lnTo>
                    <a:lnTo>
                      <a:pt x="18" y="165"/>
                    </a:lnTo>
                    <a:lnTo>
                      <a:pt x="24" y="172"/>
                    </a:lnTo>
                    <a:lnTo>
                      <a:pt x="31" y="181"/>
                    </a:lnTo>
                    <a:lnTo>
                      <a:pt x="38" y="188"/>
                    </a:lnTo>
                    <a:lnTo>
                      <a:pt x="46" y="194"/>
                    </a:lnTo>
                    <a:lnTo>
                      <a:pt x="56" y="198"/>
                    </a:lnTo>
                    <a:lnTo>
                      <a:pt x="64" y="203"/>
                    </a:lnTo>
                    <a:lnTo>
                      <a:pt x="75" y="207"/>
                    </a:lnTo>
                    <a:lnTo>
                      <a:pt x="84" y="209"/>
                    </a:lnTo>
                    <a:lnTo>
                      <a:pt x="95" y="210"/>
                    </a:lnTo>
                    <a:lnTo>
                      <a:pt x="106" y="211"/>
                    </a:lnTo>
                    <a:lnTo>
                      <a:pt x="116" y="210"/>
                    </a:lnTo>
                    <a:lnTo>
                      <a:pt x="127" y="209"/>
                    </a:lnTo>
                    <a:lnTo>
                      <a:pt x="137" y="207"/>
                    </a:lnTo>
                    <a:lnTo>
                      <a:pt x="147" y="203"/>
                    </a:lnTo>
                    <a:lnTo>
                      <a:pt x="156" y="198"/>
                    </a:lnTo>
                    <a:lnTo>
                      <a:pt x="165" y="194"/>
                    </a:lnTo>
                    <a:lnTo>
                      <a:pt x="173" y="188"/>
                    </a:lnTo>
                    <a:lnTo>
                      <a:pt x="180" y="181"/>
                    </a:lnTo>
                    <a:lnTo>
                      <a:pt x="187" y="172"/>
                    </a:lnTo>
                    <a:lnTo>
                      <a:pt x="193" y="165"/>
                    </a:lnTo>
                    <a:lnTo>
                      <a:pt x="199" y="156"/>
                    </a:lnTo>
                    <a:lnTo>
                      <a:pt x="202" y="146"/>
                    </a:lnTo>
                    <a:lnTo>
                      <a:pt x="206" y="137"/>
                    </a:lnTo>
                    <a:lnTo>
                      <a:pt x="210" y="127"/>
                    </a:lnTo>
                    <a:lnTo>
                      <a:pt x="211" y="117"/>
                    </a:lnTo>
                    <a:lnTo>
                      <a:pt x="211" y="106"/>
                    </a:lnTo>
                    <a:lnTo>
                      <a:pt x="211" y="95"/>
                    </a:lnTo>
                    <a:lnTo>
                      <a:pt x="210" y="85"/>
                    </a:lnTo>
                    <a:lnTo>
                      <a:pt x="206" y="74"/>
                    </a:lnTo>
                    <a:lnTo>
                      <a:pt x="202" y="65"/>
                    </a:lnTo>
                    <a:lnTo>
                      <a:pt x="199" y="55"/>
                    </a:lnTo>
                    <a:lnTo>
                      <a:pt x="193" y="47"/>
                    </a:lnTo>
                    <a:lnTo>
                      <a:pt x="187" y="39"/>
                    </a:lnTo>
                    <a:lnTo>
                      <a:pt x="180" y="32"/>
                    </a:lnTo>
                    <a:lnTo>
                      <a:pt x="173" y="25"/>
                    </a:lnTo>
                    <a:lnTo>
                      <a:pt x="165" y="19"/>
                    </a:lnTo>
                    <a:lnTo>
                      <a:pt x="156" y="13"/>
                    </a:lnTo>
                    <a:lnTo>
                      <a:pt x="147" y="8"/>
                    </a:lnTo>
                    <a:lnTo>
                      <a:pt x="137" y="4"/>
                    </a:lnTo>
                    <a:lnTo>
                      <a:pt x="127" y="2"/>
                    </a:lnTo>
                    <a:lnTo>
                      <a:pt x="116"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8" name="Freeform 190"/>
              <p:cNvSpPr>
                <a:spLocks/>
              </p:cNvSpPr>
              <p:nvPr/>
            </p:nvSpPr>
            <p:spPr bwMode="auto">
              <a:xfrm>
                <a:off x="3699" y="3809"/>
                <a:ext cx="35" cy="35"/>
              </a:xfrm>
              <a:custGeom>
                <a:avLst/>
                <a:gdLst>
                  <a:gd name="T0" fmla="*/ 94 w 211"/>
                  <a:gd name="T1" fmla="*/ 0 h 211"/>
                  <a:gd name="T2" fmla="*/ 74 w 211"/>
                  <a:gd name="T3" fmla="*/ 5 h 211"/>
                  <a:gd name="T4" fmla="*/ 55 w 211"/>
                  <a:gd name="T5" fmla="*/ 13 h 211"/>
                  <a:gd name="T6" fmla="*/ 39 w 211"/>
                  <a:gd name="T7" fmla="*/ 24 h 211"/>
                  <a:gd name="T8" fmla="*/ 23 w 211"/>
                  <a:gd name="T9" fmla="*/ 38 h 211"/>
                  <a:gd name="T10" fmla="*/ 13 w 211"/>
                  <a:gd name="T11" fmla="*/ 56 h 211"/>
                  <a:gd name="T12" fmla="*/ 4 w 211"/>
                  <a:gd name="T13" fmla="*/ 75 h 211"/>
                  <a:gd name="T14" fmla="*/ 0 w 211"/>
                  <a:gd name="T15" fmla="*/ 95 h 211"/>
                  <a:gd name="T16" fmla="*/ 0 w 211"/>
                  <a:gd name="T17" fmla="*/ 116 h 211"/>
                  <a:gd name="T18" fmla="*/ 4 w 211"/>
                  <a:gd name="T19" fmla="*/ 137 h 211"/>
                  <a:gd name="T20" fmla="*/ 13 w 211"/>
                  <a:gd name="T21" fmla="*/ 156 h 211"/>
                  <a:gd name="T22" fmla="*/ 23 w 211"/>
                  <a:gd name="T23" fmla="*/ 173 h 211"/>
                  <a:gd name="T24" fmla="*/ 39 w 211"/>
                  <a:gd name="T25" fmla="*/ 187 h 211"/>
                  <a:gd name="T26" fmla="*/ 55 w 211"/>
                  <a:gd name="T27" fmla="*/ 199 h 211"/>
                  <a:gd name="T28" fmla="*/ 74 w 211"/>
                  <a:gd name="T29" fmla="*/ 206 h 211"/>
                  <a:gd name="T30" fmla="*/ 94 w 211"/>
                  <a:gd name="T31" fmla="*/ 211 h 211"/>
                  <a:gd name="T32" fmla="*/ 116 w 211"/>
                  <a:gd name="T33" fmla="*/ 211 h 211"/>
                  <a:gd name="T34" fmla="*/ 137 w 211"/>
                  <a:gd name="T35" fmla="*/ 206 h 211"/>
                  <a:gd name="T36" fmla="*/ 156 w 211"/>
                  <a:gd name="T37" fmla="*/ 199 h 211"/>
                  <a:gd name="T38" fmla="*/ 172 w 211"/>
                  <a:gd name="T39" fmla="*/ 187 h 211"/>
                  <a:gd name="T40" fmla="*/ 186 w 211"/>
                  <a:gd name="T41" fmla="*/ 173 h 211"/>
                  <a:gd name="T42" fmla="*/ 198 w 211"/>
                  <a:gd name="T43" fmla="*/ 156 h 211"/>
                  <a:gd name="T44" fmla="*/ 207 w 211"/>
                  <a:gd name="T45" fmla="*/ 137 h 211"/>
                  <a:gd name="T46" fmla="*/ 210 w 211"/>
                  <a:gd name="T47" fmla="*/ 116 h 211"/>
                  <a:gd name="T48" fmla="*/ 210 w 211"/>
                  <a:gd name="T49" fmla="*/ 95 h 211"/>
                  <a:gd name="T50" fmla="*/ 207 w 211"/>
                  <a:gd name="T51" fmla="*/ 75 h 211"/>
                  <a:gd name="T52" fmla="*/ 198 w 211"/>
                  <a:gd name="T53" fmla="*/ 56 h 211"/>
                  <a:gd name="T54" fmla="*/ 186 w 211"/>
                  <a:gd name="T55" fmla="*/ 38 h 211"/>
                  <a:gd name="T56" fmla="*/ 172 w 211"/>
                  <a:gd name="T57" fmla="*/ 24 h 211"/>
                  <a:gd name="T58" fmla="*/ 156 w 211"/>
                  <a:gd name="T59" fmla="*/ 13 h 211"/>
                  <a:gd name="T60" fmla="*/ 137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5" y="0"/>
                    </a:moveTo>
                    <a:lnTo>
                      <a:pt x="94" y="0"/>
                    </a:lnTo>
                    <a:lnTo>
                      <a:pt x="84" y="2"/>
                    </a:lnTo>
                    <a:lnTo>
                      <a:pt x="74" y="5"/>
                    </a:lnTo>
                    <a:lnTo>
                      <a:pt x="65" y="8"/>
                    </a:lnTo>
                    <a:lnTo>
                      <a:pt x="55" y="13"/>
                    </a:lnTo>
                    <a:lnTo>
                      <a:pt x="46" y="18"/>
                    </a:lnTo>
                    <a:lnTo>
                      <a:pt x="39" y="24"/>
                    </a:lnTo>
                    <a:lnTo>
                      <a:pt x="30" y="31"/>
                    </a:lnTo>
                    <a:lnTo>
                      <a:pt x="23" y="38"/>
                    </a:lnTo>
                    <a:lnTo>
                      <a:pt x="17" y="46"/>
                    </a:lnTo>
                    <a:lnTo>
                      <a:pt x="13" y="56"/>
                    </a:lnTo>
                    <a:lnTo>
                      <a:pt x="8" y="64"/>
                    </a:lnTo>
                    <a:lnTo>
                      <a:pt x="4" y="75"/>
                    </a:lnTo>
                    <a:lnTo>
                      <a:pt x="2" y="84"/>
                    </a:lnTo>
                    <a:lnTo>
                      <a:pt x="0" y="95"/>
                    </a:lnTo>
                    <a:lnTo>
                      <a:pt x="0" y="105"/>
                    </a:lnTo>
                    <a:lnTo>
                      <a:pt x="0" y="116"/>
                    </a:lnTo>
                    <a:lnTo>
                      <a:pt x="2" y="127"/>
                    </a:lnTo>
                    <a:lnTo>
                      <a:pt x="4" y="137"/>
                    </a:lnTo>
                    <a:lnTo>
                      <a:pt x="8" y="147"/>
                    </a:lnTo>
                    <a:lnTo>
                      <a:pt x="13" y="156"/>
                    </a:lnTo>
                    <a:lnTo>
                      <a:pt x="17" y="164"/>
                    </a:lnTo>
                    <a:lnTo>
                      <a:pt x="23" y="173"/>
                    </a:lnTo>
                    <a:lnTo>
                      <a:pt x="30" y="180"/>
                    </a:lnTo>
                    <a:lnTo>
                      <a:pt x="39" y="187"/>
                    </a:lnTo>
                    <a:lnTo>
                      <a:pt x="46" y="193"/>
                    </a:lnTo>
                    <a:lnTo>
                      <a:pt x="55" y="199"/>
                    </a:lnTo>
                    <a:lnTo>
                      <a:pt x="65" y="202"/>
                    </a:lnTo>
                    <a:lnTo>
                      <a:pt x="74" y="206"/>
                    </a:lnTo>
                    <a:lnTo>
                      <a:pt x="84" y="209"/>
                    </a:lnTo>
                    <a:lnTo>
                      <a:pt x="94" y="211"/>
                    </a:lnTo>
                    <a:lnTo>
                      <a:pt x="105" y="211"/>
                    </a:lnTo>
                    <a:lnTo>
                      <a:pt x="116" y="211"/>
                    </a:lnTo>
                    <a:lnTo>
                      <a:pt x="126" y="209"/>
                    </a:lnTo>
                    <a:lnTo>
                      <a:pt x="137" y="206"/>
                    </a:lnTo>
                    <a:lnTo>
                      <a:pt x="146" y="202"/>
                    </a:lnTo>
                    <a:lnTo>
                      <a:pt x="156" y="199"/>
                    </a:lnTo>
                    <a:lnTo>
                      <a:pt x="164" y="193"/>
                    </a:lnTo>
                    <a:lnTo>
                      <a:pt x="172" y="187"/>
                    </a:lnTo>
                    <a:lnTo>
                      <a:pt x="179" y="180"/>
                    </a:lnTo>
                    <a:lnTo>
                      <a:pt x="186" y="173"/>
                    </a:lnTo>
                    <a:lnTo>
                      <a:pt x="192" y="164"/>
                    </a:lnTo>
                    <a:lnTo>
                      <a:pt x="198" y="156"/>
                    </a:lnTo>
                    <a:lnTo>
                      <a:pt x="203" y="147"/>
                    </a:lnTo>
                    <a:lnTo>
                      <a:pt x="207" y="137"/>
                    </a:lnTo>
                    <a:lnTo>
                      <a:pt x="209" y="127"/>
                    </a:lnTo>
                    <a:lnTo>
                      <a:pt x="210" y="116"/>
                    </a:lnTo>
                    <a:lnTo>
                      <a:pt x="211" y="105"/>
                    </a:lnTo>
                    <a:lnTo>
                      <a:pt x="210" y="95"/>
                    </a:lnTo>
                    <a:lnTo>
                      <a:pt x="209" y="84"/>
                    </a:lnTo>
                    <a:lnTo>
                      <a:pt x="207" y="75"/>
                    </a:lnTo>
                    <a:lnTo>
                      <a:pt x="203" y="64"/>
                    </a:lnTo>
                    <a:lnTo>
                      <a:pt x="198" y="56"/>
                    </a:lnTo>
                    <a:lnTo>
                      <a:pt x="192" y="46"/>
                    </a:lnTo>
                    <a:lnTo>
                      <a:pt x="186" y="38"/>
                    </a:lnTo>
                    <a:lnTo>
                      <a:pt x="179" y="31"/>
                    </a:lnTo>
                    <a:lnTo>
                      <a:pt x="172" y="24"/>
                    </a:lnTo>
                    <a:lnTo>
                      <a:pt x="164" y="18"/>
                    </a:lnTo>
                    <a:lnTo>
                      <a:pt x="156" y="13"/>
                    </a:lnTo>
                    <a:lnTo>
                      <a:pt x="146" y="8"/>
                    </a:lnTo>
                    <a:lnTo>
                      <a:pt x="137" y="5"/>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9" name="Freeform 191"/>
              <p:cNvSpPr>
                <a:spLocks/>
              </p:cNvSpPr>
              <p:nvPr/>
            </p:nvSpPr>
            <p:spPr bwMode="auto">
              <a:xfrm>
                <a:off x="3715" y="3827"/>
                <a:ext cx="35" cy="35"/>
              </a:xfrm>
              <a:custGeom>
                <a:avLst/>
                <a:gdLst>
                  <a:gd name="T0" fmla="*/ 95 w 212"/>
                  <a:gd name="T1" fmla="*/ 0 h 210"/>
                  <a:gd name="T2" fmla="*/ 75 w 212"/>
                  <a:gd name="T3" fmla="*/ 5 h 210"/>
                  <a:gd name="T4" fmla="*/ 56 w 212"/>
                  <a:gd name="T5" fmla="*/ 12 h 210"/>
                  <a:gd name="T6" fmla="*/ 39 w 212"/>
                  <a:gd name="T7" fmla="*/ 24 h 210"/>
                  <a:gd name="T8" fmla="*/ 25 w 212"/>
                  <a:gd name="T9" fmla="*/ 38 h 210"/>
                  <a:gd name="T10" fmla="*/ 13 w 212"/>
                  <a:gd name="T11" fmla="*/ 54 h 210"/>
                  <a:gd name="T12" fmla="*/ 5 w 212"/>
                  <a:gd name="T13" fmla="*/ 73 h 210"/>
                  <a:gd name="T14" fmla="*/ 1 w 212"/>
                  <a:gd name="T15" fmla="*/ 95 h 210"/>
                  <a:gd name="T16" fmla="*/ 1 w 212"/>
                  <a:gd name="T17" fmla="*/ 116 h 210"/>
                  <a:gd name="T18" fmla="*/ 5 w 212"/>
                  <a:gd name="T19" fmla="*/ 137 h 210"/>
                  <a:gd name="T20" fmla="*/ 13 w 212"/>
                  <a:gd name="T21" fmla="*/ 156 h 210"/>
                  <a:gd name="T22" fmla="*/ 25 w 212"/>
                  <a:gd name="T23" fmla="*/ 173 h 210"/>
                  <a:gd name="T24" fmla="*/ 39 w 212"/>
                  <a:gd name="T25" fmla="*/ 187 h 210"/>
                  <a:gd name="T26" fmla="*/ 56 w 212"/>
                  <a:gd name="T27" fmla="*/ 197 h 210"/>
                  <a:gd name="T28" fmla="*/ 75 w 212"/>
                  <a:gd name="T29" fmla="*/ 206 h 210"/>
                  <a:gd name="T30" fmla="*/ 95 w 212"/>
                  <a:gd name="T31" fmla="*/ 210 h 210"/>
                  <a:gd name="T32" fmla="*/ 117 w 212"/>
                  <a:gd name="T33" fmla="*/ 210 h 210"/>
                  <a:gd name="T34" fmla="*/ 137 w 212"/>
                  <a:gd name="T35" fmla="*/ 206 h 210"/>
                  <a:gd name="T36" fmla="*/ 156 w 212"/>
                  <a:gd name="T37" fmla="*/ 197 h 210"/>
                  <a:gd name="T38" fmla="*/ 173 w 212"/>
                  <a:gd name="T39" fmla="*/ 187 h 210"/>
                  <a:gd name="T40" fmla="*/ 187 w 212"/>
                  <a:gd name="T41" fmla="*/ 173 h 210"/>
                  <a:gd name="T42" fmla="*/ 199 w 212"/>
                  <a:gd name="T43" fmla="*/ 156 h 210"/>
                  <a:gd name="T44" fmla="*/ 207 w 212"/>
                  <a:gd name="T45" fmla="*/ 137 h 210"/>
                  <a:gd name="T46" fmla="*/ 210 w 212"/>
                  <a:gd name="T47" fmla="*/ 116 h 210"/>
                  <a:gd name="T48" fmla="*/ 210 w 212"/>
                  <a:gd name="T49" fmla="*/ 95 h 210"/>
                  <a:gd name="T50" fmla="*/ 207 w 212"/>
                  <a:gd name="T51" fmla="*/ 73 h 210"/>
                  <a:gd name="T52" fmla="*/ 199 w 212"/>
                  <a:gd name="T53" fmla="*/ 54 h 210"/>
                  <a:gd name="T54" fmla="*/ 187 w 212"/>
                  <a:gd name="T55" fmla="*/ 38 h 210"/>
                  <a:gd name="T56" fmla="*/ 173 w 212"/>
                  <a:gd name="T57" fmla="*/ 24 h 210"/>
                  <a:gd name="T58" fmla="*/ 156 w 212"/>
                  <a:gd name="T59" fmla="*/ 12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2"/>
                    </a:lnTo>
                    <a:lnTo>
                      <a:pt x="75" y="5"/>
                    </a:lnTo>
                    <a:lnTo>
                      <a:pt x="65" y="8"/>
                    </a:lnTo>
                    <a:lnTo>
                      <a:pt x="56" y="12"/>
                    </a:lnTo>
                    <a:lnTo>
                      <a:pt x="46" y="18"/>
                    </a:lnTo>
                    <a:lnTo>
                      <a:pt x="39" y="24"/>
                    </a:lnTo>
                    <a:lnTo>
                      <a:pt x="31" y="31"/>
                    </a:lnTo>
                    <a:lnTo>
                      <a:pt x="25" y="38"/>
                    </a:lnTo>
                    <a:lnTo>
                      <a:pt x="18" y="46"/>
                    </a:lnTo>
                    <a:lnTo>
                      <a:pt x="13" y="54"/>
                    </a:lnTo>
                    <a:lnTo>
                      <a:pt x="8" y="64"/>
                    </a:lnTo>
                    <a:lnTo>
                      <a:pt x="5" y="73"/>
                    </a:lnTo>
                    <a:lnTo>
                      <a:pt x="2" y="84"/>
                    </a:lnTo>
                    <a:lnTo>
                      <a:pt x="1" y="95"/>
                    </a:lnTo>
                    <a:lnTo>
                      <a:pt x="0" y="105"/>
                    </a:lnTo>
                    <a:lnTo>
                      <a:pt x="1" y="116"/>
                    </a:lnTo>
                    <a:lnTo>
                      <a:pt x="2" y="126"/>
                    </a:lnTo>
                    <a:lnTo>
                      <a:pt x="5" y="137"/>
                    </a:lnTo>
                    <a:lnTo>
                      <a:pt x="8" y="147"/>
                    </a:lnTo>
                    <a:lnTo>
                      <a:pt x="13" y="156"/>
                    </a:lnTo>
                    <a:lnTo>
                      <a:pt x="18" y="164"/>
                    </a:lnTo>
                    <a:lnTo>
                      <a:pt x="25" y="173"/>
                    </a:lnTo>
                    <a:lnTo>
                      <a:pt x="31" y="180"/>
                    </a:lnTo>
                    <a:lnTo>
                      <a:pt x="39" y="187"/>
                    </a:lnTo>
                    <a:lnTo>
                      <a:pt x="46" y="193"/>
                    </a:lnTo>
                    <a:lnTo>
                      <a:pt x="56" y="197"/>
                    </a:lnTo>
                    <a:lnTo>
                      <a:pt x="65" y="202"/>
                    </a:lnTo>
                    <a:lnTo>
                      <a:pt x="75" y="206"/>
                    </a:lnTo>
                    <a:lnTo>
                      <a:pt x="84" y="208"/>
                    </a:lnTo>
                    <a:lnTo>
                      <a:pt x="95" y="210"/>
                    </a:lnTo>
                    <a:lnTo>
                      <a:pt x="105" y="210"/>
                    </a:lnTo>
                    <a:lnTo>
                      <a:pt x="117" y="210"/>
                    </a:lnTo>
                    <a:lnTo>
                      <a:pt x="127" y="208"/>
                    </a:lnTo>
                    <a:lnTo>
                      <a:pt x="137" y="206"/>
                    </a:lnTo>
                    <a:lnTo>
                      <a:pt x="147" y="202"/>
                    </a:lnTo>
                    <a:lnTo>
                      <a:pt x="156" y="197"/>
                    </a:lnTo>
                    <a:lnTo>
                      <a:pt x="164" y="193"/>
                    </a:lnTo>
                    <a:lnTo>
                      <a:pt x="173" y="187"/>
                    </a:lnTo>
                    <a:lnTo>
                      <a:pt x="181" y="180"/>
                    </a:lnTo>
                    <a:lnTo>
                      <a:pt x="187" y="173"/>
                    </a:lnTo>
                    <a:lnTo>
                      <a:pt x="193" y="164"/>
                    </a:lnTo>
                    <a:lnTo>
                      <a:pt x="199" y="156"/>
                    </a:lnTo>
                    <a:lnTo>
                      <a:pt x="203" y="147"/>
                    </a:lnTo>
                    <a:lnTo>
                      <a:pt x="207" y="137"/>
                    </a:lnTo>
                    <a:lnTo>
                      <a:pt x="209" y="126"/>
                    </a:lnTo>
                    <a:lnTo>
                      <a:pt x="210" y="116"/>
                    </a:lnTo>
                    <a:lnTo>
                      <a:pt x="212" y="105"/>
                    </a:lnTo>
                    <a:lnTo>
                      <a:pt x="210" y="95"/>
                    </a:lnTo>
                    <a:lnTo>
                      <a:pt x="209" y="84"/>
                    </a:lnTo>
                    <a:lnTo>
                      <a:pt x="207" y="73"/>
                    </a:lnTo>
                    <a:lnTo>
                      <a:pt x="203" y="64"/>
                    </a:lnTo>
                    <a:lnTo>
                      <a:pt x="199" y="54"/>
                    </a:lnTo>
                    <a:lnTo>
                      <a:pt x="193" y="46"/>
                    </a:lnTo>
                    <a:lnTo>
                      <a:pt x="187" y="38"/>
                    </a:lnTo>
                    <a:lnTo>
                      <a:pt x="181" y="31"/>
                    </a:lnTo>
                    <a:lnTo>
                      <a:pt x="173" y="24"/>
                    </a:lnTo>
                    <a:lnTo>
                      <a:pt x="164" y="18"/>
                    </a:lnTo>
                    <a:lnTo>
                      <a:pt x="156" y="12"/>
                    </a:lnTo>
                    <a:lnTo>
                      <a:pt x="147" y="8"/>
                    </a:lnTo>
                    <a:lnTo>
                      <a:pt x="137" y="5"/>
                    </a:lnTo>
                    <a:lnTo>
                      <a:pt x="127"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0" name="Freeform 192"/>
              <p:cNvSpPr>
                <a:spLocks/>
              </p:cNvSpPr>
              <p:nvPr/>
            </p:nvSpPr>
            <p:spPr bwMode="auto">
              <a:xfrm>
                <a:off x="3730" y="3856"/>
                <a:ext cx="36" cy="27"/>
              </a:xfrm>
              <a:custGeom>
                <a:avLst/>
                <a:gdLst>
                  <a:gd name="T0" fmla="*/ 107 w 212"/>
                  <a:gd name="T1" fmla="*/ 0 h 164"/>
                  <a:gd name="T2" fmla="*/ 95 w 212"/>
                  <a:gd name="T3" fmla="*/ 1 h 164"/>
                  <a:gd name="T4" fmla="*/ 86 w 212"/>
                  <a:gd name="T5" fmla="*/ 2 h 164"/>
                  <a:gd name="T6" fmla="*/ 75 w 212"/>
                  <a:gd name="T7" fmla="*/ 5 h 164"/>
                  <a:gd name="T8" fmla="*/ 65 w 212"/>
                  <a:gd name="T9" fmla="*/ 8 h 164"/>
                  <a:gd name="T10" fmla="*/ 56 w 212"/>
                  <a:gd name="T11" fmla="*/ 13 h 164"/>
                  <a:gd name="T12" fmla="*/ 48 w 212"/>
                  <a:gd name="T13" fmla="*/ 19 h 164"/>
                  <a:gd name="T14" fmla="*/ 39 w 212"/>
                  <a:gd name="T15" fmla="*/ 25 h 164"/>
                  <a:gd name="T16" fmla="*/ 31 w 212"/>
                  <a:gd name="T17" fmla="*/ 32 h 164"/>
                  <a:gd name="T18" fmla="*/ 25 w 212"/>
                  <a:gd name="T19" fmla="*/ 39 h 164"/>
                  <a:gd name="T20" fmla="*/ 19 w 212"/>
                  <a:gd name="T21" fmla="*/ 47 h 164"/>
                  <a:gd name="T22" fmla="*/ 13 w 212"/>
                  <a:gd name="T23" fmla="*/ 55 h 164"/>
                  <a:gd name="T24" fmla="*/ 9 w 212"/>
                  <a:gd name="T25" fmla="*/ 65 h 164"/>
                  <a:gd name="T26" fmla="*/ 5 w 212"/>
                  <a:gd name="T27" fmla="*/ 74 h 164"/>
                  <a:gd name="T28" fmla="*/ 3 w 212"/>
                  <a:gd name="T29" fmla="*/ 85 h 164"/>
                  <a:gd name="T30" fmla="*/ 2 w 212"/>
                  <a:gd name="T31" fmla="*/ 96 h 164"/>
                  <a:gd name="T32" fmla="*/ 0 w 212"/>
                  <a:gd name="T33" fmla="*/ 106 h 164"/>
                  <a:gd name="T34" fmla="*/ 2 w 212"/>
                  <a:gd name="T35" fmla="*/ 122 h 164"/>
                  <a:gd name="T36" fmla="*/ 5 w 212"/>
                  <a:gd name="T37" fmla="*/ 137 h 164"/>
                  <a:gd name="T38" fmla="*/ 11 w 212"/>
                  <a:gd name="T39" fmla="*/ 151 h 164"/>
                  <a:gd name="T40" fmla="*/ 18 w 212"/>
                  <a:gd name="T41" fmla="*/ 164 h 164"/>
                  <a:gd name="T42" fmla="*/ 194 w 212"/>
                  <a:gd name="T43" fmla="*/ 164 h 164"/>
                  <a:gd name="T44" fmla="*/ 201 w 212"/>
                  <a:gd name="T45" fmla="*/ 151 h 164"/>
                  <a:gd name="T46" fmla="*/ 207 w 212"/>
                  <a:gd name="T47" fmla="*/ 137 h 164"/>
                  <a:gd name="T48" fmla="*/ 211 w 212"/>
                  <a:gd name="T49" fmla="*/ 122 h 164"/>
                  <a:gd name="T50" fmla="*/ 212 w 212"/>
                  <a:gd name="T51" fmla="*/ 106 h 164"/>
                  <a:gd name="T52" fmla="*/ 211 w 212"/>
                  <a:gd name="T53" fmla="*/ 96 h 164"/>
                  <a:gd name="T54" fmla="*/ 210 w 212"/>
                  <a:gd name="T55" fmla="*/ 85 h 164"/>
                  <a:gd name="T56" fmla="*/ 207 w 212"/>
                  <a:gd name="T57" fmla="*/ 74 h 164"/>
                  <a:gd name="T58" fmla="*/ 204 w 212"/>
                  <a:gd name="T59" fmla="*/ 65 h 164"/>
                  <a:gd name="T60" fmla="*/ 199 w 212"/>
                  <a:gd name="T61" fmla="*/ 55 h 164"/>
                  <a:gd name="T62" fmla="*/ 194 w 212"/>
                  <a:gd name="T63" fmla="*/ 47 h 164"/>
                  <a:gd name="T64" fmla="*/ 187 w 212"/>
                  <a:gd name="T65" fmla="*/ 39 h 164"/>
                  <a:gd name="T66" fmla="*/ 181 w 212"/>
                  <a:gd name="T67" fmla="*/ 32 h 164"/>
                  <a:gd name="T68" fmla="*/ 173 w 212"/>
                  <a:gd name="T69" fmla="*/ 25 h 164"/>
                  <a:gd name="T70" fmla="*/ 165 w 212"/>
                  <a:gd name="T71" fmla="*/ 19 h 164"/>
                  <a:gd name="T72" fmla="*/ 156 w 212"/>
                  <a:gd name="T73" fmla="*/ 13 h 164"/>
                  <a:gd name="T74" fmla="*/ 147 w 212"/>
                  <a:gd name="T75" fmla="*/ 8 h 164"/>
                  <a:gd name="T76" fmla="*/ 138 w 212"/>
                  <a:gd name="T77" fmla="*/ 5 h 164"/>
                  <a:gd name="T78" fmla="*/ 128 w 212"/>
                  <a:gd name="T79" fmla="*/ 2 h 164"/>
                  <a:gd name="T80" fmla="*/ 117 w 212"/>
                  <a:gd name="T81" fmla="*/ 1 h 164"/>
                  <a:gd name="T82" fmla="*/ 107 w 212"/>
                  <a:gd name="T8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64">
                    <a:moveTo>
                      <a:pt x="107" y="0"/>
                    </a:moveTo>
                    <a:lnTo>
                      <a:pt x="95" y="1"/>
                    </a:lnTo>
                    <a:lnTo>
                      <a:pt x="86" y="2"/>
                    </a:lnTo>
                    <a:lnTo>
                      <a:pt x="75" y="5"/>
                    </a:lnTo>
                    <a:lnTo>
                      <a:pt x="65" y="8"/>
                    </a:lnTo>
                    <a:lnTo>
                      <a:pt x="56" y="13"/>
                    </a:lnTo>
                    <a:lnTo>
                      <a:pt x="48" y="19"/>
                    </a:lnTo>
                    <a:lnTo>
                      <a:pt x="39" y="25"/>
                    </a:lnTo>
                    <a:lnTo>
                      <a:pt x="31" y="32"/>
                    </a:lnTo>
                    <a:lnTo>
                      <a:pt x="25" y="39"/>
                    </a:lnTo>
                    <a:lnTo>
                      <a:pt x="19" y="47"/>
                    </a:lnTo>
                    <a:lnTo>
                      <a:pt x="13" y="55"/>
                    </a:lnTo>
                    <a:lnTo>
                      <a:pt x="9" y="65"/>
                    </a:lnTo>
                    <a:lnTo>
                      <a:pt x="5" y="74"/>
                    </a:lnTo>
                    <a:lnTo>
                      <a:pt x="3" y="85"/>
                    </a:lnTo>
                    <a:lnTo>
                      <a:pt x="2" y="96"/>
                    </a:lnTo>
                    <a:lnTo>
                      <a:pt x="0" y="106"/>
                    </a:lnTo>
                    <a:lnTo>
                      <a:pt x="2" y="122"/>
                    </a:lnTo>
                    <a:lnTo>
                      <a:pt x="5" y="137"/>
                    </a:lnTo>
                    <a:lnTo>
                      <a:pt x="11" y="151"/>
                    </a:lnTo>
                    <a:lnTo>
                      <a:pt x="18" y="164"/>
                    </a:lnTo>
                    <a:lnTo>
                      <a:pt x="194" y="164"/>
                    </a:lnTo>
                    <a:lnTo>
                      <a:pt x="201" y="151"/>
                    </a:lnTo>
                    <a:lnTo>
                      <a:pt x="207" y="137"/>
                    </a:lnTo>
                    <a:lnTo>
                      <a:pt x="211" y="122"/>
                    </a:lnTo>
                    <a:lnTo>
                      <a:pt x="212" y="106"/>
                    </a:lnTo>
                    <a:lnTo>
                      <a:pt x="211" y="96"/>
                    </a:lnTo>
                    <a:lnTo>
                      <a:pt x="210" y="85"/>
                    </a:lnTo>
                    <a:lnTo>
                      <a:pt x="207" y="74"/>
                    </a:lnTo>
                    <a:lnTo>
                      <a:pt x="204" y="65"/>
                    </a:lnTo>
                    <a:lnTo>
                      <a:pt x="199" y="55"/>
                    </a:lnTo>
                    <a:lnTo>
                      <a:pt x="194" y="47"/>
                    </a:lnTo>
                    <a:lnTo>
                      <a:pt x="187" y="39"/>
                    </a:lnTo>
                    <a:lnTo>
                      <a:pt x="181" y="32"/>
                    </a:lnTo>
                    <a:lnTo>
                      <a:pt x="173" y="25"/>
                    </a:lnTo>
                    <a:lnTo>
                      <a:pt x="165" y="19"/>
                    </a:lnTo>
                    <a:lnTo>
                      <a:pt x="156" y="13"/>
                    </a:lnTo>
                    <a:lnTo>
                      <a:pt x="147" y="8"/>
                    </a:lnTo>
                    <a:lnTo>
                      <a:pt x="138" y="5"/>
                    </a:lnTo>
                    <a:lnTo>
                      <a:pt x="128" y="2"/>
                    </a:lnTo>
                    <a:lnTo>
                      <a:pt x="117" y="1"/>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1" name="Freeform 193"/>
              <p:cNvSpPr>
                <a:spLocks/>
              </p:cNvSpPr>
              <p:nvPr/>
            </p:nvSpPr>
            <p:spPr bwMode="auto">
              <a:xfrm>
                <a:off x="3746" y="3839"/>
                <a:ext cx="35" cy="35"/>
              </a:xfrm>
              <a:custGeom>
                <a:avLst/>
                <a:gdLst>
                  <a:gd name="T0" fmla="*/ 96 w 211"/>
                  <a:gd name="T1" fmla="*/ 0 h 210"/>
                  <a:gd name="T2" fmla="*/ 74 w 211"/>
                  <a:gd name="T3" fmla="*/ 5 h 210"/>
                  <a:gd name="T4" fmla="*/ 55 w 211"/>
                  <a:gd name="T5" fmla="*/ 13 h 210"/>
                  <a:gd name="T6" fmla="*/ 39 w 211"/>
                  <a:gd name="T7" fmla="*/ 24 h 210"/>
                  <a:gd name="T8" fmla="*/ 25 w 211"/>
                  <a:gd name="T9" fmla="*/ 38 h 210"/>
                  <a:gd name="T10" fmla="*/ 13 w 211"/>
                  <a:gd name="T11" fmla="*/ 55 h 210"/>
                  <a:gd name="T12" fmla="*/ 5 w 211"/>
                  <a:gd name="T13" fmla="*/ 74 h 210"/>
                  <a:gd name="T14" fmla="*/ 1 w 211"/>
                  <a:gd name="T15" fmla="*/ 94 h 210"/>
                  <a:gd name="T16" fmla="*/ 1 w 211"/>
                  <a:gd name="T17" fmla="*/ 116 h 210"/>
                  <a:gd name="T18" fmla="*/ 5 w 211"/>
                  <a:gd name="T19" fmla="*/ 137 h 210"/>
                  <a:gd name="T20" fmla="*/ 13 w 211"/>
                  <a:gd name="T21" fmla="*/ 156 h 210"/>
                  <a:gd name="T22" fmla="*/ 25 w 211"/>
                  <a:gd name="T23" fmla="*/ 172 h 210"/>
                  <a:gd name="T24" fmla="*/ 39 w 211"/>
                  <a:gd name="T25" fmla="*/ 187 h 210"/>
                  <a:gd name="T26" fmla="*/ 55 w 211"/>
                  <a:gd name="T27" fmla="*/ 199 h 210"/>
                  <a:gd name="T28" fmla="*/ 74 w 211"/>
                  <a:gd name="T29" fmla="*/ 206 h 210"/>
                  <a:gd name="T30" fmla="*/ 96 w 211"/>
                  <a:gd name="T31" fmla="*/ 210 h 210"/>
                  <a:gd name="T32" fmla="*/ 117 w 211"/>
                  <a:gd name="T33" fmla="*/ 210 h 210"/>
                  <a:gd name="T34" fmla="*/ 137 w 211"/>
                  <a:gd name="T35" fmla="*/ 206 h 210"/>
                  <a:gd name="T36" fmla="*/ 156 w 211"/>
                  <a:gd name="T37" fmla="*/ 199 h 210"/>
                  <a:gd name="T38" fmla="*/ 172 w 211"/>
                  <a:gd name="T39" fmla="*/ 187 h 210"/>
                  <a:gd name="T40" fmla="*/ 188 w 211"/>
                  <a:gd name="T41" fmla="*/ 172 h 210"/>
                  <a:gd name="T42" fmla="*/ 198 w 211"/>
                  <a:gd name="T43" fmla="*/ 156 h 210"/>
                  <a:gd name="T44" fmla="*/ 207 w 211"/>
                  <a:gd name="T45" fmla="*/ 137 h 210"/>
                  <a:gd name="T46" fmla="*/ 210 w 211"/>
                  <a:gd name="T47" fmla="*/ 116 h 210"/>
                  <a:gd name="T48" fmla="*/ 210 w 211"/>
                  <a:gd name="T49" fmla="*/ 94 h 210"/>
                  <a:gd name="T50" fmla="*/ 207 w 211"/>
                  <a:gd name="T51" fmla="*/ 74 h 210"/>
                  <a:gd name="T52" fmla="*/ 198 w 211"/>
                  <a:gd name="T53" fmla="*/ 55 h 210"/>
                  <a:gd name="T54" fmla="*/ 188 w 211"/>
                  <a:gd name="T55" fmla="*/ 38 h 210"/>
                  <a:gd name="T56" fmla="*/ 172 w 211"/>
                  <a:gd name="T57" fmla="*/ 24 h 210"/>
                  <a:gd name="T58" fmla="*/ 156 w 211"/>
                  <a:gd name="T59" fmla="*/ 13 h 210"/>
                  <a:gd name="T60" fmla="*/ 137 w 211"/>
                  <a:gd name="T61" fmla="*/ 5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6" y="0"/>
                    </a:lnTo>
                    <a:lnTo>
                      <a:pt x="85" y="2"/>
                    </a:lnTo>
                    <a:lnTo>
                      <a:pt x="74" y="5"/>
                    </a:lnTo>
                    <a:lnTo>
                      <a:pt x="65" y="8"/>
                    </a:lnTo>
                    <a:lnTo>
                      <a:pt x="55" y="13"/>
                    </a:lnTo>
                    <a:lnTo>
                      <a:pt x="47" y="18"/>
                    </a:lnTo>
                    <a:lnTo>
                      <a:pt x="39" y="24"/>
                    </a:lnTo>
                    <a:lnTo>
                      <a:pt x="32" y="31"/>
                    </a:lnTo>
                    <a:lnTo>
                      <a:pt x="25" y="38"/>
                    </a:lnTo>
                    <a:lnTo>
                      <a:pt x="19" y="46"/>
                    </a:lnTo>
                    <a:lnTo>
                      <a:pt x="13" y="55"/>
                    </a:lnTo>
                    <a:lnTo>
                      <a:pt x="8" y="64"/>
                    </a:lnTo>
                    <a:lnTo>
                      <a:pt x="5" y="74"/>
                    </a:lnTo>
                    <a:lnTo>
                      <a:pt x="2" y="84"/>
                    </a:lnTo>
                    <a:lnTo>
                      <a:pt x="1" y="94"/>
                    </a:lnTo>
                    <a:lnTo>
                      <a:pt x="0" y="105"/>
                    </a:lnTo>
                    <a:lnTo>
                      <a:pt x="1" y="116"/>
                    </a:lnTo>
                    <a:lnTo>
                      <a:pt x="2" y="126"/>
                    </a:lnTo>
                    <a:lnTo>
                      <a:pt x="5" y="137"/>
                    </a:lnTo>
                    <a:lnTo>
                      <a:pt x="8" y="146"/>
                    </a:lnTo>
                    <a:lnTo>
                      <a:pt x="13" y="156"/>
                    </a:lnTo>
                    <a:lnTo>
                      <a:pt x="19" y="164"/>
                    </a:lnTo>
                    <a:lnTo>
                      <a:pt x="25" y="172"/>
                    </a:lnTo>
                    <a:lnTo>
                      <a:pt x="32" y="180"/>
                    </a:lnTo>
                    <a:lnTo>
                      <a:pt x="39" y="187"/>
                    </a:lnTo>
                    <a:lnTo>
                      <a:pt x="47" y="193"/>
                    </a:lnTo>
                    <a:lnTo>
                      <a:pt x="55" y="199"/>
                    </a:lnTo>
                    <a:lnTo>
                      <a:pt x="65" y="202"/>
                    </a:lnTo>
                    <a:lnTo>
                      <a:pt x="74" y="206"/>
                    </a:lnTo>
                    <a:lnTo>
                      <a:pt x="85" y="209"/>
                    </a:lnTo>
                    <a:lnTo>
                      <a:pt x="96" y="210"/>
                    </a:lnTo>
                    <a:lnTo>
                      <a:pt x="106" y="210"/>
                    </a:lnTo>
                    <a:lnTo>
                      <a:pt x="117" y="210"/>
                    </a:lnTo>
                    <a:lnTo>
                      <a:pt x="127" y="209"/>
                    </a:lnTo>
                    <a:lnTo>
                      <a:pt x="137" y="206"/>
                    </a:lnTo>
                    <a:lnTo>
                      <a:pt x="146" y="202"/>
                    </a:lnTo>
                    <a:lnTo>
                      <a:pt x="156" y="199"/>
                    </a:lnTo>
                    <a:lnTo>
                      <a:pt x="165" y="193"/>
                    </a:lnTo>
                    <a:lnTo>
                      <a:pt x="172" y="187"/>
                    </a:lnTo>
                    <a:lnTo>
                      <a:pt x="181" y="180"/>
                    </a:lnTo>
                    <a:lnTo>
                      <a:pt x="188" y="172"/>
                    </a:lnTo>
                    <a:lnTo>
                      <a:pt x="194" y="164"/>
                    </a:lnTo>
                    <a:lnTo>
                      <a:pt x="198" y="156"/>
                    </a:lnTo>
                    <a:lnTo>
                      <a:pt x="203" y="146"/>
                    </a:lnTo>
                    <a:lnTo>
                      <a:pt x="207" y="137"/>
                    </a:lnTo>
                    <a:lnTo>
                      <a:pt x="209" y="126"/>
                    </a:lnTo>
                    <a:lnTo>
                      <a:pt x="210" y="116"/>
                    </a:lnTo>
                    <a:lnTo>
                      <a:pt x="211" y="105"/>
                    </a:lnTo>
                    <a:lnTo>
                      <a:pt x="210" y="94"/>
                    </a:lnTo>
                    <a:lnTo>
                      <a:pt x="209" y="84"/>
                    </a:lnTo>
                    <a:lnTo>
                      <a:pt x="207" y="74"/>
                    </a:lnTo>
                    <a:lnTo>
                      <a:pt x="203" y="64"/>
                    </a:lnTo>
                    <a:lnTo>
                      <a:pt x="198" y="55"/>
                    </a:lnTo>
                    <a:lnTo>
                      <a:pt x="194" y="46"/>
                    </a:lnTo>
                    <a:lnTo>
                      <a:pt x="188" y="38"/>
                    </a:lnTo>
                    <a:lnTo>
                      <a:pt x="181" y="31"/>
                    </a:lnTo>
                    <a:lnTo>
                      <a:pt x="172" y="24"/>
                    </a:lnTo>
                    <a:lnTo>
                      <a:pt x="165" y="18"/>
                    </a:lnTo>
                    <a:lnTo>
                      <a:pt x="156" y="13"/>
                    </a:lnTo>
                    <a:lnTo>
                      <a:pt x="146" y="8"/>
                    </a:lnTo>
                    <a:lnTo>
                      <a:pt x="137" y="5"/>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2" name="Freeform 194"/>
              <p:cNvSpPr>
                <a:spLocks/>
              </p:cNvSpPr>
              <p:nvPr/>
            </p:nvSpPr>
            <p:spPr bwMode="auto">
              <a:xfrm>
                <a:off x="3762" y="3781"/>
                <a:ext cx="35" cy="35"/>
              </a:xfrm>
              <a:custGeom>
                <a:avLst/>
                <a:gdLst>
                  <a:gd name="T0" fmla="*/ 95 w 211"/>
                  <a:gd name="T1" fmla="*/ 0 h 211"/>
                  <a:gd name="T2" fmla="*/ 74 w 211"/>
                  <a:gd name="T3" fmla="*/ 5 h 211"/>
                  <a:gd name="T4" fmla="*/ 55 w 211"/>
                  <a:gd name="T5" fmla="*/ 12 h 211"/>
                  <a:gd name="T6" fmla="*/ 38 w 211"/>
                  <a:gd name="T7" fmla="*/ 24 h 211"/>
                  <a:gd name="T8" fmla="*/ 24 w 211"/>
                  <a:gd name="T9" fmla="*/ 38 h 211"/>
                  <a:gd name="T10" fmla="*/ 12 w 211"/>
                  <a:gd name="T11" fmla="*/ 55 h 211"/>
                  <a:gd name="T12" fmla="*/ 5 w 211"/>
                  <a:gd name="T13" fmla="*/ 74 h 211"/>
                  <a:gd name="T14" fmla="*/ 0 w 211"/>
                  <a:gd name="T15" fmla="*/ 95 h 211"/>
                  <a:gd name="T16" fmla="*/ 0 w 211"/>
                  <a:gd name="T17" fmla="*/ 116 h 211"/>
                  <a:gd name="T18" fmla="*/ 5 w 211"/>
                  <a:gd name="T19" fmla="*/ 136 h 211"/>
                  <a:gd name="T20" fmla="*/ 12 w 211"/>
                  <a:gd name="T21" fmla="*/ 155 h 211"/>
                  <a:gd name="T22" fmla="*/ 24 w 211"/>
                  <a:gd name="T23" fmla="*/ 173 h 211"/>
                  <a:gd name="T24" fmla="*/ 38 w 211"/>
                  <a:gd name="T25" fmla="*/ 187 h 211"/>
                  <a:gd name="T26" fmla="*/ 55 w 211"/>
                  <a:gd name="T27" fmla="*/ 198 h 211"/>
                  <a:gd name="T28" fmla="*/ 74 w 211"/>
                  <a:gd name="T29" fmla="*/ 206 h 211"/>
                  <a:gd name="T30" fmla="*/ 95 w 211"/>
                  <a:gd name="T31" fmla="*/ 211 h 211"/>
                  <a:gd name="T32" fmla="*/ 116 w 211"/>
                  <a:gd name="T33" fmla="*/ 211 h 211"/>
                  <a:gd name="T34" fmla="*/ 136 w 211"/>
                  <a:gd name="T35" fmla="*/ 206 h 211"/>
                  <a:gd name="T36" fmla="*/ 155 w 211"/>
                  <a:gd name="T37" fmla="*/ 198 h 211"/>
                  <a:gd name="T38" fmla="*/ 173 w 211"/>
                  <a:gd name="T39" fmla="*/ 187 h 211"/>
                  <a:gd name="T40" fmla="*/ 187 w 211"/>
                  <a:gd name="T41" fmla="*/ 173 h 211"/>
                  <a:gd name="T42" fmla="*/ 198 w 211"/>
                  <a:gd name="T43" fmla="*/ 155 h 211"/>
                  <a:gd name="T44" fmla="*/ 206 w 211"/>
                  <a:gd name="T45" fmla="*/ 136 h 211"/>
                  <a:gd name="T46" fmla="*/ 211 w 211"/>
                  <a:gd name="T47" fmla="*/ 116 h 211"/>
                  <a:gd name="T48" fmla="*/ 211 w 211"/>
                  <a:gd name="T49" fmla="*/ 95 h 211"/>
                  <a:gd name="T50" fmla="*/ 206 w 211"/>
                  <a:gd name="T51" fmla="*/ 74 h 211"/>
                  <a:gd name="T52" fmla="*/ 198 w 211"/>
                  <a:gd name="T53" fmla="*/ 55 h 211"/>
                  <a:gd name="T54" fmla="*/ 187 w 211"/>
                  <a:gd name="T55" fmla="*/ 38 h 211"/>
                  <a:gd name="T56" fmla="*/ 173 w 211"/>
                  <a:gd name="T57" fmla="*/ 24 h 211"/>
                  <a:gd name="T58" fmla="*/ 155 w 211"/>
                  <a:gd name="T59" fmla="*/ 12 h 211"/>
                  <a:gd name="T60" fmla="*/ 136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4" y="1"/>
                    </a:lnTo>
                    <a:lnTo>
                      <a:pt x="74" y="5"/>
                    </a:lnTo>
                    <a:lnTo>
                      <a:pt x="64" y="9"/>
                    </a:lnTo>
                    <a:lnTo>
                      <a:pt x="55" y="12"/>
                    </a:lnTo>
                    <a:lnTo>
                      <a:pt x="46" y="18"/>
                    </a:lnTo>
                    <a:lnTo>
                      <a:pt x="38" y="24"/>
                    </a:lnTo>
                    <a:lnTo>
                      <a:pt x="31" y="31"/>
                    </a:lnTo>
                    <a:lnTo>
                      <a:pt x="24" y="38"/>
                    </a:lnTo>
                    <a:lnTo>
                      <a:pt x="18" y="46"/>
                    </a:lnTo>
                    <a:lnTo>
                      <a:pt x="12" y="55"/>
                    </a:lnTo>
                    <a:lnTo>
                      <a:pt x="9" y="64"/>
                    </a:lnTo>
                    <a:lnTo>
                      <a:pt x="5" y="74"/>
                    </a:lnTo>
                    <a:lnTo>
                      <a:pt x="2" y="84"/>
                    </a:lnTo>
                    <a:lnTo>
                      <a:pt x="0" y="95"/>
                    </a:lnTo>
                    <a:lnTo>
                      <a:pt x="0" y="105"/>
                    </a:lnTo>
                    <a:lnTo>
                      <a:pt x="0" y="116"/>
                    </a:lnTo>
                    <a:lnTo>
                      <a:pt x="2" y="127"/>
                    </a:lnTo>
                    <a:lnTo>
                      <a:pt x="5" y="136"/>
                    </a:lnTo>
                    <a:lnTo>
                      <a:pt x="9" y="147"/>
                    </a:lnTo>
                    <a:lnTo>
                      <a:pt x="12" y="155"/>
                    </a:lnTo>
                    <a:lnTo>
                      <a:pt x="18" y="165"/>
                    </a:lnTo>
                    <a:lnTo>
                      <a:pt x="24" y="173"/>
                    </a:lnTo>
                    <a:lnTo>
                      <a:pt x="31" y="180"/>
                    </a:lnTo>
                    <a:lnTo>
                      <a:pt x="38" y="187"/>
                    </a:lnTo>
                    <a:lnTo>
                      <a:pt x="46" y="193"/>
                    </a:lnTo>
                    <a:lnTo>
                      <a:pt x="55" y="198"/>
                    </a:lnTo>
                    <a:lnTo>
                      <a:pt x="64" y="202"/>
                    </a:lnTo>
                    <a:lnTo>
                      <a:pt x="74" y="206"/>
                    </a:lnTo>
                    <a:lnTo>
                      <a:pt x="84" y="208"/>
                    </a:lnTo>
                    <a:lnTo>
                      <a:pt x="95" y="211"/>
                    </a:lnTo>
                    <a:lnTo>
                      <a:pt x="106" y="211"/>
                    </a:lnTo>
                    <a:lnTo>
                      <a:pt x="116" y="211"/>
                    </a:lnTo>
                    <a:lnTo>
                      <a:pt x="127" y="208"/>
                    </a:lnTo>
                    <a:lnTo>
                      <a:pt x="136" y="206"/>
                    </a:lnTo>
                    <a:lnTo>
                      <a:pt x="146" y="202"/>
                    </a:lnTo>
                    <a:lnTo>
                      <a:pt x="155" y="198"/>
                    </a:lnTo>
                    <a:lnTo>
                      <a:pt x="165" y="193"/>
                    </a:lnTo>
                    <a:lnTo>
                      <a:pt x="173" y="187"/>
                    </a:lnTo>
                    <a:lnTo>
                      <a:pt x="180" y="180"/>
                    </a:lnTo>
                    <a:lnTo>
                      <a:pt x="187" y="173"/>
                    </a:lnTo>
                    <a:lnTo>
                      <a:pt x="193" y="165"/>
                    </a:lnTo>
                    <a:lnTo>
                      <a:pt x="198" y="155"/>
                    </a:lnTo>
                    <a:lnTo>
                      <a:pt x="203" y="147"/>
                    </a:lnTo>
                    <a:lnTo>
                      <a:pt x="206" y="136"/>
                    </a:lnTo>
                    <a:lnTo>
                      <a:pt x="208" y="127"/>
                    </a:lnTo>
                    <a:lnTo>
                      <a:pt x="211" y="116"/>
                    </a:lnTo>
                    <a:lnTo>
                      <a:pt x="211" y="105"/>
                    </a:lnTo>
                    <a:lnTo>
                      <a:pt x="211" y="95"/>
                    </a:lnTo>
                    <a:lnTo>
                      <a:pt x="208" y="84"/>
                    </a:lnTo>
                    <a:lnTo>
                      <a:pt x="206" y="74"/>
                    </a:lnTo>
                    <a:lnTo>
                      <a:pt x="203" y="64"/>
                    </a:lnTo>
                    <a:lnTo>
                      <a:pt x="198" y="55"/>
                    </a:lnTo>
                    <a:lnTo>
                      <a:pt x="193" y="46"/>
                    </a:lnTo>
                    <a:lnTo>
                      <a:pt x="187" y="38"/>
                    </a:lnTo>
                    <a:lnTo>
                      <a:pt x="180" y="31"/>
                    </a:lnTo>
                    <a:lnTo>
                      <a:pt x="173" y="24"/>
                    </a:lnTo>
                    <a:lnTo>
                      <a:pt x="165" y="18"/>
                    </a:lnTo>
                    <a:lnTo>
                      <a:pt x="155" y="12"/>
                    </a:lnTo>
                    <a:lnTo>
                      <a:pt x="146" y="9"/>
                    </a:lnTo>
                    <a:lnTo>
                      <a:pt x="136" y="5"/>
                    </a:lnTo>
                    <a:lnTo>
                      <a:pt x="127" y="1"/>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3" name="Freeform 195"/>
              <p:cNvSpPr>
                <a:spLocks/>
              </p:cNvSpPr>
              <p:nvPr/>
            </p:nvSpPr>
            <p:spPr bwMode="auto">
              <a:xfrm>
                <a:off x="3777" y="3733"/>
                <a:ext cx="35" cy="35"/>
              </a:xfrm>
              <a:custGeom>
                <a:avLst/>
                <a:gdLst>
                  <a:gd name="T0" fmla="*/ 94 w 210"/>
                  <a:gd name="T1" fmla="*/ 0 h 210"/>
                  <a:gd name="T2" fmla="*/ 73 w 210"/>
                  <a:gd name="T3" fmla="*/ 4 h 210"/>
                  <a:gd name="T4" fmla="*/ 54 w 210"/>
                  <a:gd name="T5" fmla="*/ 13 h 210"/>
                  <a:gd name="T6" fmla="*/ 38 w 210"/>
                  <a:gd name="T7" fmla="*/ 23 h 210"/>
                  <a:gd name="T8" fmla="*/ 23 w 210"/>
                  <a:gd name="T9" fmla="*/ 38 h 210"/>
                  <a:gd name="T10" fmla="*/ 12 w 210"/>
                  <a:gd name="T11" fmla="*/ 55 h 210"/>
                  <a:gd name="T12" fmla="*/ 4 w 210"/>
                  <a:gd name="T13" fmla="*/ 74 h 210"/>
                  <a:gd name="T14" fmla="*/ 0 w 210"/>
                  <a:gd name="T15" fmla="*/ 94 h 210"/>
                  <a:gd name="T16" fmla="*/ 0 w 210"/>
                  <a:gd name="T17" fmla="*/ 116 h 210"/>
                  <a:gd name="T18" fmla="*/ 4 w 210"/>
                  <a:gd name="T19" fmla="*/ 137 h 210"/>
                  <a:gd name="T20" fmla="*/ 12 w 210"/>
                  <a:gd name="T21" fmla="*/ 156 h 210"/>
                  <a:gd name="T22" fmla="*/ 23 w 210"/>
                  <a:gd name="T23" fmla="*/ 172 h 210"/>
                  <a:gd name="T24" fmla="*/ 38 w 210"/>
                  <a:gd name="T25" fmla="*/ 187 h 210"/>
                  <a:gd name="T26" fmla="*/ 54 w 210"/>
                  <a:gd name="T27" fmla="*/ 198 h 210"/>
                  <a:gd name="T28" fmla="*/ 73 w 210"/>
                  <a:gd name="T29" fmla="*/ 205 h 210"/>
                  <a:gd name="T30" fmla="*/ 94 w 210"/>
                  <a:gd name="T31" fmla="*/ 210 h 210"/>
                  <a:gd name="T32" fmla="*/ 116 w 210"/>
                  <a:gd name="T33" fmla="*/ 210 h 210"/>
                  <a:gd name="T34" fmla="*/ 136 w 210"/>
                  <a:gd name="T35" fmla="*/ 205 h 210"/>
                  <a:gd name="T36" fmla="*/ 155 w 210"/>
                  <a:gd name="T37" fmla="*/ 198 h 210"/>
                  <a:gd name="T38" fmla="*/ 172 w 210"/>
                  <a:gd name="T39" fmla="*/ 187 h 210"/>
                  <a:gd name="T40" fmla="*/ 187 w 210"/>
                  <a:gd name="T41" fmla="*/ 172 h 210"/>
                  <a:gd name="T42" fmla="*/ 197 w 210"/>
                  <a:gd name="T43" fmla="*/ 156 h 210"/>
                  <a:gd name="T44" fmla="*/ 205 w 210"/>
                  <a:gd name="T45" fmla="*/ 137 h 210"/>
                  <a:gd name="T46" fmla="*/ 210 w 210"/>
                  <a:gd name="T47" fmla="*/ 116 h 210"/>
                  <a:gd name="T48" fmla="*/ 210 w 210"/>
                  <a:gd name="T49" fmla="*/ 94 h 210"/>
                  <a:gd name="T50" fmla="*/ 205 w 210"/>
                  <a:gd name="T51" fmla="*/ 74 h 210"/>
                  <a:gd name="T52" fmla="*/ 197 w 210"/>
                  <a:gd name="T53" fmla="*/ 55 h 210"/>
                  <a:gd name="T54" fmla="*/ 187 w 210"/>
                  <a:gd name="T55" fmla="*/ 38 h 210"/>
                  <a:gd name="T56" fmla="*/ 172 w 210"/>
                  <a:gd name="T57" fmla="*/ 23 h 210"/>
                  <a:gd name="T58" fmla="*/ 155 w 210"/>
                  <a:gd name="T59" fmla="*/ 13 h 210"/>
                  <a:gd name="T60" fmla="*/ 136 w 210"/>
                  <a:gd name="T61" fmla="*/ 4 h 210"/>
                  <a:gd name="T62" fmla="*/ 116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4" y="2"/>
                    </a:lnTo>
                    <a:lnTo>
                      <a:pt x="73" y="4"/>
                    </a:lnTo>
                    <a:lnTo>
                      <a:pt x="64" y="8"/>
                    </a:lnTo>
                    <a:lnTo>
                      <a:pt x="54" y="13"/>
                    </a:lnTo>
                    <a:lnTo>
                      <a:pt x="46" y="17"/>
                    </a:lnTo>
                    <a:lnTo>
                      <a:pt x="38" y="23"/>
                    </a:lnTo>
                    <a:lnTo>
                      <a:pt x="31" y="30"/>
                    </a:lnTo>
                    <a:lnTo>
                      <a:pt x="23" y="38"/>
                    </a:lnTo>
                    <a:lnTo>
                      <a:pt x="17" y="46"/>
                    </a:lnTo>
                    <a:lnTo>
                      <a:pt x="12" y="55"/>
                    </a:lnTo>
                    <a:lnTo>
                      <a:pt x="8" y="64"/>
                    </a:lnTo>
                    <a:lnTo>
                      <a:pt x="4" y="74"/>
                    </a:lnTo>
                    <a:lnTo>
                      <a:pt x="1" y="84"/>
                    </a:lnTo>
                    <a:lnTo>
                      <a:pt x="0" y="94"/>
                    </a:lnTo>
                    <a:lnTo>
                      <a:pt x="0" y="105"/>
                    </a:lnTo>
                    <a:lnTo>
                      <a:pt x="0" y="116"/>
                    </a:lnTo>
                    <a:lnTo>
                      <a:pt x="1" y="126"/>
                    </a:lnTo>
                    <a:lnTo>
                      <a:pt x="4" y="137"/>
                    </a:lnTo>
                    <a:lnTo>
                      <a:pt x="8" y="146"/>
                    </a:lnTo>
                    <a:lnTo>
                      <a:pt x="12" y="156"/>
                    </a:lnTo>
                    <a:lnTo>
                      <a:pt x="17" y="164"/>
                    </a:lnTo>
                    <a:lnTo>
                      <a:pt x="23" y="172"/>
                    </a:lnTo>
                    <a:lnTo>
                      <a:pt x="31" y="179"/>
                    </a:lnTo>
                    <a:lnTo>
                      <a:pt x="38" y="187"/>
                    </a:lnTo>
                    <a:lnTo>
                      <a:pt x="46" y="192"/>
                    </a:lnTo>
                    <a:lnTo>
                      <a:pt x="54" y="198"/>
                    </a:lnTo>
                    <a:lnTo>
                      <a:pt x="64" y="202"/>
                    </a:lnTo>
                    <a:lnTo>
                      <a:pt x="73" y="205"/>
                    </a:lnTo>
                    <a:lnTo>
                      <a:pt x="84" y="209"/>
                    </a:lnTo>
                    <a:lnTo>
                      <a:pt x="94" y="210"/>
                    </a:lnTo>
                    <a:lnTo>
                      <a:pt x="105" y="210"/>
                    </a:lnTo>
                    <a:lnTo>
                      <a:pt x="116" y="210"/>
                    </a:lnTo>
                    <a:lnTo>
                      <a:pt x="126" y="209"/>
                    </a:lnTo>
                    <a:lnTo>
                      <a:pt x="136" y="205"/>
                    </a:lnTo>
                    <a:lnTo>
                      <a:pt x="146" y="202"/>
                    </a:lnTo>
                    <a:lnTo>
                      <a:pt x="155" y="198"/>
                    </a:lnTo>
                    <a:lnTo>
                      <a:pt x="164" y="192"/>
                    </a:lnTo>
                    <a:lnTo>
                      <a:pt x="172" y="187"/>
                    </a:lnTo>
                    <a:lnTo>
                      <a:pt x="179" y="179"/>
                    </a:lnTo>
                    <a:lnTo>
                      <a:pt x="187" y="172"/>
                    </a:lnTo>
                    <a:lnTo>
                      <a:pt x="192" y="164"/>
                    </a:lnTo>
                    <a:lnTo>
                      <a:pt x="197" y="156"/>
                    </a:lnTo>
                    <a:lnTo>
                      <a:pt x="202" y="146"/>
                    </a:lnTo>
                    <a:lnTo>
                      <a:pt x="205" y="137"/>
                    </a:lnTo>
                    <a:lnTo>
                      <a:pt x="208" y="126"/>
                    </a:lnTo>
                    <a:lnTo>
                      <a:pt x="210" y="116"/>
                    </a:lnTo>
                    <a:lnTo>
                      <a:pt x="210" y="105"/>
                    </a:lnTo>
                    <a:lnTo>
                      <a:pt x="210" y="94"/>
                    </a:lnTo>
                    <a:lnTo>
                      <a:pt x="208" y="84"/>
                    </a:lnTo>
                    <a:lnTo>
                      <a:pt x="205" y="74"/>
                    </a:lnTo>
                    <a:lnTo>
                      <a:pt x="202" y="64"/>
                    </a:lnTo>
                    <a:lnTo>
                      <a:pt x="197" y="55"/>
                    </a:lnTo>
                    <a:lnTo>
                      <a:pt x="192" y="46"/>
                    </a:lnTo>
                    <a:lnTo>
                      <a:pt x="187" y="38"/>
                    </a:lnTo>
                    <a:lnTo>
                      <a:pt x="179" y="30"/>
                    </a:lnTo>
                    <a:lnTo>
                      <a:pt x="172" y="23"/>
                    </a:lnTo>
                    <a:lnTo>
                      <a:pt x="164" y="17"/>
                    </a:lnTo>
                    <a:lnTo>
                      <a:pt x="155" y="13"/>
                    </a:lnTo>
                    <a:lnTo>
                      <a:pt x="146" y="8"/>
                    </a:lnTo>
                    <a:lnTo>
                      <a:pt x="136" y="4"/>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4" name="Freeform 196"/>
              <p:cNvSpPr>
                <a:spLocks/>
              </p:cNvSpPr>
              <p:nvPr/>
            </p:nvSpPr>
            <p:spPr bwMode="auto">
              <a:xfrm>
                <a:off x="3793" y="3725"/>
                <a:ext cx="35" cy="35"/>
              </a:xfrm>
              <a:custGeom>
                <a:avLst/>
                <a:gdLst>
                  <a:gd name="T0" fmla="*/ 95 w 211"/>
                  <a:gd name="T1" fmla="*/ 0 h 210"/>
                  <a:gd name="T2" fmla="*/ 73 w 211"/>
                  <a:gd name="T3" fmla="*/ 5 h 210"/>
                  <a:gd name="T4" fmla="*/ 55 w 211"/>
                  <a:gd name="T5" fmla="*/ 13 h 210"/>
                  <a:gd name="T6" fmla="*/ 38 w 211"/>
                  <a:gd name="T7" fmla="*/ 23 h 210"/>
                  <a:gd name="T8" fmla="*/ 24 w 211"/>
                  <a:gd name="T9" fmla="*/ 38 h 210"/>
                  <a:gd name="T10" fmla="*/ 13 w 211"/>
                  <a:gd name="T11" fmla="*/ 55 h 210"/>
                  <a:gd name="T12" fmla="*/ 5 w 211"/>
                  <a:gd name="T13" fmla="*/ 74 h 210"/>
                  <a:gd name="T14" fmla="*/ 0 w 211"/>
                  <a:gd name="T15" fmla="*/ 94 h 210"/>
                  <a:gd name="T16" fmla="*/ 0 w 211"/>
                  <a:gd name="T17" fmla="*/ 116 h 210"/>
                  <a:gd name="T18" fmla="*/ 5 w 211"/>
                  <a:gd name="T19" fmla="*/ 137 h 210"/>
                  <a:gd name="T20" fmla="*/ 13 w 211"/>
                  <a:gd name="T21" fmla="*/ 156 h 210"/>
                  <a:gd name="T22" fmla="*/ 24 w 211"/>
                  <a:gd name="T23" fmla="*/ 172 h 210"/>
                  <a:gd name="T24" fmla="*/ 38 w 211"/>
                  <a:gd name="T25" fmla="*/ 187 h 210"/>
                  <a:gd name="T26" fmla="*/ 55 w 211"/>
                  <a:gd name="T27" fmla="*/ 198 h 210"/>
                  <a:gd name="T28" fmla="*/ 73 w 211"/>
                  <a:gd name="T29" fmla="*/ 206 h 210"/>
                  <a:gd name="T30" fmla="*/ 95 w 211"/>
                  <a:gd name="T31" fmla="*/ 210 h 210"/>
                  <a:gd name="T32" fmla="*/ 116 w 211"/>
                  <a:gd name="T33" fmla="*/ 210 h 210"/>
                  <a:gd name="T34" fmla="*/ 137 w 211"/>
                  <a:gd name="T35" fmla="*/ 206 h 210"/>
                  <a:gd name="T36" fmla="*/ 156 w 211"/>
                  <a:gd name="T37" fmla="*/ 198 h 210"/>
                  <a:gd name="T38" fmla="*/ 173 w 211"/>
                  <a:gd name="T39" fmla="*/ 187 h 210"/>
                  <a:gd name="T40" fmla="*/ 187 w 211"/>
                  <a:gd name="T41" fmla="*/ 172 h 210"/>
                  <a:gd name="T42" fmla="*/ 198 w 211"/>
                  <a:gd name="T43" fmla="*/ 156 h 210"/>
                  <a:gd name="T44" fmla="*/ 206 w 211"/>
                  <a:gd name="T45" fmla="*/ 137 h 210"/>
                  <a:gd name="T46" fmla="*/ 211 w 211"/>
                  <a:gd name="T47" fmla="*/ 116 h 210"/>
                  <a:gd name="T48" fmla="*/ 211 w 211"/>
                  <a:gd name="T49" fmla="*/ 94 h 210"/>
                  <a:gd name="T50" fmla="*/ 206 w 211"/>
                  <a:gd name="T51" fmla="*/ 74 h 210"/>
                  <a:gd name="T52" fmla="*/ 198 w 211"/>
                  <a:gd name="T53" fmla="*/ 55 h 210"/>
                  <a:gd name="T54" fmla="*/ 187 w 211"/>
                  <a:gd name="T55" fmla="*/ 38 h 210"/>
                  <a:gd name="T56" fmla="*/ 173 w 211"/>
                  <a:gd name="T57" fmla="*/ 23 h 210"/>
                  <a:gd name="T58" fmla="*/ 156 w 211"/>
                  <a:gd name="T59" fmla="*/ 13 h 210"/>
                  <a:gd name="T60" fmla="*/ 137 w 211"/>
                  <a:gd name="T61" fmla="*/ 5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5" y="0"/>
                    </a:lnTo>
                    <a:lnTo>
                      <a:pt x="84" y="2"/>
                    </a:lnTo>
                    <a:lnTo>
                      <a:pt x="73" y="5"/>
                    </a:lnTo>
                    <a:lnTo>
                      <a:pt x="64" y="8"/>
                    </a:lnTo>
                    <a:lnTo>
                      <a:pt x="55" y="13"/>
                    </a:lnTo>
                    <a:lnTo>
                      <a:pt x="46" y="18"/>
                    </a:lnTo>
                    <a:lnTo>
                      <a:pt x="38" y="23"/>
                    </a:lnTo>
                    <a:lnTo>
                      <a:pt x="31" y="31"/>
                    </a:lnTo>
                    <a:lnTo>
                      <a:pt x="24" y="38"/>
                    </a:lnTo>
                    <a:lnTo>
                      <a:pt x="18" y="46"/>
                    </a:lnTo>
                    <a:lnTo>
                      <a:pt x="13" y="55"/>
                    </a:lnTo>
                    <a:lnTo>
                      <a:pt x="8" y="64"/>
                    </a:lnTo>
                    <a:lnTo>
                      <a:pt x="5" y="74"/>
                    </a:lnTo>
                    <a:lnTo>
                      <a:pt x="3" y="84"/>
                    </a:lnTo>
                    <a:lnTo>
                      <a:pt x="0" y="94"/>
                    </a:lnTo>
                    <a:lnTo>
                      <a:pt x="0" y="105"/>
                    </a:lnTo>
                    <a:lnTo>
                      <a:pt x="0" y="116"/>
                    </a:lnTo>
                    <a:lnTo>
                      <a:pt x="3" y="126"/>
                    </a:lnTo>
                    <a:lnTo>
                      <a:pt x="5" y="137"/>
                    </a:lnTo>
                    <a:lnTo>
                      <a:pt x="8" y="146"/>
                    </a:lnTo>
                    <a:lnTo>
                      <a:pt x="13" y="156"/>
                    </a:lnTo>
                    <a:lnTo>
                      <a:pt x="18" y="164"/>
                    </a:lnTo>
                    <a:lnTo>
                      <a:pt x="24" y="172"/>
                    </a:lnTo>
                    <a:lnTo>
                      <a:pt x="31" y="180"/>
                    </a:lnTo>
                    <a:lnTo>
                      <a:pt x="38" y="187"/>
                    </a:lnTo>
                    <a:lnTo>
                      <a:pt x="46" y="193"/>
                    </a:lnTo>
                    <a:lnTo>
                      <a:pt x="55" y="198"/>
                    </a:lnTo>
                    <a:lnTo>
                      <a:pt x="64" y="202"/>
                    </a:lnTo>
                    <a:lnTo>
                      <a:pt x="73" y="206"/>
                    </a:lnTo>
                    <a:lnTo>
                      <a:pt x="84" y="209"/>
                    </a:lnTo>
                    <a:lnTo>
                      <a:pt x="95" y="210"/>
                    </a:lnTo>
                    <a:lnTo>
                      <a:pt x="105" y="210"/>
                    </a:lnTo>
                    <a:lnTo>
                      <a:pt x="116" y="210"/>
                    </a:lnTo>
                    <a:lnTo>
                      <a:pt x="127" y="209"/>
                    </a:lnTo>
                    <a:lnTo>
                      <a:pt x="137" y="206"/>
                    </a:lnTo>
                    <a:lnTo>
                      <a:pt x="147" y="202"/>
                    </a:lnTo>
                    <a:lnTo>
                      <a:pt x="156" y="198"/>
                    </a:lnTo>
                    <a:lnTo>
                      <a:pt x="164" y="193"/>
                    </a:lnTo>
                    <a:lnTo>
                      <a:pt x="173" y="187"/>
                    </a:lnTo>
                    <a:lnTo>
                      <a:pt x="180" y="180"/>
                    </a:lnTo>
                    <a:lnTo>
                      <a:pt x="187" y="172"/>
                    </a:lnTo>
                    <a:lnTo>
                      <a:pt x="193" y="164"/>
                    </a:lnTo>
                    <a:lnTo>
                      <a:pt x="198" y="156"/>
                    </a:lnTo>
                    <a:lnTo>
                      <a:pt x="202" y="146"/>
                    </a:lnTo>
                    <a:lnTo>
                      <a:pt x="206" y="137"/>
                    </a:lnTo>
                    <a:lnTo>
                      <a:pt x="208" y="126"/>
                    </a:lnTo>
                    <a:lnTo>
                      <a:pt x="211" y="116"/>
                    </a:lnTo>
                    <a:lnTo>
                      <a:pt x="211" y="105"/>
                    </a:lnTo>
                    <a:lnTo>
                      <a:pt x="211" y="94"/>
                    </a:lnTo>
                    <a:lnTo>
                      <a:pt x="208" y="84"/>
                    </a:lnTo>
                    <a:lnTo>
                      <a:pt x="206" y="74"/>
                    </a:lnTo>
                    <a:lnTo>
                      <a:pt x="202" y="64"/>
                    </a:lnTo>
                    <a:lnTo>
                      <a:pt x="198" y="55"/>
                    </a:lnTo>
                    <a:lnTo>
                      <a:pt x="193" y="46"/>
                    </a:lnTo>
                    <a:lnTo>
                      <a:pt x="187" y="38"/>
                    </a:lnTo>
                    <a:lnTo>
                      <a:pt x="180" y="31"/>
                    </a:lnTo>
                    <a:lnTo>
                      <a:pt x="173" y="23"/>
                    </a:lnTo>
                    <a:lnTo>
                      <a:pt x="164" y="18"/>
                    </a:lnTo>
                    <a:lnTo>
                      <a:pt x="156" y="13"/>
                    </a:lnTo>
                    <a:lnTo>
                      <a:pt x="147" y="8"/>
                    </a:lnTo>
                    <a:lnTo>
                      <a:pt x="137" y="5"/>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5" name="Freeform 197"/>
              <p:cNvSpPr>
                <a:spLocks/>
              </p:cNvSpPr>
              <p:nvPr/>
            </p:nvSpPr>
            <p:spPr bwMode="auto">
              <a:xfrm>
                <a:off x="3808" y="3762"/>
                <a:ext cx="35" cy="35"/>
              </a:xfrm>
              <a:custGeom>
                <a:avLst/>
                <a:gdLst>
                  <a:gd name="T0" fmla="*/ 94 w 210"/>
                  <a:gd name="T1" fmla="*/ 0 h 210"/>
                  <a:gd name="T2" fmla="*/ 74 w 210"/>
                  <a:gd name="T3" fmla="*/ 5 h 210"/>
                  <a:gd name="T4" fmla="*/ 55 w 210"/>
                  <a:gd name="T5" fmla="*/ 12 h 210"/>
                  <a:gd name="T6" fmla="*/ 37 w 210"/>
                  <a:gd name="T7" fmla="*/ 24 h 210"/>
                  <a:gd name="T8" fmla="*/ 23 w 210"/>
                  <a:gd name="T9" fmla="*/ 38 h 210"/>
                  <a:gd name="T10" fmla="*/ 13 w 210"/>
                  <a:gd name="T11" fmla="*/ 54 h 210"/>
                  <a:gd name="T12" fmla="*/ 4 w 210"/>
                  <a:gd name="T13" fmla="*/ 73 h 210"/>
                  <a:gd name="T14" fmla="*/ 0 w 210"/>
                  <a:gd name="T15" fmla="*/ 94 h 210"/>
                  <a:gd name="T16" fmla="*/ 0 w 210"/>
                  <a:gd name="T17" fmla="*/ 116 h 210"/>
                  <a:gd name="T18" fmla="*/ 4 w 210"/>
                  <a:gd name="T19" fmla="*/ 136 h 210"/>
                  <a:gd name="T20" fmla="*/ 13 w 210"/>
                  <a:gd name="T21" fmla="*/ 155 h 210"/>
                  <a:gd name="T22" fmla="*/ 23 w 210"/>
                  <a:gd name="T23" fmla="*/ 173 h 210"/>
                  <a:gd name="T24" fmla="*/ 37 w 210"/>
                  <a:gd name="T25" fmla="*/ 187 h 210"/>
                  <a:gd name="T26" fmla="*/ 55 w 210"/>
                  <a:gd name="T27" fmla="*/ 197 h 210"/>
                  <a:gd name="T28" fmla="*/ 74 w 210"/>
                  <a:gd name="T29" fmla="*/ 206 h 210"/>
                  <a:gd name="T30" fmla="*/ 94 w 210"/>
                  <a:gd name="T31" fmla="*/ 210 h 210"/>
                  <a:gd name="T32" fmla="*/ 115 w 210"/>
                  <a:gd name="T33" fmla="*/ 210 h 210"/>
                  <a:gd name="T34" fmla="*/ 137 w 210"/>
                  <a:gd name="T35" fmla="*/ 206 h 210"/>
                  <a:gd name="T36" fmla="*/ 156 w 210"/>
                  <a:gd name="T37" fmla="*/ 197 h 210"/>
                  <a:gd name="T38" fmla="*/ 172 w 210"/>
                  <a:gd name="T39" fmla="*/ 187 h 210"/>
                  <a:gd name="T40" fmla="*/ 186 w 210"/>
                  <a:gd name="T41" fmla="*/ 173 h 210"/>
                  <a:gd name="T42" fmla="*/ 198 w 210"/>
                  <a:gd name="T43" fmla="*/ 155 h 210"/>
                  <a:gd name="T44" fmla="*/ 205 w 210"/>
                  <a:gd name="T45" fmla="*/ 136 h 210"/>
                  <a:gd name="T46" fmla="*/ 210 w 210"/>
                  <a:gd name="T47" fmla="*/ 116 h 210"/>
                  <a:gd name="T48" fmla="*/ 210 w 210"/>
                  <a:gd name="T49" fmla="*/ 94 h 210"/>
                  <a:gd name="T50" fmla="*/ 205 w 210"/>
                  <a:gd name="T51" fmla="*/ 73 h 210"/>
                  <a:gd name="T52" fmla="*/ 198 w 210"/>
                  <a:gd name="T53" fmla="*/ 54 h 210"/>
                  <a:gd name="T54" fmla="*/ 186 w 210"/>
                  <a:gd name="T55" fmla="*/ 38 h 210"/>
                  <a:gd name="T56" fmla="*/ 172 w 210"/>
                  <a:gd name="T57" fmla="*/ 24 h 210"/>
                  <a:gd name="T58" fmla="*/ 156 w 210"/>
                  <a:gd name="T59" fmla="*/ 12 h 210"/>
                  <a:gd name="T60" fmla="*/ 137 w 210"/>
                  <a:gd name="T61" fmla="*/ 5 h 210"/>
                  <a:gd name="T62" fmla="*/ 115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3" y="1"/>
                    </a:lnTo>
                    <a:lnTo>
                      <a:pt x="74" y="5"/>
                    </a:lnTo>
                    <a:lnTo>
                      <a:pt x="63" y="8"/>
                    </a:lnTo>
                    <a:lnTo>
                      <a:pt x="55" y="12"/>
                    </a:lnTo>
                    <a:lnTo>
                      <a:pt x="46" y="18"/>
                    </a:lnTo>
                    <a:lnTo>
                      <a:pt x="37" y="24"/>
                    </a:lnTo>
                    <a:lnTo>
                      <a:pt x="30" y="31"/>
                    </a:lnTo>
                    <a:lnTo>
                      <a:pt x="23" y="38"/>
                    </a:lnTo>
                    <a:lnTo>
                      <a:pt x="17" y="46"/>
                    </a:lnTo>
                    <a:lnTo>
                      <a:pt x="13" y="54"/>
                    </a:lnTo>
                    <a:lnTo>
                      <a:pt x="8" y="64"/>
                    </a:lnTo>
                    <a:lnTo>
                      <a:pt x="4" y="73"/>
                    </a:lnTo>
                    <a:lnTo>
                      <a:pt x="2" y="84"/>
                    </a:lnTo>
                    <a:lnTo>
                      <a:pt x="0" y="94"/>
                    </a:lnTo>
                    <a:lnTo>
                      <a:pt x="0" y="105"/>
                    </a:lnTo>
                    <a:lnTo>
                      <a:pt x="0" y="116"/>
                    </a:lnTo>
                    <a:lnTo>
                      <a:pt x="2" y="126"/>
                    </a:lnTo>
                    <a:lnTo>
                      <a:pt x="4" y="136"/>
                    </a:lnTo>
                    <a:lnTo>
                      <a:pt x="8" y="147"/>
                    </a:lnTo>
                    <a:lnTo>
                      <a:pt x="13" y="155"/>
                    </a:lnTo>
                    <a:lnTo>
                      <a:pt x="17" y="164"/>
                    </a:lnTo>
                    <a:lnTo>
                      <a:pt x="23" y="173"/>
                    </a:lnTo>
                    <a:lnTo>
                      <a:pt x="30" y="180"/>
                    </a:lnTo>
                    <a:lnTo>
                      <a:pt x="37" y="187"/>
                    </a:lnTo>
                    <a:lnTo>
                      <a:pt x="46" y="193"/>
                    </a:lnTo>
                    <a:lnTo>
                      <a:pt x="55" y="197"/>
                    </a:lnTo>
                    <a:lnTo>
                      <a:pt x="63" y="202"/>
                    </a:lnTo>
                    <a:lnTo>
                      <a:pt x="74" y="206"/>
                    </a:lnTo>
                    <a:lnTo>
                      <a:pt x="83" y="208"/>
                    </a:lnTo>
                    <a:lnTo>
                      <a:pt x="94" y="210"/>
                    </a:lnTo>
                    <a:lnTo>
                      <a:pt x="105" y="210"/>
                    </a:lnTo>
                    <a:lnTo>
                      <a:pt x="115" y="210"/>
                    </a:lnTo>
                    <a:lnTo>
                      <a:pt x="126" y="208"/>
                    </a:lnTo>
                    <a:lnTo>
                      <a:pt x="137" y="206"/>
                    </a:lnTo>
                    <a:lnTo>
                      <a:pt x="146" y="202"/>
                    </a:lnTo>
                    <a:lnTo>
                      <a:pt x="156" y="197"/>
                    </a:lnTo>
                    <a:lnTo>
                      <a:pt x="164" y="193"/>
                    </a:lnTo>
                    <a:lnTo>
                      <a:pt x="172" y="187"/>
                    </a:lnTo>
                    <a:lnTo>
                      <a:pt x="179" y="180"/>
                    </a:lnTo>
                    <a:lnTo>
                      <a:pt x="186" y="173"/>
                    </a:lnTo>
                    <a:lnTo>
                      <a:pt x="192" y="164"/>
                    </a:lnTo>
                    <a:lnTo>
                      <a:pt x="198" y="155"/>
                    </a:lnTo>
                    <a:lnTo>
                      <a:pt x="202" y="147"/>
                    </a:lnTo>
                    <a:lnTo>
                      <a:pt x="205" y="136"/>
                    </a:lnTo>
                    <a:lnTo>
                      <a:pt x="209" y="126"/>
                    </a:lnTo>
                    <a:lnTo>
                      <a:pt x="210" y="116"/>
                    </a:lnTo>
                    <a:lnTo>
                      <a:pt x="210" y="105"/>
                    </a:lnTo>
                    <a:lnTo>
                      <a:pt x="210" y="94"/>
                    </a:lnTo>
                    <a:lnTo>
                      <a:pt x="209" y="84"/>
                    </a:lnTo>
                    <a:lnTo>
                      <a:pt x="205" y="73"/>
                    </a:lnTo>
                    <a:lnTo>
                      <a:pt x="202" y="64"/>
                    </a:lnTo>
                    <a:lnTo>
                      <a:pt x="198" y="54"/>
                    </a:lnTo>
                    <a:lnTo>
                      <a:pt x="192" y="46"/>
                    </a:lnTo>
                    <a:lnTo>
                      <a:pt x="186" y="38"/>
                    </a:lnTo>
                    <a:lnTo>
                      <a:pt x="179" y="31"/>
                    </a:lnTo>
                    <a:lnTo>
                      <a:pt x="172" y="24"/>
                    </a:lnTo>
                    <a:lnTo>
                      <a:pt x="164" y="18"/>
                    </a:lnTo>
                    <a:lnTo>
                      <a:pt x="156" y="12"/>
                    </a:lnTo>
                    <a:lnTo>
                      <a:pt x="146" y="8"/>
                    </a:lnTo>
                    <a:lnTo>
                      <a:pt x="137" y="5"/>
                    </a:lnTo>
                    <a:lnTo>
                      <a:pt x="126" y="1"/>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6" name="Freeform 198"/>
              <p:cNvSpPr>
                <a:spLocks/>
              </p:cNvSpPr>
              <p:nvPr/>
            </p:nvSpPr>
            <p:spPr bwMode="auto">
              <a:xfrm>
                <a:off x="3824" y="3823"/>
                <a:ext cx="35" cy="35"/>
              </a:xfrm>
              <a:custGeom>
                <a:avLst/>
                <a:gdLst>
                  <a:gd name="T0" fmla="*/ 94 w 210"/>
                  <a:gd name="T1" fmla="*/ 0 h 211"/>
                  <a:gd name="T2" fmla="*/ 74 w 210"/>
                  <a:gd name="T3" fmla="*/ 5 h 211"/>
                  <a:gd name="T4" fmla="*/ 55 w 210"/>
                  <a:gd name="T5" fmla="*/ 13 h 211"/>
                  <a:gd name="T6" fmla="*/ 38 w 210"/>
                  <a:gd name="T7" fmla="*/ 24 h 211"/>
                  <a:gd name="T8" fmla="*/ 24 w 210"/>
                  <a:gd name="T9" fmla="*/ 38 h 211"/>
                  <a:gd name="T10" fmla="*/ 13 w 210"/>
                  <a:gd name="T11" fmla="*/ 55 h 211"/>
                  <a:gd name="T12" fmla="*/ 5 w 210"/>
                  <a:gd name="T13" fmla="*/ 74 h 211"/>
                  <a:gd name="T14" fmla="*/ 0 w 210"/>
                  <a:gd name="T15" fmla="*/ 95 h 211"/>
                  <a:gd name="T16" fmla="*/ 0 w 210"/>
                  <a:gd name="T17" fmla="*/ 116 h 211"/>
                  <a:gd name="T18" fmla="*/ 5 w 210"/>
                  <a:gd name="T19" fmla="*/ 138 h 211"/>
                  <a:gd name="T20" fmla="*/ 13 w 210"/>
                  <a:gd name="T21" fmla="*/ 157 h 211"/>
                  <a:gd name="T22" fmla="*/ 24 w 210"/>
                  <a:gd name="T23" fmla="*/ 173 h 211"/>
                  <a:gd name="T24" fmla="*/ 38 w 210"/>
                  <a:gd name="T25" fmla="*/ 187 h 211"/>
                  <a:gd name="T26" fmla="*/ 55 w 210"/>
                  <a:gd name="T27" fmla="*/ 198 h 211"/>
                  <a:gd name="T28" fmla="*/ 74 w 210"/>
                  <a:gd name="T29" fmla="*/ 206 h 211"/>
                  <a:gd name="T30" fmla="*/ 94 w 210"/>
                  <a:gd name="T31" fmla="*/ 211 h 211"/>
                  <a:gd name="T32" fmla="*/ 116 w 210"/>
                  <a:gd name="T33" fmla="*/ 211 h 211"/>
                  <a:gd name="T34" fmla="*/ 137 w 210"/>
                  <a:gd name="T35" fmla="*/ 206 h 211"/>
                  <a:gd name="T36" fmla="*/ 156 w 210"/>
                  <a:gd name="T37" fmla="*/ 198 h 211"/>
                  <a:gd name="T38" fmla="*/ 172 w 210"/>
                  <a:gd name="T39" fmla="*/ 187 h 211"/>
                  <a:gd name="T40" fmla="*/ 187 w 210"/>
                  <a:gd name="T41" fmla="*/ 173 h 211"/>
                  <a:gd name="T42" fmla="*/ 198 w 210"/>
                  <a:gd name="T43" fmla="*/ 157 h 211"/>
                  <a:gd name="T44" fmla="*/ 206 w 210"/>
                  <a:gd name="T45" fmla="*/ 138 h 211"/>
                  <a:gd name="T46" fmla="*/ 210 w 210"/>
                  <a:gd name="T47" fmla="*/ 116 h 211"/>
                  <a:gd name="T48" fmla="*/ 210 w 210"/>
                  <a:gd name="T49" fmla="*/ 95 h 211"/>
                  <a:gd name="T50" fmla="*/ 206 w 210"/>
                  <a:gd name="T51" fmla="*/ 74 h 211"/>
                  <a:gd name="T52" fmla="*/ 198 w 210"/>
                  <a:gd name="T53" fmla="*/ 55 h 211"/>
                  <a:gd name="T54" fmla="*/ 187 w 210"/>
                  <a:gd name="T55" fmla="*/ 38 h 211"/>
                  <a:gd name="T56" fmla="*/ 172 w 210"/>
                  <a:gd name="T57" fmla="*/ 24 h 211"/>
                  <a:gd name="T58" fmla="*/ 156 w 210"/>
                  <a:gd name="T59" fmla="*/ 13 h 211"/>
                  <a:gd name="T60" fmla="*/ 137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3"/>
                    </a:lnTo>
                    <a:lnTo>
                      <a:pt x="74" y="5"/>
                    </a:lnTo>
                    <a:lnTo>
                      <a:pt x="65" y="9"/>
                    </a:lnTo>
                    <a:lnTo>
                      <a:pt x="55" y="13"/>
                    </a:lnTo>
                    <a:lnTo>
                      <a:pt x="46" y="18"/>
                    </a:lnTo>
                    <a:lnTo>
                      <a:pt x="38" y="24"/>
                    </a:lnTo>
                    <a:lnTo>
                      <a:pt x="31" y="31"/>
                    </a:lnTo>
                    <a:lnTo>
                      <a:pt x="24" y="38"/>
                    </a:lnTo>
                    <a:lnTo>
                      <a:pt x="18" y="47"/>
                    </a:lnTo>
                    <a:lnTo>
                      <a:pt x="13" y="55"/>
                    </a:lnTo>
                    <a:lnTo>
                      <a:pt x="8" y="64"/>
                    </a:lnTo>
                    <a:lnTo>
                      <a:pt x="5" y="74"/>
                    </a:lnTo>
                    <a:lnTo>
                      <a:pt x="2" y="84"/>
                    </a:lnTo>
                    <a:lnTo>
                      <a:pt x="0" y="95"/>
                    </a:lnTo>
                    <a:lnTo>
                      <a:pt x="0" y="106"/>
                    </a:lnTo>
                    <a:lnTo>
                      <a:pt x="0" y="116"/>
                    </a:lnTo>
                    <a:lnTo>
                      <a:pt x="2" y="127"/>
                    </a:lnTo>
                    <a:lnTo>
                      <a:pt x="5" y="138"/>
                    </a:lnTo>
                    <a:lnTo>
                      <a:pt x="8" y="147"/>
                    </a:lnTo>
                    <a:lnTo>
                      <a:pt x="13" y="157"/>
                    </a:lnTo>
                    <a:lnTo>
                      <a:pt x="18" y="165"/>
                    </a:lnTo>
                    <a:lnTo>
                      <a:pt x="24" y="173"/>
                    </a:lnTo>
                    <a:lnTo>
                      <a:pt x="31" y="180"/>
                    </a:lnTo>
                    <a:lnTo>
                      <a:pt x="38" y="187"/>
                    </a:lnTo>
                    <a:lnTo>
                      <a:pt x="46" y="193"/>
                    </a:lnTo>
                    <a:lnTo>
                      <a:pt x="55" y="198"/>
                    </a:lnTo>
                    <a:lnTo>
                      <a:pt x="65" y="203"/>
                    </a:lnTo>
                    <a:lnTo>
                      <a:pt x="74" y="206"/>
                    </a:lnTo>
                    <a:lnTo>
                      <a:pt x="84" y="209"/>
                    </a:lnTo>
                    <a:lnTo>
                      <a:pt x="94" y="211"/>
                    </a:lnTo>
                    <a:lnTo>
                      <a:pt x="105" y="211"/>
                    </a:lnTo>
                    <a:lnTo>
                      <a:pt x="116" y="211"/>
                    </a:lnTo>
                    <a:lnTo>
                      <a:pt x="126" y="209"/>
                    </a:lnTo>
                    <a:lnTo>
                      <a:pt x="137" y="206"/>
                    </a:lnTo>
                    <a:lnTo>
                      <a:pt x="146" y="203"/>
                    </a:lnTo>
                    <a:lnTo>
                      <a:pt x="156" y="198"/>
                    </a:lnTo>
                    <a:lnTo>
                      <a:pt x="164" y="193"/>
                    </a:lnTo>
                    <a:lnTo>
                      <a:pt x="172" y="187"/>
                    </a:lnTo>
                    <a:lnTo>
                      <a:pt x="180" y="180"/>
                    </a:lnTo>
                    <a:lnTo>
                      <a:pt x="187" y="173"/>
                    </a:lnTo>
                    <a:lnTo>
                      <a:pt x="193" y="165"/>
                    </a:lnTo>
                    <a:lnTo>
                      <a:pt x="198" y="157"/>
                    </a:lnTo>
                    <a:lnTo>
                      <a:pt x="202" y="147"/>
                    </a:lnTo>
                    <a:lnTo>
                      <a:pt x="206" y="138"/>
                    </a:lnTo>
                    <a:lnTo>
                      <a:pt x="209" y="127"/>
                    </a:lnTo>
                    <a:lnTo>
                      <a:pt x="210" y="116"/>
                    </a:lnTo>
                    <a:lnTo>
                      <a:pt x="210" y="106"/>
                    </a:lnTo>
                    <a:lnTo>
                      <a:pt x="210" y="95"/>
                    </a:lnTo>
                    <a:lnTo>
                      <a:pt x="209" y="84"/>
                    </a:lnTo>
                    <a:lnTo>
                      <a:pt x="206" y="74"/>
                    </a:lnTo>
                    <a:lnTo>
                      <a:pt x="202" y="64"/>
                    </a:lnTo>
                    <a:lnTo>
                      <a:pt x="198" y="55"/>
                    </a:lnTo>
                    <a:lnTo>
                      <a:pt x="193" y="47"/>
                    </a:lnTo>
                    <a:lnTo>
                      <a:pt x="187" y="38"/>
                    </a:lnTo>
                    <a:lnTo>
                      <a:pt x="180" y="31"/>
                    </a:lnTo>
                    <a:lnTo>
                      <a:pt x="172" y="24"/>
                    </a:lnTo>
                    <a:lnTo>
                      <a:pt x="164" y="18"/>
                    </a:lnTo>
                    <a:lnTo>
                      <a:pt x="156" y="13"/>
                    </a:lnTo>
                    <a:lnTo>
                      <a:pt x="146" y="9"/>
                    </a:lnTo>
                    <a:lnTo>
                      <a:pt x="137" y="5"/>
                    </a:lnTo>
                    <a:lnTo>
                      <a:pt x="126" y="3"/>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7" name="Freeform 199"/>
              <p:cNvSpPr>
                <a:spLocks/>
              </p:cNvSpPr>
              <p:nvPr/>
            </p:nvSpPr>
            <p:spPr bwMode="auto">
              <a:xfrm>
                <a:off x="3839" y="3847"/>
                <a:ext cx="36" cy="35"/>
              </a:xfrm>
              <a:custGeom>
                <a:avLst/>
                <a:gdLst>
                  <a:gd name="T0" fmla="*/ 95 w 212"/>
                  <a:gd name="T1" fmla="*/ 0 h 211"/>
                  <a:gd name="T2" fmla="*/ 75 w 212"/>
                  <a:gd name="T3" fmla="*/ 5 h 211"/>
                  <a:gd name="T4" fmla="*/ 56 w 212"/>
                  <a:gd name="T5" fmla="*/ 13 h 211"/>
                  <a:gd name="T6" fmla="*/ 39 w 212"/>
                  <a:gd name="T7" fmla="*/ 24 h 211"/>
                  <a:gd name="T8" fmla="*/ 24 w 212"/>
                  <a:gd name="T9" fmla="*/ 38 h 211"/>
                  <a:gd name="T10" fmla="*/ 13 w 212"/>
                  <a:gd name="T11" fmla="*/ 56 h 211"/>
                  <a:gd name="T12" fmla="*/ 5 w 212"/>
                  <a:gd name="T13" fmla="*/ 75 h 211"/>
                  <a:gd name="T14" fmla="*/ 1 w 212"/>
                  <a:gd name="T15" fmla="*/ 95 h 211"/>
                  <a:gd name="T16" fmla="*/ 1 w 212"/>
                  <a:gd name="T17" fmla="*/ 116 h 211"/>
                  <a:gd name="T18" fmla="*/ 5 w 212"/>
                  <a:gd name="T19" fmla="*/ 138 h 211"/>
                  <a:gd name="T20" fmla="*/ 13 w 212"/>
                  <a:gd name="T21" fmla="*/ 156 h 211"/>
                  <a:gd name="T22" fmla="*/ 24 w 212"/>
                  <a:gd name="T23" fmla="*/ 173 h 211"/>
                  <a:gd name="T24" fmla="*/ 39 w 212"/>
                  <a:gd name="T25" fmla="*/ 187 h 211"/>
                  <a:gd name="T26" fmla="*/ 56 w 212"/>
                  <a:gd name="T27" fmla="*/ 199 h 211"/>
                  <a:gd name="T28" fmla="*/ 75 w 212"/>
                  <a:gd name="T29" fmla="*/ 206 h 211"/>
                  <a:gd name="T30" fmla="*/ 95 w 212"/>
                  <a:gd name="T31" fmla="*/ 211 h 211"/>
                  <a:gd name="T32" fmla="*/ 116 w 212"/>
                  <a:gd name="T33" fmla="*/ 211 h 211"/>
                  <a:gd name="T34" fmla="*/ 137 w 212"/>
                  <a:gd name="T35" fmla="*/ 206 h 211"/>
                  <a:gd name="T36" fmla="*/ 156 w 212"/>
                  <a:gd name="T37" fmla="*/ 199 h 211"/>
                  <a:gd name="T38" fmla="*/ 173 w 212"/>
                  <a:gd name="T39" fmla="*/ 187 h 211"/>
                  <a:gd name="T40" fmla="*/ 187 w 212"/>
                  <a:gd name="T41" fmla="*/ 173 h 211"/>
                  <a:gd name="T42" fmla="*/ 199 w 212"/>
                  <a:gd name="T43" fmla="*/ 156 h 211"/>
                  <a:gd name="T44" fmla="*/ 207 w 212"/>
                  <a:gd name="T45" fmla="*/ 138 h 211"/>
                  <a:gd name="T46" fmla="*/ 211 w 212"/>
                  <a:gd name="T47" fmla="*/ 116 h 211"/>
                  <a:gd name="T48" fmla="*/ 211 w 212"/>
                  <a:gd name="T49" fmla="*/ 95 h 211"/>
                  <a:gd name="T50" fmla="*/ 207 w 212"/>
                  <a:gd name="T51" fmla="*/ 75 h 211"/>
                  <a:gd name="T52" fmla="*/ 199 w 212"/>
                  <a:gd name="T53" fmla="*/ 56 h 211"/>
                  <a:gd name="T54" fmla="*/ 187 w 212"/>
                  <a:gd name="T55" fmla="*/ 38 h 211"/>
                  <a:gd name="T56" fmla="*/ 173 w 212"/>
                  <a:gd name="T57" fmla="*/ 24 h 211"/>
                  <a:gd name="T58" fmla="*/ 156 w 212"/>
                  <a:gd name="T59" fmla="*/ 13 h 211"/>
                  <a:gd name="T60" fmla="*/ 137 w 212"/>
                  <a:gd name="T61" fmla="*/ 5 h 211"/>
                  <a:gd name="T62" fmla="*/ 116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5" y="0"/>
                    </a:moveTo>
                    <a:lnTo>
                      <a:pt x="95" y="0"/>
                    </a:lnTo>
                    <a:lnTo>
                      <a:pt x="84" y="3"/>
                    </a:lnTo>
                    <a:lnTo>
                      <a:pt x="75" y="5"/>
                    </a:lnTo>
                    <a:lnTo>
                      <a:pt x="65" y="9"/>
                    </a:lnTo>
                    <a:lnTo>
                      <a:pt x="56" y="13"/>
                    </a:lnTo>
                    <a:lnTo>
                      <a:pt x="46" y="18"/>
                    </a:lnTo>
                    <a:lnTo>
                      <a:pt x="39" y="24"/>
                    </a:lnTo>
                    <a:lnTo>
                      <a:pt x="31" y="31"/>
                    </a:lnTo>
                    <a:lnTo>
                      <a:pt x="24" y="38"/>
                    </a:lnTo>
                    <a:lnTo>
                      <a:pt x="18" y="46"/>
                    </a:lnTo>
                    <a:lnTo>
                      <a:pt x="13" y="56"/>
                    </a:lnTo>
                    <a:lnTo>
                      <a:pt x="9" y="65"/>
                    </a:lnTo>
                    <a:lnTo>
                      <a:pt x="5" y="75"/>
                    </a:lnTo>
                    <a:lnTo>
                      <a:pt x="3" y="84"/>
                    </a:lnTo>
                    <a:lnTo>
                      <a:pt x="1" y="95"/>
                    </a:lnTo>
                    <a:lnTo>
                      <a:pt x="0" y="106"/>
                    </a:lnTo>
                    <a:lnTo>
                      <a:pt x="1" y="116"/>
                    </a:lnTo>
                    <a:lnTo>
                      <a:pt x="3" y="127"/>
                    </a:lnTo>
                    <a:lnTo>
                      <a:pt x="5" y="138"/>
                    </a:lnTo>
                    <a:lnTo>
                      <a:pt x="9" y="147"/>
                    </a:lnTo>
                    <a:lnTo>
                      <a:pt x="13" y="156"/>
                    </a:lnTo>
                    <a:lnTo>
                      <a:pt x="18" y="165"/>
                    </a:lnTo>
                    <a:lnTo>
                      <a:pt x="24" y="173"/>
                    </a:lnTo>
                    <a:lnTo>
                      <a:pt x="31" y="180"/>
                    </a:lnTo>
                    <a:lnTo>
                      <a:pt x="39" y="187"/>
                    </a:lnTo>
                    <a:lnTo>
                      <a:pt x="46" y="193"/>
                    </a:lnTo>
                    <a:lnTo>
                      <a:pt x="56" y="199"/>
                    </a:lnTo>
                    <a:lnTo>
                      <a:pt x="65" y="203"/>
                    </a:lnTo>
                    <a:lnTo>
                      <a:pt x="75" y="206"/>
                    </a:lnTo>
                    <a:lnTo>
                      <a:pt x="84" y="210"/>
                    </a:lnTo>
                    <a:lnTo>
                      <a:pt x="95" y="211"/>
                    </a:lnTo>
                    <a:lnTo>
                      <a:pt x="105" y="211"/>
                    </a:lnTo>
                    <a:lnTo>
                      <a:pt x="116" y="211"/>
                    </a:lnTo>
                    <a:lnTo>
                      <a:pt x="127" y="210"/>
                    </a:lnTo>
                    <a:lnTo>
                      <a:pt x="137" y="206"/>
                    </a:lnTo>
                    <a:lnTo>
                      <a:pt x="147" y="203"/>
                    </a:lnTo>
                    <a:lnTo>
                      <a:pt x="156" y="199"/>
                    </a:lnTo>
                    <a:lnTo>
                      <a:pt x="165" y="193"/>
                    </a:lnTo>
                    <a:lnTo>
                      <a:pt x="173" y="187"/>
                    </a:lnTo>
                    <a:lnTo>
                      <a:pt x="180" y="180"/>
                    </a:lnTo>
                    <a:lnTo>
                      <a:pt x="187" y="173"/>
                    </a:lnTo>
                    <a:lnTo>
                      <a:pt x="193" y="165"/>
                    </a:lnTo>
                    <a:lnTo>
                      <a:pt x="199" y="156"/>
                    </a:lnTo>
                    <a:lnTo>
                      <a:pt x="204" y="147"/>
                    </a:lnTo>
                    <a:lnTo>
                      <a:pt x="207" y="138"/>
                    </a:lnTo>
                    <a:lnTo>
                      <a:pt x="209" y="127"/>
                    </a:lnTo>
                    <a:lnTo>
                      <a:pt x="211" y="116"/>
                    </a:lnTo>
                    <a:lnTo>
                      <a:pt x="212" y="106"/>
                    </a:lnTo>
                    <a:lnTo>
                      <a:pt x="211" y="95"/>
                    </a:lnTo>
                    <a:lnTo>
                      <a:pt x="209" y="84"/>
                    </a:lnTo>
                    <a:lnTo>
                      <a:pt x="207" y="75"/>
                    </a:lnTo>
                    <a:lnTo>
                      <a:pt x="204" y="65"/>
                    </a:lnTo>
                    <a:lnTo>
                      <a:pt x="199" y="56"/>
                    </a:lnTo>
                    <a:lnTo>
                      <a:pt x="193" y="46"/>
                    </a:lnTo>
                    <a:lnTo>
                      <a:pt x="187" y="38"/>
                    </a:lnTo>
                    <a:lnTo>
                      <a:pt x="180" y="31"/>
                    </a:lnTo>
                    <a:lnTo>
                      <a:pt x="173" y="24"/>
                    </a:lnTo>
                    <a:lnTo>
                      <a:pt x="165" y="18"/>
                    </a:lnTo>
                    <a:lnTo>
                      <a:pt x="156" y="13"/>
                    </a:lnTo>
                    <a:lnTo>
                      <a:pt x="147" y="9"/>
                    </a:lnTo>
                    <a:lnTo>
                      <a:pt x="137" y="5"/>
                    </a:lnTo>
                    <a:lnTo>
                      <a:pt x="127" y="3"/>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8" name="Freeform 200"/>
              <p:cNvSpPr>
                <a:spLocks/>
              </p:cNvSpPr>
              <p:nvPr/>
            </p:nvSpPr>
            <p:spPr bwMode="auto">
              <a:xfrm>
                <a:off x="3855" y="3761"/>
                <a:ext cx="35" cy="35"/>
              </a:xfrm>
              <a:custGeom>
                <a:avLst/>
                <a:gdLst>
                  <a:gd name="T0" fmla="*/ 94 w 211"/>
                  <a:gd name="T1" fmla="*/ 1 h 211"/>
                  <a:gd name="T2" fmla="*/ 74 w 211"/>
                  <a:gd name="T3" fmla="*/ 4 h 211"/>
                  <a:gd name="T4" fmla="*/ 55 w 211"/>
                  <a:gd name="T5" fmla="*/ 13 h 211"/>
                  <a:gd name="T6" fmla="*/ 39 w 211"/>
                  <a:gd name="T7" fmla="*/ 24 h 211"/>
                  <a:gd name="T8" fmla="*/ 24 w 211"/>
                  <a:gd name="T9" fmla="*/ 39 h 211"/>
                  <a:gd name="T10" fmla="*/ 13 w 211"/>
                  <a:gd name="T11" fmla="*/ 55 h 211"/>
                  <a:gd name="T12" fmla="*/ 4 w 211"/>
                  <a:gd name="T13" fmla="*/ 74 h 211"/>
                  <a:gd name="T14" fmla="*/ 1 w 211"/>
                  <a:gd name="T15" fmla="*/ 94 h 211"/>
                  <a:gd name="T16" fmla="*/ 1 w 211"/>
                  <a:gd name="T17" fmla="*/ 117 h 211"/>
                  <a:gd name="T18" fmla="*/ 4 w 211"/>
                  <a:gd name="T19" fmla="*/ 137 h 211"/>
                  <a:gd name="T20" fmla="*/ 13 w 211"/>
                  <a:gd name="T21" fmla="*/ 156 h 211"/>
                  <a:gd name="T22" fmla="*/ 24 w 211"/>
                  <a:gd name="T23" fmla="*/ 172 h 211"/>
                  <a:gd name="T24" fmla="*/ 39 w 211"/>
                  <a:gd name="T25" fmla="*/ 186 h 211"/>
                  <a:gd name="T26" fmla="*/ 55 w 211"/>
                  <a:gd name="T27" fmla="*/ 198 h 211"/>
                  <a:gd name="T28" fmla="*/ 74 w 211"/>
                  <a:gd name="T29" fmla="*/ 207 h 211"/>
                  <a:gd name="T30" fmla="*/ 94 w 211"/>
                  <a:gd name="T31" fmla="*/ 210 h 211"/>
                  <a:gd name="T32" fmla="*/ 117 w 211"/>
                  <a:gd name="T33" fmla="*/ 210 h 211"/>
                  <a:gd name="T34" fmla="*/ 137 w 211"/>
                  <a:gd name="T35" fmla="*/ 207 h 211"/>
                  <a:gd name="T36" fmla="*/ 156 w 211"/>
                  <a:gd name="T37" fmla="*/ 198 h 211"/>
                  <a:gd name="T38" fmla="*/ 172 w 211"/>
                  <a:gd name="T39" fmla="*/ 186 h 211"/>
                  <a:gd name="T40" fmla="*/ 186 w 211"/>
                  <a:gd name="T41" fmla="*/ 172 h 211"/>
                  <a:gd name="T42" fmla="*/ 198 w 211"/>
                  <a:gd name="T43" fmla="*/ 156 h 211"/>
                  <a:gd name="T44" fmla="*/ 207 w 211"/>
                  <a:gd name="T45" fmla="*/ 137 h 211"/>
                  <a:gd name="T46" fmla="*/ 210 w 211"/>
                  <a:gd name="T47" fmla="*/ 117 h 211"/>
                  <a:gd name="T48" fmla="*/ 210 w 211"/>
                  <a:gd name="T49" fmla="*/ 94 h 211"/>
                  <a:gd name="T50" fmla="*/ 207 w 211"/>
                  <a:gd name="T51" fmla="*/ 74 h 211"/>
                  <a:gd name="T52" fmla="*/ 198 w 211"/>
                  <a:gd name="T53" fmla="*/ 55 h 211"/>
                  <a:gd name="T54" fmla="*/ 186 w 211"/>
                  <a:gd name="T55" fmla="*/ 39 h 211"/>
                  <a:gd name="T56" fmla="*/ 172 w 211"/>
                  <a:gd name="T57" fmla="*/ 24 h 211"/>
                  <a:gd name="T58" fmla="*/ 156 w 211"/>
                  <a:gd name="T59" fmla="*/ 13 h 211"/>
                  <a:gd name="T60" fmla="*/ 137 w 211"/>
                  <a:gd name="T61" fmla="*/ 4 h 211"/>
                  <a:gd name="T62" fmla="*/ 117 w 211"/>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5" y="0"/>
                    </a:moveTo>
                    <a:lnTo>
                      <a:pt x="94" y="1"/>
                    </a:lnTo>
                    <a:lnTo>
                      <a:pt x="84" y="2"/>
                    </a:lnTo>
                    <a:lnTo>
                      <a:pt x="74" y="4"/>
                    </a:lnTo>
                    <a:lnTo>
                      <a:pt x="65" y="8"/>
                    </a:lnTo>
                    <a:lnTo>
                      <a:pt x="55" y="13"/>
                    </a:lnTo>
                    <a:lnTo>
                      <a:pt x="47" y="19"/>
                    </a:lnTo>
                    <a:lnTo>
                      <a:pt x="39" y="24"/>
                    </a:lnTo>
                    <a:lnTo>
                      <a:pt x="30" y="30"/>
                    </a:lnTo>
                    <a:lnTo>
                      <a:pt x="24" y="39"/>
                    </a:lnTo>
                    <a:lnTo>
                      <a:pt x="17" y="47"/>
                    </a:lnTo>
                    <a:lnTo>
                      <a:pt x="13" y="55"/>
                    </a:lnTo>
                    <a:lnTo>
                      <a:pt x="8" y="65"/>
                    </a:lnTo>
                    <a:lnTo>
                      <a:pt x="4" y="74"/>
                    </a:lnTo>
                    <a:lnTo>
                      <a:pt x="2" y="85"/>
                    </a:lnTo>
                    <a:lnTo>
                      <a:pt x="1" y="94"/>
                    </a:lnTo>
                    <a:lnTo>
                      <a:pt x="0" y="106"/>
                    </a:lnTo>
                    <a:lnTo>
                      <a:pt x="1" y="117"/>
                    </a:lnTo>
                    <a:lnTo>
                      <a:pt x="2" y="127"/>
                    </a:lnTo>
                    <a:lnTo>
                      <a:pt x="4" y="137"/>
                    </a:lnTo>
                    <a:lnTo>
                      <a:pt x="8" y="146"/>
                    </a:lnTo>
                    <a:lnTo>
                      <a:pt x="13" y="156"/>
                    </a:lnTo>
                    <a:lnTo>
                      <a:pt x="17" y="164"/>
                    </a:lnTo>
                    <a:lnTo>
                      <a:pt x="24" y="172"/>
                    </a:lnTo>
                    <a:lnTo>
                      <a:pt x="30" y="181"/>
                    </a:lnTo>
                    <a:lnTo>
                      <a:pt x="39" y="186"/>
                    </a:lnTo>
                    <a:lnTo>
                      <a:pt x="47" y="194"/>
                    </a:lnTo>
                    <a:lnTo>
                      <a:pt x="55" y="198"/>
                    </a:lnTo>
                    <a:lnTo>
                      <a:pt x="65" y="203"/>
                    </a:lnTo>
                    <a:lnTo>
                      <a:pt x="74" y="207"/>
                    </a:lnTo>
                    <a:lnTo>
                      <a:pt x="84" y="209"/>
                    </a:lnTo>
                    <a:lnTo>
                      <a:pt x="94" y="210"/>
                    </a:lnTo>
                    <a:lnTo>
                      <a:pt x="105" y="211"/>
                    </a:lnTo>
                    <a:lnTo>
                      <a:pt x="117" y="210"/>
                    </a:lnTo>
                    <a:lnTo>
                      <a:pt x="126" y="209"/>
                    </a:lnTo>
                    <a:lnTo>
                      <a:pt x="137" y="207"/>
                    </a:lnTo>
                    <a:lnTo>
                      <a:pt x="146" y="203"/>
                    </a:lnTo>
                    <a:lnTo>
                      <a:pt x="156" y="198"/>
                    </a:lnTo>
                    <a:lnTo>
                      <a:pt x="164" y="194"/>
                    </a:lnTo>
                    <a:lnTo>
                      <a:pt x="172" y="186"/>
                    </a:lnTo>
                    <a:lnTo>
                      <a:pt x="181" y="181"/>
                    </a:lnTo>
                    <a:lnTo>
                      <a:pt x="186" y="172"/>
                    </a:lnTo>
                    <a:lnTo>
                      <a:pt x="192" y="164"/>
                    </a:lnTo>
                    <a:lnTo>
                      <a:pt x="198" y="156"/>
                    </a:lnTo>
                    <a:lnTo>
                      <a:pt x="203" y="146"/>
                    </a:lnTo>
                    <a:lnTo>
                      <a:pt x="207" y="137"/>
                    </a:lnTo>
                    <a:lnTo>
                      <a:pt x="209" y="127"/>
                    </a:lnTo>
                    <a:lnTo>
                      <a:pt x="210" y="117"/>
                    </a:lnTo>
                    <a:lnTo>
                      <a:pt x="211" y="106"/>
                    </a:lnTo>
                    <a:lnTo>
                      <a:pt x="210" y="94"/>
                    </a:lnTo>
                    <a:lnTo>
                      <a:pt x="209" y="85"/>
                    </a:lnTo>
                    <a:lnTo>
                      <a:pt x="207" y="74"/>
                    </a:lnTo>
                    <a:lnTo>
                      <a:pt x="203" y="65"/>
                    </a:lnTo>
                    <a:lnTo>
                      <a:pt x="198" y="55"/>
                    </a:lnTo>
                    <a:lnTo>
                      <a:pt x="192" y="47"/>
                    </a:lnTo>
                    <a:lnTo>
                      <a:pt x="186" y="39"/>
                    </a:lnTo>
                    <a:lnTo>
                      <a:pt x="181" y="30"/>
                    </a:lnTo>
                    <a:lnTo>
                      <a:pt x="172" y="24"/>
                    </a:lnTo>
                    <a:lnTo>
                      <a:pt x="164" y="19"/>
                    </a:lnTo>
                    <a:lnTo>
                      <a:pt x="156" y="13"/>
                    </a:lnTo>
                    <a:lnTo>
                      <a:pt x="146" y="8"/>
                    </a:lnTo>
                    <a:lnTo>
                      <a:pt x="137" y="4"/>
                    </a:lnTo>
                    <a:lnTo>
                      <a:pt x="126" y="2"/>
                    </a:lnTo>
                    <a:lnTo>
                      <a:pt x="117"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9" name="Freeform 201"/>
              <p:cNvSpPr>
                <a:spLocks/>
              </p:cNvSpPr>
              <p:nvPr/>
            </p:nvSpPr>
            <p:spPr bwMode="auto">
              <a:xfrm>
                <a:off x="3871" y="3536"/>
                <a:ext cx="35" cy="35"/>
              </a:xfrm>
              <a:custGeom>
                <a:avLst/>
                <a:gdLst>
                  <a:gd name="T0" fmla="*/ 95 w 212"/>
                  <a:gd name="T1" fmla="*/ 0 h 211"/>
                  <a:gd name="T2" fmla="*/ 75 w 212"/>
                  <a:gd name="T3" fmla="*/ 5 h 211"/>
                  <a:gd name="T4" fmla="*/ 56 w 212"/>
                  <a:gd name="T5" fmla="*/ 13 h 211"/>
                  <a:gd name="T6" fmla="*/ 39 w 212"/>
                  <a:gd name="T7" fmla="*/ 24 h 211"/>
                  <a:gd name="T8" fmla="*/ 25 w 212"/>
                  <a:gd name="T9" fmla="*/ 38 h 211"/>
                  <a:gd name="T10" fmla="*/ 13 w 212"/>
                  <a:gd name="T11" fmla="*/ 55 h 211"/>
                  <a:gd name="T12" fmla="*/ 5 w 212"/>
                  <a:gd name="T13" fmla="*/ 74 h 211"/>
                  <a:gd name="T14" fmla="*/ 1 w 212"/>
                  <a:gd name="T15" fmla="*/ 95 h 211"/>
                  <a:gd name="T16" fmla="*/ 1 w 212"/>
                  <a:gd name="T17" fmla="*/ 116 h 211"/>
                  <a:gd name="T18" fmla="*/ 5 w 212"/>
                  <a:gd name="T19" fmla="*/ 137 h 211"/>
                  <a:gd name="T20" fmla="*/ 13 w 212"/>
                  <a:gd name="T21" fmla="*/ 156 h 211"/>
                  <a:gd name="T22" fmla="*/ 25 w 212"/>
                  <a:gd name="T23" fmla="*/ 173 h 211"/>
                  <a:gd name="T24" fmla="*/ 39 w 212"/>
                  <a:gd name="T25" fmla="*/ 187 h 211"/>
                  <a:gd name="T26" fmla="*/ 56 w 212"/>
                  <a:gd name="T27" fmla="*/ 198 h 211"/>
                  <a:gd name="T28" fmla="*/ 75 w 212"/>
                  <a:gd name="T29" fmla="*/ 206 h 211"/>
                  <a:gd name="T30" fmla="*/ 95 w 212"/>
                  <a:gd name="T31" fmla="*/ 211 h 211"/>
                  <a:gd name="T32" fmla="*/ 117 w 212"/>
                  <a:gd name="T33" fmla="*/ 211 h 211"/>
                  <a:gd name="T34" fmla="*/ 137 w 212"/>
                  <a:gd name="T35" fmla="*/ 206 h 211"/>
                  <a:gd name="T36" fmla="*/ 156 w 212"/>
                  <a:gd name="T37" fmla="*/ 198 h 211"/>
                  <a:gd name="T38" fmla="*/ 173 w 212"/>
                  <a:gd name="T39" fmla="*/ 187 h 211"/>
                  <a:gd name="T40" fmla="*/ 187 w 212"/>
                  <a:gd name="T41" fmla="*/ 173 h 211"/>
                  <a:gd name="T42" fmla="*/ 199 w 212"/>
                  <a:gd name="T43" fmla="*/ 156 h 211"/>
                  <a:gd name="T44" fmla="*/ 207 w 212"/>
                  <a:gd name="T45" fmla="*/ 137 h 211"/>
                  <a:gd name="T46" fmla="*/ 210 w 212"/>
                  <a:gd name="T47" fmla="*/ 116 h 211"/>
                  <a:gd name="T48" fmla="*/ 210 w 212"/>
                  <a:gd name="T49" fmla="*/ 95 h 211"/>
                  <a:gd name="T50" fmla="*/ 207 w 212"/>
                  <a:gd name="T51" fmla="*/ 74 h 211"/>
                  <a:gd name="T52" fmla="*/ 199 w 212"/>
                  <a:gd name="T53" fmla="*/ 55 h 211"/>
                  <a:gd name="T54" fmla="*/ 187 w 212"/>
                  <a:gd name="T55" fmla="*/ 38 h 211"/>
                  <a:gd name="T56" fmla="*/ 173 w 212"/>
                  <a:gd name="T57" fmla="*/ 24 h 211"/>
                  <a:gd name="T58" fmla="*/ 156 w 212"/>
                  <a:gd name="T59" fmla="*/ 13 h 211"/>
                  <a:gd name="T60" fmla="*/ 137 w 212"/>
                  <a:gd name="T61" fmla="*/ 5 h 211"/>
                  <a:gd name="T62" fmla="*/ 117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6" y="0"/>
                    </a:moveTo>
                    <a:lnTo>
                      <a:pt x="95" y="0"/>
                    </a:lnTo>
                    <a:lnTo>
                      <a:pt x="85" y="3"/>
                    </a:lnTo>
                    <a:lnTo>
                      <a:pt x="75" y="5"/>
                    </a:lnTo>
                    <a:lnTo>
                      <a:pt x="65" y="9"/>
                    </a:lnTo>
                    <a:lnTo>
                      <a:pt x="56" y="13"/>
                    </a:lnTo>
                    <a:lnTo>
                      <a:pt x="47" y="18"/>
                    </a:lnTo>
                    <a:lnTo>
                      <a:pt x="39" y="24"/>
                    </a:lnTo>
                    <a:lnTo>
                      <a:pt x="31" y="31"/>
                    </a:lnTo>
                    <a:lnTo>
                      <a:pt x="25" y="38"/>
                    </a:lnTo>
                    <a:lnTo>
                      <a:pt x="19" y="46"/>
                    </a:lnTo>
                    <a:lnTo>
                      <a:pt x="13" y="55"/>
                    </a:lnTo>
                    <a:lnTo>
                      <a:pt x="8" y="64"/>
                    </a:lnTo>
                    <a:lnTo>
                      <a:pt x="5" y="74"/>
                    </a:lnTo>
                    <a:lnTo>
                      <a:pt x="2" y="84"/>
                    </a:lnTo>
                    <a:lnTo>
                      <a:pt x="1" y="95"/>
                    </a:lnTo>
                    <a:lnTo>
                      <a:pt x="0" y="106"/>
                    </a:lnTo>
                    <a:lnTo>
                      <a:pt x="1" y="116"/>
                    </a:lnTo>
                    <a:lnTo>
                      <a:pt x="2" y="127"/>
                    </a:lnTo>
                    <a:lnTo>
                      <a:pt x="5" y="137"/>
                    </a:lnTo>
                    <a:lnTo>
                      <a:pt x="8" y="147"/>
                    </a:lnTo>
                    <a:lnTo>
                      <a:pt x="13" y="156"/>
                    </a:lnTo>
                    <a:lnTo>
                      <a:pt x="19" y="165"/>
                    </a:lnTo>
                    <a:lnTo>
                      <a:pt x="25" y="173"/>
                    </a:lnTo>
                    <a:lnTo>
                      <a:pt x="31" y="180"/>
                    </a:lnTo>
                    <a:lnTo>
                      <a:pt x="39" y="187"/>
                    </a:lnTo>
                    <a:lnTo>
                      <a:pt x="47" y="193"/>
                    </a:lnTo>
                    <a:lnTo>
                      <a:pt x="56" y="198"/>
                    </a:lnTo>
                    <a:lnTo>
                      <a:pt x="65" y="202"/>
                    </a:lnTo>
                    <a:lnTo>
                      <a:pt x="75" y="206"/>
                    </a:lnTo>
                    <a:lnTo>
                      <a:pt x="85" y="208"/>
                    </a:lnTo>
                    <a:lnTo>
                      <a:pt x="95" y="211"/>
                    </a:lnTo>
                    <a:lnTo>
                      <a:pt x="106" y="211"/>
                    </a:lnTo>
                    <a:lnTo>
                      <a:pt x="117" y="211"/>
                    </a:lnTo>
                    <a:lnTo>
                      <a:pt x="128" y="208"/>
                    </a:lnTo>
                    <a:lnTo>
                      <a:pt x="137" y="206"/>
                    </a:lnTo>
                    <a:lnTo>
                      <a:pt x="147" y="202"/>
                    </a:lnTo>
                    <a:lnTo>
                      <a:pt x="156" y="198"/>
                    </a:lnTo>
                    <a:lnTo>
                      <a:pt x="164" y="193"/>
                    </a:lnTo>
                    <a:lnTo>
                      <a:pt x="173" y="187"/>
                    </a:lnTo>
                    <a:lnTo>
                      <a:pt x="181" y="180"/>
                    </a:lnTo>
                    <a:lnTo>
                      <a:pt x="187" y="173"/>
                    </a:lnTo>
                    <a:lnTo>
                      <a:pt x="194" y="165"/>
                    </a:lnTo>
                    <a:lnTo>
                      <a:pt x="199" y="156"/>
                    </a:lnTo>
                    <a:lnTo>
                      <a:pt x="203" y="147"/>
                    </a:lnTo>
                    <a:lnTo>
                      <a:pt x="207" y="137"/>
                    </a:lnTo>
                    <a:lnTo>
                      <a:pt x="209" y="127"/>
                    </a:lnTo>
                    <a:lnTo>
                      <a:pt x="210" y="116"/>
                    </a:lnTo>
                    <a:lnTo>
                      <a:pt x="212" y="106"/>
                    </a:lnTo>
                    <a:lnTo>
                      <a:pt x="210" y="95"/>
                    </a:lnTo>
                    <a:lnTo>
                      <a:pt x="209" y="84"/>
                    </a:lnTo>
                    <a:lnTo>
                      <a:pt x="207" y="74"/>
                    </a:lnTo>
                    <a:lnTo>
                      <a:pt x="203" y="64"/>
                    </a:lnTo>
                    <a:lnTo>
                      <a:pt x="199" y="55"/>
                    </a:lnTo>
                    <a:lnTo>
                      <a:pt x="194" y="46"/>
                    </a:lnTo>
                    <a:lnTo>
                      <a:pt x="187" y="38"/>
                    </a:lnTo>
                    <a:lnTo>
                      <a:pt x="181" y="31"/>
                    </a:lnTo>
                    <a:lnTo>
                      <a:pt x="173" y="24"/>
                    </a:lnTo>
                    <a:lnTo>
                      <a:pt x="164" y="18"/>
                    </a:lnTo>
                    <a:lnTo>
                      <a:pt x="156" y="13"/>
                    </a:lnTo>
                    <a:lnTo>
                      <a:pt x="147" y="9"/>
                    </a:lnTo>
                    <a:lnTo>
                      <a:pt x="137" y="5"/>
                    </a:lnTo>
                    <a:lnTo>
                      <a:pt x="128" y="3"/>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90" name="Freeform 202"/>
              <p:cNvSpPr>
                <a:spLocks/>
              </p:cNvSpPr>
              <p:nvPr/>
            </p:nvSpPr>
            <p:spPr bwMode="auto">
              <a:xfrm>
                <a:off x="3886" y="3206"/>
                <a:ext cx="35" cy="35"/>
              </a:xfrm>
              <a:custGeom>
                <a:avLst/>
                <a:gdLst>
                  <a:gd name="T0" fmla="*/ 96 w 212"/>
                  <a:gd name="T1" fmla="*/ 0 h 211"/>
                  <a:gd name="T2" fmla="*/ 75 w 212"/>
                  <a:gd name="T3" fmla="*/ 5 h 211"/>
                  <a:gd name="T4" fmla="*/ 56 w 212"/>
                  <a:gd name="T5" fmla="*/ 13 h 211"/>
                  <a:gd name="T6" fmla="*/ 39 w 212"/>
                  <a:gd name="T7" fmla="*/ 24 h 211"/>
                  <a:gd name="T8" fmla="*/ 25 w 212"/>
                  <a:gd name="T9" fmla="*/ 38 h 211"/>
                  <a:gd name="T10" fmla="*/ 13 w 212"/>
                  <a:gd name="T11" fmla="*/ 55 h 211"/>
                  <a:gd name="T12" fmla="*/ 5 w 212"/>
                  <a:gd name="T13" fmla="*/ 74 h 211"/>
                  <a:gd name="T14" fmla="*/ 2 w 212"/>
                  <a:gd name="T15" fmla="*/ 95 h 211"/>
                  <a:gd name="T16" fmla="*/ 2 w 212"/>
                  <a:gd name="T17" fmla="*/ 116 h 211"/>
                  <a:gd name="T18" fmla="*/ 5 w 212"/>
                  <a:gd name="T19" fmla="*/ 138 h 211"/>
                  <a:gd name="T20" fmla="*/ 13 w 212"/>
                  <a:gd name="T21" fmla="*/ 157 h 211"/>
                  <a:gd name="T22" fmla="*/ 25 w 212"/>
                  <a:gd name="T23" fmla="*/ 173 h 211"/>
                  <a:gd name="T24" fmla="*/ 39 w 212"/>
                  <a:gd name="T25" fmla="*/ 187 h 211"/>
                  <a:gd name="T26" fmla="*/ 56 w 212"/>
                  <a:gd name="T27" fmla="*/ 198 h 211"/>
                  <a:gd name="T28" fmla="*/ 75 w 212"/>
                  <a:gd name="T29" fmla="*/ 206 h 211"/>
                  <a:gd name="T30" fmla="*/ 96 w 212"/>
                  <a:gd name="T31" fmla="*/ 211 h 211"/>
                  <a:gd name="T32" fmla="*/ 117 w 212"/>
                  <a:gd name="T33" fmla="*/ 211 h 211"/>
                  <a:gd name="T34" fmla="*/ 138 w 212"/>
                  <a:gd name="T35" fmla="*/ 206 h 211"/>
                  <a:gd name="T36" fmla="*/ 156 w 212"/>
                  <a:gd name="T37" fmla="*/ 198 h 211"/>
                  <a:gd name="T38" fmla="*/ 173 w 212"/>
                  <a:gd name="T39" fmla="*/ 187 h 211"/>
                  <a:gd name="T40" fmla="*/ 188 w 212"/>
                  <a:gd name="T41" fmla="*/ 173 h 211"/>
                  <a:gd name="T42" fmla="*/ 199 w 212"/>
                  <a:gd name="T43" fmla="*/ 157 h 211"/>
                  <a:gd name="T44" fmla="*/ 207 w 212"/>
                  <a:gd name="T45" fmla="*/ 138 h 211"/>
                  <a:gd name="T46" fmla="*/ 211 w 212"/>
                  <a:gd name="T47" fmla="*/ 116 h 211"/>
                  <a:gd name="T48" fmla="*/ 211 w 212"/>
                  <a:gd name="T49" fmla="*/ 95 h 211"/>
                  <a:gd name="T50" fmla="*/ 207 w 212"/>
                  <a:gd name="T51" fmla="*/ 74 h 211"/>
                  <a:gd name="T52" fmla="*/ 199 w 212"/>
                  <a:gd name="T53" fmla="*/ 55 h 211"/>
                  <a:gd name="T54" fmla="*/ 188 w 212"/>
                  <a:gd name="T55" fmla="*/ 38 h 211"/>
                  <a:gd name="T56" fmla="*/ 173 w 212"/>
                  <a:gd name="T57" fmla="*/ 24 h 211"/>
                  <a:gd name="T58" fmla="*/ 156 w 212"/>
                  <a:gd name="T59" fmla="*/ 13 h 211"/>
                  <a:gd name="T60" fmla="*/ 138 w 212"/>
                  <a:gd name="T61" fmla="*/ 5 h 211"/>
                  <a:gd name="T62" fmla="*/ 117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7" y="0"/>
                    </a:moveTo>
                    <a:lnTo>
                      <a:pt x="96" y="0"/>
                    </a:lnTo>
                    <a:lnTo>
                      <a:pt x="86" y="3"/>
                    </a:lnTo>
                    <a:lnTo>
                      <a:pt x="75" y="5"/>
                    </a:lnTo>
                    <a:lnTo>
                      <a:pt x="65" y="9"/>
                    </a:lnTo>
                    <a:lnTo>
                      <a:pt x="56" y="13"/>
                    </a:lnTo>
                    <a:lnTo>
                      <a:pt x="48" y="18"/>
                    </a:lnTo>
                    <a:lnTo>
                      <a:pt x="39" y="24"/>
                    </a:lnTo>
                    <a:lnTo>
                      <a:pt x="32" y="31"/>
                    </a:lnTo>
                    <a:lnTo>
                      <a:pt x="25" y="38"/>
                    </a:lnTo>
                    <a:lnTo>
                      <a:pt x="19" y="47"/>
                    </a:lnTo>
                    <a:lnTo>
                      <a:pt x="13" y="55"/>
                    </a:lnTo>
                    <a:lnTo>
                      <a:pt x="9" y="64"/>
                    </a:lnTo>
                    <a:lnTo>
                      <a:pt x="5" y="74"/>
                    </a:lnTo>
                    <a:lnTo>
                      <a:pt x="3" y="84"/>
                    </a:lnTo>
                    <a:lnTo>
                      <a:pt x="2" y="95"/>
                    </a:lnTo>
                    <a:lnTo>
                      <a:pt x="0" y="106"/>
                    </a:lnTo>
                    <a:lnTo>
                      <a:pt x="2" y="116"/>
                    </a:lnTo>
                    <a:lnTo>
                      <a:pt x="3" y="127"/>
                    </a:lnTo>
                    <a:lnTo>
                      <a:pt x="5" y="138"/>
                    </a:lnTo>
                    <a:lnTo>
                      <a:pt x="9" y="147"/>
                    </a:lnTo>
                    <a:lnTo>
                      <a:pt x="13" y="157"/>
                    </a:lnTo>
                    <a:lnTo>
                      <a:pt x="19" y="165"/>
                    </a:lnTo>
                    <a:lnTo>
                      <a:pt x="25" y="173"/>
                    </a:lnTo>
                    <a:lnTo>
                      <a:pt x="32" y="180"/>
                    </a:lnTo>
                    <a:lnTo>
                      <a:pt x="39" y="187"/>
                    </a:lnTo>
                    <a:lnTo>
                      <a:pt x="48" y="193"/>
                    </a:lnTo>
                    <a:lnTo>
                      <a:pt x="56" y="198"/>
                    </a:lnTo>
                    <a:lnTo>
                      <a:pt x="65" y="203"/>
                    </a:lnTo>
                    <a:lnTo>
                      <a:pt x="75" y="206"/>
                    </a:lnTo>
                    <a:lnTo>
                      <a:pt x="86" y="209"/>
                    </a:lnTo>
                    <a:lnTo>
                      <a:pt x="96" y="211"/>
                    </a:lnTo>
                    <a:lnTo>
                      <a:pt x="107" y="211"/>
                    </a:lnTo>
                    <a:lnTo>
                      <a:pt x="117" y="211"/>
                    </a:lnTo>
                    <a:lnTo>
                      <a:pt x="128" y="209"/>
                    </a:lnTo>
                    <a:lnTo>
                      <a:pt x="138" y="206"/>
                    </a:lnTo>
                    <a:lnTo>
                      <a:pt x="147" y="203"/>
                    </a:lnTo>
                    <a:lnTo>
                      <a:pt x="156" y="198"/>
                    </a:lnTo>
                    <a:lnTo>
                      <a:pt x="166" y="193"/>
                    </a:lnTo>
                    <a:lnTo>
                      <a:pt x="173" y="187"/>
                    </a:lnTo>
                    <a:lnTo>
                      <a:pt x="181" y="180"/>
                    </a:lnTo>
                    <a:lnTo>
                      <a:pt x="188" y="173"/>
                    </a:lnTo>
                    <a:lnTo>
                      <a:pt x="194" y="165"/>
                    </a:lnTo>
                    <a:lnTo>
                      <a:pt x="199" y="157"/>
                    </a:lnTo>
                    <a:lnTo>
                      <a:pt x="204" y="147"/>
                    </a:lnTo>
                    <a:lnTo>
                      <a:pt x="207" y="138"/>
                    </a:lnTo>
                    <a:lnTo>
                      <a:pt x="210" y="127"/>
                    </a:lnTo>
                    <a:lnTo>
                      <a:pt x="211" y="116"/>
                    </a:lnTo>
                    <a:lnTo>
                      <a:pt x="212" y="106"/>
                    </a:lnTo>
                    <a:lnTo>
                      <a:pt x="211" y="95"/>
                    </a:lnTo>
                    <a:lnTo>
                      <a:pt x="210" y="84"/>
                    </a:lnTo>
                    <a:lnTo>
                      <a:pt x="207" y="74"/>
                    </a:lnTo>
                    <a:lnTo>
                      <a:pt x="204" y="64"/>
                    </a:lnTo>
                    <a:lnTo>
                      <a:pt x="199" y="55"/>
                    </a:lnTo>
                    <a:lnTo>
                      <a:pt x="194" y="47"/>
                    </a:lnTo>
                    <a:lnTo>
                      <a:pt x="188" y="38"/>
                    </a:lnTo>
                    <a:lnTo>
                      <a:pt x="181" y="31"/>
                    </a:lnTo>
                    <a:lnTo>
                      <a:pt x="173" y="24"/>
                    </a:lnTo>
                    <a:lnTo>
                      <a:pt x="166" y="18"/>
                    </a:lnTo>
                    <a:lnTo>
                      <a:pt x="156" y="13"/>
                    </a:lnTo>
                    <a:lnTo>
                      <a:pt x="147" y="9"/>
                    </a:lnTo>
                    <a:lnTo>
                      <a:pt x="138" y="5"/>
                    </a:lnTo>
                    <a:lnTo>
                      <a:pt x="128" y="3"/>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91" name="Freeform 203"/>
              <p:cNvSpPr>
                <a:spLocks/>
              </p:cNvSpPr>
              <p:nvPr/>
            </p:nvSpPr>
            <p:spPr bwMode="auto">
              <a:xfrm>
                <a:off x="3902" y="2864"/>
                <a:ext cx="35" cy="35"/>
              </a:xfrm>
              <a:custGeom>
                <a:avLst/>
                <a:gdLst>
                  <a:gd name="T0" fmla="*/ 95 w 210"/>
                  <a:gd name="T1" fmla="*/ 2 h 212"/>
                  <a:gd name="T2" fmla="*/ 73 w 210"/>
                  <a:gd name="T3" fmla="*/ 5 h 212"/>
                  <a:gd name="T4" fmla="*/ 54 w 210"/>
                  <a:gd name="T5" fmla="*/ 13 h 212"/>
                  <a:gd name="T6" fmla="*/ 38 w 210"/>
                  <a:gd name="T7" fmla="*/ 25 h 212"/>
                  <a:gd name="T8" fmla="*/ 24 w 210"/>
                  <a:gd name="T9" fmla="*/ 39 h 212"/>
                  <a:gd name="T10" fmla="*/ 12 w 210"/>
                  <a:gd name="T11" fmla="*/ 56 h 212"/>
                  <a:gd name="T12" fmla="*/ 5 w 210"/>
                  <a:gd name="T13" fmla="*/ 75 h 212"/>
                  <a:gd name="T14" fmla="*/ 0 w 210"/>
                  <a:gd name="T15" fmla="*/ 95 h 212"/>
                  <a:gd name="T16" fmla="*/ 0 w 210"/>
                  <a:gd name="T17" fmla="*/ 117 h 212"/>
                  <a:gd name="T18" fmla="*/ 5 w 210"/>
                  <a:gd name="T19" fmla="*/ 138 h 212"/>
                  <a:gd name="T20" fmla="*/ 12 w 210"/>
                  <a:gd name="T21" fmla="*/ 157 h 212"/>
                  <a:gd name="T22" fmla="*/ 24 w 210"/>
                  <a:gd name="T23" fmla="*/ 173 h 212"/>
                  <a:gd name="T24" fmla="*/ 38 w 210"/>
                  <a:gd name="T25" fmla="*/ 187 h 212"/>
                  <a:gd name="T26" fmla="*/ 54 w 210"/>
                  <a:gd name="T27" fmla="*/ 199 h 212"/>
                  <a:gd name="T28" fmla="*/ 73 w 210"/>
                  <a:gd name="T29" fmla="*/ 207 h 212"/>
                  <a:gd name="T30" fmla="*/ 95 w 210"/>
                  <a:gd name="T31" fmla="*/ 211 h 212"/>
                  <a:gd name="T32" fmla="*/ 116 w 210"/>
                  <a:gd name="T33" fmla="*/ 211 h 212"/>
                  <a:gd name="T34" fmla="*/ 136 w 210"/>
                  <a:gd name="T35" fmla="*/ 207 h 212"/>
                  <a:gd name="T36" fmla="*/ 155 w 210"/>
                  <a:gd name="T37" fmla="*/ 199 h 212"/>
                  <a:gd name="T38" fmla="*/ 173 w 210"/>
                  <a:gd name="T39" fmla="*/ 187 h 212"/>
                  <a:gd name="T40" fmla="*/ 187 w 210"/>
                  <a:gd name="T41" fmla="*/ 173 h 212"/>
                  <a:gd name="T42" fmla="*/ 197 w 210"/>
                  <a:gd name="T43" fmla="*/ 157 h 212"/>
                  <a:gd name="T44" fmla="*/ 206 w 210"/>
                  <a:gd name="T45" fmla="*/ 138 h 212"/>
                  <a:gd name="T46" fmla="*/ 210 w 210"/>
                  <a:gd name="T47" fmla="*/ 117 h 212"/>
                  <a:gd name="T48" fmla="*/ 210 w 210"/>
                  <a:gd name="T49" fmla="*/ 95 h 212"/>
                  <a:gd name="T50" fmla="*/ 206 w 210"/>
                  <a:gd name="T51" fmla="*/ 75 h 212"/>
                  <a:gd name="T52" fmla="*/ 197 w 210"/>
                  <a:gd name="T53" fmla="*/ 56 h 212"/>
                  <a:gd name="T54" fmla="*/ 187 w 210"/>
                  <a:gd name="T55" fmla="*/ 39 h 212"/>
                  <a:gd name="T56" fmla="*/ 173 w 210"/>
                  <a:gd name="T57" fmla="*/ 25 h 212"/>
                  <a:gd name="T58" fmla="*/ 155 w 210"/>
                  <a:gd name="T59" fmla="*/ 13 h 212"/>
                  <a:gd name="T60" fmla="*/ 136 w 210"/>
                  <a:gd name="T61" fmla="*/ 5 h 212"/>
                  <a:gd name="T62" fmla="*/ 116 w 210"/>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5" y="2"/>
                    </a:lnTo>
                    <a:lnTo>
                      <a:pt x="84" y="3"/>
                    </a:lnTo>
                    <a:lnTo>
                      <a:pt x="73" y="5"/>
                    </a:lnTo>
                    <a:lnTo>
                      <a:pt x="64" y="9"/>
                    </a:lnTo>
                    <a:lnTo>
                      <a:pt x="54" y="13"/>
                    </a:lnTo>
                    <a:lnTo>
                      <a:pt x="46" y="19"/>
                    </a:lnTo>
                    <a:lnTo>
                      <a:pt x="38" y="25"/>
                    </a:lnTo>
                    <a:lnTo>
                      <a:pt x="31" y="31"/>
                    </a:lnTo>
                    <a:lnTo>
                      <a:pt x="24" y="39"/>
                    </a:lnTo>
                    <a:lnTo>
                      <a:pt x="18" y="48"/>
                    </a:lnTo>
                    <a:lnTo>
                      <a:pt x="12" y="56"/>
                    </a:lnTo>
                    <a:lnTo>
                      <a:pt x="8" y="65"/>
                    </a:lnTo>
                    <a:lnTo>
                      <a:pt x="5" y="75"/>
                    </a:lnTo>
                    <a:lnTo>
                      <a:pt x="1" y="86"/>
                    </a:lnTo>
                    <a:lnTo>
                      <a:pt x="0" y="95"/>
                    </a:lnTo>
                    <a:lnTo>
                      <a:pt x="0" y="107"/>
                    </a:lnTo>
                    <a:lnTo>
                      <a:pt x="0" y="117"/>
                    </a:lnTo>
                    <a:lnTo>
                      <a:pt x="1" y="128"/>
                    </a:lnTo>
                    <a:lnTo>
                      <a:pt x="5" y="138"/>
                    </a:lnTo>
                    <a:lnTo>
                      <a:pt x="8" y="147"/>
                    </a:lnTo>
                    <a:lnTo>
                      <a:pt x="12" y="157"/>
                    </a:lnTo>
                    <a:lnTo>
                      <a:pt x="18" y="165"/>
                    </a:lnTo>
                    <a:lnTo>
                      <a:pt x="24" y="173"/>
                    </a:lnTo>
                    <a:lnTo>
                      <a:pt x="31" y="181"/>
                    </a:lnTo>
                    <a:lnTo>
                      <a:pt x="38" y="187"/>
                    </a:lnTo>
                    <a:lnTo>
                      <a:pt x="46" y="194"/>
                    </a:lnTo>
                    <a:lnTo>
                      <a:pt x="54" y="199"/>
                    </a:lnTo>
                    <a:lnTo>
                      <a:pt x="64" y="204"/>
                    </a:lnTo>
                    <a:lnTo>
                      <a:pt x="73" y="207"/>
                    </a:lnTo>
                    <a:lnTo>
                      <a:pt x="84" y="210"/>
                    </a:lnTo>
                    <a:lnTo>
                      <a:pt x="95" y="211"/>
                    </a:lnTo>
                    <a:lnTo>
                      <a:pt x="105" y="212"/>
                    </a:lnTo>
                    <a:lnTo>
                      <a:pt x="116" y="211"/>
                    </a:lnTo>
                    <a:lnTo>
                      <a:pt x="126" y="210"/>
                    </a:lnTo>
                    <a:lnTo>
                      <a:pt x="136" y="207"/>
                    </a:lnTo>
                    <a:lnTo>
                      <a:pt x="147" y="204"/>
                    </a:lnTo>
                    <a:lnTo>
                      <a:pt x="155" y="199"/>
                    </a:lnTo>
                    <a:lnTo>
                      <a:pt x="164" y="194"/>
                    </a:lnTo>
                    <a:lnTo>
                      <a:pt x="173" y="187"/>
                    </a:lnTo>
                    <a:lnTo>
                      <a:pt x="180" y="181"/>
                    </a:lnTo>
                    <a:lnTo>
                      <a:pt x="187" y="173"/>
                    </a:lnTo>
                    <a:lnTo>
                      <a:pt x="193" y="165"/>
                    </a:lnTo>
                    <a:lnTo>
                      <a:pt x="197" y="157"/>
                    </a:lnTo>
                    <a:lnTo>
                      <a:pt x="202" y="147"/>
                    </a:lnTo>
                    <a:lnTo>
                      <a:pt x="206" y="138"/>
                    </a:lnTo>
                    <a:lnTo>
                      <a:pt x="208" y="128"/>
                    </a:lnTo>
                    <a:lnTo>
                      <a:pt x="210" y="117"/>
                    </a:lnTo>
                    <a:lnTo>
                      <a:pt x="210" y="107"/>
                    </a:lnTo>
                    <a:lnTo>
                      <a:pt x="210" y="95"/>
                    </a:lnTo>
                    <a:lnTo>
                      <a:pt x="208" y="86"/>
                    </a:lnTo>
                    <a:lnTo>
                      <a:pt x="206" y="75"/>
                    </a:lnTo>
                    <a:lnTo>
                      <a:pt x="202" y="65"/>
                    </a:lnTo>
                    <a:lnTo>
                      <a:pt x="197" y="56"/>
                    </a:lnTo>
                    <a:lnTo>
                      <a:pt x="193" y="48"/>
                    </a:lnTo>
                    <a:lnTo>
                      <a:pt x="187" y="39"/>
                    </a:lnTo>
                    <a:lnTo>
                      <a:pt x="180" y="31"/>
                    </a:lnTo>
                    <a:lnTo>
                      <a:pt x="173" y="25"/>
                    </a:lnTo>
                    <a:lnTo>
                      <a:pt x="164" y="19"/>
                    </a:lnTo>
                    <a:lnTo>
                      <a:pt x="155" y="13"/>
                    </a:lnTo>
                    <a:lnTo>
                      <a:pt x="147" y="9"/>
                    </a:lnTo>
                    <a:lnTo>
                      <a:pt x="136" y="5"/>
                    </a:lnTo>
                    <a:lnTo>
                      <a:pt x="126"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92" name="Freeform 204"/>
              <p:cNvSpPr>
                <a:spLocks/>
              </p:cNvSpPr>
              <p:nvPr/>
            </p:nvSpPr>
            <p:spPr bwMode="auto">
              <a:xfrm>
                <a:off x="3917" y="2622"/>
                <a:ext cx="35" cy="35"/>
              </a:xfrm>
              <a:custGeom>
                <a:avLst/>
                <a:gdLst>
                  <a:gd name="T0" fmla="*/ 95 w 211"/>
                  <a:gd name="T1" fmla="*/ 2 h 212"/>
                  <a:gd name="T2" fmla="*/ 74 w 211"/>
                  <a:gd name="T3" fmla="*/ 5 h 212"/>
                  <a:gd name="T4" fmla="*/ 55 w 211"/>
                  <a:gd name="T5" fmla="*/ 13 h 212"/>
                  <a:gd name="T6" fmla="*/ 38 w 211"/>
                  <a:gd name="T7" fmla="*/ 25 h 212"/>
                  <a:gd name="T8" fmla="*/ 24 w 211"/>
                  <a:gd name="T9" fmla="*/ 39 h 212"/>
                  <a:gd name="T10" fmla="*/ 12 w 211"/>
                  <a:gd name="T11" fmla="*/ 56 h 212"/>
                  <a:gd name="T12" fmla="*/ 5 w 211"/>
                  <a:gd name="T13" fmla="*/ 75 h 212"/>
                  <a:gd name="T14" fmla="*/ 0 w 211"/>
                  <a:gd name="T15" fmla="*/ 95 h 212"/>
                  <a:gd name="T16" fmla="*/ 0 w 211"/>
                  <a:gd name="T17" fmla="*/ 117 h 212"/>
                  <a:gd name="T18" fmla="*/ 5 w 211"/>
                  <a:gd name="T19" fmla="*/ 138 h 212"/>
                  <a:gd name="T20" fmla="*/ 12 w 211"/>
                  <a:gd name="T21" fmla="*/ 156 h 212"/>
                  <a:gd name="T22" fmla="*/ 24 w 211"/>
                  <a:gd name="T23" fmla="*/ 173 h 212"/>
                  <a:gd name="T24" fmla="*/ 38 w 211"/>
                  <a:gd name="T25" fmla="*/ 187 h 212"/>
                  <a:gd name="T26" fmla="*/ 55 w 211"/>
                  <a:gd name="T27" fmla="*/ 199 h 212"/>
                  <a:gd name="T28" fmla="*/ 74 w 211"/>
                  <a:gd name="T29" fmla="*/ 207 h 212"/>
                  <a:gd name="T30" fmla="*/ 95 w 211"/>
                  <a:gd name="T31" fmla="*/ 211 h 212"/>
                  <a:gd name="T32" fmla="*/ 116 w 211"/>
                  <a:gd name="T33" fmla="*/ 211 h 212"/>
                  <a:gd name="T34" fmla="*/ 136 w 211"/>
                  <a:gd name="T35" fmla="*/ 207 h 212"/>
                  <a:gd name="T36" fmla="*/ 155 w 211"/>
                  <a:gd name="T37" fmla="*/ 199 h 212"/>
                  <a:gd name="T38" fmla="*/ 173 w 211"/>
                  <a:gd name="T39" fmla="*/ 187 h 212"/>
                  <a:gd name="T40" fmla="*/ 187 w 211"/>
                  <a:gd name="T41" fmla="*/ 173 h 212"/>
                  <a:gd name="T42" fmla="*/ 198 w 211"/>
                  <a:gd name="T43" fmla="*/ 156 h 212"/>
                  <a:gd name="T44" fmla="*/ 206 w 211"/>
                  <a:gd name="T45" fmla="*/ 138 h 212"/>
                  <a:gd name="T46" fmla="*/ 211 w 211"/>
                  <a:gd name="T47" fmla="*/ 117 h 212"/>
                  <a:gd name="T48" fmla="*/ 211 w 211"/>
                  <a:gd name="T49" fmla="*/ 95 h 212"/>
                  <a:gd name="T50" fmla="*/ 206 w 211"/>
                  <a:gd name="T51" fmla="*/ 75 h 212"/>
                  <a:gd name="T52" fmla="*/ 198 w 211"/>
                  <a:gd name="T53" fmla="*/ 56 h 212"/>
                  <a:gd name="T54" fmla="*/ 187 w 211"/>
                  <a:gd name="T55" fmla="*/ 39 h 212"/>
                  <a:gd name="T56" fmla="*/ 173 w 211"/>
                  <a:gd name="T57" fmla="*/ 25 h 212"/>
                  <a:gd name="T58" fmla="*/ 155 w 211"/>
                  <a:gd name="T59" fmla="*/ 13 h 212"/>
                  <a:gd name="T60" fmla="*/ 136 w 211"/>
                  <a:gd name="T61" fmla="*/ 5 h 212"/>
                  <a:gd name="T62" fmla="*/ 116 w 211"/>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6" y="0"/>
                    </a:moveTo>
                    <a:lnTo>
                      <a:pt x="95" y="2"/>
                    </a:lnTo>
                    <a:lnTo>
                      <a:pt x="84" y="3"/>
                    </a:lnTo>
                    <a:lnTo>
                      <a:pt x="74" y="5"/>
                    </a:lnTo>
                    <a:lnTo>
                      <a:pt x="64" y="9"/>
                    </a:lnTo>
                    <a:lnTo>
                      <a:pt x="55" y="13"/>
                    </a:lnTo>
                    <a:lnTo>
                      <a:pt x="46" y="19"/>
                    </a:lnTo>
                    <a:lnTo>
                      <a:pt x="38" y="25"/>
                    </a:lnTo>
                    <a:lnTo>
                      <a:pt x="31" y="31"/>
                    </a:lnTo>
                    <a:lnTo>
                      <a:pt x="24" y="39"/>
                    </a:lnTo>
                    <a:lnTo>
                      <a:pt x="18" y="48"/>
                    </a:lnTo>
                    <a:lnTo>
                      <a:pt x="12" y="56"/>
                    </a:lnTo>
                    <a:lnTo>
                      <a:pt x="9" y="65"/>
                    </a:lnTo>
                    <a:lnTo>
                      <a:pt x="5" y="75"/>
                    </a:lnTo>
                    <a:lnTo>
                      <a:pt x="2" y="86"/>
                    </a:lnTo>
                    <a:lnTo>
                      <a:pt x="0" y="95"/>
                    </a:lnTo>
                    <a:lnTo>
                      <a:pt x="0" y="107"/>
                    </a:lnTo>
                    <a:lnTo>
                      <a:pt x="0" y="117"/>
                    </a:lnTo>
                    <a:lnTo>
                      <a:pt x="2" y="128"/>
                    </a:lnTo>
                    <a:lnTo>
                      <a:pt x="5" y="138"/>
                    </a:lnTo>
                    <a:lnTo>
                      <a:pt x="9" y="147"/>
                    </a:lnTo>
                    <a:lnTo>
                      <a:pt x="12" y="156"/>
                    </a:lnTo>
                    <a:lnTo>
                      <a:pt x="18" y="165"/>
                    </a:lnTo>
                    <a:lnTo>
                      <a:pt x="24" y="173"/>
                    </a:lnTo>
                    <a:lnTo>
                      <a:pt x="31" y="181"/>
                    </a:lnTo>
                    <a:lnTo>
                      <a:pt x="38" y="187"/>
                    </a:lnTo>
                    <a:lnTo>
                      <a:pt x="46" y="194"/>
                    </a:lnTo>
                    <a:lnTo>
                      <a:pt x="55" y="199"/>
                    </a:lnTo>
                    <a:lnTo>
                      <a:pt x="64" y="204"/>
                    </a:lnTo>
                    <a:lnTo>
                      <a:pt x="74" y="207"/>
                    </a:lnTo>
                    <a:lnTo>
                      <a:pt x="84" y="210"/>
                    </a:lnTo>
                    <a:lnTo>
                      <a:pt x="95" y="211"/>
                    </a:lnTo>
                    <a:lnTo>
                      <a:pt x="106" y="212"/>
                    </a:lnTo>
                    <a:lnTo>
                      <a:pt x="116" y="211"/>
                    </a:lnTo>
                    <a:lnTo>
                      <a:pt x="127" y="210"/>
                    </a:lnTo>
                    <a:lnTo>
                      <a:pt x="136" y="207"/>
                    </a:lnTo>
                    <a:lnTo>
                      <a:pt x="147" y="204"/>
                    </a:lnTo>
                    <a:lnTo>
                      <a:pt x="155" y="199"/>
                    </a:lnTo>
                    <a:lnTo>
                      <a:pt x="165" y="194"/>
                    </a:lnTo>
                    <a:lnTo>
                      <a:pt x="173" y="187"/>
                    </a:lnTo>
                    <a:lnTo>
                      <a:pt x="180" y="181"/>
                    </a:lnTo>
                    <a:lnTo>
                      <a:pt x="187" y="173"/>
                    </a:lnTo>
                    <a:lnTo>
                      <a:pt x="193" y="165"/>
                    </a:lnTo>
                    <a:lnTo>
                      <a:pt x="198" y="156"/>
                    </a:lnTo>
                    <a:lnTo>
                      <a:pt x="202" y="147"/>
                    </a:lnTo>
                    <a:lnTo>
                      <a:pt x="206" y="138"/>
                    </a:lnTo>
                    <a:lnTo>
                      <a:pt x="208" y="128"/>
                    </a:lnTo>
                    <a:lnTo>
                      <a:pt x="211" y="117"/>
                    </a:lnTo>
                    <a:lnTo>
                      <a:pt x="211" y="107"/>
                    </a:lnTo>
                    <a:lnTo>
                      <a:pt x="211" y="95"/>
                    </a:lnTo>
                    <a:lnTo>
                      <a:pt x="208" y="86"/>
                    </a:lnTo>
                    <a:lnTo>
                      <a:pt x="206" y="75"/>
                    </a:lnTo>
                    <a:lnTo>
                      <a:pt x="202" y="65"/>
                    </a:lnTo>
                    <a:lnTo>
                      <a:pt x="198" y="56"/>
                    </a:lnTo>
                    <a:lnTo>
                      <a:pt x="193" y="48"/>
                    </a:lnTo>
                    <a:lnTo>
                      <a:pt x="187" y="39"/>
                    </a:lnTo>
                    <a:lnTo>
                      <a:pt x="180" y="31"/>
                    </a:lnTo>
                    <a:lnTo>
                      <a:pt x="173" y="25"/>
                    </a:lnTo>
                    <a:lnTo>
                      <a:pt x="165" y="19"/>
                    </a:lnTo>
                    <a:lnTo>
                      <a:pt x="155" y="13"/>
                    </a:lnTo>
                    <a:lnTo>
                      <a:pt x="147" y="9"/>
                    </a:lnTo>
                    <a:lnTo>
                      <a:pt x="136" y="5"/>
                    </a:lnTo>
                    <a:lnTo>
                      <a:pt x="127" y="3"/>
                    </a:lnTo>
                    <a:lnTo>
                      <a:pt x="116" y="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93" name="Rectangle 7"/>
              <p:cNvSpPr>
                <a:spLocks noChangeArrowheads="1"/>
              </p:cNvSpPr>
              <p:nvPr/>
            </p:nvSpPr>
            <p:spPr bwMode="auto">
              <a:xfrm>
                <a:off x="4332" y="2448"/>
                <a:ext cx="3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itchFamily="18" charset="0"/>
                    <a:cs typeface="Arial" pitchFamily="34" charset="0"/>
                  </a:rPr>
                  <a:t>1↔3(↑)</a:t>
                </a:r>
                <a:endParaRPr kumimoji="0" lang="en-US" altLang="en-US" sz="1400" b="0" i="0" u="none" strike="noStrike" cap="none" normalizeH="0" baseline="0" dirty="0">
                  <a:ln>
                    <a:noFill/>
                  </a:ln>
                  <a:solidFill>
                    <a:schemeClr val="tx1"/>
                  </a:solidFill>
                  <a:effectLst/>
                  <a:cs typeface="Arial" pitchFamily="34" charset="0"/>
                </a:endParaRPr>
              </a:p>
            </p:txBody>
          </p:sp>
          <p:sp>
            <p:nvSpPr>
              <p:cNvPr id="694" name="Rectangle 11"/>
              <p:cNvSpPr>
                <a:spLocks noChangeArrowheads="1"/>
              </p:cNvSpPr>
              <p:nvPr/>
            </p:nvSpPr>
            <p:spPr bwMode="auto">
              <a:xfrm>
                <a:off x="3351" y="2640"/>
                <a:ext cx="2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200" dirty="0">
                    <a:solidFill>
                      <a:srgbClr val="000000"/>
                    </a:solidFill>
                    <a:latin typeface="Times New Roman" pitchFamily="18" charset="0"/>
                  </a:rPr>
                  <a:t>1↔3(↓)</a:t>
                </a:r>
                <a:endParaRPr lang="en-US" altLang="en-US" sz="1200" dirty="0"/>
              </a:p>
            </p:txBody>
          </p:sp>
          <p:sp>
            <p:nvSpPr>
              <p:cNvPr id="695" name="Rectangle 7"/>
              <p:cNvSpPr>
                <a:spLocks noChangeArrowheads="1"/>
              </p:cNvSpPr>
              <p:nvPr/>
            </p:nvSpPr>
            <p:spPr bwMode="auto">
              <a:xfrm>
                <a:off x="4749" y="2640"/>
                <a:ext cx="2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1↔3(↑)</a:t>
                </a:r>
                <a:endParaRPr kumimoji="0" lang="en-US" altLang="en-US" sz="1200" b="0" i="0" u="none" strike="noStrike" cap="none" normalizeH="0" baseline="0" dirty="0">
                  <a:ln>
                    <a:noFill/>
                  </a:ln>
                  <a:solidFill>
                    <a:schemeClr val="tx1"/>
                  </a:solidFill>
                  <a:effectLst/>
                  <a:cs typeface="Arial" pitchFamily="34" charset="0"/>
                </a:endParaRPr>
              </a:p>
            </p:txBody>
          </p:sp>
          <p:sp>
            <p:nvSpPr>
              <p:cNvPr id="696" name="Rectangle 11"/>
              <p:cNvSpPr>
                <a:spLocks noChangeArrowheads="1"/>
              </p:cNvSpPr>
              <p:nvPr/>
            </p:nvSpPr>
            <p:spPr bwMode="auto">
              <a:xfrm>
                <a:off x="4755" y="3327"/>
                <a:ext cx="3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400" dirty="0">
                    <a:solidFill>
                      <a:srgbClr val="000000"/>
                    </a:solidFill>
                    <a:latin typeface="Times New Roman" pitchFamily="18" charset="0"/>
                  </a:rPr>
                  <a:t>1↔4(↓)</a:t>
                </a:r>
                <a:endParaRPr lang="en-US" altLang="en-US" sz="1400" dirty="0"/>
              </a:p>
            </p:txBody>
          </p:sp>
          <p:sp>
            <p:nvSpPr>
              <p:cNvPr id="697" name="Rectangle 11"/>
              <p:cNvSpPr>
                <a:spLocks noChangeArrowheads="1"/>
              </p:cNvSpPr>
              <p:nvPr/>
            </p:nvSpPr>
            <p:spPr bwMode="auto">
              <a:xfrm>
                <a:off x="5259" y="3291"/>
                <a:ext cx="2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200" dirty="0">
                    <a:solidFill>
                      <a:srgbClr val="000000"/>
                    </a:solidFill>
                    <a:latin typeface="Times New Roman" pitchFamily="18" charset="0"/>
                  </a:rPr>
                  <a:t>1↔4(↓)</a:t>
                </a:r>
                <a:endParaRPr lang="en-US" altLang="en-US" sz="1200" dirty="0"/>
              </a:p>
            </p:txBody>
          </p:sp>
          <p:sp>
            <p:nvSpPr>
              <p:cNvPr id="698" name="Rectangle 48"/>
              <p:cNvSpPr>
                <a:spLocks noChangeArrowheads="1"/>
              </p:cNvSpPr>
              <p:nvPr/>
            </p:nvSpPr>
            <p:spPr bwMode="auto">
              <a:xfrm rot="16200000">
                <a:off x="2244" y="3027"/>
                <a:ext cx="7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rgbClr val="000000"/>
                    </a:solidFill>
                    <a:effectLst/>
                    <a:latin typeface="Times New Roman" pitchFamily="18" charset="0"/>
                    <a:cs typeface="Arial" pitchFamily="34" charset="0"/>
                  </a:rPr>
                  <a:t>Count rate [</a:t>
                </a:r>
                <a:r>
                  <a:rPr kumimoji="0" lang="en-US" altLang="en-US" sz="1400" b="0" u="none" strike="noStrike" cap="none" normalizeH="0" baseline="0" dirty="0" err="1">
                    <a:ln>
                      <a:noFill/>
                    </a:ln>
                    <a:solidFill>
                      <a:srgbClr val="000000"/>
                    </a:solidFill>
                    <a:effectLst/>
                    <a:latin typeface="Times New Roman" pitchFamily="18" charset="0"/>
                    <a:cs typeface="Arial" pitchFamily="34" charset="0"/>
                  </a:rPr>
                  <a:t>a.u</a:t>
                </a:r>
                <a:r>
                  <a:rPr kumimoji="0" lang="en-US" altLang="en-US" sz="1400" b="0" u="none" strike="noStrike" cap="none" normalizeH="0" baseline="0" dirty="0">
                    <a:ln>
                      <a:noFill/>
                    </a:ln>
                    <a:solidFill>
                      <a:srgbClr val="000000"/>
                    </a:solidFill>
                    <a:effectLst/>
                    <a:latin typeface="Times New Roman" pitchFamily="18" charset="0"/>
                    <a:cs typeface="Arial" pitchFamily="34" charset="0"/>
                  </a:rPr>
                  <a:t>.] </a:t>
                </a:r>
                <a:endParaRPr kumimoji="0" lang="en-US" altLang="en-US" sz="1400" b="0" u="none" strike="noStrike" cap="none" normalizeH="0" baseline="0" dirty="0">
                  <a:ln>
                    <a:noFill/>
                  </a:ln>
                  <a:solidFill>
                    <a:schemeClr val="tx1"/>
                  </a:solidFill>
                  <a:effectLst/>
                  <a:cs typeface="Arial" pitchFamily="34" charset="0"/>
                </a:endParaRPr>
              </a:p>
            </p:txBody>
          </p:sp>
        </p:grpSp>
        <p:grpSp>
          <p:nvGrpSpPr>
            <p:cNvPr id="5" name="Group 406"/>
            <p:cNvGrpSpPr>
              <a:grpSpLocks/>
            </p:cNvGrpSpPr>
            <p:nvPr/>
          </p:nvGrpSpPr>
          <p:grpSpPr bwMode="auto">
            <a:xfrm>
              <a:off x="3583242" y="3608650"/>
              <a:ext cx="4854494" cy="2786101"/>
              <a:chOff x="2875" y="2272"/>
              <a:chExt cx="2807" cy="1611"/>
            </a:xfrm>
          </p:grpSpPr>
          <p:sp>
            <p:nvSpPr>
              <p:cNvPr id="305" name="Freeform 206"/>
              <p:cNvSpPr>
                <a:spLocks/>
              </p:cNvSpPr>
              <p:nvPr/>
            </p:nvSpPr>
            <p:spPr bwMode="auto">
              <a:xfrm>
                <a:off x="3933" y="2566"/>
                <a:ext cx="35" cy="35"/>
              </a:xfrm>
              <a:custGeom>
                <a:avLst/>
                <a:gdLst>
                  <a:gd name="T0" fmla="*/ 94 w 210"/>
                  <a:gd name="T1" fmla="*/ 0 h 211"/>
                  <a:gd name="T2" fmla="*/ 74 w 210"/>
                  <a:gd name="T3" fmla="*/ 5 h 211"/>
                  <a:gd name="T4" fmla="*/ 55 w 210"/>
                  <a:gd name="T5" fmla="*/ 12 h 211"/>
                  <a:gd name="T6" fmla="*/ 38 w 210"/>
                  <a:gd name="T7" fmla="*/ 24 h 211"/>
                  <a:gd name="T8" fmla="*/ 23 w 210"/>
                  <a:gd name="T9" fmla="*/ 38 h 211"/>
                  <a:gd name="T10" fmla="*/ 13 w 210"/>
                  <a:gd name="T11" fmla="*/ 55 h 211"/>
                  <a:gd name="T12" fmla="*/ 4 w 210"/>
                  <a:gd name="T13" fmla="*/ 73 h 211"/>
                  <a:gd name="T14" fmla="*/ 0 w 210"/>
                  <a:gd name="T15" fmla="*/ 95 h 211"/>
                  <a:gd name="T16" fmla="*/ 0 w 210"/>
                  <a:gd name="T17" fmla="*/ 116 h 211"/>
                  <a:gd name="T18" fmla="*/ 4 w 210"/>
                  <a:gd name="T19" fmla="*/ 136 h 211"/>
                  <a:gd name="T20" fmla="*/ 13 w 210"/>
                  <a:gd name="T21" fmla="*/ 155 h 211"/>
                  <a:gd name="T22" fmla="*/ 23 w 210"/>
                  <a:gd name="T23" fmla="*/ 173 h 211"/>
                  <a:gd name="T24" fmla="*/ 38 w 210"/>
                  <a:gd name="T25" fmla="*/ 187 h 211"/>
                  <a:gd name="T26" fmla="*/ 55 w 210"/>
                  <a:gd name="T27" fmla="*/ 198 h 211"/>
                  <a:gd name="T28" fmla="*/ 74 w 210"/>
                  <a:gd name="T29" fmla="*/ 206 h 211"/>
                  <a:gd name="T30" fmla="*/ 94 w 210"/>
                  <a:gd name="T31" fmla="*/ 211 h 211"/>
                  <a:gd name="T32" fmla="*/ 116 w 210"/>
                  <a:gd name="T33" fmla="*/ 211 h 211"/>
                  <a:gd name="T34" fmla="*/ 137 w 210"/>
                  <a:gd name="T35" fmla="*/ 206 h 211"/>
                  <a:gd name="T36" fmla="*/ 156 w 210"/>
                  <a:gd name="T37" fmla="*/ 198 h 211"/>
                  <a:gd name="T38" fmla="*/ 172 w 210"/>
                  <a:gd name="T39" fmla="*/ 187 h 211"/>
                  <a:gd name="T40" fmla="*/ 186 w 210"/>
                  <a:gd name="T41" fmla="*/ 173 h 211"/>
                  <a:gd name="T42" fmla="*/ 198 w 210"/>
                  <a:gd name="T43" fmla="*/ 155 h 211"/>
                  <a:gd name="T44" fmla="*/ 205 w 210"/>
                  <a:gd name="T45" fmla="*/ 136 h 211"/>
                  <a:gd name="T46" fmla="*/ 210 w 210"/>
                  <a:gd name="T47" fmla="*/ 116 h 211"/>
                  <a:gd name="T48" fmla="*/ 210 w 210"/>
                  <a:gd name="T49" fmla="*/ 95 h 211"/>
                  <a:gd name="T50" fmla="*/ 205 w 210"/>
                  <a:gd name="T51" fmla="*/ 73 h 211"/>
                  <a:gd name="T52" fmla="*/ 198 w 210"/>
                  <a:gd name="T53" fmla="*/ 55 h 211"/>
                  <a:gd name="T54" fmla="*/ 186 w 210"/>
                  <a:gd name="T55" fmla="*/ 38 h 211"/>
                  <a:gd name="T56" fmla="*/ 172 w 210"/>
                  <a:gd name="T57" fmla="*/ 24 h 211"/>
                  <a:gd name="T58" fmla="*/ 156 w 210"/>
                  <a:gd name="T59" fmla="*/ 12 h 211"/>
                  <a:gd name="T60" fmla="*/ 137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1"/>
                    </a:lnTo>
                    <a:lnTo>
                      <a:pt x="74" y="5"/>
                    </a:lnTo>
                    <a:lnTo>
                      <a:pt x="64" y="8"/>
                    </a:lnTo>
                    <a:lnTo>
                      <a:pt x="55" y="12"/>
                    </a:lnTo>
                    <a:lnTo>
                      <a:pt x="46" y="18"/>
                    </a:lnTo>
                    <a:lnTo>
                      <a:pt x="38" y="24"/>
                    </a:lnTo>
                    <a:lnTo>
                      <a:pt x="30" y="31"/>
                    </a:lnTo>
                    <a:lnTo>
                      <a:pt x="23" y="38"/>
                    </a:lnTo>
                    <a:lnTo>
                      <a:pt x="17" y="46"/>
                    </a:lnTo>
                    <a:lnTo>
                      <a:pt x="13" y="55"/>
                    </a:lnTo>
                    <a:lnTo>
                      <a:pt x="8" y="64"/>
                    </a:lnTo>
                    <a:lnTo>
                      <a:pt x="4" y="73"/>
                    </a:lnTo>
                    <a:lnTo>
                      <a:pt x="2" y="84"/>
                    </a:lnTo>
                    <a:lnTo>
                      <a:pt x="0" y="95"/>
                    </a:lnTo>
                    <a:lnTo>
                      <a:pt x="0" y="105"/>
                    </a:lnTo>
                    <a:lnTo>
                      <a:pt x="0" y="116"/>
                    </a:lnTo>
                    <a:lnTo>
                      <a:pt x="2" y="127"/>
                    </a:lnTo>
                    <a:lnTo>
                      <a:pt x="4" y="136"/>
                    </a:lnTo>
                    <a:lnTo>
                      <a:pt x="8" y="147"/>
                    </a:lnTo>
                    <a:lnTo>
                      <a:pt x="13" y="155"/>
                    </a:lnTo>
                    <a:lnTo>
                      <a:pt x="17" y="165"/>
                    </a:lnTo>
                    <a:lnTo>
                      <a:pt x="23" y="173"/>
                    </a:lnTo>
                    <a:lnTo>
                      <a:pt x="30" y="180"/>
                    </a:lnTo>
                    <a:lnTo>
                      <a:pt x="38" y="187"/>
                    </a:lnTo>
                    <a:lnTo>
                      <a:pt x="46" y="193"/>
                    </a:lnTo>
                    <a:lnTo>
                      <a:pt x="55" y="198"/>
                    </a:lnTo>
                    <a:lnTo>
                      <a:pt x="64" y="202"/>
                    </a:lnTo>
                    <a:lnTo>
                      <a:pt x="74" y="206"/>
                    </a:lnTo>
                    <a:lnTo>
                      <a:pt x="84" y="208"/>
                    </a:lnTo>
                    <a:lnTo>
                      <a:pt x="94" y="211"/>
                    </a:lnTo>
                    <a:lnTo>
                      <a:pt x="105" y="211"/>
                    </a:lnTo>
                    <a:lnTo>
                      <a:pt x="116" y="211"/>
                    </a:lnTo>
                    <a:lnTo>
                      <a:pt x="126" y="208"/>
                    </a:lnTo>
                    <a:lnTo>
                      <a:pt x="137" y="206"/>
                    </a:lnTo>
                    <a:lnTo>
                      <a:pt x="146" y="202"/>
                    </a:lnTo>
                    <a:lnTo>
                      <a:pt x="156" y="198"/>
                    </a:lnTo>
                    <a:lnTo>
                      <a:pt x="164" y="193"/>
                    </a:lnTo>
                    <a:lnTo>
                      <a:pt x="172" y="187"/>
                    </a:lnTo>
                    <a:lnTo>
                      <a:pt x="179" y="180"/>
                    </a:lnTo>
                    <a:lnTo>
                      <a:pt x="186" y="173"/>
                    </a:lnTo>
                    <a:lnTo>
                      <a:pt x="192" y="165"/>
                    </a:lnTo>
                    <a:lnTo>
                      <a:pt x="198" y="155"/>
                    </a:lnTo>
                    <a:lnTo>
                      <a:pt x="202" y="147"/>
                    </a:lnTo>
                    <a:lnTo>
                      <a:pt x="205" y="136"/>
                    </a:lnTo>
                    <a:lnTo>
                      <a:pt x="208" y="127"/>
                    </a:lnTo>
                    <a:lnTo>
                      <a:pt x="210" y="116"/>
                    </a:lnTo>
                    <a:lnTo>
                      <a:pt x="210" y="105"/>
                    </a:lnTo>
                    <a:lnTo>
                      <a:pt x="210" y="95"/>
                    </a:lnTo>
                    <a:lnTo>
                      <a:pt x="208" y="84"/>
                    </a:lnTo>
                    <a:lnTo>
                      <a:pt x="205" y="73"/>
                    </a:lnTo>
                    <a:lnTo>
                      <a:pt x="202" y="64"/>
                    </a:lnTo>
                    <a:lnTo>
                      <a:pt x="198" y="55"/>
                    </a:lnTo>
                    <a:lnTo>
                      <a:pt x="192" y="46"/>
                    </a:lnTo>
                    <a:lnTo>
                      <a:pt x="186" y="38"/>
                    </a:lnTo>
                    <a:lnTo>
                      <a:pt x="179" y="31"/>
                    </a:lnTo>
                    <a:lnTo>
                      <a:pt x="172" y="24"/>
                    </a:lnTo>
                    <a:lnTo>
                      <a:pt x="164" y="18"/>
                    </a:lnTo>
                    <a:lnTo>
                      <a:pt x="156" y="12"/>
                    </a:lnTo>
                    <a:lnTo>
                      <a:pt x="146" y="8"/>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6" name="Freeform 207"/>
              <p:cNvSpPr>
                <a:spLocks/>
              </p:cNvSpPr>
              <p:nvPr/>
            </p:nvSpPr>
            <p:spPr bwMode="auto">
              <a:xfrm>
                <a:off x="3949" y="2717"/>
                <a:ext cx="35" cy="35"/>
              </a:xfrm>
              <a:custGeom>
                <a:avLst/>
                <a:gdLst>
                  <a:gd name="T0" fmla="*/ 95 w 211"/>
                  <a:gd name="T1" fmla="*/ 1 h 212"/>
                  <a:gd name="T2" fmla="*/ 75 w 211"/>
                  <a:gd name="T3" fmla="*/ 5 h 212"/>
                  <a:gd name="T4" fmla="*/ 56 w 211"/>
                  <a:gd name="T5" fmla="*/ 13 h 212"/>
                  <a:gd name="T6" fmla="*/ 38 w 211"/>
                  <a:gd name="T7" fmla="*/ 25 h 212"/>
                  <a:gd name="T8" fmla="*/ 24 w 211"/>
                  <a:gd name="T9" fmla="*/ 39 h 212"/>
                  <a:gd name="T10" fmla="*/ 13 w 211"/>
                  <a:gd name="T11" fmla="*/ 56 h 212"/>
                  <a:gd name="T12" fmla="*/ 5 w 211"/>
                  <a:gd name="T13" fmla="*/ 75 h 212"/>
                  <a:gd name="T14" fmla="*/ 0 w 211"/>
                  <a:gd name="T15" fmla="*/ 95 h 212"/>
                  <a:gd name="T16" fmla="*/ 0 w 211"/>
                  <a:gd name="T17" fmla="*/ 117 h 212"/>
                  <a:gd name="T18" fmla="*/ 5 w 211"/>
                  <a:gd name="T19" fmla="*/ 137 h 212"/>
                  <a:gd name="T20" fmla="*/ 13 w 211"/>
                  <a:gd name="T21" fmla="*/ 156 h 212"/>
                  <a:gd name="T22" fmla="*/ 24 w 211"/>
                  <a:gd name="T23" fmla="*/ 173 h 212"/>
                  <a:gd name="T24" fmla="*/ 38 w 211"/>
                  <a:gd name="T25" fmla="*/ 187 h 212"/>
                  <a:gd name="T26" fmla="*/ 56 w 211"/>
                  <a:gd name="T27" fmla="*/ 199 h 212"/>
                  <a:gd name="T28" fmla="*/ 75 w 211"/>
                  <a:gd name="T29" fmla="*/ 207 h 212"/>
                  <a:gd name="T30" fmla="*/ 95 w 211"/>
                  <a:gd name="T31" fmla="*/ 211 h 212"/>
                  <a:gd name="T32" fmla="*/ 116 w 211"/>
                  <a:gd name="T33" fmla="*/ 211 h 212"/>
                  <a:gd name="T34" fmla="*/ 137 w 211"/>
                  <a:gd name="T35" fmla="*/ 207 h 212"/>
                  <a:gd name="T36" fmla="*/ 156 w 211"/>
                  <a:gd name="T37" fmla="*/ 199 h 212"/>
                  <a:gd name="T38" fmla="*/ 173 w 211"/>
                  <a:gd name="T39" fmla="*/ 187 h 212"/>
                  <a:gd name="T40" fmla="*/ 187 w 211"/>
                  <a:gd name="T41" fmla="*/ 173 h 212"/>
                  <a:gd name="T42" fmla="*/ 199 w 211"/>
                  <a:gd name="T43" fmla="*/ 156 h 212"/>
                  <a:gd name="T44" fmla="*/ 206 w 211"/>
                  <a:gd name="T45" fmla="*/ 137 h 212"/>
                  <a:gd name="T46" fmla="*/ 211 w 211"/>
                  <a:gd name="T47" fmla="*/ 117 h 212"/>
                  <a:gd name="T48" fmla="*/ 211 w 211"/>
                  <a:gd name="T49" fmla="*/ 95 h 212"/>
                  <a:gd name="T50" fmla="*/ 206 w 211"/>
                  <a:gd name="T51" fmla="*/ 75 h 212"/>
                  <a:gd name="T52" fmla="*/ 199 w 211"/>
                  <a:gd name="T53" fmla="*/ 56 h 212"/>
                  <a:gd name="T54" fmla="*/ 187 w 211"/>
                  <a:gd name="T55" fmla="*/ 39 h 212"/>
                  <a:gd name="T56" fmla="*/ 173 w 211"/>
                  <a:gd name="T57" fmla="*/ 25 h 212"/>
                  <a:gd name="T58" fmla="*/ 156 w 211"/>
                  <a:gd name="T59" fmla="*/ 13 h 212"/>
                  <a:gd name="T60" fmla="*/ 137 w 211"/>
                  <a:gd name="T61" fmla="*/ 5 h 212"/>
                  <a:gd name="T62" fmla="*/ 116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5" y="1"/>
                    </a:lnTo>
                    <a:lnTo>
                      <a:pt x="84" y="3"/>
                    </a:lnTo>
                    <a:lnTo>
                      <a:pt x="75" y="5"/>
                    </a:lnTo>
                    <a:lnTo>
                      <a:pt x="64" y="8"/>
                    </a:lnTo>
                    <a:lnTo>
                      <a:pt x="56" y="13"/>
                    </a:lnTo>
                    <a:lnTo>
                      <a:pt x="46" y="19"/>
                    </a:lnTo>
                    <a:lnTo>
                      <a:pt x="38" y="25"/>
                    </a:lnTo>
                    <a:lnTo>
                      <a:pt x="31" y="32"/>
                    </a:lnTo>
                    <a:lnTo>
                      <a:pt x="24" y="39"/>
                    </a:lnTo>
                    <a:lnTo>
                      <a:pt x="18" y="47"/>
                    </a:lnTo>
                    <a:lnTo>
                      <a:pt x="13" y="56"/>
                    </a:lnTo>
                    <a:lnTo>
                      <a:pt x="8" y="65"/>
                    </a:lnTo>
                    <a:lnTo>
                      <a:pt x="5" y="75"/>
                    </a:lnTo>
                    <a:lnTo>
                      <a:pt x="2" y="85"/>
                    </a:lnTo>
                    <a:lnTo>
                      <a:pt x="0" y="95"/>
                    </a:lnTo>
                    <a:lnTo>
                      <a:pt x="0" y="107"/>
                    </a:lnTo>
                    <a:lnTo>
                      <a:pt x="0" y="117"/>
                    </a:lnTo>
                    <a:lnTo>
                      <a:pt x="2" y="128"/>
                    </a:lnTo>
                    <a:lnTo>
                      <a:pt x="5" y="137"/>
                    </a:lnTo>
                    <a:lnTo>
                      <a:pt x="8" y="147"/>
                    </a:lnTo>
                    <a:lnTo>
                      <a:pt x="13" y="156"/>
                    </a:lnTo>
                    <a:lnTo>
                      <a:pt x="18" y="166"/>
                    </a:lnTo>
                    <a:lnTo>
                      <a:pt x="24" y="173"/>
                    </a:lnTo>
                    <a:lnTo>
                      <a:pt x="31" y="181"/>
                    </a:lnTo>
                    <a:lnTo>
                      <a:pt x="38" y="187"/>
                    </a:lnTo>
                    <a:lnTo>
                      <a:pt x="46" y="194"/>
                    </a:lnTo>
                    <a:lnTo>
                      <a:pt x="56" y="199"/>
                    </a:lnTo>
                    <a:lnTo>
                      <a:pt x="64" y="204"/>
                    </a:lnTo>
                    <a:lnTo>
                      <a:pt x="75" y="207"/>
                    </a:lnTo>
                    <a:lnTo>
                      <a:pt x="84" y="209"/>
                    </a:lnTo>
                    <a:lnTo>
                      <a:pt x="95" y="211"/>
                    </a:lnTo>
                    <a:lnTo>
                      <a:pt x="105" y="212"/>
                    </a:lnTo>
                    <a:lnTo>
                      <a:pt x="116" y="211"/>
                    </a:lnTo>
                    <a:lnTo>
                      <a:pt x="127" y="209"/>
                    </a:lnTo>
                    <a:lnTo>
                      <a:pt x="137" y="207"/>
                    </a:lnTo>
                    <a:lnTo>
                      <a:pt x="147" y="204"/>
                    </a:lnTo>
                    <a:lnTo>
                      <a:pt x="156" y="199"/>
                    </a:lnTo>
                    <a:lnTo>
                      <a:pt x="164" y="194"/>
                    </a:lnTo>
                    <a:lnTo>
                      <a:pt x="173" y="187"/>
                    </a:lnTo>
                    <a:lnTo>
                      <a:pt x="180" y="181"/>
                    </a:lnTo>
                    <a:lnTo>
                      <a:pt x="187" y="173"/>
                    </a:lnTo>
                    <a:lnTo>
                      <a:pt x="193" y="166"/>
                    </a:lnTo>
                    <a:lnTo>
                      <a:pt x="199" y="156"/>
                    </a:lnTo>
                    <a:lnTo>
                      <a:pt x="202" y="147"/>
                    </a:lnTo>
                    <a:lnTo>
                      <a:pt x="206" y="137"/>
                    </a:lnTo>
                    <a:lnTo>
                      <a:pt x="209" y="128"/>
                    </a:lnTo>
                    <a:lnTo>
                      <a:pt x="211" y="117"/>
                    </a:lnTo>
                    <a:lnTo>
                      <a:pt x="211" y="107"/>
                    </a:lnTo>
                    <a:lnTo>
                      <a:pt x="211" y="95"/>
                    </a:lnTo>
                    <a:lnTo>
                      <a:pt x="209" y="85"/>
                    </a:lnTo>
                    <a:lnTo>
                      <a:pt x="206" y="75"/>
                    </a:lnTo>
                    <a:lnTo>
                      <a:pt x="202" y="65"/>
                    </a:lnTo>
                    <a:lnTo>
                      <a:pt x="199" y="56"/>
                    </a:lnTo>
                    <a:lnTo>
                      <a:pt x="193" y="47"/>
                    </a:lnTo>
                    <a:lnTo>
                      <a:pt x="187" y="39"/>
                    </a:lnTo>
                    <a:lnTo>
                      <a:pt x="180" y="32"/>
                    </a:lnTo>
                    <a:lnTo>
                      <a:pt x="173" y="25"/>
                    </a:lnTo>
                    <a:lnTo>
                      <a:pt x="164" y="19"/>
                    </a:lnTo>
                    <a:lnTo>
                      <a:pt x="156" y="13"/>
                    </a:lnTo>
                    <a:lnTo>
                      <a:pt x="147" y="8"/>
                    </a:lnTo>
                    <a:lnTo>
                      <a:pt x="137" y="5"/>
                    </a:lnTo>
                    <a:lnTo>
                      <a:pt x="127"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7" name="Freeform 208"/>
              <p:cNvSpPr>
                <a:spLocks/>
              </p:cNvSpPr>
              <p:nvPr/>
            </p:nvSpPr>
            <p:spPr bwMode="auto">
              <a:xfrm>
                <a:off x="3964" y="3017"/>
                <a:ext cx="35" cy="35"/>
              </a:xfrm>
              <a:custGeom>
                <a:avLst/>
                <a:gdLst>
                  <a:gd name="T0" fmla="*/ 95 w 212"/>
                  <a:gd name="T1" fmla="*/ 0 h 210"/>
                  <a:gd name="T2" fmla="*/ 75 w 212"/>
                  <a:gd name="T3" fmla="*/ 4 h 210"/>
                  <a:gd name="T4" fmla="*/ 56 w 212"/>
                  <a:gd name="T5" fmla="*/ 13 h 210"/>
                  <a:gd name="T6" fmla="*/ 39 w 212"/>
                  <a:gd name="T7" fmla="*/ 23 h 210"/>
                  <a:gd name="T8" fmla="*/ 24 w 212"/>
                  <a:gd name="T9" fmla="*/ 37 h 210"/>
                  <a:gd name="T10" fmla="*/ 13 w 212"/>
                  <a:gd name="T11" fmla="*/ 55 h 210"/>
                  <a:gd name="T12" fmla="*/ 5 w 212"/>
                  <a:gd name="T13" fmla="*/ 74 h 210"/>
                  <a:gd name="T14" fmla="*/ 2 w 212"/>
                  <a:gd name="T15" fmla="*/ 94 h 210"/>
                  <a:gd name="T16" fmla="*/ 2 w 212"/>
                  <a:gd name="T17" fmla="*/ 115 h 210"/>
                  <a:gd name="T18" fmla="*/ 5 w 212"/>
                  <a:gd name="T19" fmla="*/ 137 h 210"/>
                  <a:gd name="T20" fmla="*/ 13 w 212"/>
                  <a:gd name="T21" fmla="*/ 156 h 210"/>
                  <a:gd name="T22" fmla="*/ 24 w 212"/>
                  <a:gd name="T23" fmla="*/ 172 h 210"/>
                  <a:gd name="T24" fmla="*/ 39 w 212"/>
                  <a:gd name="T25" fmla="*/ 186 h 210"/>
                  <a:gd name="T26" fmla="*/ 56 w 212"/>
                  <a:gd name="T27" fmla="*/ 198 h 210"/>
                  <a:gd name="T28" fmla="*/ 75 w 212"/>
                  <a:gd name="T29" fmla="*/ 205 h 210"/>
                  <a:gd name="T30" fmla="*/ 95 w 212"/>
                  <a:gd name="T31" fmla="*/ 210 h 210"/>
                  <a:gd name="T32" fmla="*/ 116 w 212"/>
                  <a:gd name="T33" fmla="*/ 210 h 210"/>
                  <a:gd name="T34" fmla="*/ 138 w 212"/>
                  <a:gd name="T35" fmla="*/ 205 h 210"/>
                  <a:gd name="T36" fmla="*/ 157 w 212"/>
                  <a:gd name="T37" fmla="*/ 198 h 210"/>
                  <a:gd name="T38" fmla="*/ 173 w 212"/>
                  <a:gd name="T39" fmla="*/ 186 h 210"/>
                  <a:gd name="T40" fmla="*/ 187 w 212"/>
                  <a:gd name="T41" fmla="*/ 172 h 210"/>
                  <a:gd name="T42" fmla="*/ 199 w 212"/>
                  <a:gd name="T43" fmla="*/ 156 h 210"/>
                  <a:gd name="T44" fmla="*/ 207 w 212"/>
                  <a:gd name="T45" fmla="*/ 137 h 210"/>
                  <a:gd name="T46" fmla="*/ 211 w 212"/>
                  <a:gd name="T47" fmla="*/ 115 h 210"/>
                  <a:gd name="T48" fmla="*/ 211 w 212"/>
                  <a:gd name="T49" fmla="*/ 94 h 210"/>
                  <a:gd name="T50" fmla="*/ 207 w 212"/>
                  <a:gd name="T51" fmla="*/ 74 h 210"/>
                  <a:gd name="T52" fmla="*/ 199 w 212"/>
                  <a:gd name="T53" fmla="*/ 55 h 210"/>
                  <a:gd name="T54" fmla="*/ 187 w 212"/>
                  <a:gd name="T55" fmla="*/ 37 h 210"/>
                  <a:gd name="T56" fmla="*/ 173 w 212"/>
                  <a:gd name="T57" fmla="*/ 23 h 210"/>
                  <a:gd name="T58" fmla="*/ 157 w 212"/>
                  <a:gd name="T59" fmla="*/ 13 h 210"/>
                  <a:gd name="T60" fmla="*/ 138 w 212"/>
                  <a:gd name="T61" fmla="*/ 4 h 210"/>
                  <a:gd name="T62" fmla="*/ 116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6" y="0"/>
                    </a:moveTo>
                    <a:lnTo>
                      <a:pt x="95" y="0"/>
                    </a:lnTo>
                    <a:lnTo>
                      <a:pt x="84" y="2"/>
                    </a:lnTo>
                    <a:lnTo>
                      <a:pt x="75" y="4"/>
                    </a:lnTo>
                    <a:lnTo>
                      <a:pt x="65" y="8"/>
                    </a:lnTo>
                    <a:lnTo>
                      <a:pt x="56" y="13"/>
                    </a:lnTo>
                    <a:lnTo>
                      <a:pt x="47" y="17"/>
                    </a:lnTo>
                    <a:lnTo>
                      <a:pt x="39" y="23"/>
                    </a:lnTo>
                    <a:lnTo>
                      <a:pt x="31" y="30"/>
                    </a:lnTo>
                    <a:lnTo>
                      <a:pt x="24" y="37"/>
                    </a:lnTo>
                    <a:lnTo>
                      <a:pt x="18" y="46"/>
                    </a:lnTo>
                    <a:lnTo>
                      <a:pt x="13" y="55"/>
                    </a:lnTo>
                    <a:lnTo>
                      <a:pt x="9" y="63"/>
                    </a:lnTo>
                    <a:lnTo>
                      <a:pt x="5" y="74"/>
                    </a:lnTo>
                    <a:lnTo>
                      <a:pt x="3" y="83"/>
                    </a:lnTo>
                    <a:lnTo>
                      <a:pt x="2" y="94"/>
                    </a:lnTo>
                    <a:lnTo>
                      <a:pt x="0" y="105"/>
                    </a:lnTo>
                    <a:lnTo>
                      <a:pt x="2" y="115"/>
                    </a:lnTo>
                    <a:lnTo>
                      <a:pt x="3" y="126"/>
                    </a:lnTo>
                    <a:lnTo>
                      <a:pt x="5" y="137"/>
                    </a:lnTo>
                    <a:lnTo>
                      <a:pt x="9" y="146"/>
                    </a:lnTo>
                    <a:lnTo>
                      <a:pt x="13" y="156"/>
                    </a:lnTo>
                    <a:lnTo>
                      <a:pt x="18" y="164"/>
                    </a:lnTo>
                    <a:lnTo>
                      <a:pt x="24" y="172"/>
                    </a:lnTo>
                    <a:lnTo>
                      <a:pt x="31" y="179"/>
                    </a:lnTo>
                    <a:lnTo>
                      <a:pt x="39" y="186"/>
                    </a:lnTo>
                    <a:lnTo>
                      <a:pt x="47" y="192"/>
                    </a:lnTo>
                    <a:lnTo>
                      <a:pt x="56" y="198"/>
                    </a:lnTo>
                    <a:lnTo>
                      <a:pt x="65" y="202"/>
                    </a:lnTo>
                    <a:lnTo>
                      <a:pt x="75" y="205"/>
                    </a:lnTo>
                    <a:lnTo>
                      <a:pt x="84" y="209"/>
                    </a:lnTo>
                    <a:lnTo>
                      <a:pt x="95" y="210"/>
                    </a:lnTo>
                    <a:lnTo>
                      <a:pt x="106" y="210"/>
                    </a:lnTo>
                    <a:lnTo>
                      <a:pt x="116" y="210"/>
                    </a:lnTo>
                    <a:lnTo>
                      <a:pt x="127" y="209"/>
                    </a:lnTo>
                    <a:lnTo>
                      <a:pt x="138" y="205"/>
                    </a:lnTo>
                    <a:lnTo>
                      <a:pt x="147" y="202"/>
                    </a:lnTo>
                    <a:lnTo>
                      <a:pt x="157" y="198"/>
                    </a:lnTo>
                    <a:lnTo>
                      <a:pt x="165" y="192"/>
                    </a:lnTo>
                    <a:lnTo>
                      <a:pt x="173" y="186"/>
                    </a:lnTo>
                    <a:lnTo>
                      <a:pt x="180" y="179"/>
                    </a:lnTo>
                    <a:lnTo>
                      <a:pt x="187" y="172"/>
                    </a:lnTo>
                    <a:lnTo>
                      <a:pt x="193" y="164"/>
                    </a:lnTo>
                    <a:lnTo>
                      <a:pt x="199" y="156"/>
                    </a:lnTo>
                    <a:lnTo>
                      <a:pt x="204" y="146"/>
                    </a:lnTo>
                    <a:lnTo>
                      <a:pt x="207" y="137"/>
                    </a:lnTo>
                    <a:lnTo>
                      <a:pt x="210" y="126"/>
                    </a:lnTo>
                    <a:lnTo>
                      <a:pt x="211" y="115"/>
                    </a:lnTo>
                    <a:lnTo>
                      <a:pt x="212" y="105"/>
                    </a:lnTo>
                    <a:lnTo>
                      <a:pt x="211" y="94"/>
                    </a:lnTo>
                    <a:lnTo>
                      <a:pt x="210" y="83"/>
                    </a:lnTo>
                    <a:lnTo>
                      <a:pt x="207" y="74"/>
                    </a:lnTo>
                    <a:lnTo>
                      <a:pt x="204" y="63"/>
                    </a:lnTo>
                    <a:lnTo>
                      <a:pt x="199" y="55"/>
                    </a:lnTo>
                    <a:lnTo>
                      <a:pt x="193" y="46"/>
                    </a:lnTo>
                    <a:lnTo>
                      <a:pt x="187" y="37"/>
                    </a:lnTo>
                    <a:lnTo>
                      <a:pt x="180" y="30"/>
                    </a:lnTo>
                    <a:lnTo>
                      <a:pt x="173" y="23"/>
                    </a:lnTo>
                    <a:lnTo>
                      <a:pt x="165" y="17"/>
                    </a:lnTo>
                    <a:lnTo>
                      <a:pt x="157" y="13"/>
                    </a:lnTo>
                    <a:lnTo>
                      <a:pt x="147" y="8"/>
                    </a:lnTo>
                    <a:lnTo>
                      <a:pt x="138" y="4"/>
                    </a:lnTo>
                    <a:lnTo>
                      <a:pt x="127" y="2"/>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8" name="Freeform 209"/>
              <p:cNvSpPr>
                <a:spLocks/>
              </p:cNvSpPr>
              <p:nvPr/>
            </p:nvSpPr>
            <p:spPr bwMode="auto">
              <a:xfrm>
                <a:off x="3980" y="3361"/>
                <a:ext cx="35" cy="35"/>
              </a:xfrm>
              <a:custGeom>
                <a:avLst/>
                <a:gdLst>
                  <a:gd name="T0" fmla="*/ 94 w 211"/>
                  <a:gd name="T1" fmla="*/ 0 h 210"/>
                  <a:gd name="T2" fmla="*/ 74 w 211"/>
                  <a:gd name="T3" fmla="*/ 4 h 210"/>
                  <a:gd name="T4" fmla="*/ 55 w 211"/>
                  <a:gd name="T5" fmla="*/ 11 h 210"/>
                  <a:gd name="T6" fmla="*/ 39 w 211"/>
                  <a:gd name="T7" fmla="*/ 23 h 210"/>
                  <a:gd name="T8" fmla="*/ 25 w 211"/>
                  <a:gd name="T9" fmla="*/ 38 h 210"/>
                  <a:gd name="T10" fmla="*/ 13 w 211"/>
                  <a:gd name="T11" fmla="*/ 54 h 210"/>
                  <a:gd name="T12" fmla="*/ 5 w 211"/>
                  <a:gd name="T13" fmla="*/ 73 h 210"/>
                  <a:gd name="T14" fmla="*/ 1 w 211"/>
                  <a:gd name="T15" fmla="*/ 94 h 210"/>
                  <a:gd name="T16" fmla="*/ 1 w 211"/>
                  <a:gd name="T17" fmla="*/ 116 h 210"/>
                  <a:gd name="T18" fmla="*/ 5 w 211"/>
                  <a:gd name="T19" fmla="*/ 136 h 210"/>
                  <a:gd name="T20" fmla="*/ 13 w 211"/>
                  <a:gd name="T21" fmla="*/ 155 h 210"/>
                  <a:gd name="T22" fmla="*/ 25 w 211"/>
                  <a:gd name="T23" fmla="*/ 172 h 210"/>
                  <a:gd name="T24" fmla="*/ 39 w 211"/>
                  <a:gd name="T25" fmla="*/ 186 h 210"/>
                  <a:gd name="T26" fmla="*/ 55 w 211"/>
                  <a:gd name="T27" fmla="*/ 197 h 210"/>
                  <a:gd name="T28" fmla="*/ 74 w 211"/>
                  <a:gd name="T29" fmla="*/ 205 h 210"/>
                  <a:gd name="T30" fmla="*/ 94 w 211"/>
                  <a:gd name="T31" fmla="*/ 210 h 210"/>
                  <a:gd name="T32" fmla="*/ 117 w 211"/>
                  <a:gd name="T33" fmla="*/ 210 h 210"/>
                  <a:gd name="T34" fmla="*/ 137 w 211"/>
                  <a:gd name="T35" fmla="*/ 205 h 210"/>
                  <a:gd name="T36" fmla="*/ 156 w 211"/>
                  <a:gd name="T37" fmla="*/ 197 h 210"/>
                  <a:gd name="T38" fmla="*/ 172 w 211"/>
                  <a:gd name="T39" fmla="*/ 186 h 210"/>
                  <a:gd name="T40" fmla="*/ 187 w 211"/>
                  <a:gd name="T41" fmla="*/ 172 h 210"/>
                  <a:gd name="T42" fmla="*/ 198 w 211"/>
                  <a:gd name="T43" fmla="*/ 155 h 210"/>
                  <a:gd name="T44" fmla="*/ 207 w 211"/>
                  <a:gd name="T45" fmla="*/ 136 h 210"/>
                  <a:gd name="T46" fmla="*/ 210 w 211"/>
                  <a:gd name="T47" fmla="*/ 116 h 210"/>
                  <a:gd name="T48" fmla="*/ 210 w 211"/>
                  <a:gd name="T49" fmla="*/ 94 h 210"/>
                  <a:gd name="T50" fmla="*/ 207 w 211"/>
                  <a:gd name="T51" fmla="*/ 73 h 210"/>
                  <a:gd name="T52" fmla="*/ 198 w 211"/>
                  <a:gd name="T53" fmla="*/ 54 h 210"/>
                  <a:gd name="T54" fmla="*/ 187 w 211"/>
                  <a:gd name="T55" fmla="*/ 38 h 210"/>
                  <a:gd name="T56" fmla="*/ 172 w 211"/>
                  <a:gd name="T57" fmla="*/ 23 h 210"/>
                  <a:gd name="T58" fmla="*/ 156 w 211"/>
                  <a:gd name="T59" fmla="*/ 11 h 210"/>
                  <a:gd name="T60" fmla="*/ 137 w 211"/>
                  <a:gd name="T61" fmla="*/ 4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4" y="0"/>
                    </a:lnTo>
                    <a:lnTo>
                      <a:pt x="84" y="1"/>
                    </a:lnTo>
                    <a:lnTo>
                      <a:pt x="74" y="4"/>
                    </a:lnTo>
                    <a:lnTo>
                      <a:pt x="65" y="8"/>
                    </a:lnTo>
                    <a:lnTo>
                      <a:pt x="55" y="11"/>
                    </a:lnTo>
                    <a:lnTo>
                      <a:pt x="47" y="17"/>
                    </a:lnTo>
                    <a:lnTo>
                      <a:pt x="39" y="23"/>
                    </a:lnTo>
                    <a:lnTo>
                      <a:pt x="31" y="30"/>
                    </a:lnTo>
                    <a:lnTo>
                      <a:pt x="25" y="38"/>
                    </a:lnTo>
                    <a:lnTo>
                      <a:pt x="18" y="46"/>
                    </a:lnTo>
                    <a:lnTo>
                      <a:pt x="13" y="54"/>
                    </a:lnTo>
                    <a:lnTo>
                      <a:pt x="8" y="64"/>
                    </a:lnTo>
                    <a:lnTo>
                      <a:pt x="5" y="73"/>
                    </a:lnTo>
                    <a:lnTo>
                      <a:pt x="2" y="84"/>
                    </a:lnTo>
                    <a:lnTo>
                      <a:pt x="1" y="94"/>
                    </a:lnTo>
                    <a:lnTo>
                      <a:pt x="0" y="105"/>
                    </a:lnTo>
                    <a:lnTo>
                      <a:pt x="1" y="116"/>
                    </a:lnTo>
                    <a:lnTo>
                      <a:pt x="2" y="126"/>
                    </a:lnTo>
                    <a:lnTo>
                      <a:pt x="5" y="136"/>
                    </a:lnTo>
                    <a:lnTo>
                      <a:pt x="8" y="146"/>
                    </a:lnTo>
                    <a:lnTo>
                      <a:pt x="13" y="155"/>
                    </a:lnTo>
                    <a:lnTo>
                      <a:pt x="18" y="164"/>
                    </a:lnTo>
                    <a:lnTo>
                      <a:pt x="25" y="172"/>
                    </a:lnTo>
                    <a:lnTo>
                      <a:pt x="31" y="179"/>
                    </a:lnTo>
                    <a:lnTo>
                      <a:pt x="39" y="186"/>
                    </a:lnTo>
                    <a:lnTo>
                      <a:pt x="47" y="192"/>
                    </a:lnTo>
                    <a:lnTo>
                      <a:pt x="55" y="197"/>
                    </a:lnTo>
                    <a:lnTo>
                      <a:pt x="65" y="202"/>
                    </a:lnTo>
                    <a:lnTo>
                      <a:pt x="74" y="205"/>
                    </a:lnTo>
                    <a:lnTo>
                      <a:pt x="84" y="208"/>
                    </a:lnTo>
                    <a:lnTo>
                      <a:pt x="94" y="210"/>
                    </a:lnTo>
                    <a:lnTo>
                      <a:pt x="105" y="210"/>
                    </a:lnTo>
                    <a:lnTo>
                      <a:pt x="117" y="210"/>
                    </a:lnTo>
                    <a:lnTo>
                      <a:pt x="126" y="208"/>
                    </a:lnTo>
                    <a:lnTo>
                      <a:pt x="137" y="205"/>
                    </a:lnTo>
                    <a:lnTo>
                      <a:pt x="146" y="202"/>
                    </a:lnTo>
                    <a:lnTo>
                      <a:pt x="156" y="197"/>
                    </a:lnTo>
                    <a:lnTo>
                      <a:pt x="164" y="192"/>
                    </a:lnTo>
                    <a:lnTo>
                      <a:pt x="172" y="186"/>
                    </a:lnTo>
                    <a:lnTo>
                      <a:pt x="181" y="179"/>
                    </a:lnTo>
                    <a:lnTo>
                      <a:pt x="187" y="172"/>
                    </a:lnTo>
                    <a:lnTo>
                      <a:pt x="193" y="164"/>
                    </a:lnTo>
                    <a:lnTo>
                      <a:pt x="198" y="155"/>
                    </a:lnTo>
                    <a:lnTo>
                      <a:pt x="203" y="146"/>
                    </a:lnTo>
                    <a:lnTo>
                      <a:pt x="207" y="136"/>
                    </a:lnTo>
                    <a:lnTo>
                      <a:pt x="209" y="126"/>
                    </a:lnTo>
                    <a:lnTo>
                      <a:pt x="210" y="116"/>
                    </a:lnTo>
                    <a:lnTo>
                      <a:pt x="211" y="105"/>
                    </a:lnTo>
                    <a:lnTo>
                      <a:pt x="210" y="94"/>
                    </a:lnTo>
                    <a:lnTo>
                      <a:pt x="209" y="84"/>
                    </a:lnTo>
                    <a:lnTo>
                      <a:pt x="207" y="73"/>
                    </a:lnTo>
                    <a:lnTo>
                      <a:pt x="203" y="64"/>
                    </a:lnTo>
                    <a:lnTo>
                      <a:pt x="198" y="54"/>
                    </a:lnTo>
                    <a:lnTo>
                      <a:pt x="193" y="46"/>
                    </a:lnTo>
                    <a:lnTo>
                      <a:pt x="187" y="38"/>
                    </a:lnTo>
                    <a:lnTo>
                      <a:pt x="181" y="30"/>
                    </a:lnTo>
                    <a:lnTo>
                      <a:pt x="172" y="23"/>
                    </a:lnTo>
                    <a:lnTo>
                      <a:pt x="164" y="17"/>
                    </a:lnTo>
                    <a:lnTo>
                      <a:pt x="156" y="11"/>
                    </a:lnTo>
                    <a:lnTo>
                      <a:pt x="146" y="8"/>
                    </a:lnTo>
                    <a:lnTo>
                      <a:pt x="137" y="4"/>
                    </a:lnTo>
                    <a:lnTo>
                      <a:pt x="126" y="1"/>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9" name="Freeform 210"/>
              <p:cNvSpPr>
                <a:spLocks/>
              </p:cNvSpPr>
              <p:nvPr/>
            </p:nvSpPr>
            <p:spPr bwMode="auto">
              <a:xfrm>
                <a:off x="3995" y="3638"/>
                <a:ext cx="35" cy="35"/>
              </a:xfrm>
              <a:custGeom>
                <a:avLst/>
                <a:gdLst>
                  <a:gd name="T0" fmla="*/ 95 w 212"/>
                  <a:gd name="T1" fmla="*/ 0 h 210"/>
                  <a:gd name="T2" fmla="*/ 75 w 212"/>
                  <a:gd name="T3" fmla="*/ 5 h 210"/>
                  <a:gd name="T4" fmla="*/ 56 w 212"/>
                  <a:gd name="T5" fmla="*/ 13 h 210"/>
                  <a:gd name="T6" fmla="*/ 39 w 212"/>
                  <a:gd name="T7" fmla="*/ 24 h 210"/>
                  <a:gd name="T8" fmla="*/ 25 w 212"/>
                  <a:gd name="T9" fmla="*/ 38 h 210"/>
                  <a:gd name="T10" fmla="*/ 13 w 212"/>
                  <a:gd name="T11" fmla="*/ 54 h 210"/>
                  <a:gd name="T12" fmla="*/ 5 w 212"/>
                  <a:gd name="T13" fmla="*/ 73 h 210"/>
                  <a:gd name="T14" fmla="*/ 1 w 212"/>
                  <a:gd name="T15" fmla="*/ 95 h 210"/>
                  <a:gd name="T16" fmla="*/ 1 w 212"/>
                  <a:gd name="T17" fmla="*/ 116 h 210"/>
                  <a:gd name="T18" fmla="*/ 5 w 212"/>
                  <a:gd name="T19" fmla="*/ 137 h 210"/>
                  <a:gd name="T20" fmla="*/ 13 w 212"/>
                  <a:gd name="T21" fmla="*/ 156 h 210"/>
                  <a:gd name="T22" fmla="*/ 25 w 212"/>
                  <a:gd name="T23" fmla="*/ 173 h 210"/>
                  <a:gd name="T24" fmla="*/ 39 w 212"/>
                  <a:gd name="T25" fmla="*/ 187 h 210"/>
                  <a:gd name="T26" fmla="*/ 56 w 212"/>
                  <a:gd name="T27" fmla="*/ 199 h 210"/>
                  <a:gd name="T28" fmla="*/ 75 w 212"/>
                  <a:gd name="T29" fmla="*/ 206 h 210"/>
                  <a:gd name="T30" fmla="*/ 95 w 212"/>
                  <a:gd name="T31" fmla="*/ 210 h 210"/>
                  <a:gd name="T32" fmla="*/ 117 w 212"/>
                  <a:gd name="T33" fmla="*/ 210 h 210"/>
                  <a:gd name="T34" fmla="*/ 137 w 212"/>
                  <a:gd name="T35" fmla="*/ 206 h 210"/>
                  <a:gd name="T36" fmla="*/ 156 w 212"/>
                  <a:gd name="T37" fmla="*/ 199 h 210"/>
                  <a:gd name="T38" fmla="*/ 173 w 212"/>
                  <a:gd name="T39" fmla="*/ 187 h 210"/>
                  <a:gd name="T40" fmla="*/ 187 w 212"/>
                  <a:gd name="T41" fmla="*/ 173 h 210"/>
                  <a:gd name="T42" fmla="*/ 199 w 212"/>
                  <a:gd name="T43" fmla="*/ 156 h 210"/>
                  <a:gd name="T44" fmla="*/ 207 w 212"/>
                  <a:gd name="T45" fmla="*/ 137 h 210"/>
                  <a:gd name="T46" fmla="*/ 211 w 212"/>
                  <a:gd name="T47" fmla="*/ 116 h 210"/>
                  <a:gd name="T48" fmla="*/ 211 w 212"/>
                  <a:gd name="T49" fmla="*/ 95 h 210"/>
                  <a:gd name="T50" fmla="*/ 207 w 212"/>
                  <a:gd name="T51" fmla="*/ 73 h 210"/>
                  <a:gd name="T52" fmla="*/ 199 w 212"/>
                  <a:gd name="T53" fmla="*/ 54 h 210"/>
                  <a:gd name="T54" fmla="*/ 187 w 212"/>
                  <a:gd name="T55" fmla="*/ 38 h 210"/>
                  <a:gd name="T56" fmla="*/ 173 w 212"/>
                  <a:gd name="T57" fmla="*/ 24 h 210"/>
                  <a:gd name="T58" fmla="*/ 156 w 212"/>
                  <a:gd name="T59" fmla="*/ 13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7" y="0"/>
                    </a:moveTo>
                    <a:lnTo>
                      <a:pt x="95" y="0"/>
                    </a:lnTo>
                    <a:lnTo>
                      <a:pt x="85" y="2"/>
                    </a:lnTo>
                    <a:lnTo>
                      <a:pt x="75" y="5"/>
                    </a:lnTo>
                    <a:lnTo>
                      <a:pt x="65" y="8"/>
                    </a:lnTo>
                    <a:lnTo>
                      <a:pt x="56" y="13"/>
                    </a:lnTo>
                    <a:lnTo>
                      <a:pt x="48" y="18"/>
                    </a:lnTo>
                    <a:lnTo>
                      <a:pt x="39" y="24"/>
                    </a:lnTo>
                    <a:lnTo>
                      <a:pt x="31" y="31"/>
                    </a:lnTo>
                    <a:lnTo>
                      <a:pt x="25" y="38"/>
                    </a:lnTo>
                    <a:lnTo>
                      <a:pt x="19" y="46"/>
                    </a:lnTo>
                    <a:lnTo>
                      <a:pt x="13" y="54"/>
                    </a:lnTo>
                    <a:lnTo>
                      <a:pt x="9" y="64"/>
                    </a:lnTo>
                    <a:lnTo>
                      <a:pt x="5" y="73"/>
                    </a:lnTo>
                    <a:lnTo>
                      <a:pt x="3" y="84"/>
                    </a:lnTo>
                    <a:lnTo>
                      <a:pt x="1" y="95"/>
                    </a:lnTo>
                    <a:lnTo>
                      <a:pt x="0" y="105"/>
                    </a:lnTo>
                    <a:lnTo>
                      <a:pt x="1" y="116"/>
                    </a:lnTo>
                    <a:lnTo>
                      <a:pt x="3" y="126"/>
                    </a:lnTo>
                    <a:lnTo>
                      <a:pt x="5" y="137"/>
                    </a:lnTo>
                    <a:lnTo>
                      <a:pt x="9" y="147"/>
                    </a:lnTo>
                    <a:lnTo>
                      <a:pt x="13" y="156"/>
                    </a:lnTo>
                    <a:lnTo>
                      <a:pt x="19" y="164"/>
                    </a:lnTo>
                    <a:lnTo>
                      <a:pt x="25" y="173"/>
                    </a:lnTo>
                    <a:lnTo>
                      <a:pt x="31" y="180"/>
                    </a:lnTo>
                    <a:lnTo>
                      <a:pt x="39" y="187"/>
                    </a:lnTo>
                    <a:lnTo>
                      <a:pt x="48" y="193"/>
                    </a:lnTo>
                    <a:lnTo>
                      <a:pt x="56" y="199"/>
                    </a:lnTo>
                    <a:lnTo>
                      <a:pt x="65" y="202"/>
                    </a:lnTo>
                    <a:lnTo>
                      <a:pt x="75" y="206"/>
                    </a:lnTo>
                    <a:lnTo>
                      <a:pt x="85" y="208"/>
                    </a:lnTo>
                    <a:lnTo>
                      <a:pt x="95" y="210"/>
                    </a:lnTo>
                    <a:lnTo>
                      <a:pt x="107" y="210"/>
                    </a:lnTo>
                    <a:lnTo>
                      <a:pt x="117" y="210"/>
                    </a:lnTo>
                    <a:lnTo>
                      <a:pt x="128" y="208"/>
                    </a:lnTo>
                    <a:lnTo>
                      <a:pt x="137" y="206"/>
                    </a:lnTo>
                    <a:lnTo>
                      <a:pt x="147" y="202"/>
                    </a:lnTo>
                    <a:lnTo>
                      <a:pt x="156" y="199"/>
                    </a:lnTo>
                    <a:lnTo>
                      <a:pt x="165" y="193"/>
                    </a:lnTo>
                    <a:lnTo>
                      <a:pt x="173" y="187"/>
                    </a:lnTo>
                    <a:lnTo>
                      <a:pt x="181" y="180"/>
                    </a:lnTo>
                    <a:lnTo>
                      <a:pt x="187" y="173"/>
                    </a:lnTo>
                    <a:lnTo>
                      <a:pt x="194" y="164"/>
                    </a:lnTo>
                    <a:lnTo>
                      <a:pt x="199" y="156"/>
                    </a:lnTo>
                    <a:lnTo>
                      <a:pt x="204" y="147"/>
                    </a:lnTo>
                    <a:lnTo>
                      <a:pt x="207" y="137"/>
                    </a:lnTo>
                    <a:lnTo>
                      <a:pt x="209" y="126"/>
                    </a:lnTo>
                    <a:lnTo>
                      <a:pt x="211" y="116"/>
                    </a:lnTo>
                    <a:lnTo>
                      <a:pt x="212" y="105"/>
                    </a:lnTo>
                    <a:lnTo>
                      <a:pt x="211" y="95"/>
                    </a:lnTo>
                    <a:lnTo>
                      <a:pt x="209" y="84"/>
                    </a:lnTo>
                    <a:lnTo>
                      <a:pt x="207" y="73"/>
                    </a:lnTo>
                    <a:lnTo>
                      <a:pt x="204" y="64"/>
                    </a:lnTo>
                    <a:lnTo>
                      <a:pt x="199" y="54"/>
                    </a:lnTo>
                    <a:lnTo>
                      <a:pt x="194" y="46"/>
                    </a:lnTo>
                    <a:lnTo>
                      <a:pt x="187" y="38"/>
                    </a:lnTo>
                    <a:lnTo>
                      <a:pt x="181" y="31"/>
                    </a:lnTo>
                    <a:lnTo>
                      <a:pt x="173" y="24"/>
                    </a:lnTo>
                    <a:lnTo>
                      <a:pt x="165" y="18"/>
                    </a:lnTo>
                    <a:lnTo>
                      <a:pt x="156" y="13"/>
                    </a:lnTo>
                    <a:lnTo>
                      <a:pt x="147" y="8"/>
                    </a:lnTo>
                    <a:lnTo>
                      <a:pt x="137" y="5"/>
                    </a:lnTo>
                    <a:lnTo>
                      <a:pt x="128" y="2"/>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0" name="Freeform 211"/>
              <p:cNvSpPr>
                <a:spLocks/>
              </p:cNvSpPr>
              <p:nvPr/>
            </p:nvSpPr>
            <p:spPr bwMode="auto">
              <a:xfrm>
                <a:off x="4011" y="3789"/>
                <a:ext cx="35" cy="35"/>
              </a:xfrm>
              <a:custGeom>
                <a:avLst/>
                <a:gdLst>
                  <a:gd name="T0" fmla="*/ 95 w 211"/>
                  <a:gd name="T1" fmla="*/ 0 h 211"/>
                  <a:gd name="T2" fmla="*/ 74 w 211"/>
                  <a:gd name="T3" fmla="*/ 5 h 211"/>
                  <a:gd name="T4" fmla="*/ 55 w 211"/>
                  <a:gd name="T5" fmla="*/ 13 h 211"/>
                  <a:gd name="T6" fmla="*/ 39 w 211"/>
                  <a:gd name="T7" fmla="*/ 24 h 211"/>
                  <a:gd name="T8" fmla="*/ 24 w 211"/>
                  <a:gd name="T9" fmla="*/ 38 h 211"/>
                  <a:gd name="T10" fmla="*/ 13 w 211"/>
                  <a:gd name="T11" fmla="*/ 56 h 211"/>
                  <a:gd name="T12" fmla="*/ 4 w 211"/>
                  <a:gd name="T13" fmla="*/ 75 h 211"/>
                  <a:gd name="T14" fmla="*/ 1 w 211"/>
                  <a:gd name="T15" fmla="*/ 95 h 211"/>
                  <a:gd name="T16" fmla="*/ 1 w 211"/>
                  <a:gd name="T17" fmla="*/ 116 h 211"/>
                  <a:gd name="T18" fmla="*/ 4 w 211"/>
                  <a:gd name="T19" fmla="*/ 137 h 211"/>
                  <a:gd name="T20" fmla="*/ 13 w 211"/>
                  <a:gd name="T21" fmla="*/ 156 h 211"/>
                  <a:gd name="T22" fmla="*/ 24 w 211"/>
                  <a:gd name="T23" fmla="*/ 173 h 211"/>
                  <a:gd name="T24" fmla="*/ 39 w 211"/>
                  <a:gd name="T25" fmla="*/ 187 h 211"/>
                  <a:gd name="T26" fmla="*/ 55 w 211"/>
                  <a:gd name="T27" fmla="*/ 199 h 211"/>
                  <a:gd name="T28" fmla="*/ 74 w 211"/>
                  <a:gd name="T29" fmla="*/ 206 h 211"/>
                  <a:gd name="T30" fmla="*/ 95 w 211"/>
                  <a:gd name="T31" fmla="*/ 211 h 211"/>
                  <a:gd name="T32" fmla="*/ 117 w 211"/>
                  <a:gd name="T33" fmla="*/ 211 h 211"/>
                  <a:gd name="T34" fmla="*/ 137 w 211"/>
                  <a:gd name="T35" fmla="*/ 206 h 211"/>
                  <a:gd name="T36" fmla="*/ 156 w 211"/>
                  <a:gd name="T37" fmla="*/ 199 h 211"/>
                  <a:gd name="T38" fmla="*/ 172 w 211"/>
                  <a:gd name="T39" fmla="*/ 187 h 211"/>
                  <a:gd name="T40" fmla="*/ 188 w 211"/>
                  <a:gd name="T41" fmla="*/ 173 h 211"/>
                  <a:gd name="T42" fmla="*/ 198 w 211"/>
                  <a:gd name="T43" fmla="*/ 156 h 211"/>
                  <a:gd name="T44" fmla="*/ 206 w 211"/>
                  <a:gd name="T45" fmla="*/ 137 h 211"/>
                  <a:gd name="T46" fmla="*/ 210 w 211"/>
                  <a:gd name="T47" fmla="*/ 116 h 211"/>
                  <a:gd name="T48" fmla="*/ 210 w 211"/>
                  <a:gd name="T49" fmla="*/ 95 h 211"/>
                  <a:gd name="T50" fmla="*/ 206 w 211"/>
                  <a:gd name="T51" fmla="*/ 75 h 211"/>
                  <a:gd name="T52" fmla="*/ 198 w 211"/>
                  <a:gd name="T53" fmla="*/ 56 h 211"/>
                  <a:gd name="T54" fmla="*/ 188 w 211"/>
                  <a:gd name="T55" fmla="*/ 38 h 211"/>
                  <a:gd name="T56" fmla="*/ 172 w 211"/>
                  <a:gd name="T57" fmla="*/ 24 h 211"/>
                  <a:gd name="T58" fmla="*/ 156 w 211"/>
                  <a:gd name="T59" fmla="*/ 13 h 211"/>
                  <a:gd name="T60" fmla="*/ 137 w 211"/>
                  <a:gd name="T61" fmla="*/ 5 h 211"/>
                  <a:gd name="T62" fmla="*/ 117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5" y="3"/>
                    </a:lnTo>
                    <a:lnTo>
                      <a:pt x="74" y="5"/>
                    </a:lnTo>
                    <a:lnTo>
                      <a:pt x="65" y="9"/>
                    </a:lnTo>
                    <a:lnTo>
                      <a:pt x="55" y="13"/>
                    </a:lnTo>
                    <a:lnTo>
                      <a:pt x="47" y="18"/>
                    </a:lnTo>
                    <a:lnTo>
                      <a:pt x="39" y="24"/>
                    </a:lnTo>
                    <a:lnTo>
                      <a:pt x="32" y="31"/>
                    </a:lnTo>
                    <a:lnTo>
                      <a:pt x="24" y="38"/>
                    </a:lnTo>
                    <a:lnTo>
                      <a:pt x="19" y="46"/>
                    </a:lnTo>
                    <a:lnTo>
                      <a:pt x="13" y="56"/>
                    </a:lnTo>
                    <a:lnTo>
                      <a:pt x="8" y="64"/>
                    </a:lnTo>
                    <a:lnTo>
                      <a:pt x="4" y="75"/>
                    </a:lnTo>
                    <a:lnTo>
                      <a:pt x="2" y="84"/>
                    </a:lnTo>
                    <a:lnTo>
                      <a:pt x="1" y="95"/>
                    </a:lnTo>
                    <a:lnTo>
                      <a:pt x="0" y="105"/>
                    </a:lnTo>
                    <a:lnTo>
                      <a:pt x="1" y="116"/>
                    </a:lnTo>
                    <a:lnTo>
                      <a:pt x="2" y="127"/>
                    </a:lnTo>
                    <a:lnTo>
                      <a:pt x="4" y="137"/>
                    </a:lnTo>
                    <a:lnTo>
                      <a:pt x="8" y="147"/>
                    </a:lnTo>
                    <a:lnTo>
                      <a:pt x="13" y="156"/>
                    </a:lnTo>
                    <a:lnTo>
                      <a:pt x="19" y="165"/>
                    </a:lnTo>
                    <a:lnTo>
                      <a:pt x="24" y="173"/>
                    </a:lnTo>
                    <a:lnTo>
                      <a:pt x="32" y="180"/>
                    </a:lnTo>
                    <a:lnTo>
                      <a:pt x="39" y="187"/>
                    </a:lnTo>
                    <a:lnTo>
                      <a:pt x="47" y="193"/>
                    </a:lnTo>
                    <a:lnTo>
                      <a:pt x="55" y="199"/>
                    </a:lnTo>
                    <a:lnTo>
                      <a:pt x="65" y="202"/>
                    </a:lnTo>
                    <a:lnTo>
                      <a:pt x="74" y="206"/>
                    </a:lnTo>
                    <a:lnTo>
                      <a:pt x="85" y="210"/>
                    </a:lnTo>
                    <a:lnTo>
                      <a:pt x="95" y="211"/>
                    </a:lnTo>
                    <a:lnTo>
                      <a:pt x="106" y="211"/>
                    </a:lnTo>
                    <a:lnTo>
                      <a:pt x="117" y="211"/>
                    </a:lnTo>
                    <a:lnTo>
                      <a:pt x="127" y="210"/>
                    </a:lnTo>
                    <a:lnTo>
                      <a:pt x="137" y="206"/>
                    </a:lnTo>
                    <a:lnTo>
                      <a:pt x="146" y="202"/>
                    </a:lnTo>
                    <a:lnTo>
                      <a:pt x="156" y="199"/>
                    </a:lnTo>
                    <a:lnTo>
                      <a:pt x="165" y="193"/>
                    </a:lnTo>
                    <a:lnTo>
                      <a:pt x="172" y="187"/>
                    </a:lnTo>
                    <a:lnTo>
                      <a:pt x="180" y="180"/>
                    </a:lnTo>
                    <a:lnTo>
                      <a:pt x="188" y="173"/>
                    </a:lnTo>
                    <a:lnTo>
                      <a:pt x="193" y="165"/>
                    </a:lnTo>
                    <a:lnTo>
                      <a:pt x="198" y="156"/>
                    </a:lnTo>
                    <a:lnTo>
                      <a:pt x="203" y="147"/>
                    </a:lnTo>
                    <a:lnTo>
                      <a:pt x="206" y="137"/>
                    </a:lnTo>
                    <a:lnTo>
                      <a:pt x="209" y="127"/>
                    </a:lnTo>
                    <a:lnTo>
                      <a:pt x="210" y="116"/>
                    </a:lnTo>
                    <a:lnTo>
                      <a:pt x="211" y="105"/>
                    </a:lnTo>
                    <a:lnTo>
                      <a:pt x="210" y="95"/>
                    </a:lnTo>
                    <a:lnTo>
                      <a:pt x="209" y="84"/>
                    </a:lnTo>
                    <a:lnTo>
                      <a:pt x="206" y="75"/>
                    </a:lnTo>
                    <a:lnTo>
                      <a:pt x="203" y="64"/>
                    </a:lnTo>
                    <a:lnTo>
                      <a:pt x="198" y="56"/>
                    </a:lnTo>
                    <a:lnTo>
                      <a:pt x="193" y="46"/>
                    </a:lnTo>
                    <a:lnTo>
                      <a:pt x="188" y="38"/>
                    </a:lnTo>
                    <a:lnTo>
                      <a:pt x="180" y="31"/>
                    </a:lnTo>
                    <a:lnTo>
                      <a:pt x="172" y="24"/>
                    </a:lnTo>
                    <a:lnTo>
                      <a:pt x="165" y="18"/>
                    </a:lnTo>
                    <a:lnTo>
                      <a:pt x="156" y="13"/>
                    </a:lnTo>
                    <a:lnTo>
                      <a:pt x="146" y="9"/>
                    </a:lnTo>
                    <a:lnTo>
                      <a:pt x="137" y="5"/>
                    </a:lnTo>
                    <a:lnTo>
                      <a:pt x="127" y="3"/>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1" name="Freeform 212"/>
              <p:cNvSpPr>
                <a:spLocks/>
              </p:cNvSpPr>
              <p:nvPr/>
            </p:nvSpPr>
            <p:spPr bwMode="auto">
              <a:xfrm>
                <a:off x="4027" y="3823"/>
                <a:ext cx="35" cy="35"/>
              </a:xfrm>
              <a:custGeom>
                <a:avLst/>
                <a:gdLst>
                  <a:gd name="T0" fmla="*/ 95 w 211"/>
                  <a:gd name="T1" fmla="*/ 0 h 211"/>
                  <a:gd name="T2" fmla="*/ 73 w 211"/>
                  <a:gd name="T3" fmla="*/ 5 h 211"/>
                  <a:gd name="T4" fmla="*/ 55 w 211"/>
                  <a:gd name="T5" fmla="*/ 13 h 211"/>
                  <a:gd name="T6" fmla="*/ 38 w 211"/>
                  <a:gd name="T7" fmla="*/ 24 h 211"/>
                  <a:gd name="T8" fmla="*/ 24 w 211"/>
                  <a:gd name="T9" fmla="*/ 38 h 211"/>
                  <a:gd name="T10" fmla="*/ 12 w 211"/>
                  <a:gd name="T11" fmla="*/ 55 h 211"/>
                  <a:gd name="T12" fmla="*/ 5 w 211"/>
                  <a:gd name="T13" fmla="*/ 74 h 211"/>
                  <a:gd name="T14" fmla="*/ 0 w 211"/>
                  <a:gd name="T15" fmla="*/ 95 h 211"/>
                  <a:gd name="T16" fmla="*/ 0 w 211"/>
                  <a:gd name="T17" fmla="*/ 116 h 211"/>
                  <a:gd name="T18" fmla="*/ 5 w 211"/>
                  <a:gd name="T19" fmla="*/ 138 h 211"/>
                  <a:gd name="T20" fmla="*/ 12 w 211"/>
                  <a:gd name="T21" fmla="*/ 157 h 211"/>
                  <a:gd name="T22" fmla="*/ 24 w 211"/>
                  <a:gd name="T23" fmla="*/ 173 h 211"/>
                  <a:gd name="T24" fmla="*/ 38 w 211"/>
                  <a:gd name="T25" fmla="*/ 187 h 211"/>
                  <a:gd name="T26" fmla="*/ 55 w 211"/>
                  <a:gd name="T27" fmla="*/ 198 h 211"/>
                  <a:gd name="T28" fmla="*/ 73 w 211"/>
                  <a:gd name="T29" fmla="*/ 206 h 211"/>
                  <a:gd name="T30" fmla="*/ 95 w 211"/>
                  <a:gd name="T31" fmla="*/ 211 h 211"/>
                  <a:gd name="T32" fmla="*/ 116 w 211"/>
                  <a:gd name="T33" fmla="*/ 211 h 211"/>
                  <a:gd name="T34" fmla="*/ 136 w 211"/>
                  <a:gd name="T35" fmla="*/ 206 h 211"/>
                  <a:gd name="T36" fmla="*/ 155 w 211"/>
                  <a:gd name="T37" fmla="*/ 198 h 211"/>
                  <a:gd name="T38" fmla="*/ 173 w 211"/>
                  <a:gd name="T39" fmla="*/ 187 h 211"/>
                  <a:gd name="T40" fmla="*/ 187 w 211"/>
                  <a:gd name="T41" fmla="*/ 173 h 211"/>
                  <a:gd name="T42" fmla="*/ 198 w 211"/>
                  <a:gd name="T43" fmla="*/ 157 h 211"/>
                  <a:gd name="T44" fmla="*/ 206 w 211"/>
                  <a:gd name="T45" fmla="*/ 138 h 211"/>
                  <a:gd name="T46" fmla="*/ 211 w 211"/>
                  <a:gd name="T47" fmla="*/ 116 h 211"/>
                  <a:gd name="T48" fmla="*/ 211 w 211"/>
                  <a:gd name="T49" fmla="*/ 95 h 211"/>
                  <a:gd name="T50" fmla="*/ 206 w 211"/>
                  <a:gd name="T51" fmla="*/ 74 h 211"/>
                  <a:gd name="T52" fmla="*/ 198 w 211"/>
                  <a:gd name="T53" fmla="*/ 55 h 211"/>
                  <a:gd name="T54" fmla="*/ 187 w 211"/>
                  <a:gd name="T55" fmla="*/ 38 h 211"/>
                  <a:gd name="T56" fmla="*/ 173 w 211"/>
                  <a:gd name="T57" fmla="*/ 24 h 211"/>
                  <a:gd name="T58" fmla="*/ 155 w 211"/>
                  <a:gd name="T59" fmla="*/ 13 h 211"/>
                  <a:gd name="T60" fmla="*/ 136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5" y="0"/>
                    </a:moveTo>
                    <a:lnTo>
                      <a:pt x="95" y="0"/>
                    </a:lnTo>
                    <a:lnTo>
                      <a:pt x="84" y="3"/>
                    </a:lnTo>
                    <a:lnTo>
                      <a:pt x="73" y="5"/>
                    </a:lnTo>
                    <a:lnTo>
                      <a:pt x="64" y="9"/>
                    </a:lnTo>
                    <a:lnTo>
                      <a:pt x="55" y="13"/>
                    </a:lnTo>
                    <a:lnTo>
                      <a:pt x="46" y="18"/>
                    </a:lnTo>
                    <a:lnTo>
                      <a:pt x="38" y="24"/>
                    </a:lnTo>
                    <a:lnTo>
                      <a:pt x="31" y="31"/>
                    </a:lnTo>
                    <a:lnTo>
                      <a:pt x="24" y="38"/>
                    </a:lnTo>
                    <a:lnTo>
                      <a:pt x="18" y="47"/>
                    </a:lnTo>
                    <a:lnTo>
                      <a:pt x="12" y="55"/>
                    </a:lnTo>
                    <a:lnTo>
                      <a:pt x="8" y="64"/>
                    </a:lnTo>
                    <a:lnTo>
                      <a:pt x="5" y="74"/>
                    </a:lnTo>
                    <a:lnTo>
                      <a:pt x="1" y="84"/>
                    </a:lnTo>
                    <a:lnTo>
                      <a:pt x="0" y="95"/>
                    </a:lnTo>
                    <a:lnTo>
                      <a:pt x="0" y="106"/>
                    </a:lnTo>
                    <a:lnTo>
                      <a:pt x="0" y="116"/>
                    </a:lnTo>
                    <a:lnTo>
                      <a:pt x="1" y="127"/>
                    </a:lnTo>
                    <a:lnTo>
                      <a:pt x="5" y="138"/>
                    </a:lnTo>
                    <a:lnTo>
                      <a:pt x="8" y="147"/>
                    </a:lnTo>
                    <a:lnTo>
                      <a:pt x="12" y="157"/>
                    </a:lnTo>
                    <a:lnTo>
                      <a:pt x="18" y="165"/>
                    </a:lnTo>
                    <a:lnTo>
                      <a:pt x="24" y="173"/>
                    </a:lnTo>
                    <a:lnTo>
                      <a:pt x="31" y="180"/>
                    </a:lnTo>
                    <a:lnTo>
                      <a:pt x="38" y="187"/>
                    </a:lnTo>
                    <a:lnTo>
                      <a:pt x="46" y="193"/>
                    </a:lnTo>
                    <a:lnTo>
                      <a:pt x="55" y="198"/>
                    </a:lnTo>
                    <a:lnTo>
                      <a:pt x="64" y="203"/>
                    </a:lnTo>
                    <a:lnTo>
                      <a:pt x="73" y="206"/>
                    </a:lnTo>
                    <a:lnTo>
                      <a:pt x="84" y="209"/>
                    </a:lnTo>
                    <a:lnTo>
                      <a:pt x="95" y="211"/>
                    </a:lnTo>
                    <a:lnTo>
                      <a:pt x="105" y="211"/>
                    </a:lnTo>
                    <a:lnTo>
                      <a:pt x="116" y="211"/>
                    </a:lnTo>
                    <a:lnTo>
                      <a:pt x="127" y="209"/>
                    </a:lnTo>
                    <a:lnTo>
                      <a:pt x="136" y="206"/>
                    </a:lnTo>
                    <a:lnTo>
                      <a:pt x="147" y="203"/>
                    </a:lnTo>
                    <a:lnTo>
                      <a:pt x="155" y="198"/>
                    </a:lnTo>
                    <a:lnTo>
                      <a:pt x="164" y="193"/>
                    </a:lnTo>
                    <a:lnTo>
                      <a:pt x="173" y="187"/>
                    </a:lnTo>
                    <a:lnTo>
                      <a:pt x="180" y="180"/>
                    </a:lnTo>
                    <a:lnTo>
                      <a:pt x="187" y="173"/>
                    </a:lnTo>
                    <a:lnTo>
                      <a:pt x="193" y="165"/>
                    </a:lnTo>
                    <a:lnTo>
                      <a:pt x="198" y="157"/>
                    </a:lnTo>
                    <a:lnTo>
                      <a:pt x="202" y="147"/>
                    </a:lnTo>
                    <a:lnTo>
                      <a:pt x="206" y="138"/>
                    </a:lnTo>
                    <a:lnTo>
                      <a:pt x="208" y="127"/>
                    </a:lnTo>
                    <a:lnTo>
                      <a:pt x="211" y="116"/>
                    </a:lnTo>
                    <a:lnTo>
                      <a:pt x="211" y="106"/>
                    </a:lnTo>
                    <a:lnTo>
                      <a:pt x="211" y="95"/>
                    </a:lnTo>
                    <a:lnTo>
                      <a:pt x="208" y="84"/>
                    </a:lnTo>
                    <a:lnTo>
                      <a:pt x="206" y="74"/>
                    </a:lnTo>
                    <a:lnTo>
                      <a:pt x="202" y="64"/>
                    </a:lnTo>
                    <a:lnTo>
                      <a:pt x="198" y="55"/>
                    </a:lnTo>
                    <a:lnTo>
                      <a:pt x="193" y="47"/>
                    </a:lnTo>
                    <a:lnTo>
                      <a:pt x="187" y="38"/>
                    </a:lnTo>
                    <a:lnTo>
                      <a:pt x="180" y="31"/>
                    </a:lnTo>
                    <a:lnTo>
                      <a:pt x="173" y="24"/>
                    </a:lnTo>
                    <a:lnTo>
                      <a:pt x="164" y="18"/>
                    </a:lnTo>
                    <a:lnTo>
                      <a:pt x="155" y="13"/>
                    </a:lnTo>
                    <a:lnTo>
                      <a:pt x="147" y="9"/>
                    </a:lnTo>
                    <a:lnTo>
                      <a:pt x="136" y="5"/>
                    </a:lnTo>
                    <a:lnTo>
                      <a:pt x="127" y="3"/>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2" name="Freeform 213"/>
              <p:cNvSpPr>
                <a:spLocks/>
              </p:cNvSpPr>
              <p:nvPr/>
            </p:nvSpPr>
            <p:spPr bwMode="auto">
              <a:xfrm>
                <a:off x="4043" y="3787"/>
                <a:ext cx="35" cy="36"/>
              </a:xfrm>
              <a:custGeom>
                <a:avLst/>
                <a:gdLst>
                  <a:gd name="T0" fmla="*/ 95 w 211"/>
                  <a:gd name="T1" fmla="*/ 2 h 212"/>
                  <a:gd name="T2" fmla="*/ 75 w 211"/>
                  <a:gd name="T3" fmla="*/ 5 h 212"/>
                  <a:gd name="T4" fmla="*/ 56 w 211"/>
                  <a:gd name="T5" fmla="*/ 13 h 212"/>
                  <a:gd name="T6" fmla="*/ 38 w 211"/>
                  <a:gd name="T7" fmla="*/ 25 h 212"/>
                  <a:gd name="T8" fmla="*/ 24 w 211"/>
                  <a:gd name="T9" fmla="*/ 39 h 212"/>
                  <a:gd name="T10" fmla="*/ 13 w 211"/>
                  <a:gd name="T11" fmla="*/ 56 h 212"/>
                  <a:gd name="T12" fmla="*/ 5 w 211"/>
                  <a:gd name="T13" fmla="*/ 75 h 212"/>
                  <a:gd name="T14" fmla="*/ 0 w 211"/>
                  <a:gd name="T15" fmla="*/ 95 h 212"/>
                  <a:gd name="T16" fmla="*/ 0 w 211"/>
                  <a:gd name="T17" fmla="*/ 117 h 212"/>
                  <a:gd name="T18" fmla="*/ 5 w 211"/>
                  <a:gd name="T19" fmla="*/ 138 h 212"/>
                  <a:gd name="T20" fmla="*/ 13 w 211"/>
                  <a:gd name="T21" fmla="*/ 157 h 212"/>
                  <a:gd name="T22" fmla="*/ 24 w 211"/>
                  <a:gd name="T23" fmla="*/ 173 h 212"/>
                  <a:gd name="T24" fmla="*/ 38 w 211"/>
                  <a:gd name="T25" fmla="*/ 187 h 212"/>
                  <a:gd name="T26" fmla="*/ 56 w 211"/>
                  <a:gd name="T27" fmla="*/ 199 h 212"/>
                  <a:gd name="T28" fmla="*/ 75 w 211"/>
                  <a:gd name="T29" fmla="*/ 207 h 212"/>
                  <a:gd name="T30" fmla="*/ 95 w 211"/>
                  <a:gd name="T31" fmla="*/ 211 h 212"/>
                  <a:gd name="T32" fmla="*/ 116 w 211"/>
                  <a:gd name="T33" fmla="*/ 211 h 212"/>
                  <a:gd name="T34" fmla="*/ 137 w 211"/>
                  <a:gd name="T35" fmla="*/ 207 h 212"/>
                  <a:gd name="T36" fmla="*/ 156 w 211"/>
                  <a:gd name="T37" fmla="*/ 199 h 212"/>
                  <a:gd name="T38" fmla="*/ 173 w 211"/>
                  <a:gd name="T39" fmla="*/ 187 h 212"/>
                  <a:gd name="T40" fmla="*/ 187 w 211"/>
                  <a:gd name="T41" fmla="*/ 173 h 212"/>
                  <a:gd name="T42" fmla="*/ 199 w 211"/>
                  <a:gd name="T43" fmla="*/ 157 h 212"/>
                  <a:gd name="T44" fmla="*/ 206 w 211"/>
                  <a:gd name="T45" fmla="*/ 138 h 212"/>
                  <a:gd name="T46" fmla="*/ 211 w 211"/>
                  <a:gd name="T47" fmla="*/ 117 h 212"/>
                  <a:gd name="T48" fmla="*/ 211 w 211"/>
                  <a:gd name="T49" fmla="*/ 95 h 212"/>
                  <a:gd name="T50" fmla="*/ 206 w 211"/>
                  <a:gd name="T51" fmla="*/ 75 h 212"/>
                  <a:gd name="T52" fmla="*/ 199 w 211"/>
                  <a:gd name="T53" fmla="*/ 56 h 212"/>
                  <a:gd name="T54" fmla="*/ 187 w 211"/>
                  <a:gd name="T55" fmla="*/ 39 h 212"/>
                  <a:gd name="T56" fmla="*/ 173 w 211"/>
                  <a:gd name="T57" fmla="*/ 25 h 212"/>
                  <a:gd name="T58" fmla="*/ 156 w 211"/>
                  <a:gd name="T59" fmla="*/ 13 h 212"/>
                  <a:gd name="T60" fmla="*/ 137 w 211"/>
                  <a:gd name="T61" fmla="*/ 5 h 212"/>
                  <a:gd name="T62" fmla="*/ 116 w 211"/>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5" y="2"/>
                    </a:lnTo>
                    <a:lnTo>
                      <a:pt x="84" y="3"/>
                    </a:lnTo>
                    <a:lnTo>
                      <a:pt x="75" y="5"/>
                    </a:lnTo>
                    <a:lnTo>
                      <a:pt x="64" y="9"/>
                    </a:lnTo>
                    <a:lnTo>
                      <a:pt x="56" y="13"/>
                    </a:lnTo>
                    <a:lnTo>
                      <a:pt x="46" y="19"/>
                    </a:lnTo>
                    <a:lnTo>
                      <a:pt x="38" y="25"/>
                    </a:lnTo>
                    <a:lnTo>
                      <a:pt x="31" y="31"/>
                    </a:lnTo>
                    <a:lnTo>
                      <a:pt x="24" y="39"/>
                    </a:lnTo>
                    <a:lnTo>
                      <a:pt x="18" y="48"/>
                    </a:lnTo>
                    <a:lnTo>
                      <a:pt x="13" y="56"/>
                    </a:lnTo>
                    <a:lnTo>
                      <a:pt x="8" y="65"/>
                    </a:lnTo>
                    <a:lnTo>
                      <a:pt x="5" y="75"/>
                    </a:lnTo>
                    <a:lnTo>
                      <a:pt x="2" y="86"/>
                    </a:lnTo>
                    <a:lnTo>
                      <a:pt x="0" y="95"/>
                    </a:lnTo>
                    <a:lnTo>
                      <a:pt x="0" y="107"/>
                    </a:lnTo>
                    <a:lnTo>
                      <a:pt x="0" y="117"/>
                    </a:lnTo>
                    <a:lnTo>
                      <a:pt x="2" y="128"/>
                    </a:lnTo>
                    <a:lnTo>
                      <a:pt x="5" y="138"/>
                    </a:lnTo>
                    <a:lnTo>
                      <a:pt x="8" y="147"/>
                    </a:lnTo>
                    <a:lnTo>
                      <a:pt x="13" y="157"/>
                    </a:lnTo>
                    <a:lnTo>
                      <a:pt x="18" y="165"/>
                    </a:lnTo>
                    <a:lnTo>
                      <a:pt x="24" y="173"/>
                    </a:lnTo>
                    <a:lnTo>
                      <a:pt x="31" y="181"/>
                    </a:lnTo>
                    <a:lnTo>
                      <a:pt x="38" y="187"/>
                    </a:lnTo>
                    <a:lnTo>
                      <a:pt x="46" y="194"/>
                    </a:lnTo>
                    <a:lnTo>
                      <a:pt x="56" y="199"/>
                    </a:lnTo>
                    <a:lnTo>
                      <a:pt x="64" y="204"/>
                    </a:lnTo>
                    <a:lnTo>
                      <a:pt x="75" y="207"/>
                    </a:lnTo>
                    <a:lnTo>
                      <a:pt x="84" y="210"/>
                    </a:lnTo>
                    <a:lnTo>
                      <a:pt x="95" y="211"/>
                    </a:lnTo>
                    <a:lnTo>
                      <a:pt x="105" y="212"/>
                    </a:lnTo>
                    <a:lnTo>
                      <a:pt x="116" y="211"/>
                    </a:lnTo>
                    <a:lnTo>
                      <a:pt x="127" y="210"/>
                    </a:lnTo>
                    <a:lnTo>
                      <a:pt x="137" y="207"/>
                    </a:lnTo>
                    <a:lnTo>
                      <a:pt x="147" y="204"/>
                    </a:lnTo>
                    <a:lnTo>
                      <a:pt x="156" y="199"/>
                    </a:lnTo>
                    <a:lnTo>
                      <a:pt x="164" y="194"/>
                    </a:lnTo>
                    <a:lnTo>
                      <a:pt x="173" y="187"/>
                    </a:lnTo>
                    <a:lnTo>
                      <a:pt x="180" y="181"/>
                    </a:lnTo>
                    <a:lnTo>
                      <a:pt x="187" y="173"/>
                    </a:lnTo>
                    <a:lnTo>
                      <a:pt x="193" y="165"/>
                    </a:lnTo>
                    <a:lnTo>
                      <a:pt x="199" y="157"/>
                    </a:lnTo>
                    <a:lnTo>
                      <a:pt x="202" y="147"/>
                    </a:lnTo>
                    <a:lnTo>
                      <a:pt x="206" y="138"/>
                    </a:lnTo>
                    <a:lnTo>
                      <a:pt x="208" y="128"/>
                    </a:lnTo>
                    <a:lnTo>
                      <a:pt x="211" y="117"/>
                    </a:lnTo>
                    <a:lnTo>
                      <a:pt x="211" y="107"/>
                    </a:lnTo>
                    <a:lnTo>
                      <a:pt x="211" y="95"/>
                    </a:lnTo>
                    <a:lnTo>
                      <a:pt x="208" y="86"/>
                    </a:lnTo>
                    <a:lnTo>
                      <a:pt x="206" y="75"/>
                    </a:lnTo>
                    <a:lnTo>
                      <a:pt x="202" y="65"/>
                    </a:lnTo>
                    <a:lnTo>
                      <a:pt x="199" y="56"/>
                    </a:lnTo>
                    <a:lnTo>
                      <a:pt x="193" y="48"/>
                    </a:lnTo>
                    <a:lnTo>
                      <a:pt x="187" y="39"/>
                    </a:lnTo>
                    <a:lnTo>
                      <a:pt x="180" y="31"/>
                    </a:lnTo>
                    <a:lnTo>
                      <a:pt x="173" y="25"/>
                    </a:lnTo>
                    <a:lnTo>
                      <a:pt x="164" y="19"/>
                    </a:lnTo>
                    <a:lnTo>
                      <a:pt x="156" y="13"/>
                    </a:lnTo>
                    <a:lnTo>
                      <a:pt x="147" y="9"/>
                    </a:lnTo>
                    <a:lnTo>
                      <a:pt x="137" y="5"/>
                    </a:lnTo>
                    <a:lnTo>
                      <a:pt x="127"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3" name="Freeform 214"/>
              <p:cNvSpPr>
                <a:spLocks/>
              </p:cNvSpPr>
              <p:nvPr/>
            </p:nvSpPr>
            <p:spPr bwMode="auto">
              <a:xfrm>
                <a:off x="4058" y="3734"/>
                <a:ext cx="35" cy="35"/>
              </a:xfrm>
              <a:custGeom>
                <a:avLst/>
                <a:gdLst>
                  <a:gd name="T0" fmla="*/ 95 w 211"/>
                  <a:gd name="T1" fmla="*/ 1 h 211"/>
                  <a:gd name="T2" fmla="*/ 75 w 211"/>
                  <a:gd name="T3" fmla="*/ 5 h 211"/>
                  <a:gd name="T4" fmla="*/ 56 w 211"/>
                  <a:gd name="T5" fmla="*/ 13 h 211"/>
                  <a:gd name="T6" fmla="*/ 38 w 211"/>
                  <a:gd name="T7" fmla="*/ 25 h 211"/>
                  <a:gd name="T8" fmla="*/ 24 w 211"/>
                  <a:gd name="T9" fmla="*/ 39 h 211"/>
                  <a:gd name="T10" fmla="*/ 13 w 211"/>
                  <a:gd name="T11" fmla="*/ 55 h 211"/>
                  <a:gd name="T12" fmla="*/ 5 w 211"/>
                  <a:gd name="T13" fmla="*/ 74 h 211"/>
                  <a:gd name="T14" fmla="*/ 0 w 211"/>
                  <a:gd name="T15" fmla="*/ 94 h 211"/>
                  <a:gd name="T16" fmla="*/ 0 w 211"/>
                  <a:gd name="T17" fmla="*/ 117 h 211"/>
                  <a:gd name="T18" fmla="*/ 5 w 211"/>
                  <a:gd name="T19" fmla="*/ 137 h 211"/>
                  <a:gd name="T20" fmla="*/ 13 w 211"/>
                  <a:gd name="T21" fmla="*/ 156 h 211"/>
                  <a:gd name="T22" fmla="*/ 24 w 211"/>
                  <a:gd name="T23" fmla="*/ 172 h 211"/>
                  <a:gd name="T24" fmla="*/ 38 w 211"/>
                  <a:gd name="T25" fmla="*/ 187 h 211"/>
                  <a:gd name="T26" fmla="*/ 56 w 211"/>
                  <a:gd name="T27" fmla="*/ 198 h 211"/>
                  <a:gd name="T28" fmla="*/ 75 w 211"/>
                  <a:gd name="T29" fmla="*/ 207 h 211"/>
                  <a:gd name="T30" fmla="*/ 95 w 211"/>
                  <a:gd name="T31" fmla="*/ 210 h 211"/>
                  <a:gd name="T32" fmla="*/ 116 w 211"/>
                  <a:gd name="T33" fmla="*/ 210 h 211"/>
                  <a:gd name="T34" fmla="*/ 138 w 211"/>
                  <a:gd name="T35" fmla="*/ 207 h 211"/>
                  <a:gd name="T36" fmla="*/ 157 w 211"/>
                  <a:gd name="T37" fmla="*/ 198 h 211"/>
                  <a:gd name="T38" fmla="*/ 173 w 211"/>
                  <a:gd name="T39" fmla="*/ 187 h 211"/>
                  <a:gd name="T40" fmla="*/ 187 w 211"/>
                  <a:gd name="T41" fmla="*/ 172 h 211"/>
                  <a:gd name="T42" fmla="*/ 199 w 211"/>
                  <a:gd name="T43" fmla="*/ 156 h 211"/>
                  <a:gd name="T44" fmla="*/ 206 w 211"/>
                  <a:gd name="T45" fmla="*/ 137 h 211"/>
                  <a:gd name="T46" fmla="*/ 211 w 211"/>
                  <a:gd name="T47" fmla="*/ 117 h 211"/>
                  <a:gd name="T48" fmla="*/ 211 w 211"/>
                  <a:gd name="T49" fmla="*/ 94 h 211"/>
                  <a:gd name="T50" fmla="*/ 206 w 211"/>
                  <a:gd name="T51" fmla="*/ 74 h 211"/>
                  <a:gd name="T52" fmla="*/ 199 w 211"/>
                  <a:gd name="T53" fmla="*/ 55 h 211"/>
                  <a:gd name="T54" fmla="*/ 187 w 211"/>
                  <a:gd name="T55" fmla="*/ 39 h 211"/>
                  <a:gd name="T56" fmla="*/ 173 w 211"/>
                  <a:gd name="T57" fmla="*/ 25 h 211"/>
                  <a:gd name="T58" fmla="*/ 157 w 211"/>
                  <a:gd name="T59" fmla="*/ 13 h 211"/>
                  <a:gd name="T60" fmla="*/ 138 w 211"/>
                  <a:gd name="T61" fmla="*/ 5 h 211"/>
                  <a:gd name="T62" fmla="*/ 116 w 211"/>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1"/>
                    </a:lnTo>
                    <a:lnTo>
                      <a:pt x="84" y="2"/>
                    </a:lnTo>
                    <a:lnTo>
                      <a:pt x="75" y="5"/>
                    </a:lnTo>
                    <a:lnTo>
                      <a:pt x="64" y="8"/>
                    </a:lnTo>
                    <a:lnTo>
                      <a:pt x="56" y="13"/>
                    </a:lnTo>
                    <a:lnTo>
                      <a:pt x="47" y="18"/>
                    </a:lnTo>
                    <a:lnTo>
                      <a:pt x="38" y="25"/>
                    </a:lnTo>
                    <a:lnTo>
                      <a:pt x="31" y="31"/>
                    </a:lnTo>
                    <a:lnTo>
                      <a:pt x="24" y="39"/>
                    </a:lnTo>
                    <a:lnTo>
                      <a:pt x="18" y="47"/>
                    </a:lnTo>
                    <a:lnTo>
                      <a:pt x="13" y="55"/>
                    </a:lnTo>
                    <a:lnTo>
                      <a:pt x="9" y="65"/>
                    </a:lnTo>
                    <a:lnTo>
                      <a:pt x="5" y="74"/>
                    </a:lnTo>
                    <a:lnTo>
                      <a:pt x="3" y="84"/>
                    </a:lnTo>
                    <a:lnTo>
                      <a:pt x="0" y="94"/>
                    </a:lnTo>
                    <a:lnTo>
                      <a:pt x="0" y="105"/>
                    </a:lnTo>
                    <a:lnTo>
                      <a:pt x="0" y="117"/>
                    </a:lnTo>
                    <a:lnTo>
                      <a:pt x="3" y="126"/>
                    </a:lnTo>
                    <a:lnTo>
                      <a:pt x="5" y="137"/>
                    </a:lnTo>
                    <a:lnTo>
                      <a:pt x="9" y="146"/>
                    </a:lnTo>
                    <a:lnTo>
                      <a:pt x="13" y="156"/>
                    </a:lnTo>
                    <a:lnTo>
                      <a:pt x="18" y="164"/>
                    </a:lnTo>
                    <a:lnTo>
                      <a:pt x="24" y="172"/>
                    </a:lnTo>
                    <a:lnTo>
                      <a:pt x="31" y="181"/>
                    </a:lnTo>
                    <a:lnTo>
                      <a:pt x="38" y="187"/>
                    </a:lnTo>
                    <a:lnTo>
                      <a:pt x="47" y="193"/>
                    </a:lnTo>
                    <a:lnTo>
                      <a:pt x="56" y="198"/>
                    </a:lnTo>
                    <a:lnTo>
                      <a:pt x="64" y="203"/>
                    </a:lnTo>
                    <a:lnTo>
                      <a:pt x="75" y="207"/>
                    </a:lnTo>
                    <a:lnTo>
                      <a:pt x="84" y="209"/>
                    </a:lnTo>
                    <a:lnTo>
                      <a:pt x="95" y="210"/>
                    </a:lnTo>
                    <a:lnTo>
                      <a:pt x="106" y="211"/>
                    </a:lnTo>
                    <a:lnTo>
                      <a:pt x="116" y="210"/>
                    </a:lnTo>
                    <a:lnTo>
                      <a:pt x="127" y="209"/>
                    </a:lnTo>
                    <a:lnTo>
                      <a:pt x="138" y="207"/>
                    </a:lnTo>
                    <a:lnTo>
                      <a:pt x="147" y="203"/>
                    </a:lnTo>
                    <a:lnTo>
                      <a:pt x="157" y="198"/>
                    </a:lnTo>
                    <a:lnTo>
                      <a:pt x="165" y="193"/>
                    </a:lnTo>
                    <a:lnTo>
                      <a:pt x="173" y="187"/>
                    </a:lnTo>
                    <a:lnTo>
                      <a:pt x="180" y="181"/>
                    </a:lnTo>
                    <a:lnTo>
                      <a:pt x="187" y="172"/>
                    </a:lnTo>
                    <a:lnTo>
                      <a:pt x="193" y="164"/>
                    </a:lnTo>
                    <a:lnTo>
                      <a:pt x="199" y="156"/>
                    </a:lnTo>
                    <a:lnTo>
                      <a:pt x="203" y="146"/>
                    </a:lnTo>
                    <a:lnTo>
                      <a:pt x="206" y="137"/>
                    </a:lnTo>
                    <a:lnTo>
                      <a:pt x="210" y="126"/>
                    </a:lnTo>
                    <a:lnTo>
                      <a:pt x="211" y="117"/>
                    </a:lnTo>
                    <a:lnTo>
                      <a:pt x="211" y="105"/>
                    </a:lnTo>
                    <a:lnTo>
                      <a:pt x="211" y="94"/>
                    </a:lnTo>
                    <a:lnTo>
                      <a:pt x="210" y="84"/>
                    </a:lnTo>
                    <a:lnTo>
                      <a:pt x="206" y="74"/>
                    </a:lnTo>
                    <a:lnTo>
                      <a:pt x="203" y="65"/>
                    </a:lnTo>
                    <a:lnTo>
                      <a:pt x="199" y="55"/>
                    </a:lnTo>
                    <a:lnTo>
                      <a:pt x="193" y="47"/>
                    </a:lnTo>
                    <a:lnTo>
                      <a:pt x="187" y="39"/>
                    </a:lnTo>
                    <a:lnTo>
                      <a:pt x="180" y="31"/>
                    </a:lnTo>
                    <a:lnTo>
                      <a:pt x="173" y="25"/>
                    </a:lnTo>
                    <a:lnTo>
                      <a:pt x="165" y="18"/>
                    </a:lnTo>
                    <a:lnTo>
                      <a:pt x="157" y="13"/>
                    </a:lnTo>
                    <a:lnTo>
                      <a:pt x="147" y="8"/>
                    </a:lnTo>
                    <a:lnTo>
                      <a:pt x="138" y="5"/>
                    </a:lnTo>
                    <a:lnTo>
                      <a:pt x="127" y="2"/>
                    </a:lnTo>
                    <a:lnTo>
                      <a:pt x="116"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4" name="Freeform 215"/>
              <p:cNvSpPr>
                <a:spLocks/>
              </p:cNvSpPr>
              <p:nvPr/>
            </p:nvSpPr>
            <p:spPr bwMode="auto">
              <a:xfrm>
                <a:off x="4074" y="3694"/>
                <a:ext cx="35" cy="35"/>
              </a:xfrm>
              <a:custGeom>
                <a:avLst/>
                <a:gdLst>
                  <a:gd name="T0" fmla="*/ 94 w 211"/>
                  <a:gd name="T1" fmla="*/ 0 h 210"/>
                  <a:gd name="T2" fmla="*/ 74 w 211"/>
                  <a:gd name="T3" fmla="*/ 5 h 210"/>
                  <a:gd name="T4" fmla="*/ 55 w 211"/>
                  <a:gd name="T5" fmla="*/ 12 h 210"/>
                  <a:gd name="T6" fmla="*/ 39 w 211"/>
                  <a:gd name="T7" fmla="*/ 24 h 210"/>
                  <a:gd name="T8" fmla="*/ 24 w 211"/>
                  <a:gd name="T9" fmla="*/ 38 h 210"/>
                  <a:gd name="T10" fmla="*/ 13 w 211"/>
                  <a:gd name="T11" fmla="*/ 54 h 210"/>
                  <a:gd name="T12" fmla="*/ 5 w 211"/>
                  <a:gd name="T13" fmla="*/ 73 h 210"/>
                  <a:gd name="T14" fmla="*/ 1 w 211"/>
                  <a:gd name="T15" fmla="*/ 95 h 210"/>
                  <a:gd name="T16" fmla="*/ 1 w 211"/>
                  <a:gd name="T17" fmla="*/ 116 h 210"/>
                  <a:gd name="T18" fmla="*/ 5 w 211"/>
                  <a:gd name="T19" fmla="*/ 136 h 210"/>
                  <a:gd name="T20" fmla="*/ 13 w 211"/>
                  <a:gd name="T21" fmla="*/ 155 h 210"/>
                  <a:gd name="T22" fmla="*/ 24 w 211"/>
                  <a:gd name="T23" fmla="*/ 173 h 210"/>
                  <a:gd name="T24" fmla="*/ 39 w 211"/>
                  <a:gd name="T25" fmla="*/ 187 h 210"/>
                  <a:gd name="T26" fmla="*/ 55 w 211"/>
                  <a:gd name="T27" fmla="*/ 197 h 210"/>
                  <a:gd name="T28" fmla="*/ 74 w 211"/>
                  <a:gd name="T29" fmla="*/ 206 h 210"/>
                  <a:gd name="T30" fmla="*/ 94 w 211"/>
                  <a:gd name="T31" fmla="*/ 210 h 210"/>
                  <a:gd name="T32" fmla="*/ 116 w 211"/>
                  <a:gd name="T33" fmla="*/ 210 h 210"/>
                  <a:gd name="T34" fmla="*/ 137 w 211"/>
                  <a:gd name="T35" fmla="*/ 206 h 210"/>
                  <a:gd name="T36" fmla="*/ 156 w 211"/>
                  <a:gd name="T37" fmla="*/ 197 h 210"/>
                  <a:gd name="T38" fmla="*/ 172 w 211"/>
                  <a:gd name="T39" fmla="*/ 187 h 210"/>
                  <a:gd name="T40" fmla="*/ 187 w 211"/>
                  <a:gd name="T41" fmla="*/ 173 h 210"/>
                  <a:gd name="T42" fmla="*/ 198 w 211"/>
                  <a:gd name="T43" fmla="*/ 155 h 210"/>
                  <a:gd name="T44" fmla="*/ 207 w 211"/>
                  <a:gd name="T45" fmla="*/ 136 h 210"/>
                  <a:gd name="T46" fmla="*/ 210 w 211"/>
                  <a:gd name="T47" fmla="*/ 116 h 210"/>
                  <a:gd name="T48" fmla="*/ 210 w 211"/>
                  <a:gd name="T49" fmla="*/ 95 h 210"/>
                  <a:gd name="T50" fmla="*/ 207 w 211"/>
                  <a:gd name="T51" fmla="*/ 73 h 210"/>
                  <a:gd name="T52" fmla="*/ 198 w 211"/>
                  <a:gd name="T53" fmla="*/ 54 h 210"/>
                  <a:gd name="T54" fmla="*/ 187 w 211"/>
                  <a:gd name="T55" fmla="*/ 38 h 210"/>
                  <a:gd name="T56" fmla="*/ 172 w 211"/>
                  <a:gd name="T57" fmla="*/ 24 h 210"/>
                  <a:gd name="T58" fmla="*/ 156 w 211"/>
                  <a:gd name="T59" fmla="*/ 12 h 210"/>
                  <a:gd name="T60" fmla="*/ 137 w 211"/>
                  <a:gd name="T61" fmla="*/ 5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4" y="0"/>
                    </a:lnTo>
                    <a:lnTo>
                      <a:pt x="84" y="1"/>
                    </a:lnTo>
                    <a:lnTo>
                      <a:pt x="74" y="5"/>
                    </a:lnTo>
                    <a:lnTo>
                      <a:pt x="65" y="8"/>
                    </a:lnTo>
                    <a:lnTo>
                      <a:pt x="55" y="12"/>
                    </a:lnTo>
                    <a:lnTo>
                      <a:pt x="46" y="18"/>
                    </a:lnTo>
                    <a:lnTo>
                      <a:pt x="39" y="24"/>
                    </a:lnTo>
                    <a:lnTo>
                      <a:pt x="31" y="31"/>
                    </a:lnTo>
                    <a:lnTo>
                      <a:pt x="24" y="38"/>
                    </a:lnTo>
                    <a:lnTo>
                      <a:pt x="18" y="46"/>
                    </a:lnTo>
                    <a:lnTo>
                      <a:pt x="13" y="54"/>
                    </a:lnTo>
                    <a:lnTo>
                      <a:pt x="8" y="64"/>
                    </a:lnTo>
                    <a:lnTo>
                      <a:pt x="5" y="73"/>
                    </a:lnTo>
                    <a:lnTo>
                      <a:pt x="2" y="84"/>
                    </a:lnTo>
                    <a:lnTo>
                      <a:pt x="1" y="95"/>
                    </a:lnTo>
                    <a:lnTo>
                      <a:pt x="0" y="105"/>
                    </a:lnTo>
                    <a:lnTo>
                      <a:pt x="1" y="116"/>
                    </a:lnTo>
                    <a:lnTo>
                      <a:pt x="2" y="126"/>
                    </a:lnTo>
                    <a:lnTo>
                      <a:pt x="5" y="136"/>
                    </a:lnTo>
                    <a:lnTo>
                      <a:pt x="8" y="147"/>
                    </a:lnTo>
                    <a:lnTo>
                      <a:pt x="13" y="155"/>
                    </a:lnTo>
                    <a:lnTo>
                      <a:pt x="18" y="164"/>
                    </a:lnTo>
                    <a:lnTo>
                      <a:pt x="24" y="173"/>
                    </a:lnTo>
                    <a:lnTo>
                      <a:pt x="31" y="180"/>
                    </a:lnTo>
                    <a:lnTo>
                      <a:pt x="39" y="187"/>
                    </a:lnTo>
                    <a:lnTo>
                      <a:pt x="46" y="193"/>
                    </a:lnTo>
                    <a:lnTo>
                      <a:pt x="55" y="197"/>
                    </a:lnTo>
                    <a:lnTo>
                      <a:pt x="65" y="202"/>
                    </a:lnTo>
                    <a:lnTo>
                      <a:pt x="74" y="206"/>
                    </a:lnTo>
                    <a:lnTo>
                      <a:pt x="84" y="208"/>
                    </a:lnTo>
                    <a:lnTo>
                      <a:pt x="94" y="210"/>
                    </a:lnTo>
                    <a:lnTo>
                      <a:pt x="105" y="210"/>
                    </a:lnTo>
                    <a:lnTo>
                      <a:pt x="116" y="210"/>
                    </a:lnTo>
                    <a:lnTo>
                      <a:pt x="126" y="208"/>
                    </a:lnTo>
                    <a:lnTo>
                      <a:pt x="137" y="206"/>
                    </a:lnTo>
                    <a:lnTo>
                      <a:pt x="146" y="202"/>
                    </a:lnTo>
                    <a:lnTo>
                      <a:pt x="156" y="197"/>
                    </a:lnTo>
                    <a:lnTo>
                      <a:pt x="164" y="193"/>
                    </a:lnTo>
                    <a:lnTo>
                      <a:pt x="172" y="187"/>
                    </a:lnTo>
                    <a:lnTo>
                      <a:pt x="180" y="180"/>
                    </a:lnTo>
                    <a:lnTo>
                      <a:pt x="187" y="173"/>
                    </a:lnTo>
                    <a:lnTo>
                      <a:pt x="193" y="164"/>
                    </a:lnTo>
                    <a:lnTo>
                      <a:pt x="198" y="155"/>
                    </a:lnTo>
                    <a:lnTo>
                      <a:pt x="203" y="147"/>
                    </a:lnTo>
                    <a:lnTo>
                      <a:pt x="207" y="136"/>
                    </a:lnTo>
                    <a:lnTo>
                      <a:pt x="209" y="126"/>
                    </a:lnTo>
                    <a:lnTo>
                      <a:pt x="210" y="116"/>
                    </a:lnTo>
                    <a:lnTo>
                      <a:pt x="211" y="105"/>
                    </a:lnTo>
                    <a:lnTo>
                      <a:pt x="210" y="95"/>
                    </a:lnTo>
                    <a:lnTo>
                      <a:pt x="209" y="84"/>
                    </a:lnTo>
                    <a:lnTo>
                      <a:pt x="207" y="73"/>
                    </a:lnTo>
                    <a:lnTo>
                      <a:pt x="203" y="64"/>
                    </a:lnTo>
                    <a:lnTo>
                      <a:pt x="198" y="54"/>
                    </a:lnTo>
                    <a:lnTo>
                      <a:pt x="193" y="46"/>
                    </a:lnTo>
                    <a:lnTo>
                      <a:pt x="187" y="38"/>
                    </a:lnTo>
                    <a:lnTo>
                      <a:pt x="180" y="31"/>
                    </a:lnTo>
                    <a:lnTo>
                      <a:pt x="172" y="24"/>
                    </a:lnTo>
                    <a:lnTo>
                      <a:pt x="164" y="18"/>
                    </a:lnTo>
                    <a:lnTo>
                      <a:pt x="156" y="12"/>
                    </a:lnTo>
                    <a:lnTo>
                      <a:pt x="146" y="8"/>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5" name="Freeform 216"/>
              <p:cNvSpPr>
                <a:spLocks/>
              </p:cNvSpPr>
              <p:nvPr/>
            </p:nvSpPr>
            <p:spPr bwMode="auto">
              <a:xfrm>
                <a:off x="4089" y="3684"/>
                <a:ext cx="36" cy="35"/>
              </a:xfrm>
              <a:custGeom>
                <a:avLst/>
                <a:gdLst>
                  <a:gd name="T0" fmla="*/ 95 w 212"/>
                  <a:gd name="T1" fmla="*/ 0 h 210"/>
                  <a:gd name="T2" fmla="*/ 75 w 212"/>
                  <a:gd name="T3" fmla="*/ 4 h 210"/>
                  <a:gd name="T4" fmla="*/ 56 w 212"/>
                  <a:gd name="T5" fmla="*/ 13 h 210"/>
                  <a:gd name="T6" fmla="*/ 39 w 212"/>
                  <a:gd name="T7" fmla="*/ 23 h 210"/>
                  <a:gd name="T8" fmla="*/ 25 w 212"/>
                  <a:gd name="T9" fmla="*/ 37 h 210"/>
                  <a:gd name="T10" fmla="*/ 13 w 212"/>
                  <a:gd name="T11" fmla="*/ 55 h 210"/>
                  <a:gd name="T12" fmla="*/ 5 w 212"/>
                  <a:gd name="T13" fmla="*/ 74 h 210"/>
                  <a:gd name="T14" fmla="*/ 1 w 212"/>
                  <a:gd name="T15" fmla="*/ 94 h 210"/>
                  <a:gd name="T16" fmla="*/ 1 w 212"/>
                  <a:gd name="T17" fmla="*/ 116 h 210"/>
                  <a:gd name="T18" fmla="*/ 5 w 212"/>
                  <a:gd name="T19" fmla="*/ 137 h 210"/>
                  <a:gd name="T20" fmla="*/ 13 w 212"/>
                  <a:gd name="T21" fmla="*/ 156 h 210"/>
                  <a:gd name="T22" fmla="*/ 25 w 212"/>
                  <a:gd name="T23" fmla="*/ 172 h 210"/>
                  <a:gd name="T24" fmla="*/ 39 w 212"/>
                  <a:gd name="T25" fmla="*/ 186 h 210"/>
                  <a:gd name="T26" fmla="*/ 56 w 212"/>
                  <a:gd name="T27" fmla="*/ 198 h 210"/>
                  <a:gd name="T28" fmla="*/ 75 w 212"/>
                  <a:gd name="T29" fmla="*/ 205 h 210"/>
                  <a:gd name="T30" fmla="*/ 95 w 212"/>
                  <a:gd name="T31" fmla="*/ 210 h 210"/>
                  <a:gd name="T32" fmla="*/ 117 w 212"/>
                  <a:gd name="T33" fmla="*/ 210 h 210"/>
                  <a:gd name="T34" fmla="*/ 137 w 212"/>
                  <a:gd name="T35" fmla="*/ 205 h 210"/>
                  <a:gd name="T36" fmla="*/ 156 w 212"/>
                  <a:gd name="T37" fmla="*/ 198 h 210"/>
                  <a:gd name="T38" fmla="*/ 173 w 212"/>
                  <a:gd name="T39" fmla="*/ 186 h 210"/>
                  <a:gd name="T40" fmla="*/ 187 w 212"/>
                  <a:gd name="T41" fmla="*/ 172 h 210"/>
                  <a:gd name="T42" fmla="*/ 199 w 212"/>
                  <a:gd name="T43" fmla="*/ 156 h 210"/>
                  <a:gd name="T44" fmla="*/ 207 w 212"/>
                  <a:gd name="T45" fmla="*/ 137 h 210"/>
                  <a:gd name="T46" fmla="*/ 211 w 212"/>
                  <a:gd name="T47" fmla="*/ 116 h 210"/>
                  <a:gd name="T48" fmla="*/ 211 w 212"/>
                  <a:gd name="T49" fmla="*/ 94 h 210"/>
                  <a:gd name="T50" fmla="*/ 207 w 212"/>
                  <a:gd name="T51" fmla="*/ 74 h 210"/>
                  <a:gd name="T52" fmla="*/ 199 w 212"/>
                  <a:gd name="T53" fmla="*/ 55 h 210"/>
                  <a:gd name="T54" fmla="*/ 187 w 212"/>
                  <a:gd name="T55" fmla="*/ 37 h 210"/>
                  <a:gd name="T56" fmla="*/ 173 w 212"/>
                  <a:gd name="T57" fmla="*/ 23 h 210"/>
                  <a:gd name="T58" fmla="*/ 156 w 212"/>
                  <a:gd name="T59" fmla="*/ 13 h 210"/>
                  <a:gd name="T60" fmla="*/ 137 w 212"/>
                  <a:gd name="T61" fmla="*/ 4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2"/>
                    </a:lnTo>
                    <a:lnTo>
                      <a:pt x="75" y="4"/>
                    </a:lnTo>
                    <a:lnTo>
                      <a:pt x="65" y="8"/>
                    </a:lnTo>
                    <a:lnTo>
                      <a:pt x="56" y="13"/>
                    </a:lnTo>
                    <a:lnTo>
                      <a:pt x="48" y="17"/>
                    </a:lnTo>
                    <a:lnTo>
                      <a:pt x="39" y="23"/>
                    </a:lnTo>
                    <a:lnTo>
                      <a:pt x="31" y="30"/>
                    </a:lnTo>
                    <a:lnTo>
                      <a:pt x="25" y="37"/>
                    </a:lnTo>
                    <a:lnTo>
                      <a:pt x="18" y="46"/>
                    </a:lnTo>
                    <a:lnTo>
                      <a:pt x="13" y="55"/>
                    </a:lnTo>
                    <a:lnTo>
                      <a:pt x="9" y="64"/>
                    </a:lnTo>
                    <a:lnTo>
                      <a:pt x="5" y="74"/>
                    </a:lnTo>
                    <a:lnTo>
                      <a:pt x="3" y="84"/>
                    </a:lnTo>
                    <a:lnTo>
                      <a:pt x="1" y="94"/>
                    </a:lnTo>
                    <a:lnTo>
                      <a:pt x="0" y="105"/>
                    </a:lnTo>
                    <a:lnTo>
                      <a:pt x="1" y="116"/>
                    </a:lnTo>
                    <a:lnTo>
                      <a:pt x="3" y="126"/>
                    </a:lnTo>
                    <a:lnTo>
                      <a:pt x="5" y="137"/>
                    </a:lnTo>
                    <a:lnTo>
                      <a:pt x="9" y="146"/>
                    </a:lnTo>
                    <a:lnTo>
                      <a:pt x="13" y="156"/>
                    </a:lnTo>
                    <a:lnTo>
                      <a:pt x="18" y="164"/>
                    </a:lnTo>
                    <a:lnTo>
                      <a:pt x="25" y="172"/>
                    </a:lnTo>
                    <a:lnTo>
                      <a:pt x="31" y="179"/>
                    </a:lnTo>
                    <a:lnTo>
                      <a:pt x="39" y="186"/>
                    </a:lnTo>
                    <a:lnTo>
                      <a:pt x="48" y="192"/>
                    </a:lnTo>
                    <a:lnTo>
                      <a:pt x="56" y="198"/>
                    </a:lnTo>
                    <a:lnTo>
                      <a:pt x="65" y="202"/>
                    </a:lnTo>
                    <a:lnTo>
                      <a:pt x="75" y="205"/>
                    </a:lnTo>
                    <a:lnTo>
                      <a:pt x="84" y="209"/>
                    </a:lnTo>
                    <a:lnTo>
                      <a:pt x="95" y="210"/>
                    </a:lnTo>
                    <a:lnTo>
                      <a:pt x="105" y="210"/>
                    </a:lnTo>
                    <a:lnTo>
                      <a:pt x="117" y="210"/>
                    </a:lnTo>
                    <a:lnTo>
                      <a:pt x="127" y="209"/>
                    </a:lnTo>
                    <a:lnTo>
                      <a:pt x="137" y="205"/>
                    </a:lnTo>
                    <a:lnTo>
                      <a:pt x="147" y="202"/>
                    </a:lnTo>
                    <a:lnTo>
                      <a:pt x="156" y="198"/>
                    </a:lnTo>
                    <a:lnTo>
                      <a:pt x="165" y="192"/>
                    </a:lnTo>
                    <a:lnTo>
                      <a:pt x="173" y="186"/>
                    </a:lnTo>
                    <a:lnTo>
                      <a:pt x="181" y="179"/>
                    </a:lnTo>
                    <a:lnTo>
                      <a:pt x="187" y="172"/>
                    </a:lnTo>
                    <a:lnTo>
                      <a:pt x="193" y="164"/>
                    </a:lnTo>
                    <a:lnTo>
                      <a:pt x="199" y="156"/>
                    </a:lnTo>
                    <a:lnTo>
                      <a:pt x="204" y="146"/>
                    </a:lnTo>
                    <a:lnTo>
                      <a:pt x="207" y="137"/>
                    </a:lnTo>
                    <a:lnTo>
                      <a:pt x="209" y="126"/>
                    </a:lnTo>
                    <a:lnTo>
                      <a:pt x="211" y="116"/>
                    </a:lnTo>
                    <a:lnTo>
                      <a:pt x="212" y="105"/>
                    </a:lnTo>
                    <a:lnTo>
                      <a:pt x="211" y="94"/>
                    </a:lnTo>
                    <a:lnTo>
                      <a:pt x="209" y="84"/>
                    </a:lnTo>
                    <a:lnTo>
                      <a:pt x="207" y="74"/>
                    </a:lnTo>
                    <a:lnTo>
                      <a:pt x="204" y="64"/>
                    </a:lnTo>
                    <a:lnTo>
                      <a:pt x="199" y="55"/>
                    </a:lnTo>
                    <a:lnTo>
                      <a:pt x="193" y="46"/>
                    </a:lnTo>
                    <a:lnTo>
                      <a:pt x="187" y="37"/>
                    </a:lnTo>
                    <a:lnTo>
                      <a:pt x="181" y="30"/>
                    </a:lnTo>
                    <a:lnTo>
                      <a:pt x="173" y="23"/>
                    </a:lnTo>
                    <a:lnTo>
                      <a:pt x="165" y="17"/>
                    </a:lnTo>
                    <a:lnTo>
                      <a:pt x="156" y="13"/>
                    </a:lnTo>
                    <a:lnTo>
                      <a:pt x="147" y="8"/>
                    </a:lnTo>
                    <a:lnTo>
                      <a:pt x="137" y="4"/>
                    </a:lnTo>
                    <a:lnTo>
                      <a:pt x="127"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6" name="Freeform 217"/>
              <p:cNvSpPr>
                <a:spLocks/>
              </p:cNvSpPr>
              <p:nvPr/>
            </p:nvSpPr>
            <p:spPr bwMode="auto">
              <a:xfrm>
                <a:off x="4105" y="3704"/>
                <a:ext cx="35" cy="35"/>
              </a:xfrm>
              <a:custGeom>
                <a:avLst/>
                <a:gdLst>
                  <a:gd name="T0" fmla="*/ 94 w 211"/>
                  <a:gd name="T1" fmla="*/ 1 h 212"/>
                  <a:gd name="T2" fmla="*/ 74 w 211"/>
                  <a:gd name="T3" fmla="*/ 5 h 212"/>
                  <a:gd name="T4" fmla="*/ 55 w 211"/>
                  <a:gd name="T5" fmla="*/ 13 h 212"/>
                  <a:gd name="T6" fmla="*/ 39 w 211"/>
                  <a:gd name="T7" fmla="*/ 25 h 212"/>
                  <a:gd name="T8" fmla="*/ 24 w 211"/>
                  <a:gd name="T9" fmla="*/ 39 h 212"/>
                  <a:gd name="T10" fmla="*/ 13 w 211"/>
                  <a:gd name="T11" fmla="*/ 56 h 212"/>
                  <a:gd name="T12" fmla="*/ 4 w 211"/>
                  <a:gd name="T13" fmla="*/ 75 h 212"/>
                  <a:gd name="T14" fmla="*/ 1 w 211"/>
                  <a:gd name="T15" fmla="*/ 95 h 212"/>
                  <a:gd name="T16" fmla="*/ 1 w 211"/>
                  <a:gd name="T17" fmla="*/ 117 h 212"/>
                  <a:gd name="T18" fmla="*/ 4 w 211"/>
                  <a:gd name="T19" fmla="*/ 137 h 212"/>
                  <a:gd name="T20" fmla="*/ 13 w 211"/>
                  <a:gd name="T21" fmla="*/ 156 h 212"/>
                  <a:gd name="T22" fmla="*/ 24 w 211"/>
                  <a:gd name="T23" fmla="*/ 173 h 212"/>
                  <a:gd name="T24" fmla="*/ 39 w 211"/>
                  <a:gd name="T25" fmla="*/ 187 h 212"/>
                  <a:gd name="T26" fmla="*/ 55 w 211"/>
                  <a:gd name="T27" fmla="*/ 199 h 212"/>
                  <a:gd name="T28" fmla="*/ 74 w 211"/>
                  <a:gd name="T29" fmla="*/ 207 h 212"/>
                  <a:gd name="T30" fmla="*/ 94 w 211"/>
                  <a:gd name="T31" fmla="*/ 211 h 212"/>
                  <a:gd name="T32" fmla="*/ 117 w 211"/>
                  <a:gd name="T33" fmla="*/ 211 h 212"/>
                  <a:gd name="T34" fmla="*/ 137 w 211"/>
                  <a:gd name="T35" fmla="*/ 207 h 212"/>
                  <a:gd name="T36" fmla="*/ 156 w 211"/>
                  <a:gd name="T37" fmla="*/ 199 h 212"/>
                  <a:gd name="T38" fmla="*/ 172 w 211"/>
                  <a:gd name="T39" fmla="*/ 187 h 212"/>
                  <a:gd name="T40" fmla="*/ 186 w 211"/>
                  <a:gd name="T41" fmla="*/ 173 h 212"/>
                  <a:gd name="T42" fmla="*/ 198 w 211"/>
                  <a:gd name="T43" fmla="*/ 156 h 212"/>
                  <a:gd name="T44" fmla="*/ 206 w 211"/>
                  <a:gd name="T45" fmla="*/ 137 h 212"/>
                  <a:gd name="T46" fmla="*/ 210 w 211"/>
                  <a:gd name="T47" fmla="*/ 117 h 212"/>
                  <a:gd name="T48" fmla="*/ 210 w 211"/>
                  <a:gd name="T49" fmla="*/ 95 h 212"/>
                  <a:gd name="T50" fmla="*/ 206 w 211"/>
                  <a:gd name="T51" fmla="*/ 75 h 212"/>
                  <a:gd name="T52" fmla="*/ 198 w 211"/>
                  <a:gd name="T53" fmla="*/ 56 h 212"/>
                  <a:gd name="T54" fmla="*/ 186 w 211"/>
                  <a:gd name="T55" fmla="*/ 39 h 212"/>
                  <a:gd name="T56" fmla="*/ 172 w 211"/>
                  <a:gd name="T57" fmla="*/ 25 h 212"/>
                  <a:gd name="T58" fmla="*/ 156 w 211"/>
                  <a:gd name="T59" fmla="*/ 13 h 212"/>
                  <a:gd name="T60" fmla="*/ 137 w 211"/>
                  <a:gd name="T61" fmla="*/ 5 h 212"/>
                  <a:gd name="T62" fmla="*/ 117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6" y="0"/>
                    </a:moveTo>
                    <a:lnTo>
                      <a:pt x="94" y="1"/>
                    </a:lnTo>
                    <a:lnTo>
                      <a:pt x="85" y="2"/>
                    </a:lnTo>
                    <a:lnTo>
                      <a:pt x="74" y="5"/>
                    </a:lnTo>
                    <a:lnTo>
                      <a:pt x="65" y="8"/>
                    </a:lnTo>
                    <a:lnTo>
                      <a:pt x="55" y="13"/>
                    </a:lnTo>
                    <a:lnTo>
                      <a:pt x="47" y="19"/>
                    </a:lnTo>
                    <a:lnTo>
                      <a:pt x="39" y="25"/>
                    </a:lnTo>
                    <a:lnTo>
                      <a:pt x="30" y="31"/>
                    </a:lnTo>
                    <a:lnTo>
                      <a:pt x="24" y="39"/>
                    </a:lnTo>
                    <a:lnTo>
                      <a:pt x="19" y="47"/>
                    </a:lnTo>
                    <a:lnTo>
                      <a:pt x="13" y="56"/>
                    </a:lnTo>
                    <a:lnTo>
                      <a:pt x="8" y="65"/>
                    </a:lnTo>
                    <a:lnTo>
                      <a:pt x="4" y="75"/>
                    </a:lnTo>
                    <a:lnTo>
                      <a:pt x="2" y="85"/>
                    </a:lnTo>
                    <a:lnTo>
                      <a:pt x="1" y="95"/>
                    </a:lnTo>
                    <a:lnTo>
                      <a:pt x="0" y="107"/>
                    </a:lnTo>
                    <a:lnTo>
                      <a:pt x="1" y="117"/>
                    </a:lnTo>
                    <a:lnTo>
                      <a:pt x="2" y="128"/>
                    </a:lnTo>
                    <a:lnTo>
                      <a:pt x="4" y="137"/>
                    </a:lnTo>
                    <a:lnTo>
                      <a:pt x="8" y="147"/>
                    </a:lnTo>
                    <a:lnTo>
                      <a:pt x="13" y="156"/>
                    </a:lnTo>
                    <a:lnTo>
                      <a:pt x="19" y="164"/>
                    </a:lnTo>
                    <a:lnTo>
                      <a:pt x="24" y="173"/>
                    </a:lnTo>
                    <a:lnTo>
                      <a:pt x="30" y="181"/>
                    </a:lnTo>
                    <a:lnTo>
                      <a:pt x="39" y="187"/>
                    </a:lnTo>
                    <a:lnTo>
                      <a:pt x="47" y="194"/>
                    </a:lnTo>
                    <a:lnTo>
                      <a:pt x="55" y="199"/>
                    </a:lnTo>
                    <a:lnTo>
                      <a:pt x="65" y="203"/>
                    </a:lnTo>
                    <a:lnTo>
                      <a:pt x="74" y="207"/>
                    </a:lnTo>
                    <a:lnTo>
                      <a:pt x="85" y="209"/>
                    </a:lnTo>
                    <a:lnTo>
                      <a:pt x="94" y="211"/>
                    </a:lnTo>
                    <a:lnTo>
                      <a:pt x="106" y="212"/>
                    </a:lnTo>
                    <a:lnTo>
                      <a:pt x="117" y="211"/>
                    </a:lnTo>
                    <a:lnTo>
                      <a:pt x="127" y="209"/>
                    </a:lnTo>
                    <a:lnTo>
                      <a:pt x="137" y="207"/>
                    </a:lnTo>
                    <a:lnTo>
                      <a:pt x="146" y="203"/>
                    </a:lnTo>
                    <a:lnTo>
                      <a:pt x="156" y="199"/>
                    </a:lnTo>
                    <a:lnTo>
                      <a:pt x="164" y="194"/>
                    </a:lnTo>
                    <a:lnTo>
                      <a:pt x="172" y="187"/>
                    </a:lnTo>
                    <a:lnTo>
                      <a:pt x="180" y="181"/>
                    </a:lnTo>
                    <a:lnTo>
                      <a:pt x="186" y="173"/>
                    </a:lnTo>
                    <a:lnTo>
                      <a:pt x="193" y="164"/>
                    </a:lnTo>
                    <a:lnTo>
                      <a:pt x="198" y="156"/>
                    </a:lnTo>
                    <a:lnTo>
                      <a:pt x="203" y="147"/>
                    </a:lnTo>
                    <a:lnTo>
                      <a:pt x="206" y="137"/>
                    </a:lnTo>
                    <a:lnTo>
                      <a:pt x="209" y="128"/>
                    </a:lnTo>
                    <a:lnTo>
                      <a:pt x="210" y="117"/>
                    </a:lnTo>
                    <a:lnTo>
                      <a:pt x="211" y="107"/>
                    </a:lnTo>
                    <a:lnTo>
                      <a:pt x="210" y="95"/>
                    </a:lnTo>
                    <a:lnTo>
                      <a:pt x="209" y="85"/>
                    </a:lnTo>
                    <a:lnTo>
                      <a:pt x="206" y="75"/>
                    </a:lnTo>
                    <a:lnTo>
                      <a:pt x="203" y="65"/>
                    </a:lnTo>
                    <a:lnTo>
                      <a:pt x="198" y="56"/>
                    </a:lnTo>
                    <a:lnTo>
                      <a:pt x="193" y="47"/>
                    </a:lnTo>
                    <a:lnTo>
                      <a:pt x="186" y="39"/>
                    </a:lnTo>
                    <a:lnTo>
                      <a:pt x="180" y="31"/>
                    </a:lnTo>
                    <a:lnTo>
                      <a:pt x="172" y="25"/>
                    </a:lnTo>
                    <a:lnTo>
                      <a:pt x="164" y="19"/>
                    </a:lnTo>
                    <a:lnTo>
                      <a:pt x="156" y="13"/>
                    </a:lnTo>
                    <a:lnTo>
                      <a:pt x="146" y="8"/>
                    </a:lnTo>
                    <a:lnTo>
                      <a:pt x="137" y="5"/>
                    </a:lnTo>
                    <a:lnTo>
                      <a:pt x="127"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7" name="Freeform 218"/>
              <p:cNvSpPr>
                <a:spLocks/>
              </p:cNvSpPr>
              <p:nvPr/>
            </p:nvSpPr>
            <p:spPr bwMode="auto">
              <a:xfrm>
                <a:off x="4120" y="3740"/>
                <a:ext cx="36" cy="35"/>
              </a:xfrm>
              <a:custGeom>
                <a:avLst/>
                <a:gdLst>
                  <a:gd name="T0" fmla="*/ 96 w 212"/>
                  <a:gd name="T1" fmla="*/ 0 h 210"/>
                  <a:gd name="T2" fmla="*/ 74 w 212"/>
                  <a:gd name="T3" fmla="*/ 4 h 210"/>
                  <a:gd name="T4" fmla="*/ 56 w 212"/>
                  <a:gd name="T5" fmla="*/ 13 h 210"/>
                  <a:gd name="T6" fmla="*/ 39 w 212"/>
                  <a:gd name="T7" fmla="*/ 23 h 210"/>
                  <a:gd name="T8" fmla="*/ 25 w 212"/>
                  <a:gd name="T9" fmla="*/ 37 h 210"/>
                  <a:gd name="T10" fmla="*/ 13 w 212"/>
                  <a:gd name="T11" fmla="*/ 55 h 210"/>
                  <a:gd name="T12" fmla="*/ 5 w 212"/>
                  <a:gd name="T13" fmla="*/ 74 h 210"/>
                  <a:gd name="T14" fmla="*/ 1 w 212"/>
                  <a:gd name="T15" fmla="*/ 94 h 210"/>
                  <a:gd name="T16" fmla="*/ 1 w 212"/>
                  <a:gd name="T17" fmla="*/ 116 h 210"/>
                  <a:gd name="T18" fmla="*/ 5 w 212"/>
                  <a:gd name="T19" fmla="*/ 137 h 210"/>
                  <a:gd name="T20" fmla="*/ 13 w 212"/>
                  <a:gd name="T21" fmla="*/ 156 h 210"/>
                  <a:gd name="T22" fmla="*/ 25 w 212"/>
                  <a:gd name="T23" fmla="*/ 172 h 210"/>
                  <a:gd name="T24" fmla="*/ 39 w 212"/>
                  <a:gd name="T25" fmla="*/ 186 h 210"/>
                  <a:gd name="T26" fmla="*/ 56 w 212"/>
                  <a:gd name="T27" fmla="*/ 198 h 210"/>
                  <a:gd name="T28" fmla="*/ 74 w 212"/>
                  <a:gd name="T29" fmla="*/ 205 h 210"/>
                  <a:gd name="T30" fmla="*/ 96 w 212"/>
                  <a:gd name="T31" fmla="*/ 210 h 210"/>
                  <a:gd name="T32" fmla="*/ 117 w 212"/>
                  <a:gd name="T33" fmla="*/ 210 h 210"/>
                  <a:gd name="T34" fmla="*/ 137 w 212"/>
                  <a:gd name="T35" fmla="*/ 205 h 210"/>
                  <a:gd name="T36" fmla="*/ 156 w 212"/>
                  <a:gd name="T37" fmla="*/ 198 h 210"/>
                  <a:gd name="T38" fmla="*/ 173 w 212"/>
                  <a:gd name="T39" fmla="*/ 186 h 210"/>
                  <a:gd name="T40" fmla="*/ 188 w 212"/>
                  <a:gd name="T41" fmla="*/ 172 h 210"/>
                  <a:gd name="T42" fmla="*/ 199 w 212"/>
                  <a:gd name="T43" fmla="*/ 156 h 210"/>
                  <a:gd name="T44" fmla="*/ 207 w 212"/>
                  <a:gd name="T45" fmla="*/ 137 h 210"/>
                  <a:gd name="T46" fmla="*/ 210 w 212"/>
                  <a:gd name="T47" fmla="*/ 116 h 210"/>
                  <a:gd name="T48" fmla="*/ 210 w 212"/>
                  <a:gd name="T49" fmla="*/ 94 h 210"/>
                  <a:gd name="T50" fmla="*/ 207 w 212"/>
                  <a:gd name="T51" fmla="*/ 74 h 210"/>
                  <a:gd name="T52" fmla="*/ 199 w 212"/>
                  <a:gd name="T53" fmla="*/ 55 h 210"/>
                  <a:gd name="T54" fmla="*/ 188 w 212"/>
                  <a:gd name="T55" fmla="*/ 37 h 210"/>
                  <a:gd name="T56" fmla="*/ 173 w 212"/>
                  <a:gd name="T57" fmla="*/ 23 h 210"/>
                  <a:gd name="T58" fmla="*/ 156 w 212"/>
                  <a:gd name="T59" fmla="*/ 13 h 210"/>
                  <a:gd name="T60" fmla="*/ 137 w 212"/>
                  <a:gd name="T61" fmla="*/ 4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6" y="0"/>
                    </a:moveTo>
                    <a:lnTo>
                      <a:pt x="96" y="0"/>
                    </a:lnTo>
                    <a:lnTo>
                      <a:pt x="85" y="2"/>
                    </a:lnTo>
                    <a:lnTo>
                      <a:pt x="74" y="4"/>
                    </a:lnTo>
                    <a:lnTo>
                      <a:pt x="65" y="8"/>
                    </a:lnTo>
                    <a:lnTo>
                      <a:pt x="56" y="13"/>
                    </a:lnTo>
                    <a:lnTo>
                      <a:pt x="47" y="17"/>
                    </a:lnTo>
                    <a:lnTo>
                      <a:pt x="39" y="23"/>
                    </a:lnTo>
                    <a:lnTo>
                      <a:pt x="32" y="30"/>
                    </a:lnTo>
                    <a:lnTo>
                      <a:pt x="25" y="37"/>
                    </a:lnTo>
                    <a:lnTo>
                      <a:pt x="19" y="46"/>
                    </a:lnTo>
                    <a:lnTo>
                      <a:pt x="13" y="55"/>
                    </a:lnTo>
                    <a:lnTo>
                      <a:pt x="8" y="64"/>
                    </a:lnTo>
                    <a:lnTo>
                      <a:pt x="5" y="74"/>
                    </a:lnTo>
                    <a:lnTo>
                      <a:pt x="2" y="84"/>
                    </a:lnTo>
                    <a:lnTo>
                      <a:pt x="1" y="94"/>
                    </a:lnTo>
                    <a:lnTo>
                      <a:pt x="0" y="105"/>
                    </a:lnTo>
                    <a:lnTo>
                      <a:pt x="1" y="116"/>
                    </a:lnTo>
                    <a:lnTo>
                      <a:pt x="2" y="126"/>
                    </a:lnTo>
                    <a:lnTo>
                      <a:pt x="5" y="137"/>
                    </a:lnTo>
                    <a:lnTo>
                      <a:pt x="8" y="146"/>
                    </a:lnTo>
                    <a:lnTo>
                      <a:pt x="13" y="156"/>
                    </a:lnTo>
                    <a:lnTo>
                      <a:pt x="19" y="164"/>
                    </a:lnTo>
                    <a:lnTo>
                      <a:pt x="25" y="172"/>
                    </a:lnTo>
                    <a:lnTo>
                      <a:pt x="32" y="179"/>
                    </a:lnTo>
                    <a:lnTo>
                      <a:pt x="39" y="186"/>
                    </a:lnTo>
                    <a:lnTo>
                      <a:pt x="47" y="192"/>
                    </a:lnTo>
                    <a:lnTo>
                      <a:pt x="56" y="198"/>
                    </a:lnTo>
                    <a:lnTo>
                      <a:pt x="65" y="202"/>
                    </a:lnTo>
                    <a:lnTo>
                      <a:pt x="74" y="205"/>
                    </a:lnTo>
                    <a:lnTo>
                      <a:pt x="85" y="209"/>
                    </a:lnTo>
                    <a:lnTo>
                      <a:pt x="96" y="210"/>
                    </a:lnTo>
                    <a:lnTo>
                      <a:pt x="106" y="210"/>
                    </a:lnTo>
                    <a:lnTo>
                      <a:pt x="117" y="210"/>
                    </a:lnTo>
                    <a:lnTo>
                      <a:pt x="128" y="209"/>
                    </a:lnTo>
                    <a:lnTo>
                      <a:pt x="137" y="205"/>
                    </a:lnTo>
                    <a:lnTo>
                      <a:pt x="147" y="202"/>
                    </a:lnTo>
                    <a:lnTo>
                      <a:pt x="156" y="198"/>
                    </a:lnTo>
                    <a:lnTo>
                      <a:pt x="165" y="192"/>
                    </a:lnTo>
                    <a:lnTo>
                      <a:pt x="173" y="186"/>
                    </a:lnTo>
                    <a:lnTo>
                      <a:pt x="181" y="179"/>
                    </a:lnTo>
                    <a:lnTo>
                      <a:pt x="188" y="172"/>
                    </a:lnTo>
                    <a:lnTo>
                      <a:pt x="194" y="164"/>
                    </a:lnTo>
                    <a:lnTo>
                      <a:pt x="199" y="156"/>
                    </a:lnTo>
                    <a:lnTo>
                      <a:pt x="203" y="146"/>
                    </a:lnTo>
                    <a:lnTo>
                      <a:pt x="207" y="137"/>
                    </a:lnTo>
                    <a:lnTo>
                      <a:pt x="209" y="126"/>
                    </a:lnTo>
                    <a:lnTo>
                      <a:pt x="210" y="116"/>
                    </a:lnTo>
                    <a:lnTo>
                      <a:pt x="212" y="105"/>
                    </a:lnTo>
                    <a:lnTo>
                      <a:pt x="210" y="94"/>
                    </a:lnTo>
                    <a:lnTo>
                      <a:pt x="209" y="84"/>
                    </a:lnTo>
                    <a:lnTo>
                      <a:pt x="207" y="74"/>
                    </a:lnTo>
                    <a:lnTo>
                      <a:pt x="203" y="64"/>
                    </a:lnTo>
                    <a:lnTo>
                      <a:pt x="199" y="55"/>
                    </a:lnTo>
                    <a:lnTo>
                      <a:pt x="194" y="46"/>
                    </a:lnTo>
                    <a:lnTo>
                      <a:pt x="188" y="37"/>
                    </a:lnTo>
                    <a:lnTo>
                      <a:pt x="181" y="30"/>
                    </a:lnTo>
                    <a:lnTo>
                      <a:pt x="173" y="23"/>
                    </a:lnTo>
                    <a:lnTo>
                      <a:pt x="165" y="17"/>
                    </a:lnTo>
                    <a:lnTo>
                      <a:pt x="156" y="13"/>
                    </a:lnTo>
                    <a:lnTo>
                      <a:pt x="147" y="8"/>
                    </a:lnTo>
                    <a:lnTo>
                      <a:pt x="137" y="4"/>
                    </a:lnTo>
                    <a:lnTo>
                      <a:pt x="128"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8" name="Freeform 219"/>
              <p:cNvSpPr>
                <a:spLocks/>
              </p:cNvSpPr>
              <p:nvPr/>
            </p:nvSpPr>
            <p:spPr bwMode="auto">
              <a:xfrm>
                <a:off x="4136" y="3774"/>
                <a:ext cx="35" cy="35"/>
              </a:xfrm>
              <a:custGeom>
                <a:avLst/>
                <a:gdLst>
                  <a:gd name="T0" fmla="*/ 94 w 210"/>
                  <a:gd name="T1" fmla="*/ 0 h 210"/>
                  <a:gd name="T2" fmla="*/ 73 w 210"/>
                  <a:gd name="T3" fmla="*/ 5 h 210"/>
                  <a:gd name="T4" fmla="*/ 54 w 210"/>
                  <a:gd name="T5" fmla="*/ 12 h 210"/>
                  <a:gd name="T6" fmla="*/ 37 w 210"/>
                  <a:gd name="T7" fmla="*/ 23 h 210"/>
                  <a:gd name="T8" fmla="*/ 23 w 210"/>
                  <a:gd name="T9" fmla="*/ 38 h 210"/>
                  <a:gd name="T10" fmla="*/ 11 w 210"/>
                  <a:gd name="T11" fmla="*/ 54 h 210"/>
                  <a:gd name="T12" fmla="*/ 4 w 210"/>
                  <a:gd name="T13" fmla="*/ 73 h 210"/>
                  <a:gd name="T14" fmla="*/ 0 w 210"/>
                  <a:gd name="T15" fmla="*/ 94 h 210"/>
                  <a:gd name="T16" fmla="*/ 0 w 210"/>
                  <a:gd name="T17" fmla="*/ 116 h 210"/>
                  <a:gd name="T18" fmla="*/ 4 w 210"/>
                  <a:gd name="T19" fmla="*/ 137 h 210"/>
                  <a:gd name="T20" fmla="*/ 11 w 210"/>
                  <a:gd name="T21" fmla="*/ 156 h 210"/>
                  <a:gd name="T22" fmla="*/ 23 w 210"/>
                  <a:gd name="T23" fmla="*/ 172 h 210"/>
                  <a:gd name="T24" fmla="*/ 37 w 210"/>
                  <a:gd name="T25" fmla="*/ 187 h 210"/>
                  <a:gd name="T26" fmla="*/ 54 w 210"/>
                  <a:gd name="T27" fmla="*/ 197 h 210"/>
                  <a:gd name="T28" fmla="*/ 73 w 210"/>
                  <a:gd name="T29" fmla="*/ 206 h 210"/>
                  <a:gd name="T30" fmla="*/ 94 w 210"/>
                  <a:gd name="T31" fmla="*/ 210 h 210"/>
                  <a:gd name="T32" fmla="*/ 115 w 210"/>
                  <a:gd name="T33" fmla="*/ 210 h 210"/>
                  <a:gd name="T34" fmla="*/ 135 w 210"/>
                  <a:gd name="T35" fmla="*/ 206 h 210"/>
                  <a:gd name="T36" fmla="*/ 154 w 210"/>
                  <a:gd name="T37" fmla="*/ 197 h 210"/>
                  <a:gd name="T38" fmla="*/ 172 w 210"/>
                  <a:gd name="T39" fmla="*/ 187 h 210"/>
                  <a:gd name="T40" fmla="*/ 186 w 210"/>
                  <a:gd name="T41" fmla="*/ 172 h 210"/>
                  <a:gd name="T42" fmla="*/ 197 w 210"/>
                  <a:gd name="T43" fmla="*/ 156 h 210"/>
                  <a:gd name="T44" fmla="*/ 205 w 210"/>
                  <a:gd name="T45" fmla="*/ 137 h 210"/>
                  <a:gd name="T46" fmla="*/ 210 w 210"/>
                  <a:gd name="T47" fmla="*/ 116 h 210"/>
                  <a:gd name="T48" fmla="*/ 210 w 210"/>
                  <a:gd name="T49" fmla="*/ 94 h 210"/>
                  <a:gd name="T50" fmla="*/ 205 w 210"/>
                  <a:gd name="T51" fmla="*/ 73 h 210"/>
                  <a:gd name="T52" fmla="*/ 197 w 210"/>
                  <a:gd name="T53" fmla="*/ 54 h 210"/>
                  <a:gd name="T54" fmla="*/ 186 w 210"/>
                  <a:gd name="T55" fmla="*/ 38 h 210"/>
                  <a:gd name="T56" fmla="*/ 172 w 210"/>
                  <a:gd name="T57" fmla="*/ 23 h 210"/>
                  <a:gd name="T58" fmla="*/ 154 w 210"/>
                  <a:gd name="T59" fmla="*/ 12 h 210"/>
                  <a:gd name="T60" fmla="*/ 135 w 210"/>
                  <a:gd name="T61" fmla="*/ 5 h 210"/>
                  <a:gd name="T62" fmla="*/ 115 w 210"/>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0">
                    <a:moveTo>
                      <a:pt x="105" y="0"/>
                    </a:moveTo>
                    <a:lnTo>
                      <a:pt x="94" y="0"/>
                    </a:lnTo>
                    <a:lnTo>
                      <a:pt x="83" y="2"/>
                    </a:lnTo>
                    <a:lnTo>
                      <a:pt x="73" y="5"/>
                    </a:lnTo>
                    <a:lnTo>
                      <a:pt x="63" y="8"/>
                    </a:lnTo>
                    <a:lnTo>
                      <a:pt x="54" y="12"/>
                    </a:lnTo>
                    <a:lnTo>
                      <a:pt x="46" y="18"/>
                    </a:lnTo>
                    <a:lnTo>
                      <a:pt x="37" y="23"/>
                    </a:lnTo>
                    <a:lnTo>
                      <a:pt x="30" y="31"/>
                    </a:lnTo>
                    <a:lnTo>
                      <a:pt x="23" y="38"/>
                    </a:lnTo>
                    <a:lnTo>
                      <a:pt x="17" y="46"/>
                    </a:lnTo>
                    <a:lnTo>
                      <a:pt x="11" y="54"/>
                    </a:lnTo>
                    <a:lnTo>
                      <a:pt x="8" y="64"/>
                    </a:lnTo>
                    <a:lnTo>
                      <a:pt x="4" y="73"/>
                    </a:lnTo>
                    <a:lnTo>
                      <a:pt x="1" y="84"/>
                    </a:lnTo>
                    <a:lnTo>
                      <a:pt x="0" y="94"/>
                    </a:lnTo>
                    <a:lnTo>
                      <a:pt x="0" y="105"/>
                    </a:lnTo>
                    <a:lnTo>
                      <a:pt x="0" y="116"/>
                    </a:lnTo>
                    <a:lnTo>
                      <a:pt x="1" y="126"/>
                    </a:lnTo>
                    <a:lnTo>
                      <a:pt x="4" y="137"/>
                    </a:lnTo>
                    <a:lnTo>
                      <a:pt x="8" y="146"/>
                    </a:lnTo>
                    <a:lnTo>
                      <a:pt x="11" y="156"/>
                    </a:lnTo>
                    <a:lnTo>
                      <a:pt x="17" y="164"/>
                    </a:lnTo>
                    <a:lnTo>
                      <a:pt x="23" y="172"/>
                    </a:lnTo>
                    <a:lnTo>
                      <a:pt x="30" y="180"/>
                    </a:lnTo>
                    <a:lnTo>
                      <a:pt x="37" y="187"/>
                    </a:lnTo>
                    <a:lnTo>
                      <a:pt x="46" y="193"/>
                    </a:lnTo>
                    <a:lnTo>
                      <a:pt x="54" y="197"/>
                    </a:lnTo>
                    <a:lnTo>
                      <a:pt x="63" y="202"/>
                    </a:lnTo>
                    <a:lnTo>
                      <a:pt x="73" y="206"/>
                    </a:lnTo>
                    <a:lnTo>
                      <a:pt x="83" y="208"/>
                    </a:lnTo>
                    <a:lnTo>
                      <a:pt x="94" y="210"/>
                    </a:lnTo>
                    <a:lnTo>
                      <a:pt x="105" y="210"/>
                    </a:lnTo>
                    <a:lnTo>
                      <a:pt x="115" y="210"/>
                    </a:lnTo>
                    <a:lnTo>
                      <a:pt x="126" y="208"/>
                    </a:lnTo>
                    <a:lnTo>
                      <a:pt x="135" y="206"/>
                    </a:lnTo>
                    <a:lnTo>
                      <a:pt x="146" y="202"/>
                    </a:lnTo>
                    <a:lnTo>
                      <a:pt x="154" y="197"/>
                    </a:lnTo>
                    <a:lnTo>
                      <a:pt x="164" y="193"/>
                    </a:lnTo>
                    <a:lnTo>
                      <a:pt x="172" y="187"/>
                    </a:lnTo>
                    <a:lnTo>
                      <a:pt x="179" y="180"/>
                    </a:lnTo>
                    <a:lnTo>
                      <a:pt x="186" y="172"/>
                    </a:lnTo>
                    <a:lnTo>
                      <a:pt x="192" y="164"/>
                    </a:lnTo>
                    <a:lnTo>
                      <a:pt x="197" y="156"/>
                    </a:lnTo>
                    <a:lnTo>
                      <a:pt x="202" y="146"/>
                    </a:lnTo>
                    <a:lnTo>
                      <a:pt x="205" y="137"/>
                    </a:lnTo>
                    <a:lnTo>
                      <a:pt x="208" y="126"/>
                    </a:lnTo>
                    <a:lnTo>
                      <a:pt x="210" y="116"/>
                    </a:lnTo>
                    <a:lnTo>
                      <a:pt x="210" y="105"/>
                    </a:lnTo>
                    <a:lnTo>
                      <a:pt x="210" y="94"/>
                    </a:lnTo>
                    <a:lnTo>
                      <a:pt x="208" y="84"/>
                    </a:lnTo>
                    <a:lnTo>
                      <a:pt x="205" y="73"/>
                    </a:lnTo>
                    <a:lnTo>
                      <a:pt x="202" y="64"/>
                    </a:lnTo>
                    <a:lnTo>
                      <a:pt x="197" y="54"/>
                    </a:lnTo>
                    <a:lnTo>
                      <a:pt x="192" y="46"/>
                    </a:lnTo>
                    <a:lnTo>
                      <a:pt x="186" y="38"/>
                    </a:lnTo>
                    <a:lnTo>
                      <a:pt x="179" y="31"/>
                    </a:lnTo>
                    <a:lnTo>
                      <a:pt x="172" y="23"/>
                    </a:lnTo>
                    <a:lnTo>
                      <a:pt x="164" y="18"/>
                    </a:lnTo>
                    <a:lnTo>
                      <a:pt x="154" y="12"/>
                    </a:lnTo>
                    <a:lnTo>
                      <a:pt x="146" y="8"/>
                    </a:lnTo>
                    <a:lnTo>
                      <a:pt x="135" y="5"/>
                    </a:lnTo>
                    <a:lnTo>
                      <a:pt x="126" y="2"/>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9" name="Freeform 220"/>
              <p:cNvSpPr>
                <a:spLocks/>
              </p:cNvSpPr>
              <p:nvPr/>
            </p:nvSpPr>
            <p:spPr bwMode="auto">
              <a:xfrm>
                <a:off x="4152" y="3793"/>
                <a:ext cx="35" cy="35"/>
              </a:xfrm>
              <a:custGeom>
                <a:avLst/>
                <a:gdLst>
                  <a:gd name="T0" fmla="*/ 94 w 210"/>
                  <a:gd name="T1" fmla="*/ 0 h 211"/>
                  <a:gd name="T2" fmla="*/ 73 w 210"/>
                  <a:gd name="T3" fmla="*/ 5 h 211"/>
                  <a:gd name="T4" fmla="*/ 54 w 210"/>
                  <a:gd name="T5" fmla="*/ 12 h 211"/>
                  <a:gd name="T6" fmla="*/ 38 w 210"/>
                  <a:gd name="T7" fmla="*/ 24 h 211"/>
                  <a:gd name="T8" fmla="*/ 24 w 210"/>
                  <a:gd name="T9" fmla="*/ 38 h 211"/>
                  <a:gd name="T10" fmla="*/ 12 w 210"/>
                  <a:gd name="T11" fmla="*/ 55 h 211"/>
                  <a:gd name="T12" fmla="*/ 5 w 210"/>
                  <a:gd name="T13" fmla="*/ 73 h 211"/>
                  <a:gd name="T14" fmla="*/ 0 w 210"/>
                  <a:gd name="T15" fmla="*/ 95 h 211"/>
                  <a:gd name="T16" fmla="*/ 0 w 210"/>
                  <a:gd name="T17" fmla="*/ 116 h 211"/>
                  <a:gd name="T18" fmla="*/ 5 w 210"/>
                  <a:gd name="T19" fmla="*/ 136 h 211"/>
                  <a:gd name="T20" fmla="*/ 12 w 210"/>
                  <a:gd name="T21" fmla="*/ 155 h 211"/>
                  <a:gd name="T22" fmla="*/ 24 w 210"/>
                  <a:gd name="T23" fmla="*/ 173 h 211"/>
                  <a:gd name="T24" fmla="*/ 38 w 210"/>
                  <a:gd name="T25" fmla="*/ 187 h 211"/>
                  <a:gd name="T26" fmla="*/ 54 w 210"/>
                  <a:gd name="T27" fmla="*/ 198 h 211"/>
                  <a:gd name="T28" fmla="*/ 73 w 210"/>
                  <a:gd name="T29" fmla="*/ 206 h 211"/>
                  <a:gd name="T30" fmla="*/ 94 w 210"/>
                  <a:gd name="T31" fmla="*/ 211 h 211"/>
                  <a:gd name="T32" fmla="*/ 116 w 210"/>
                  <a:gd name="T33" fmla="*/ 211 h 211"/>
                  <a:gd name="T34" fmla="*/ 136 w 210"/>
                  <a:gd name="T35" fmla="*/ 206 h 211"/>
                  <a:gd name="T36" fmla="*/ 155 w 210"/>
                  <a:gd name="T37" fmla="*/ 198 h 211"/>
                  <a:gd name="T38" fmla="*/ 173 w 210"/>
                  <a:gd name="T39" fmla="*/ 187 h 211"/>
                  <a:gd name="T40" fmla="*/ 187 w 210"/>
                  <a:gd name="T41" fmla="*/ 173 h 211"/>
                  <a:gd name="T42" fmla="*/ 197 w 210"/>
                  <a:gd name="T43" fmla="*/ 155 h 211"/>
                  <a:gd name="T44" fmla="*/ 206 w 210"/>
                  <a:gd name="T45" fmla="*/ 136 h 211"/>
                  <a:gd name="T46" fmla="*/ 210 w 210"/>
                  <a:gd name="T47" fmla="*/ 116 h 211"/>
                  <a:gd name="T48" fmla="*/ 210 w 210"/>
                  <a:gd name="T49" fmla="*/ 95 h 211"/>
                  <a:gd name="T50" fmla="*/ 206 w 210"/>
                  <a:gd name="T51" fmla="*/ 73 h 211"/>
                  <a:gd name="T52" fmla="*/ 197 w 210"/>
                  <a:gd name="T53" fmla="*/ 55 h 211"/>
                  <a:gd name="T54" fmla="*/ 187 w 210"/>
                  <a:gd name="T55" fmla="*/ 38 h 211"/>
                  <a:gd name="T56" fmla="*/ 173 w 210"/>
                  <a:gd name="T57" fmla="*/ 24 h 211"/>
                  <a:gd name="T58" fmla="*/ 155 w 210"/>
                  <a:gd name="T59" fmla="*/ 12 h 211"/>
                  <a:gd name="T60" fmla="*/ 136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1"/>
                    </a:lnTo>
                    <a:lnTo>
                      <a:pt x="73" y="5"/>
                    </a:lnTo>
                    <a:lnTo>
                      <a:pt x="64" y="8"/>
                    </a:lnTo>
                    <a:lnTo>
                      <a:pt x="54" y="12"/>
                    </a:lnTo>
                    <a:lnTo>
                      <a:pt x="46" y="18"/>
                    </a:lnTo>
                    <a:lnTo>
                      <a:pt x="38" y="24"/>
                    </a:lnTo>
                    <a:lnTo>
                      <a:pt x="31" y="31"/>
                    </a:lnTo>
                    <a:lnTo>
                      <a:pt x="24" y="38"/>
                    </a:lnTo>
                    <a:lnTo>
                      <a:pt x="18" y="46"/>
                    </a:lnTo>
                    <a:lnTo>
                      <a:pt x="12" y="55"/>
                    </a:lnTo>
                    <a:lnTo>
                      <a:pt x="8" y="64"/>
                    </a:lnTo>
                    <a:lnTo>
                      <a:pt x="5" y="73"/>
                    </a:lnTo>
                    <a:lnTo>
                      <a:pt x="1" y="84"/>
                    </a:lnTo>
                    <a:lnTo>
                      <a:pt x="0" y="95"/>
                    </a:lnTo>
                    <a:lnTo>
                      <a:pt x="0" y="105"/>
                    </a:lnTo>
                    <a:lnTo>
                      <a:pt x="0" y="116"/>
                    </a:lnTo>
                    <a:lnTo>
                      <a:pt x="1" y="127"/>
                    </a:lnTo>
                    <a:lnTo>
                      <a:pt x="5" y="136"/>
                    </a:lnTo>
                    <a:lnTo>
                      <a:pt x="8" y="147"/>
                    </a:lnTo>
                    <a:lnTo>
                      <a:pt x="12" y="155"/>
                    </a:lnTo>
                    <a:lnTo>
                      <a:pt x="18" y="165"/>
                    </a:lnTo>
                    <a:lnTo>
                      <a:pt x="24" y="173"/>
                    </a:lnTo>
                    <a:lnTo>
                      <a:pt x="31" y="180"/>
                    </a:lnTo>
                    <a:lnTo>
                      <a:pt x="38" y="187"/>
                    </a:lnTo>
                    <a:lnTo>
                      <a:pt x="46" y="193"/>
                    </a:lnTo>
                    <a:lnTo>
                      <a:pt x="54" y="198"/>
                    </a:lnTo>
                    <a:lnTo>
                      <a:pt x="64" y="202"/>
                    </a:lnTo>
                    <a:lnTo>
                      <a:pt x="73" y="206"/>
                    </a:lnTo>
                    <a:lnTo>
                      <a:pt x="84" y="208"/>
                    </a:lnTo>
                    <a:lnTo>
                      <a:pt x="94" y="211"/>
                    </a:lnTo>
                    <a:lnTo>
                      <a:pt x="105" y="211"/>
                    </a:lnTo>
                    <a:lnTo>
                      <a:pt x="116" y="211"/>
                    </a:lnTo>
                    <a:lnTo>
                      <a:pt x="126" y="208"/>
                    </a:lnTo>
                    <a:lnTo>
                      <a:pt x="136" y="206"/>
                    </a:lnTo>
                    <a:lnTo>
                      <a:pt x="147" y="202"/>
                    </a:lnTo>
                    <a:lnTo>
                      <a:pt x="155" y="198"/>
                    </a:lnTo>
                    <a:lnTo>
                      <a:pt x="164" y="193"/>
                    </a:lnTo>
                    <a:lnTo>
                      <a:pt x="173" y="187"/>
                    </a:lnTo>
                    <a:lnTo>
                      <a:pt x="180" y="180"/>
                    </a:lnTo>
                    <a:lnTo>
                      <a:pt x="187" y="173"/>
                    </a:lnTo>
                    <a:lnTo>
                      <a:pt x="193" y="165"/>
                    </a:lnTo>
                    <a:lnTo>
                      <a:pt x="197" y="155"/>
                    </a:lnTo>
                    <a:lnTo>
                      <a:pt x="202" y="147"/>
                    </a:lnTo>
                    <a:lnTo>
                      <a:pt x="206" y="136"/>
                    </a:lnTo>
                    <a:lnTo>
                      <a:pt x="208" y="127"/>
                    </a:lnTo>
                    <a:lnTo>
                      <a:pt x="210" y="116"/>
                    </a:lnTo>
                    <a:lnTo>
                      <a:pt x="210" y="105"/>
                    </a:lnTo>
                    <a:lnTo>
                      <a:pt x="210" y="95"/>
                    </a:lnTo>
                    <a:lnTo>
                      <a:pt x="208" y="84"/>
                    </a:lnTo>
                    <a:lnTo>
                      <a:pt x="206" y="73"/>
                    </a:lnTo>
                    <a:lnTo>
                      <a:pt x="202" y="64"/>
                    </a:lnTo>
                    <a:lnTo>
                      <a:pt x="197" y="55"/>
                    </a:lnTo>
                    <a:lnTo>
                      <a:pt x="193" y="46"/>
                    </a:lnTo>
                    <a:lnTo>
                      <a:pt x="187" y="38"/>
                    </a:lnTo>
                    <a:lnTo>
                      <a:pt x="180" y="31"/>
                    </a:lnTo>
                    <a:lnTo>
                      <a:pt x="173" y="24"/>
                    </a:lnTo>
                    <a:lnTo>
                      <a:pt x="164" y="18"/>
                    </a:lnTo>
                    <a:lnTo>
                      <a:pt x="155" y="12"/>
                    </a:lnTo>
                    <a:lnTo>
                      <a:pt x="147" y="8"/>
                    </a:lnTo>
                    <a:lnTo>
                      <a:pt x="136"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0" name="Freeform 221"/>
              <p:cNvSpPr>
                <a:spLocks/>
              </p:cNvSpPr>
              <p:nvPr/>
            </p:nvSpPr>
            <p:spPr bwMode="auto">
              <a:xfrm>
                <a:off x="4167" y="3800"/>
                <a:ext cx="35" cy="35"/>
              </a:xfrm>
              <a:custGeom>
                <a:avLst/>
                <a:gdLst>
                  <a:gd name="T0" fmla="*/ 95 w 211"/>
                  <a:gd name="T1" fmla="*/ 0 h 211"/>
                  <a:gd name="T2" fmla="*/ 75 w 211"/>
                  <a:gd name="T3" fmla="*/ 5 h 211"/>
                  <a:gd name="T4" fmla="*/ 56 w 211"/>
                  <a:gd name="T5" fmla="*/ 12 h 211"/>
                  <a:gd name="T6" fmla="*/ 38 w 211"/>
                  <a:gd name="T7" fmla="*/ 24 h 211"/>
                  <a:gd name="T8" fmla="*/ 24 w 211"/>
                  <a:gd name="T9" fmla="*/ 38 h 211"/>
                  <a:gd name="T10" fmla="*/ 13 w 211"/>
                  <a:gd name="T11" fmla="*/ 54 h 211"/>
                  <a:gd name="T12" fmla="*/ 5 w 211"/>
                  <a:gd name="T13" fmla="*/ 73 h 211"/>
                  <a:gd name="T14" fmla="*/ 0 w 211"/>
                  <a:gd name="T15" fmla="*/ 95 h 211"/>
                  <a:gd name="T16" fmla="*/ 0 w 211"/>
                  <a:gd name="T17" fmla="*/ 116 h 211"/>
                  <a:gd name="T18" fmla="*/ 5 w 211"/>
                  <a:gd name="T19" fmla="*/ 136 h 211"/>
                  <a:gd name="T20" fmla="*/ 13 w 211"/>
                  <a:gd name="T21" fmla="*/ 155 h 211"/>
                  <a:gd name="T22" fmla="*/ 24 w 211"/>
                  <a:gd name="T23" fmla="*/ 173 h 211"/>
                  <a:gd name="T24" fmla="*/ 38 w 211"/>
                  <a:gd name="T25" fmla="*/ 187 h 211"/>
                  <a:gd name="T26" fmla="*/ 56 w 211"/>
                  <a:gd name="T27" fmla="*/ 198 h 211"/>
                  <a:gd name="T28" fmla="*/ 75 w 211"/>
                  <a:gd name="T29" fmla="*/ 206 h 211"/>
                  <a:gd name="T30" fmla="*/ 95 w 211"/>
                  <a:gd name="T31" fmla="*/ 211 h 211"/>
                  <a:gd name="T32" fmla="*/ 116 w 211"/>
                  <a:gd name="T33" fmla="*/ 211 h 211"/>
                  <a:gd name="T34" fmla="*/ 137 w 211"/>
                  <a:gd name="T35" fmla="*/ 206 h 211"/>
                  <a:gd name="T36" fmla="*/ 156 w 211"/>
                  <a:gd name="T37" fmla="*/ 198 h 211"/>
                  <a:gd name="T38" fmla="*/ 173 w 211"/>
                  <a:gd name="T39" fmla="*/ 187 h 211"/>
                  <a:gd name="T40" fmla="*/ 187 w 211"/>
                  <a:gd name="T41" fmla="*/ 173 h 211"/>
                  <a:gd name="T42" fmla="*/ 198 w 211"/>
                  <a:gd name="T43" fmla="*/ 155 h 211"/>
                  <a:gd name="T44" fmla="*/ 206 w 211"/>
                  <a:gd name="T45" fmla="*/ 136 h 211"/>
                  <a:gd name="T46" fmla="*/ 211 w 211"/>
                  <a:gd name="T47" fmla="*/ 116 h 211"/>
                  <a:gd name="T48" fmla="*/ 211 w 211"/>
                  <a:gd name="T49" fmla="*/ 95 h 211"/>
                  <a:gd name="T50" fmla="*/ 206 w 211"/>
                  <a:gd name="T51" fmla="*/ 73 h 211"/>
                  <a:gd name="T52" fmla="*/ 198 w 211"/>
                  <a:gd name="T53" fmla="*/ 54 h 211"/>
                  <a:gd name="T54" fmla="*/ 187 w 211"/>
                  <a:gd name="T55" fmla="*/ 38 h 211"/>
                  <a:gd name="T56" fmla="*/ 173 w 211"/>
                  <a:gd name="T57" fmla="*/ 24 h 211"/>
                  <a:gd name="T58" fmla="*/ 156 w 211"/>
                  <a:gd name="T59" fmla="*/ 12 h 211"/>
                  <a:gd name="T60" fmla="*/ 137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4" y="1"/>
                    </a:lnTo>
                    <a:lnTo>
                      <a:pt x="75" y="5"/>
                    </a:lnTo>
                    <a:lnTo>
                      <a:pt x="64" y="8"/>
                    </a:lnTo>
                    <a:lnTo>
                      <a:pt x="56" y="12"/>
                    </a:lnTo>
                    <a:lnTo>
                      <a:pt x="46" y="18"/>
                    </a:lnTo>
                    <a:lnTo>
                      <a:pt x="38" y="24"/>
                    </a:lnTo>
                    <a:lnTo>
                      <a:pt x="31" y="31"/>
                    </a:lnTo>
                    <a:lnTo>
                      <a:pt x="24" y="38"/>
                    </a:lnTo>
                    <a:lnTo>
                      <a:pt x="18" y="46"/>
                    </a:lnTo>
                    <a:lnTo>
                      <a:pt x="13" y="54"/>
                    </a:lnTo>
                    <a:lnTo>
                      <a:pt x="9" y="64"/>
                    </a:lnTo>
                    <a:lnTo>
                      <a:pt x="5" y="73"/>
                    </a:lnTo>
                    <a:lnTo>
                      <a:pt x="3" y="84"/>
                    </a:lnTo>
                    <a:lnTo>
                      <a:pt x="0" y="95"/>
                    </a:lnTo>
                    <a:lnTo>
                      <a:pt x="0" y="105"/>
                    </a:lnTo>
                    <a:lnTo>
                      <a:pt x="0" y="116"/>
                    </a:lnTo>
                    <a:lnTo>
                      <a:pt x="3" y="127"/>
                    </a:lnTo>
                    <a:lnTo>
                      <a:pt x="5" y="136"/>
                    </a:lnTo>
                    <a:lnTo>
                      <a:pt x="9" y="147"/>
                    </a:lnTo>
                    <a:lnTo>
                      <a:pt x="13" y="155"/>
                    </a:lnTo>
                    <a:lnTo>
                      <a:pt x="18" y="164"/>
                    </a:lnTo>
                    <a:lnTo>
                      <a:pt x="24" y="173"/>
                    </a:lnTo>
                    <a:lnTo>
                      <a:pt x="31" y="180"/>
                    </a:lnTo>
                    <a:lnTo>
                      <a:pt x="38" y="187"/>
                    </a:lnTo>
                    <a:lnTo>
                      <a:pt x="46" y="193"/>
                    </a:lnTo>
                    <a:lnTo>
                      <a:pt x="56" y="198"/>
                    </a:lnTo>
                    <a:lnTo>
                      <a:pt x="64" y="202"/>
                    </a:lnTo>
                    <a:lnTo>
                      <a:pt x="75" y="206"/>
                    </a:lnTo>
                    <a:lnTo>
                      <a:pt x="84" y="208"/>
                    </a:lnTo>
                    <a:lnTo>
                      <a:pt x="95" y="211"/>
                    </a:lnTo>
                    <a:lnTo>
                      <a:pt x="106" y="211"/>
                    </a:lnTo>
                    <a:lnTo>
                      <a:pt x="116" y="211"/>
                    </a:lnTo>
                    <a:lnTo>
                      <a:pt x="127" y="208"/>
                    </a:lnTo>
                    <a:lnTo>
                      <a:pt x="137" y="206"/>
                    </a:lnTo>
                    <a:lnTo>
                      <a:pt x="147" y="202"/>
                    </a:lnTo>
                    <a:lnTo>
                      <a:pt x="156" y="198"/>
                    </a:lnTo>
                    <a:lnTo>
                      <a:pt x="165" y="193"/>
                    </a:lnTo>
                    <a:lnTo>
                      <a:pt x="173" y="187"/>
                    </a:lnTo>
                    <a:lnTo>
                      <a:pt x="180" y="180"/>
                    </a:lnTo>
                    <a:lnTo>
                      <a:pt x="187" y="173"/>
                    </a:lnTo>
                    <a:lnTo>
                      <a:pt x="193" y="164"/>
                    </a:lnTo>
                    <a:lnTo>
                      <a:pt x="198" y="155"/>
                    </a:lnTo>
                    <a:lnTo>
                      <a:pt x="202" y="147"/>
                    </a:lnTo>
                    <a:lnTo>
                      <a:pt x="206" y="136"/>
                    </a:lnTo>
                    <a:lnTo>
                      <a:pt x="208" y="127"/>
                    </a:lnTo>
                    <a:lnTo>
                      <a:pt x="211" y="116"/>
                    </a:lnTo>
                    <a:lnTo>
                      <a:pt x="211" y="105"/>
                    </a:lnTo>
                    <a:lnTo>
                      <a:pt x="211" y="95"/>
                    </a:lnTo>
                    <a:lnTo>
                      <a:pt x="208" y="84"/>
                    </a:lnTo>
                    <a:lnTo>
                      <a:pt x="206" y="73"/>
                    </a:lnTo>
                    <a:lnTo>
                      <a:pt x="202" y="64"/>
                    </a:lnTo>
                    <a:lnTo>
                      <a:pt x="198" y="54"/>
                    </a:lnTo>
                    <a:lnTo>
                      <a:pt x="193" y="46"/>
                    </a:lnTo>
                    <a:lnTo>
                      <a:pt x="187" y="38"/>
                    </a:lnTo>
                    <a:lnTo>
                      <a:pt x="180" y="31"/>
                    </a:lnTo>
                    <a:lnTo>
                      <a:pt x="173" y="24"/>
                    </a:lnTo>
                    <a:lnTo>
                      <a:pt x="165" y="18"/>
                    </a:lnTo>
                    <a:lnTo>
                      <a:pt x="156" y="12"/>
                    </a:lnTo>
                    <a:lnTo>
                      <a:pt x="147" y="8"/>
                    </a:lnTo>
                    <a:lnTo>
                      <a:pt x="137" y="5"/>
                    </a:lnTo>
                    <a:lnTo>
                      <a:pt x="127" y="1"/>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1" name="Freeform 222"/>
              <p:cNvSpPr>
                <a:spLocks/>
              </p:cNvSpPr>
              <p:nvPr/>
            </p:nvSpPr>
            <p:spPr bwMode="auto">
              <a:xfrm>
                <a:off x="4183" y="3806"/>
                <a:ext cx="35" cy="35"/>
              </a:xfrm>
              <a:custGeom>
                <a:avLst/>
                <a:gdLst>
                  <a:gd name="T0" fmla="*/ 94 w 210"/>
                  <a:gd name="T1" fmla="*/ 1 h 211"/>
                  <a:gd name="T2" fmla="*/ 74 w 210"/>
                  <a:gd name="T3" fmla="*/ 4 h 211"/>
                  <a:gd name="T4" fmla="*/ 55 w 210"/>
                  <a:gd name="T5" fmla="*/ 13 h 211"/>
                  <a:gd name="T6" fmla="*/ 38 w 210"/>
                  <a:gd name="T7" fmla="*/ 25 h 211"/>
                  <a:gd name="T8" fmla="*/ 23 w 210"/>
                  <a:gd name="T9" fmla="*/ 39 h 211"/>
                  <a:gd name="T10" fmla="*/ 13 w 210"/>
                  <a:gd name="T11" fmla="*/ 55 h 211"/>
                  <a:gd name="T12" fmla="*/ 4 w 210"/>
                  <a:gd name="T13" fmla="*/ 74 h 211"/>
                  <a:gd name="T14" fmla="*/ 0 w 210"/>
                  <a:gd name="T15" fmla="*/ 94 h 211"/>
                  <a:gd name="T16" fmla="*/ 0 w 210"/>
                  <a:gd name="T17" fmla="*/ 117 h 211"/>
                  <a:gd name="T18" fmla="*/ 4 w 210"/>
                  <a:gd name="T19" fmla="*/ 137 h 211"/>
                  <a:gd name="T20" fmla="*/ 13 w 210"/>
                  <a:gd name="T21" fmla="*/ 156 h 211"/>
                  <a:gd name="T22" fmla="*/ 23 w 210"/>
                  <a:gd name="T23" fmla="*/ 172 h 211"/>
                  <a:gd name="T24" fmla="*/ 38 w 210"/>
                  <a:gd name="T25" fmla="*/ 187 h 211"/>
                  <a:gd name="T26" fmla="*/ 55 w 210"/>
                  <a:gd name="T27" fmla="*/ 198 h 211"/>
                  <a:gd name="T28" fmla="*/ 74 w 210"/>
                  <a:gd name="T29" fmla="*/ 207 h 211"/>
                  <a:gd name="T30" fmla="*/ 94 w 210"/>
                  <a:gd name="T31" fmla="*/ 210 h 211"/>
                  <a:gd name="T32" fmla="*/ 116 w 210"/>
                  <a:gd name="T33" fmla="*/ 210 h 211"/>
                  <a:gd name="T34" fmla="*/ 137 w 210"/>
                  <a:gd name="T35" fmla="*/ 207 h 211"/>
                  <a:gd name="T36" fmla="*/ 156 w 210"/>
                  <a:gd name="T37" fmla="*/ 198 h 211"/>
                  <a:gd name="T38" fmla="*/ 172 w 210"/>
                  <a:gd name="T39" fmla="*/ 187 h 211"/>
                  <a:gd name="T40" fmla="*/ 186 w 210"/>
                  <a:gd name="T41" fmla="*/ 172 h 211"/>
                  <a:gd name="T42" fmla="*/ 198 w 210"/>
                  <a:gd name="T43" fmla="*/ 156 h 211"/>
                  <a:gd name="T44" fmla="*/ 205 w 210"/>
                  <a:gd name="T45" fmla="*/ 137 h 211"/>
                  <a:gd name="T46" fmla="*/ 210 w 210"/>
                  <a:gd name="T47" fmla="*/ 117 h 211"/>
                  <a:gd name="T48" fmla="*/ 210 w 210"/>
                  <a:gd name="T49" fmla="*/ 94 h 211"/>
                  <a:gd name="T50" fmla="*/ 205 w 210"/>
                  <a:gd name="T51" fmla="*/ 74 h 211"/>
                  <a:gd name="T52" fmla="*/ 198 w 210"/>
                  <a:gd name="T53" fmla="*/ 55 h 211"/>
                  <a:gd name="T54" fmla="*/ 186 w 210"/>
                  <a:gd name="T55" fmla="*/ 39 h 211"/>
                  <a:gd name="T56" fmla="*/ 172 w 210"/>
                  <a:gd name="T57" fmla="*/ 25 h 211"/>
                  <a:gd name="T58" fmla="*/ 156 w 210"/>
                  <a:gd name="T59" fmla="*/ 13 h 211"/>
                  <a:gd name="T60" fmla="*/ 137 w 210"/>
                  <a:gd name="T61" fmla="*/ 4 h 211"/>
                  <a:gd name="T62" fmla="*/ 116 w 210"/>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1"/>
                    </a:lnTo>
                    <a:lnTo>
                      <a:pt x="84" y="2"/>
                    </a:lnTo>
                    <a:lnTo>
                      <a:pt x="74" y="4"/>
                    </a:lnTo>
                    <a:lnTo>
                      <a:pt x="64" y="8"/>
                    </a:lnTo>
                    <a:lnTo>
                      <a:pt x="55" y="13"/>
                    </a:lnTo>
                    <a:lnTo>
                      <a:pt x="46" y="19"/>
                    </a:lnTo>
                    <a:lnTo>
                      <a:pt x="38" y="25"/>
                    </a:lnTo>
                    <a:lnTo>
                      <a:pt x="30" y="31"/>
                    </a:lnTo>
                    <a:lnTo>
                      <a:pt x="23" y="39"/>
                    </a:lnTo>
                    <a:lnTo>
                      <a:pt x="17" y="47"/>
                    </a:lnTo>
                    <a:lnTo>
                      <a:pt x="13" y="55"/>
                    </a:lnTo>
                    <a:lnTo>
                      <a:pt x="8" y="65"/>
                    </a:lnTo>
                    <a:lnTo>
                      <a:pt x="4" y="74"/>
                    </a:lnTo>
                    <a:lnTo>
                      <a:pt x="2" y="85"/>
                    </a:lnTo>
                    <a:lnTo>
                      <a:pt x="0" y="94"/>
                    </a:lnTo>
                    <a:lnTo>
                      <a:pt x="0" y="106"/>
                    </a:lnTo>
                    <a:lnTo>
                      <a:pt x="0" y="117"/>
                    </a:lnTo>
                    <a:lnTo>
                      <a:pt x="2" y="127"/>
                    </a:lnTo>
                    <a:lnTo>
                      <a:pt x="4" y="137"/>
                    </a:lnTo>
                    <a:lnTo>
                      <a:pt x="8" y="146"/>
                    </a:lnTo>
                    <a:lnTo>
                      <a:pt x="13" y="156"/>
                    </a:lnTo>
                    <a:lnTo>
                      <a:pt x="17" y="164"/>
                    </a:lnTo>
                    <a:lnTo>
                      <a:pt x="23" y="172"/>
                    </a:lnTo>
                    <a:lnTo>
                      <a:pt x="30" y="181"/>
                    </a:lnTo>
                    <a:lnTo>
                      <a:pt x="38" y="187"/>
                    </a:lnTo>
                    <a:lnTo>
                      <a:pt x="46" y="194"/>
                    </a:lnTo>
                    <a:lnTo>
                      <a:pt x="55" y="198"/>
                    </a:lnTo>
                    <a:lnTo>
                      <a:pt x="64" y="203"/>
                    </a:lnTo>
                    <a:lnTo>
                      <a:pt x="74" y="207"/>
                    </a:lnTo>
                    <a:lnTo>
                      <a:pt x="84" y="209"/>
                    </a:lnTo>
                    <a:lnTo>
                      <a:pt x="94" y="210"/>
                    </a:lnTo>
                    <a:lnTo>
                      <a:pt x="105" y="211"/>
                    </a:lnTo>
                    <a:lnTo>
                      <a:pt x="116" y="210"/>
                    </a:lnTo>
                    <a:lnTo>
                      <a:pt x="126" y="209"/>
                    </a:lnTo>
                    <a:lnTo>
                      <a:pt x="137" y="207"/>
                    </a:lnTo>
                    <a:lnTo>
                      <a:pt x="146" y="203"/>
                    </a:lnTo>
                    <a:lnTo>
                      <a:pt x="156" y="198"/>
                    </a:lnTo>
                    <a:lnTo>
                      <a:pt x="164" y="194"/>
                    </a:lnTo>
                    <a:lnTo>
                      <a:pt x="172" y="187"/>
                    </a:lnTo>
                    <a:lnTo>
                      <a:pt x="179" y="181"/>
                    </a:lnTo>
                    <a:lnTo>
                      <a:pt x="186" y="172"/>
                    </a:lnTo>
                    <a:lnTo>
                      <a:pt x="192" y="164"/>
                    </a:lnTo>
                    <a:lnTo>
                      <a:pt x="198" y="156"/>
                    </a:lnTo>
                    <a:lnTo>
                      <a:pt x="202" y="146"/>
                    </a:lnTo>
                    <a:lnTo>
                      <a:pt x="205" y="137"/>
                    </a:lnTo>
                    <a:lnTo>
                      <a:pt x="209" y="127"/>
                    </a:lnTo>
                    <a:lnTo>
                      <a:pt x="210" y="117"/>
                    </a:lnTo>
                    <a:lnTo>
                      <a:pt x="210" y="106"/>
                    </a:lnTo>
                    <a:lnTo>
                      <a:pt x="210" y="94"/>
                    </a:lnTo>
                    <a:lnTo>
                      <a:pt x="209" y="85"/>
                    </a:lnTo>
                    <a:lnTo>
                      <a:pt x="205" y="74"/>
                    </a:lnTo>
                    <a:lnTo>
                      <a:pt x="202" y="65"/>
                    </a:lnTo>
                    <a:lnTo>
                      <a:pt x="198" y="55"/>
                    </a:lnTo>
                    <a:lnTo>
                      <a:pt x="192" y="47"/>
                    </a:lnTo>
                    <a:lnTo>
                      <a:pt x="186" y="39"/>
                    </a:lnTo>
                    <a:lnTo>
                      <a:pt x="179" y="31"/>
                    </a:lnTo>
                    <a:lnTo>
                      <a:pt x="172" y="25"/>
                    </a:lnTo>
                    <a:lnTo>
                      <a:pt x="164" y="19"/>
                    </a:lnTo>
                    <a:lnTo>
                      <a:pt x="156" y="13"/>
                    </a:lnTo>
                    <a:lnTo>
                      <a:pt x="146" y="8"/>
                    </a:lnTo>
                    <a:lnTo>
                      <a:pt x="137" y="4"/>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2" name="Freeform 223"/>
              <p:cNvSpPr>
                <a:spLocks/>
              </p:cNvSpPr>
              <p:nvPr/>
            </p:nvSpPr>
            <p:spPr bwMode="auto">
              <a:xfrm>
                <a:off x="4199" y="3811"/>
                <a:ext cx="35" cy="35"/>
              </a:xfrm>
              <a:custGeom>
                <a:avLst/>
                <a:gdLst>
                  <a:gd name="T0" fmla="*/ 95 w 212"/>
                  <a:gd name="T1" fmla="*/ 0 h 210"/>
                  <a:gd name="T2" fmla="*/ 75 w 212"/>
                  <a:gd name="T3" fmla="*/ 4 h 210"/>
                  <a:gd name="T4" fmla="*/ 56 w 212"/>
                  <a:gd name="T5" fmla="*/ 11 h 210"/>
                  <a:gd name="T6" fmla="*/ 39 w 212"/>
                  <a:gd name="T7" fmla="*/ 23 h 210"/>
                  <a:gd name="T8" fmla="*/ 24 w 212"/>
                  <a:gd name="T9" fmla="*/ 37 h 210"/>
                  <a:gd name="T10" fmla="*/ 13 w 212"/>
                  <a:gd name="T11" fmla="*/ 54 h 210"/>
                  <a:gd name="T12" fmla="*/ 5 w 212"/>
                  <a:gd name="T13" fmla="*/ 73 h 210"/>
                  <a:gd name="T14" fmla="*/ 0 w 212"/>
                  <a:gd name="T15" fmla="*/ 94 h 210"/>
                  <a:gd name="T16" fmla="*/ 0 w 212"/>
                  <a:gd name="T17" fmla="*/ 115 h 210"/>
                  <a:gd name="T18" fmla="*/ 5 w 212"/>
                  <a:gd name="T19" fmla="*/ 135 h 210"/>
                  <a:gd name="T20" fmla="*/ 13 w 212"/>
                  <a:gd name="T21" fmla="*/ 154 h 210"/>
                  <a:gd name="T22" fmla="*/ 24 w 212"/>
                  <a:gd name="T23" fmla="*/ 172 h 210"/>
                  <a:gd name="T24" fmla="*/ 39 w 212"/>
                  <a:gd name="T25" fmla="*/ 186 h 210"/>
                  <a:gd name="T26" fmla="*/ 56 w 212"/>
                  <a:gd name="T27" fmla="*/ 197 h 210"/>
                  <a:gd name="T28" fmla="*/ 75 w 212"/>
                  <a:gd name="T29" fmla="*/ 205 h 210"/>
                  <a:gd name="T30" fmla="*/ 95 w 212"/>
                  <a:gd name="T31" fmla="*/ 210 h 210"/>
                  <a:gd name="T32" fmla="*/ 116 w 212"/>
                  <a:gd name="T33" fmla="*/ 210 h 210"/>
                  <a:gd name="T34" fmla="*/ 137 w 212"/>
                  <a:gd name="T35" fmla="*/ 205 h 210"/>
                  <a:gd name="T36" fmla="*/ 156 w 212"/>
                  <a:gd name="T37" fmla="*/ 197 h 210"/>
                  <a:gd name="T38" fmla="*/ 173 w 212"/>
                  <a:gd name="T39" fmla="*/ 186 h 210"/>
                  <a:gd name="T40" fmla="*/ 187 w 212"/>
                  <a:gd name="T41" fmla="*/ 172 h 210"/>
                  <a:gd name="T42" fmla="*/ 199 w 212"/>
                  <a:gd name="T43" fmla="*/ 154 h 210"/>
                  <a:gd name="T44" fmla="*/ 206 w 212"/>
                  <a:gd name="T45" fmla="*/ 135 h 210"/>
                  <a:gd name="T46" fmla="*/ 210 w 212"/>
                  <a:gd name="T47" fmla="*/ 115 h 210"/>
                  <a:gd name="T48" fmla="*/ 210 w 212"/>
                  <a:gd name="T49" fmla="*/ 94 h 210"/>
                  <a:gd name="T50" fmla="*/ 206 w 212"/>
                  <a:gd name="T51" fmla="*/ 73 h 210"/>
                  <a:gd name="T52" fmla="*/ 199 w 212"/>
                  <a:gd name="T53" fmla="*/ 54 h 210"/>
                  <a:gd name="T54" fmla="*/ 187 w 212"/>
                  <a:gd name="T55" fmla="*/ 37 h 210"/>
                  <a:gd name="T56" fmla="*/ 173 w 212"/>
                  <a:gd name="T57" fmla="*/ 23 h 210"/>
                  <a:gd name="T58" fmla="*/ 156 w 212"/>
                  <a:gd name="T59" fmla="*/ 11 h 210"/>
                  <a:gd name="T60" fmla="*/ 137 w 212"/>
                  <a:gd name="T61" fmla="*/ 4 h 210"/>
                  <a:gd name="T62" fmla="*/ 116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1"/>
                    </a:lnTo>
                    <a:lnTo>
                      <a:pt x="75" y="4"/>
                    </a:lnTo>
                    <a:lnTo>
                      <a:pt x="65" y="8"/>
                    </a:lnTo>
                    <a:lnTo>
                      <a:pt x="56" y="11"/>
                    </a:lnTo>
                    <a:lnTo>
                      <a:pt x="46" y="17"/>
                    </a:lnTo>
                    <a:lnTo>
                      <a:pt x="39" y="23"/>
                    </a:lnTo>
                    <a:lnTo>
                      <a:pt x="31" y="30"/>
                    </a:lnTo>
                    <a:lnTo>
                      <a:pt x="24" y="37"/>
                    </a:lnTo>
                    <a:lnTo>
                      <a:pt x="18" y="46"/>
                    </a:lnTo>
                    <a:lnTo>
                      <a:pt x="13" y="54"/>
                    </a:lnTo>
                    <a:lnTo>
                      <a:pt x="8" y="63"/>
                    </a:lnTo>
                    <a:lnTo>
                      <a:pt x="5" y="73"/>
                    </a:lnTo>
                    <a:lnTo>
                      <a:pt x="2" y="83"/>
                    </a:lnTo>
                    <a:lnTo>
                      <a:pt x="0" y="94"/>
                    </a:lnTo>
                    <a:lnTo>
                      <a:pt x="0" y="105"/>
                    </a:lnTo>
                    <a:lnTo>
                      <a:pt x="0" y="115"/>
                    </a:lnTo>
                    <a:lnTo>
                      <a:pt x="2" y="126"/>
                    </a:lnTo>
                    <a:lnTo>
                      <a:pt x="5" y="135"/>
                    </a:lnTo>
                    <a:lnTo>
                      <a:pt x="8" y="146"/>
                    </a:lnTo>
                    <a:lnTo>
                      <a:pt x="13" y="154"/>
                    </a:lnTo>
                    <a:lnTo>
                      <a:pt x="18" y="164"/>
                    </a:lnTo>
                    <a:lnTo>
                      <a:pt x="24" y="172"/>
                    </a:lnTo>
                    <a:lnTo>
                      <a:pt x="31" y="179"/>
                    </a:lnTo>
                    <a:lnTo>
                      <a:pt x="39" y="186"/>
                    </a:lnTo>
                    <a:lnTo>
                      <a:pt x="46" y="192"/>
                    </a:lnTo>
                    <a:lnTo>
                      <a:pt x="56" y="197"/>
                    </a:lnTo>
                    <a:lnTo>
                      <a:pt x="65" y="202"/>
                    </a:lnTo>
                    <a:lnTo>
                      <a:pt x="75" y="205"/>
                    </a:lnTo>
                    <a:lnTo>
                      <a:pt x="84" y="208"/>
                    </a:lnTo>
                    <a:lnTo>
                      <a:pt x="95" y="210"/>
                    </a:lnTo>
                    <a:lnTo>
                      <a:pt x="105" y="210"/>
                    </a:lnTo>
                    <a:lnTo>
                      <a:pt x="116" y="210"/>
                    </a:lnTo>
                    <a:lnTo>
                      <a:pt x="127" y="208"/>
                    </a:lnTo>
                    <a:lnTo>
                      <a:pt x="137" y="205"/>
                    </a:lnTo>
                    <a:lnTo>
                      <a:pt x="147" y="202"/>
                    </a:lnTo>
                    <a:lnTo>
                      <a:pt x="156" y="197"/>
                    </a:lnTo>
                    <a:lnTo>
                      <a:pt x="164" y="192"/>
                    </a:lnTo>
                    <a:lnTo>
                      <a:pt x="173" y="186"/>
                    </a:lnTo>
                    <a:lnTo>
                      <a:pt x="180" y="179"/>
                    </a:lnTo>
                    <a:lnTo>
                      <a:pt x="187" y="172"/>
                    </a:lnTo>
                    <a:lnTo>
                      <a:pt x="193" y="164"/>
                    </a:lnTo>
                    <a:lnTo>
                      <a:pt x="199" y="154"/>
                    </a:lnTo>
                    <a:lnTo>
                      <a:pt x="202" y="146"/>
                    </a:lnTo>
                    <a:lnTo>
                      <a:pt x="206" y="135"/>
                    </a:lnTo>
                    <a:lnTo>
                      <a:pt x="209" y="126"/>
                    </a:lnTo>
                    <a:lnTo>
                      <a:pt x="210" y="115"/>
                    </a:lnTo>
                    <a:lnTo>
                      <a:pt x="212" y="105"/>
                    </a:lnTo>
                    <a:lnTo>
                      <a:pt x="210" y="94"/>
                    </a:lnTo>
                    <a:lnTo>
                      <a:pt x="209" y="83"/>
                    </a:lnTo>
                    <a:lnTo>
                      <a:pt x="206" y="73"/>
                    </a:lnTo>
                    <a:lnTo>
                      <a:pt x="202" y="63"/>
                    </a:lnTo>
                    <a:lnTo>
                      <a:pt x="199" y="54"/>
                    </a:lnTo>
                    <a:lnTo>
                      <a:pt x="193" y="46"/>
                    </a:lnTo>
                    <a:lnTo>
                      <a:pt x="187" y="37"/>
                    </a:lnTo>
                    <a:lnTo>
                      <a:pt x="180" y="30"/>
                    </a:lnTo>
                    <a:lnTo>
                      <a:pt x="173" y="23"/>
                    </a:lnTo>
                    <a:lnTo>
                      <a:pt x="164" y="17"/>
                    </a:lnTo>
                    <a:lnTo>
                      <a:pt x="156" y="11"/>
                    </a:lnTo>
                    <a:lnTo>
                      <a:pt x="147" y="8"/>
                    </a:lnTo>
                    <a:lnTo>
                      <a:pt x="137" y="4"/>
                    </a:lnTo>
                    <a:lnTo>
                      <a:pt x="127"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3" name="Freeform 224"/>
              <p:cNvSpPr>
                <a:spLocks/>
              </p:cNvSpPr>
              <p:nvPr/>
            </p:nvSpPr>
            <p:spPr bwMode="auto">
              <a:xfrm>
                <a:off x="4214" y="3803"/>
                <a:ext cx="35" cy="35"/>
              </a:xfrm>
              <a:custGeom>
                <a:avLst/>
                <a:gdLst>
                  <a:gd name="T0" fmla="*/ 95 w 212"/>
                  <a:gd name="T1" fmla="*/ 1 h 211"/>
                  <a:gd name="T2" fmla="*/ 75 w 212"/>
                  <a:gd name="T3" fmla="*/ 5 h 211"/>
                  <a:gd name="T4" fmla="*/ 56 w 212"/>
                  <a:gd name="T5" fmla="*/ 13 h 211"/>
                  <a:gd name="T6" fmla="*/ 39 w 212"/>
                  <a:gd name="T7" fmla="*/ 25 h 211"/>
                  <a:gd name="T8" fmla="*/ 25 w 212"/>
                  <a:gd name="T9" fmla="*/ 39 h 211"/>
                  <a:gd name="T10" fmla="*/ 13 w 212"/>
                  <a:gd name="T11" fmla="*/ 55 h 211"/>
                  <a:gd name="T12" fmla="*/ 5 w 212"/>
                  <a:gd name="T13" fmla="*/ 74 h 211"/>
                  <a:gd name="T14" fmla="*/ 2 w 212"/>
                  <a:gd name="T15" fmla="*/ 96 h 211"/>
                  <a:gd name="T16" fmla="*/ 2 w 212"/>
                  <a:gd name="T17" fmla="*/ 117 h 211"/>
                  <a:gd name="T18" fmla="*/ 5 w 212"/>
                  <a:gd name="T19" fmla="*/ 137 h 211"/>
                  <a:gd name="T20" fmla="*/ 13 w 212"/>
                  <a:gd name="T21" fmla="*/ 156 h 211"/>
                  <a:gd name="T22" fmla="*/ 25 w 212"/>
                  <a:gd name="T23" fmla="*/ 172 h 211"/>
                  <a:gd name="T24" fmla="*/ 39 w 212"/>
                  <a:gd name="T25" fmla="*/ 188 h 211"/>
                  <a:gd name="T26" fmla="*/ 56 w 212"/>
                  <a:gd name="T27" fmla="*/ 198 h 211"/>
                  <a:gd name="T28" fmla="*/ 75 w 212"/>
                  <a:gd name="T29" fmla="*/ 207 h 211"/>
                  <a:gd name="T30" fmla="*/ 95 w 212"/>
                  <a:gd name="T31" fmla="*/ 211 h 211"/>
                  <a:gd name="T32" fmla="*/ 117 w 212"/>
                  <a:gd name="T33" fmla="*/ 211 h 211"/>
                  <a:gd name="T34" fmla="*/ 138 w 212"/>
                  <a:gd name="T35" fmla="*/ 207 h 211"/>
                  <a:gd name="T36" fmla="*/ 156 w 212"/>
                  <a:gd name="T37" fmla="*/ 198 h 211"/>
                  <a:gd name="T38" fmla="*/ 173 w 212"/>
                  <a:gd name="T39" fmla="*/ 188 h 211"/>
                  <a:gd name="T40" fmla="*/ 187 w 212"/>
                  <a:gd name="T41" fmla="*/ 172 h 211"/>
                  <a:gd name="T42" fmla="*/ 199 w 212"/>
                  <a:gd name="T43" fmla="*/ 156 h 211"/>
                  <a:gd name="T44" fmla="*/ 207 w 212"/>
                  <a:gd name="T45" fmla="*/ 137 h 211"/>
                  <a:gd name="T46" fmla="*/ 211 w 212"/>
                  <a:gd name="T47" fmla="*/ 117 h 211"/>
                  <a:gd name="T48" fmla="*/ 211 w 212"/>
                  <a:gd name="T49" fmla="*/ 96 h 211"/>
                  <a:gd name="T50" fmla="*/ 207 w 212"/>
                  <a:gd name="T51" fmla="*/ 74 h 211"/>
                  <a:gd name="T52" fmla="*/ 199 w 212"/>
                  <a:gd name="T53" fmla="*/ 55 h 211"/>
                  <a:gd name="T54" fmla="*/ 187 w 212"/>
                  <a:gd name="T55" fmla="*/ 39 h 211"/>
                  <a:gd name="T56" fmla="*/ 173 w 212"/>
                  <a:gd name="T57" fmla="*/ 25 h 211"/>
                  <a:gd name="T58" fmla="*/ 156 w 212"/>
                  <a:gd name="T59" fmla="*/ 13 h 211"/>
                  <a:gd name="T60" fmla="*/ 138 w 212"/>
                  <a:gd name="T61" fmla="*/ 5 h 211"/>
                  <a:gd name="T62" fmla="*/ 117 w 212"/>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6" y="0"/>
                    </a:moveTo>
                    <a:lnTo>
                      <a:pt x="95" y="1"/>
                    </a:lnTo>
                    <a:lnTo>
                      <a:pt x="84" y="2"/>
                    </a:lnTo>
                    <a:lnTo>
                      <a:pt x="75" y="5"/>
                    </a:lnTo>
                    <a:lnTo>
                      <a:pt x="65" y="8"/>
                    </a:lnTo>
                    <a:lnTo>
                      <a:pt x="56" y="13"/>
                    </a:lnTo>
                    <a:lnTo>
                      <a:pt x="47" y="19"/>
                    </a:lnTo>
                    <a:lnTo>
                      <a:pt x="39" y="25"/>
                    </a:lnTo>
                    <a:lnTo>
                      <a:pt x="31" y="32"/>
                    </a:lnTo>
                    <a:lnTo>
                      <a:pt x="25" y="39"/>
                    </a:lnTo>
                    <a:lnTo>
                      <a:pt x="18" y="47"/>
                    </a:lnTo>
                    <a:lnTo>
                      <a:pt x="13" y="55"/>
                    </a:lnTo>
                    <a:lnTo>
                      <a:pt x="9" y="65"/>
                    </a:lnTo>
                    <a:lnTo>
                      <a:pt x="5" y="74"/>
                    </a:lnTo>
                    <a:lnTo>
                      <a:pt x="3" y="85"/>
                    </a:lnTo>
                    <a:lnTo>
                      <a:pt x="2" y="96"/>
                    </a:lnTo>
                    <a:lnTo>
                      <a:pt x="0" y="106"/>
                    </a:lnTo>
                    <a:lnTo>
                      <a:pt x="2" y="117"/>
                    </a:lnTo>
                    <a:lnTo>
                      <a:pt x="3" y="128"/>
                    </a:lnTo>
                    <a:lnTo>
                      <a:pt x="5" y="137"/>
                    </a:lnTo>
                    <a:lnTo>
                      <a:pt x="9" y="146"/>
                    </a:lnTo>
                    <a:lnTo>
                      <a:pt x="13" y="156"/>
                    </a:lnTo>
                    <a:lnTo>
                      <a:pt x="18" y="165"/>
                    </a:lnTo>
                    <a:lnTo>
                      <a:pt x="25" y="172"/>
                    </a:lnTo>
                    <a:lnTo>
                      <a:pt x="31" y="181"/>
                    </a:lnTo>
                    <a:lnTo>
                      <a:pt x="39" y="188"/>
                    </a:lnTo>
                    <a:lnTo>
                      <a:pt x="47" y="194"/>
                    </a:lnTo>
                    <a:lnTo>
                      <a:pt x="56" y="198"/>
                    </a:lnTo>
                    <a:lnTo>
                      <a:pt x="65" y="203"/>
                    </a:lnTo>
                    <a:lnTo>
                      <a:pt x="75" y="207"/>
                    </a:lnTo>
                    <a:lnTo>
                      <a:pt x="84" y="209"/>
                    </a:lnTo>
                    <a:lnTo>
                      <a:pt x="95" y="211"/>
                    </a:lnTo>
                    <a:lnTo>
                      <a:pt x="106" y="211"/>
                    </a:lnTo>
                    <a:lnTo>
                      <a:pt x="117" y="211"/>
                    </a:lnTo>
                    <a:lnTo>
                      <a:pt x="127" y="209"/>
                    </a:lnTo>
                    <a:lnTo>
                      <a:pt x="138" y="207"/>
                    </a:lnTo>
                    <a:lnTo>
                      <a:pt x="147" y="203"/>
                    </a:lnTo>
                    <a:lnTo>
                      <a:pt x="156" y="198"/>
                    </a:lnTo>
                    <a:lnTo>
                      <a:pt x="165" y="194"/>
                    </a:lnTo>
                    <a:lnTo>
                      <a:pt x="173" y="188"/>
                    </a:lnTo>
                    <a:lnTo>
                      <a:pt x="180" y="181"/>
                    </a:lnTo>
                    <a:lnTo>
                      <a:pt x="187" y="172"/>
                    </a:lnTo>
                    <a:lnTo>
                      <a:pt x="193" y="165"/>
                    </a:lnTo>
                    <a:lnTo>
                      <a:pt x="199" y="156"/>
                    </a:lnTo>
                    <a:lnTo>
                      <a:pt x="204" y="146"/>
                    </a:lnTo>
                    <a:lnTo>
                      <a:pt x="207" y="137"/>
                    </a:lnTo>
                    <a:lnTo>
                      <a:pt x="210" y="128"/>
                    </a:lnTo>
                    <a:lnTo>
                      <a:pt x="211" y="117"/>
                    </a:lnTo>
                    <a:lnTo>
                      <a:pt x="212" y="106"/>
                    </a:lnTo>
                    <a:lnTo>
                      <a:pt x="211" y="96"/>
                    </a:lnTo>
                    <a:lnTo>
                      <a:pt x="210" y="85"/>
                    </a:lnTo>
                    <a:lnTo>
                      <a:pt x="207" y="74"/>
                    </a:lnTo>
                    <a:lnTo>
                      <a:pt x="204" y="65"/>
                    </a:lnTo>
                    <a:lnTo>
                      <a:pt x="199" y="55"/>
                    </a:lnTo>
                    <a:lnTo>
                      <a:pt x="193" y="47"/>
                    </a:lnTo>
                    <a:lnTo>
                      <a:pt x="187" y="39"/>
                    </a:lnTo>
                    <a:lnTo>
                      <a:pt x="180" y="32"/>
                    </a:lnTo>
                    <a:lnTo>
                      <a:pt x="173" y="25"/>
                    </a:lnTo>
                    <a:lnTo>
                      <a:pt x="165" y="19"/>
                    </a:lnTo>
                    <a:lnTo>
                      <a:pt x="156" y="13"/>
                    </a:lnTo>
                    <a:lnTo>
                      <a:pt x="147" y="8"/>
                    </a:lnTo>
                    <a:lnTo>
                      <a:pt x="138" y="5"/>
                    </a:lnTo>
                    <a:lnTo>
                      <a:pt x="127"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4" name="Freeform 225"/>
              <p:cNvSpPr>
                <a:spLocks/>
              </p:cNvSpPr>
              <p:nvPr/>
            </p:nvSpPr>
            <p:spPr bwMode="auto">
              <a:xfrm>
                <a:off x="4230" y="3773"/>
                <a:ext cx="35" cy="35"/>
              </a:xfrm>
              <a:custGeom>
                <a:avLst/>
                <a:gdLst>
                  <a:gd name="T0" fmla="*/ 94 w 211"/>
                  <a:gd name="T1" fmla="*/ 0 h 211"/>
                  <a:gd name="T2" fmla="*/ 74 w 211"/>
                  <a:gd name="T3" fmla="*/ 5 h 211"/>
                  <a:gd name="T4" fmla="*/ 55 w 211"/>
                  <a:gd name="T5" fmla="*/ 12 h 211"/>
                  <a:gd name="T6" fmla="*/ 39 w 211"/>
                  <a:gd name="T7" fmla="*/ 24 h 211"/>
                  <a:gd name="T8" fmla="*/ 25 w 211"/>
                  <a:gd name="T9" fmla="*/ 38 h 211"/>
                  <a:gd name="T10" fmla="*/ 13 w 211"/>
                  <a:gd name="T11" fmla="*/ 55 h 211"/>
                  <a:gd name="T12" fmla="*/ 5 w 211"/>
                  <a:gd name="T13" fmla="*/ 74 h 211"/>
                  <a:gd name="T14" fmla="*/ 1 w 211"/>
                  <a:gd name="T15" fmla="*/ 95 h 211"/>
                  <a:gd name="T16" fmla="*/ 1 w 211"/>
                  <a:gd name="T17" fmla="*/ 116 h 211"/>
                  <a:gd name="T18" fmla="*/ 5 w 211"/>
                  <a:gd name="T19" fmla="*/ 136 h 211"/>
                  <a:gd name="T20" fmla="*/ 13 w 211"/>
                  <a:gd name="T21" fmla="*/ 155 h 211"/>
                  <a:gd name="T22" fmla="*/ 25 w 211"/>
                  <a:gd name="T23" fmla="*/ 173 h 211"/>
                  <a:gd name="T24" fmla="*/ 39 w 211"/>
                  <a:gd name="T25" fmla="*/ 187 h 211"/>
                  <a:gd name="T26" fmla="*/ 55 w 211"/>
                  <a:gd name="T27" fmla="*/ 198 h 211"/>
                  <a:gd name="T28" fmla="*/ 74 w 211"/>
                  <a:gd name="T29" fmla="*/ 206 h 211"/>
                  <a:gd name="T30" fmla="*/ 94 w 211"/>
                  <a:gd name="T31" fmla="*/ 211 h 211"/>
                  <a:gd name="T32" fmla="*/ 117 w 211"/>
                  <a:gd name="T33" fmla="*/ 211 h 211"/>
                  <a:gd name="T34" fmla="*/ 137 w 211"/>
                  <a:gd name="T35" fmla="*/ 206 h 211"/>
                  <a:gd name="T36" fmla="*/ 156 w 211"/>
                  <a:gd name="T37" fmla="*/ 198 h 211"/>
                  <a:gd name="T38" fmla="*/ 172 w 211"/>
                  <a:gd name="T39" fmla="*/ 187 h 211"/>
                  <a:gd name="T40" fmla="*/ 187 w 211"/>
                  <a:gd name="T41" fmla="*/ 173 h 211"/>
                  <a:gd name="T42" fmla="*/ 198 w 211"/>
                  <a:gd name="T43" fmla="*/ 155 h 211"/>
                  <a:gd name="T44" fmla="*/ 207 w 211"/>
                  <a:gd name="T45" fmla="*/ 136 h 211"/>
                  <a:gd name="T46" fmla="*/ 210 w 211"/>
                  <a:gd name="T47" fmla="*/ 116 h 211"/>
                  <a:gd name="T48" fmla="*/ 210 w 211"/>
                  <a:gd name="T49" fmla="*/ 95 h 211"/>
                  <a:gd name="T50" fmla="*/ 207 w 211"/>
                  <a:gd name="T51" fmla="*/ 74 h 211"/>
                  <a:gd name="T52" fmla="*/ 198 w 211"/>
                  <a:gd name="T53" fmla="*/ 55 h 211"/>
                  <a:gd name="T54" fmla="*/ 187 w 211"/>
                  <a:gd name="T55" fmla="*/ 38 h 211"/>
                  <a:gd name="T56" fmla="*/ 172 w 211"/>
                  <a:gd name="T57" fmla="*/ 24 h 211"/>
                  <a:gd name="T58" fmla="*/ 156 w 211"/>
                  <a:gd name="T59" fmla="*/ 12 h 211"/>
                  <a:gd name="T60" fmla="*/ 137 w 211"/>
                  <a:gd name="T61" fmla="*/ 5 h 211"/>
                  <a:gd name="T62" fmla="*/ 117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5" y="0"/>
                    </a:moveTo>
                    <a:lnTo>
                      <a:pt x="94" y="0"/>
                    </a:lnTo>
                    <a:lnTo>
                      <a:pt x="85" y="1"/>
                    </a:lnTo>
                    <a:lnTo>
                      <a:pt x="74" y="5"/>
                    </a:lnTo>
                    <a:lnTo>
                      <a:pt x="65" y="9"/>
                    </a:lnTo>
                    <a:lnTo>
                      <a:pt x="55" y="12"/>
                    </a:lnTo>
                    <a:lnTo>
                      <a:pt x="47" y="18"/>
                    </a:lnTo>
                    <a:lnTo>
                      <a:pt x="39" y="24"/>
                    </a:lnTo>
                    <a:lnTo>
                      <a:pt x="31" y="31"/>
                    </a:lnTo>
                    <a:lnTo>
                      <a:pt x="25" y="38"/>
                    </a:lnTo>
                    <a:lnTo>
                      <a:pt x="18" y="46"/>
                    </a:lnTo>
                    <a:lnTo>
                      <a:pt x="13" y="55"/>
                    </a:lnTo>
                    <a:lnTo>
                      <a:pt x="8" y="64"/>
                    </a:lnTo>
                    <a:lnTo>
                      <a:pt x="5" y="74"/>
                    </a:lnTo>
                    <a:lnTo>
                      <a:pt x="2" y="84"/>
                    </a:lnTo>
                    <a:lnTo>
                      <a:pt x="1" y="95"/>
                    </a:lnTo>
                    <a:lnTo>
                      <a:pt x="0" y="106"/>
                    </a:lnTo>
                    <a:lnTo>
                      <a:pt x="1" y="116"/>
                    </a:lnTo>
                    <a:lnTo>
                      <a:pt x="2" y="127"/>
                    </a:lnTo>
                    <a:lnTo>
                      <a:pt x="5" y="136"/>
                    </a:lnTo>
                    <a:lnTo>
                      <a:pt x="8" y="147"/>
                    </a:lnTo>
                    <a:lnTo>
                      <a:pt x="13" y="155"/>
                    </a:lnTo>
                    <a:lnTo>
                      <a:pt x="18" y="165"/>
                    </a:lnTo>
                    <a:lnTo>
                      <a:pt x="25" y="173"/>
                    </a:lnTo>
                    <a:lnTo>
                      <a:pt x="31" y="180"/>
                    </a:lnTo>
                    <a:lnTo>
                      <a:pt x="39" y="187"/>
                    </a:lnTo>
                    <a:lnTo>
                      <a:pt x="47" y="193"/>
                    </a:lnTo>
                    <a:lnTo>
                      <a:pt x="55" y="198"/>
                    </a:lnTo>
                    <a:lnTo>
                      <a:pt x="65" y="202"/>
                    </a:lnTo>
                    <a:lnTo>
                      <a:pt x="74" y="206"/>
                    </a:lnTo>
                    <a:lnTo>
                      <a:pt x="85" y="208"/>
                    </a:lnTo>
                    <a:lnTo>
                      <a:pt x="94" y="211"/>
                    </a:lnTo>
                    <a:lnTo>
                      <a:pt x="105" y="211"/>
                    </a:lnTo>
                    <a:lnTo>
                      <a:pt x="117" y="211"/>
                    </a:lnTo>
                    <a:lnTo>
                      <a:pt x="126" y="208"/>
                    </a:lnTo>
                    <a:lnTo>
                      <a:pt x="137" y="206"/>
                    </a:lnTo>
                    <a:lnTo>
                      <a:pt x="146" y="202"/>
                    </a:lnTo>
                    <a:lnTo>
                      <a:pt x="156" y="198"/>
                    </a:lnTo>
                    <a:lnTo>
                      <a:pt x="164" y="193"/>
                    </a:lnTo>
                    <a:lnTo>
                      <a:pt x="172" y="187"/>
                    </a:lnTo>
                    <a:lnTo>
                      <a:pt x="181" y="180"/>
                    </a:lnTo>
                    <a:lnTo>
                      <a:pt x="187" y="173"/>
                    </a:lnTo>
                    <a:lnTo>
                      <a:pt x="192" y="165"/>
                    </a:lnTo>
                    <a:lnTo>
                      <a:pt x="198" y="155"/>
                    </a:lnTo>
                    <a:lnTo>
                      <a:pt x="203" y="147"/>
                    </a:lnTo>
                    <a:lnTo>
                      <a:pt x="207" y="136"/>
                    </a:lnTo>
                    <a:lnTo>
                      <a:pt x="209" y="127"/>
                    </a:lnTo>
                    <a:lnTo>
                      <a:pt x="210" y="116"/>
                    </a:lnTo>
                    <a:lnTo>
                      <a:pt x="211" y="106"/>
                    </a:lnTo>
                    <a:lnTo>
                      <a:pt x="210" y="95"/>
                    </a:lnTo>
                    <a:lnTo>
                      <a:pt x="209" y="84"/>
                    </a:lnTo>
                    <a:lnTo>
                      <a:pt x="207" y="74"/>
                    </a:lnTo>
                    <a:lnTo>
                      <a:pt x="203" y="64"/>
                    </a:lnTo>
                    <a:lnTo>
                      <a:pt x="198" y="55"/>
                    </a:lnTo>
                    <a:lnTo>
                      <a:pt x="192" y="46"/>
                    </a:lnTo>
                    <a:lnTo>
                      <a:pt x="187" y="38"/>
                    </a:lnTo>
                    <a:lnTo>
                      <a:pt x="181" y="31"/>
                    </a:lnTo>
                    <a:lnTo>
                      <a:pt x="172" y="24"/>
                    </a:lnTo>
                    <a:lnTo>
                      <a:pt x="164" y="18"/>
                    </a:lnTo>
                    <a:lnTo>
                      <a:pt x="156" y="12"/>
                    </a:lnTo>
                    <a:lnTo>
                      <a:pt x="146" y="9"/>
                    </a:lnTo>
                    <a:lnTo>
                      <a:pt x="137" y="5"/>
                    </a:lnTo>
                    <a:lnTo>
                      <a:pt x="126" y="1"/>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5" name="Freeform 226"/>
              <p:cNvSpPr>
                <a:spLocks/>
              </p:cNvSpPr>
              <p:nvPr/>
            </p:nvSpPr>
            <p:spPr bwMode="auto">
              <a:xfrm>
                <a:off x="4245" y="3733"/>
                <a:ext cx="35" cy="35"/>
              </a:xfrm>
              <a:custGeom>
                <a:avLst/>
                <a:gdLst>
                  <a:gd name="T0" fmla="*/ 95 w 212"/>
                  <a:gd name="T1" fmla="*/ 0 h 210"/>
                  <a:gd name="T2" fmla="*/ 75 w 212"/>
                  <a:gd name="T3" fmla="*/ 4 h 210"/>
                  <a:gd name="T4" fmla="*/ 56 w 212"/>
                  <a:gd name="T5" fmla="*/ 13 h 210"/>
                  <a:gd name="T6" fmla="*/ 39 w 212"/>
                  <a:gd name="T7" fmla="*/ 23 h 210"/>
                  <a:gd name="T8" fmla="*/ 25 w 212"/>
                  <a:gd name="T9" fmla="*/ 38 h 210"/>
                  <a:gd name="T10" fmla="*/ 13 w 212"/>
                  <a:gd name="T11" fmla="*/ 55 h 210"/>
                  <a:gd name="T12" fmla="*/ 5 w 212"/>
                  <a:gd name="T13" fmla="*/ 74 h 210"/>
                  <a:gd name="T14" fmla="*/ 1 w 212"/>
                  <a:gd name="T15" fmla="*/ 94 h 210"/>
                  <a:gd name="T16" fmla="*/ 1 w 212"/>
                  <a:gd name="T17" fmla="*/ 116 h 210"/>
                  <a:gd name="T18" fmla="*/ 5 w 212"/>
                  <a:gd name="T19" fmla="*/ 137 h 210"/>
                  <a:gd name="T20" fmla="*/ 13 w 212"/>
                  <a:gd name="T21" fmla="*/ 156 h 210"/>
                  <a:gd name="T22" fmla="*/ 25 w 212"/>
                  <a:gd name="T23" fmla="*/ 172 h 210"/>
                  <a:gd name="T24" fmla="*/ 39 w 212"/>
                  <a:gd name="T25" fmla="*/ 187 h 210"/>
                  <a:gd name="T26" fmla="*/ 56 w 212"/>
                  <a:gd name="T27" fmla="*/ 198 h 210"/>
                  <a:gd name="T28" fmla="*/ 75 w 212"/>
                  <a:gd name="T29" fmla="*/ 205 h 210"/>
                  <a:gd name="T30" fmla="*/ 95 w 212"/>
                  <a:gd name="T31" fmla="*/ 210 h 210"/>
                  <a:gd name="T32" fmla="*/ 117 w 212"/>
                  <a:gd name="T33" fmla="*/ 210 h 210"/>
                  <a:gd name="T34" fmla="*/ 137 w 212"/>
                  <a:gd name="T35" fmla="*/ 205 h 210"/>
                  <a:gd name="T36" fmla="*/ 156 w 212"/>
                  <a:gd name="T37" fmla="*/ 198 h 210"/>
                  <a:gd name="T38" fmla="*/ 173 w 212"/>
                  <a:gd name="T39" fmla="*/ 187 h 210"/>
                  <a:gd name="T40" fmla="*/ 187 w 212"/>
                  <a:gd name="T41" fmla="*/ 172 h 210"/>
                  <a:gd name="T42" fmla="*/ 199 w 212"/>
                  <a:gd name="T43" fmla="*/ 156 h 210"/>
                  <a:gd name="T44" fmla="*/ 207 w 212"/>
                  <a:gd name="T45" fmla="*/ 137 h 210"/>
                  <a:gd name="T46" fmla="*/ 211 w 212"/>
                  <a:gd name="T47" fmla="*/ 116 h 210"/>
                  <a:gd name="T48" fmla="*/ 211 w 212"/>
                  <a:gd name="T49" fmla="*/ 94 h 210"/>
                  <a:gd name="T50" fmla="*/ 207 w 212"/>
                  <a:gd name="T51" fmla="*/ 74 h 210"/>
                  <a:gd name="T52" fmla="*/ 199 w 212"/>
                  <a:gd name="T53" fmla="*/ 55 h 210"/>
                  <a:gd name="T54" fmla="*/ 187 w 212"/>
                  <a:gd name="T55" fmla="*/ 38 h 210"/>
                  <a:gd name="T56" fmla="*/ 173 w 212"/>
                  <a:gd name="T57" fmla="*/ 23 h 210"/>
                  <a:gd name="T58" fmla="*/ 156 w 212"/>
                  <a:gd name="T59" fmla="*/ 13 h 210"/>
                  <a:gd name="T60" fmla="*/ 137 w 212"/>
                  <a:gd name="T61" fmla="*/ 4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7" y="0"/>
                    </a:moveTo>
                    <a:lnTo>
                      <a:pt x="95" y="0"/>
                    </a:lnTo>
                    <a:lnTo>
                      <a:pt x="85" y="2"/>
                    </a:lnTo>
                    <a:lnTo>
                      <a:pt x="75" y="4"/>
                    </a:lnTo>
                    <a:lnTo>
                      <a:pt x="65" y="8"/>
                    </a:lnTo>
                    <a:lnTo>
                      <a:pt x="56" y="13"/>
                    </a:lnTo>
                    <a:lnTo>
                      <a:pt x="47" y="17"/>
                    </a:lnTo>
                    <a:lnTo>
                      <a:pt x="39" y="23"/>
                    </a:lnTo>
                    <a:lnTo>
                      <a:pt x="32" y="30"/>
                    </a:lnTo>
                    <a:lnTo>
                      <a:pt x="25" y="38"/>
                    </a:lnTo>
                    <a:lnTo>
                      <a:pt x="19" y="46"/>
                    </a:lnTo>
                    <a:lnTo>
                      <a:pt x="13" y="55"/>
                    </a:lnTo>
                    <a:lnTo>
                      <a:pt x="8" y="64"/>
                    </a:lnTo>
                    <a:lnTo>
                      <a:pt x="5" y="74"/>
                    </a:lnTo>
                    <a:lnTo>
                      <a:pt x="3" y="84"/>
                    </a:lnTo>
                    <a:lnTo>
                      <a:pt x="1" y="94"/>
                    </a:lnTo>
                    <a:lnTo>
                      <a:pt x="0" y="105"/>
                    </a:lnTo>
                    <a:lnTo>
                      <a:pt x="1" y="116"/>
                    </a:lnTo>
                    <a:lnTo>
                      <a:pt x="3" y="126"/>
                    </a:lnTo>
                    <a:lnTo>
                      <a:pt x="5" y="137"/>
                    </a:lnTo>
                    <a:lnTo>
                      <a:pt x="8" y="146"/>
                    </a:lnTo>
                    <a:lnTo>
                      <a:pt x="13" y="156"/>
                    </a:lnTo>
                    <a:lnTo>
                      <a:pt x="19" y="164"/>
                    </a:lnTo>
                    <a:lnTo>
                      <a:pt x="25" y="172"/>
                    </a:lnTo>
                    <a:lnTo>
                      <a:pt x="32" y="179"/>
                    </a:lnTo>
                    <a:lnTo>
                      <a:pt x="39" y="187"/>
                    </a:lnTo>
                    <a:lnTo>
                      <a:pt x="47" y="192"/>
                    </a:lnTo>
                    <a:lnTo>
                      <a:pt x="56" y="198"/>
                    </a:lnTo>
                    <a:lnTo>
                      <a:pt x="65" y="202"/>
                    </a:lnTo>
                    <a:lnTo>
                      <a:pt x="75" y="205"/>
                    </a:lnTo>
                    <a:lnTo>
                      <a:pt x="85" y="209"/>
                    </a:lnTo>
                    <a:lnTo>
                      <a:pt x="95" y="210"/>
                    </a:lnTo>
                    <a:lnTo>
                      <a:pt x="107" y="210"/>
                    </a:lnTo>
                    <a:lnTo>
                      <a:pt x="117" y="210"/>
                    </a:lnTo>
                    <a:lnTo>
                      <a:pt x="128" y="209"/>
                    </a:lnTo>
                    <a:lnTo>
                      <a:pt x="137" y="205"/>
                    </a:lnTo>
                    <a:lnTo>
                      <a:pt x="147" y="202"/>
                    </a:lnTo>
                    <a:lnTo>
                      <a:pt x="156" y="198"/>
                    </a:lnTo>
                    <a:lnTo>
                      <a:pt x="166" y="192"/>
                    </a:lnTo>
                    <a:lnTo>
                      <a:pt x="173" y="187"/>
                    </a:lnTo>
                    <a:lnTo>
                      <a:pt x="181" y="179"/>
                    </a:lnTo>
                    <a:lnTo>
                      <a:pt x="187" y="172"/>
                    </a:lnTo>
                    <a:lnTo>
                      <a:pt x="194" y="164"/>
                    </a:lnTo>
                    <a:lnTo>
                      <a:pt x="199" y="156"/>
                    </a:lnTo>
                    <a:lnTo>
                      <a:pt x="204" y="146"/>
                    </a:lnTo>
                    <a:lnTo>
                      <a:pt x="207" y="137"/>
                    </a:lnTo>
                    <a:lnTo>
                      <a:pt x="209" y="126"/>
                    </a:lnTo>
                    <a:lnTo>
                      <a:pt x="211" y="116"/>
                    </a:lnTo>
                    <a:lnTo>
                      <a:pt x="212" y="105"/>
                    </a:lnTo>
                    <a:lnTo>
                      <a:pt x="211" y="94"/>
                    </a:lnTo>
                    <a:lnTo>
                      <a:pt x="209" y="84"/>
                    </a:lnTo>
                    <a:lnTo>
                      <a:pt x="207" y="74"/>
                    </a:lnTo>
                    <a:lnTo>
                      <a:pt x="204" y="64"/>
                    </a:lnTo>
                    <a:lnTo>
                      <a:pt x="199" y="55"/>
                    </a:lnTo>
                    <a:lnTo>
                      <a:pt x="194" y="46"/>
                    </a:lnTo>
                    <a:lnTo>
                      <a:pt x="187" y="38"/>
                    </a:lnTo>
                    <a:lnTo>
                      <a:pt x="181" y="30"/>
                    </a:lnTo>
                    <a:lnTo>
                      <a:pt x="173" y="23"/>
                    </a:lnTo>
                    <a:lnTo>
                      <a:pt x="166" y="17"/>
                    </a:lnTo>
                    <a:lnTo>
                      <a:pt x="156" y="13"/>
                    </a:lnTo>
                    <a:lnTo>
                      <a:pt x="147" y="8"/>
                    </a:lnTo>
                    <a:lnTo>
                      <a:pt x="137" y="4"/>
                    </a:lnTo>
                    <a:lnTo>
                      <a:pt x="128" y="2"/>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6" name="Freeform 227"/>
              <p:cNvSpPr>
                <a:spLocks/>
              </p:cNvSpPr>
              <p:nvPr/>
            </p:nvSpPr>
            <p:spPr bwMode="auto">
              <a:xfrm>
                <a:off x="4261" y="3710"/>
                <a:ext cx="35" cy="35"/>
              </a:xfrm>
              <a:custGeom>
                <a:avLst/>
                <a:gdLst>
                  <a:gd name="T0" fmla="*/ 95 w 211"/>
                  <a:gd name="T1" fmla="*/ 0 h 211"/>
                  <a:gd name="T2" fmla="*/ 74 w 211"/>
                  <a:gd name="T3" fmla="*/ 5 h 211"/>
                  <a:gd name="T4" fmla="*/ 55 w 211"/>
                  <a:gd name="T5" fmla="*/ 13 h 211"/>
                  <a:gd name="T6" fmla="*/ 39 w 211"/>
                  <a:gd name="T7" fmla="*/ 24 h 211"/>
                  <a:gd name="T8" fmla="*/ 24 w 211"/>
                  <a:gd name="T9" fmla="*/ 38 h 211"/>
                  <a:gd name="T10" fmla="*/ 13 w 211"/>
                  <a:gd name="T11" fmla="*/ 55 h 211"/>
                  <a:gd name="T12" fmla="*/ 5 w 211"/>
                  <a:gd name="T13" fmla="*/ 74 h 211"/>
                  <a:gd name="T14" fmla="*/ 1 w 211"/>
                  <a:gd name="T15" fmla="*/ 95 h 211"/>
                  <a:gd name="T16" fmla="*/ 1 w 211"/>
                  <a:gd name="T17" fmla="*/ 116 h 211"/>
                  <a:gd name="T18" fmla="*/ 5 w 211"/>
                  <a:gd name="T19" fmla="*/ 138 h 211"/>
                  <a:gd name="T20" fmla="*/ 13 w 211"/>
                  <a:gd name="T21" fmla="*/ 156 h 211"/>
                  <a:gd name="T22" fmla="*/ 24 w 211"/>
                  <a:gd name="T23" fmla="*/ 173 h 211"/>
                  <a:gd name="T24" fmla="*/ 39 w 211"/>
                  <a:gd name="T25" fmla="*/ 187 h 211"/>
                  <a:gd name="T26" fmla="*/ 55 w 211"/>
                  <a:gd name="T27" fmla="*/ 198 h 211"/>
                  <a:gd name="T28" fmla="*/ 74 w 211"/>
                  <a:gd name="T29" fmla="*/ 206 h 211"/>
                  <a:gd name="T30" fmla="*/ 95 w 211"/>
                  <a:gd name="T31" fmla="*/ 211 h 211"/>
                  <a:gd name="T32" fmla="*/ 117 w 211"/>
                  <a:gd name="T33" fmla="*/ 211 h 211"/>
                  <a:gd name="T34" fmla="*/ 137 w 211"/>
                  <a:gd name="T35" fmla="*/ 206 h 211"/>
                  <a:gd name="T36" fmla="*/ 156 w 211"/>
                  <a:gd name="T37" fmla="*/ 198 h 211"/>
                  <a:gd name="T38" fmla="*/ 173 w 211"/>
                  <a:gd name="T39" fmla="*/ 187 h 211"/>
                  <a:gd name="T40" fmla="*/ 188 w 211"/>
                  <a:gd name="T41" fmla="*/ 173 h 211"/>
                  <a:gd name="T42" fmla="*/ 198 w 211"/>
                  <a:gd name="T43" fmla="*/ 156 h 211"/>
                  <a:gd name="T44" fmla="*/ 206 w 211"/>
                  <a:gd name="T45" fmla="*/ 138 h 211"/>
                  <a:gd name="T46" fmla="*/ 211 w 211"/>
                  <a:gd name="T47" fmla="*/ 116 h 211"/>
                  <a:gd name="T48" fmla="*/ 211 w 211"/>
                  <a:gd name="T49" fmla="*/ 95 h 211"/>
                  <a:gd name="T50" fmla="*/ 206 w 211"/>
                  <a:gd name="T51" fmla="*/ 74 h 211"/>
                  <a:gd name="T52" fmla="*/ 198 w 211"/>
                  <a:gd name="T53" fmla="*/ 55 h 211"/>
                  <a:gd name="T54" fmla="*/ 188 w 211"/>
                  <a:gd name="T55" fmla="*/ 38 h 211"/>
                  <a:gd name="T56" fmla="*/ 173 w 211"/>
                  <a:gd name="T57" fmla="*/ 24 h 211"/>
                  <a:gd name="T58" fmla="*/ 156 w 211"/>
                  <a:gd name="T59" fmla="*/ 13 h 211"/>
                  <a:gd name="T60" fmla="*/ 137 w 211"/>
                  <a:gd name="T61" fmla="*/ 5 h 211"/>
                  <a:gd name="T62" fmla="*/ 117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5" y="3"/>
                    </a:lnTo>
                    <a:lnTo>
                      <a:pt x="74" y="5"/>
                    </a:lnTo>
                    <a:lnTo>
                      <a:pt x="65" y="9"/>
                    </a:lnTo>
                    <a:lnTo>
                      <a:pt x="55" y="13"/>
                    </a:lnTo>
                    <a:lnTo>
                      <a:pt x="47" y="18"/>
                    </a:lnTo>
                    <a:lnTo>
                      <a:pt x="39" y="24"/>
                    </a:lnTo>
                    <a:lnTo>
                      <a:pt x="31" y="31"/>
                    </a:lnTo>
                    <a:lnTo>
                      <a:pt x="24" y="38"/>
                    </a:lnTo>
                    <a:lnTo>
                      <a:pt x="18" y="46"/>
                    </a:lnTo>
                    <a:lnTo>
                      <a:pt x="13" y="55"/>
                    </a:lnTo>
                    <a:lnTo>
                      <a:pt x="9" y="64"/>
                    </a:lnTo>
                    <a:lnTo>
                      <a:pt x="5" y="74"/>
                    </a:lnTo>
                    <a:lnTo>
                      <a:pt x="2" y="84"/>
                    </a:lnTo>
                    <a:lnTo>
                      <a:pt x="1" y="95"/>
                    </a:lnTo>
                    <a:lnTo>
                      <a:pt x="0" y="106"/>
                    </a:lnTo>
                    <a:lnTo>
                      <a:pt x="1" y="116"/>
                    </a:lnTo>
                    <a:lnTo>
                      <a:pt x="2" y="127"/>
                    </a:lnTo>
                    <a:lnTo>
                      <a:pt x="5" y="138"/>
                    </a:lnTo>
                    <a:lnTo>
                      <a:pt x="9" y="147"/>
                    </a:lnTo>
                    <a:lnTo>
                      <a:pt x="13" y="156"/>
                    </a:lnTo>
                    <a:lnTo>
                      <a:pt x="18" y="165"/>
                    </a:lnTo>
                    <a:lnTo>
                      <a:pt x="24" y="173"/>
                    </a:lnTo>
                    <a:lnTo>
                      <a:pt x="31" y="180"/>
                    </a:lnTo>
                    <a:lnTo>
                      <a:pt x="39" y="187"/>
                    </a:lnTo>
                    <a:lnTo>
                      <a:pt x="47" y="193"/>
                    </a:lnTo>
                    <a:lnTo>
                      <a:pt x="55" y="198"/>
                    </a:lnTo>
                    <a:lnTo>
                      <a:pt x="65" y="203"/>
                    </a:lnTo>
                    <a:lnTo>
                      <a:pt x="74" y="206"/>
                    </a:lnTo>
                    <a:lnTo>
                      <a:pt x="85" y="208"/>
                    </a:lnTo>
                    <a:lnTo>
                      <a:pt x="95" y="211"/>
                    </a:lnTo>
                    <a:lnTo>
                      <a:pt x="106" y="211"/>
                    </a:lnTo>
                    <a:lnTo>
                      <a:pt x="117" y="211"/>
                    </a:lnTo>
                    <a:lnTo>
                      <a:pt x="127" y="208"/>
                    </a:lnTo>
                    <a:lnTo>
                      <a:pt x="137" y="206"/>
                    </a:lnTo>
                    <a:lnTo>
                      <a:pt x="146" y="203"/>
                    </a:lnTo>
                    <a:lnTo>
                      <a:pt x="156" y="198"/>
                    </a:lnTo>
                    <a:lnTo>
                      <a:pt x="165" y="193"/>
                    </a:lnTo>
                    <a:lnTo>
                      <a:pt x="173" y="187"/>
                    </a:lnTo>
                    <a:lnTo>
                      <a:pt x="180" y="180"/>
                    </a:lnTo>
                    <a:lnTo>
                      <a:pt x="188" y="173"/>
                    </a:lnTo>
                    <a:lnTo>
                      <a:pt x="193" y="165"/>
                    </a:lnTo>
                    <a:lnTo>
                      <a:pt x="198" y="156"/>
                    </a:lnTo>
                    <a:lnTo>
                      <a:pt x="203" y="147"/>
                    </a:lnTo>
                    <a:lnTo>
                      <a:pt x="206" y="138"/>
                    </a:lnTo>
                    <a:lnTo>
                      <a:pt x="209" y="127"/>
                    </a:lnTo>
                    <a:lnTo>
                      <a:pt x="211" y="116"/>
                    </a:lnTo>
                    <a:lnTo>
                      <a:pt x="211" y="106"/>
                    </a:lnTo>
                    <a:lnTo>
                      <a:pt x="211" y="95"/>
                    </a:lnTo>
                    <a:lnTo>
                      <a:pt x="209" y="84"/>
                    </a:lnTo>
                    <a:lnTo>
                      <a:pt x="206" y="74"/>
                    </a:lnTo>
                    <a:lnTo>
                      <a:pt x="203" y="64"/>
                    </a:lnTo>
                    <a:lnTo>
                      <a:pt x="198" y="55"/>
                    </a:lnTo>
                    <a:lnTo>
                      <a:pt x="193" y="46"/>
                    </a:lnTo>
                    <a:lnTo>
                      <a:pt x="188" y="38"/>
                    </a:lnTo>
                    <a:lnTo>
                      <a:pt x="180" y="31"/>
                    </a:lnTo>
                    <a:lnTo>
                      <a:pt x="173" y="24"/>
                    </a:lnTo>
                    <a:lnTo>
                      <a:pt x="165" y="18"/>
                    </a:lnTo>
                    <a:lnTo>
                      <a:pt x="156" y="13"/>
                    </a:lnTo>
                    <a:lnTo>
                      <a:pt x="146" y="9"/>
                    </a:lnTo>
                    <a:lnTo>
                      <a:pt x="137" y="5"/>
                    </a:lnTo>
                    <a:lnTo>
                      <a:pt x="127" y="3"/>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7" name="Freeform 228"/>
              <p:cNvSpPr>
                <a:spLocks/>
              </p:cNvSpPr>
              <p:nvPr/>
            </p:nvSpPr>
            <p:spPr bwMode="auto">
              <a:xfrm>
                <a:off x="4277" y="3727"/>
                <a:ext cx="35" cy="35"/>
              </a:xfrm>
              <a:custGeom>
                <a:avLst/>
                <a:gdLst>
                  <a:gd name="T0" fmla="*/ 95 w 211"/>
                  <a:gd name="T1" fmla="*/ 2 h 212"/>
                  <a:gd name="T2" fmla="*/ 73 w 211"/>
                  <a:gd name="T3" fmla="*/ 5 h 212"/>
                  <a:gd name="T4" fmla="*/ 55 w 211"/>
                  <a:gd name="T5" fmla="*/ 13 h 212"/>
                  <a:gd name="T6" fmla="*/ 38 w 211"/>
                  <a:gd name="T7" fmla="*/ 25 h 212"/>
                  <a:gd name="T8" fmla="*/ 24 w 211"/>
                  <a:gd name="T9" fmla="*/ 39 h 212"/>
                  <a:gd name="T10" fmla="*/ 12 w 211"/>
                  <a:gd name="T11" fmla="*/ 56 h 212"/>
                  <a:gd name="T12" fmla="*/ 5 w 211"/>
                  <a:gd name="T13" fmla="*/ 75 h 212"/>
                  <a:gd name="T14" fmla="*/ 0 w 211"/>
                  <a:gd name="T15" fmla="*/ 95 h 212"/>
                  <a:gd name="T16" fmla="*/ 0 w 211"/>
                  <a:gd name="T17" fmla="*/ 117 h 212"/>
                  <a:gd name="T18" fmla="*/ 5 w 211"/>
                  <a:gd name="T19" fmla="*/ 138 h 212"/>
                  <a:gd name="T20" fmla="*/ 12 w 211"/>
                  <a:gd name="T21" fmla="*/ 157 h 212"/>
                  <a:gd name="T22" fmla="*/ 24 w 211"/>
                  <a:gd name="T23" fmla="*/ 173 h 212"/>
                  <a:gd name="T24" fmla="*/ 38 w 211"/>
                  <a:gd name="T25" fmla="*/ 187 h 212"/>
                  <a:gd name="T26" fmla="*/ 55 w 211"/>
                  <a:gd name="T27" fmla="*/ 199 h 212"/>
                  <a:gd name="T28" fmla="*/ 73 w 211"/>
                  <a:gd name="T29" fmla="*/ 207 h 212"/>
                  <a:gd name="T30" fmla="*/ 95 w 211"/>
                  <a:gd name="T31" fmla="*/ 211 h 212"/>
                  <a:gd name="T32" fmla="*/ 116 w 211"/>
                  <a:gd name="T33" fmla="*/ 211 h 212"/>
                  <a:gd name="T34" fmla="*/ 136 w 211"/>
                  <a:gd name="T35" fmla="*/ 207 h 212"/>
                  <a:gd name="T36" fmla="*/ 155 w 211"/>
                  <a:gd name="T37" fmla="*/ 199 h 212"/>
                  <a:gd name="T38" fmla="*/ 173 w 211"/>
                  <a:gd name="T39" fmla="*/ 187 h 212"/>
                  <a:gd name="T40" fmla="*/ 187 w 211"/>
                  <a:gd name="T41" fmla="*/ 173 h 212"/>
                  <a:gd name="T42" fmla="*/ 198 w 211"/>
                  <a:gd name="T43" fmla="*/ 157 h 212"/>
                  <a:gd name="T44" fmla="*/ 206 w 211"/>
                  <a:gd name="T45" fmla="*/ 138 h 212"/>
                  <a:gd name="T46" fmla="*/ 211 w 211"/>
                  <a:gd name="T47" fmla="*/ 117 h 212"/>
                  <a:gd name="T48" fmla="*/ 211 w 211"/>
                  <a:gd name="T49" fmla="*/ 95 h 212"/>
                  <a:gd name="T50" fmla="*/ 206 w 211"/>
                  <a:gd name="T51" fmla="*/ 75 h 212"/>
                  <a:gd name="T52" fmla="*/ 198 w 211"/>
                  <a:gd name="T53" fmla="*/ 56 h 212"/>
                  <a:gd name="T54" fmla="*/ 187 w 211"/>
                  <a:gd name="T55" fmla="*/ 39 h 212"/>
                  <a:gd name="T56" fmla="*/ 173 w 211"/>
                  <a:gd name="T57" fmla="*/ 25 h 212"/>
                  <a:gd name="T58" fmla="*/ 155 w 211"/>
                  <a:gd name="T59" fmla="*/ 13 h 212"/>
                  <a:gd name="T60" fmla="*/ 136 w 211"/>
                  <a:gd name="T61" fmla="*/ 5 h 212"/>
                  <a:gd name="T62" fmla="*/ 116 w 211"/>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5" y="2"/>
                    </a:lnTo>
                    <a:lnTo>
                      <a:pt x="84" y="3"/>
                    </a:lnTo>
                    <a:lnTo>
                      <a:pt x="73" y="5"/>
                    </a:lnTo>
                    <a:lnTo>
                      <a:pt x="64" y="9"/>
                    </a:lnTo>
                    <a:lnTo>
                      <a:pt x="55" y="13"/>
                    </a:lnTo>
                    <a:lnTo>
                      <a:pt x="46" y="19"/>
                    </a:lnTo>
                    <a:lnTo>
                      <a:pt x="38" y="25"/>
                    </a:lnTo>
                    <a:lnTo>
                      <a:pt x="31" y="32"/>
                    </a:lnTo>
                    <a:lnTo>
                      <a:pt x="24" y="39"/>
                    </a:lnTo>
                    <a:lnTo>
                      <a:pt x="18" y="48"/>
                    </a:lnTo>
                    <a:lnTo>
                      <a:pt x="12" y="56"/>
                    </a:lnTo>
                    <a:lnTo>
                      <a:pt x="8" y="65"/>
                    </a:lnTo>
                    <a:lnTo>
                      <a:pt x="5" y="75"/>
                    </a:lnTo>
                    <a:lnTo>
                      <a:pt x="1" y="86"/>
                    </a:lnTo>
                    <a:lnTo>
                      <a:pt x="0" y="95"/>
                    </a:lnTo>
                    <a:lnTo>
                      <a:pt x="0" y="107"/>
                    </a:lnTo>
                    <a:lnTo>
                      <a:pt x="0" y="117"/>
                    </a:lnTo>
                    <a:lnTo>
                      <a:pt x="1" y="128"/>
                    </a:lnTo>
                    <a:lnTo>
                      <a:pt x="5" y="138"/>
                    </a:lnTo>
                    <a:lnTo>
                      <a:pt x="8" y="147"/>
                    </a:lnTo>
                    <a:lnTo>
                      <a:pt x="12" y="157"/>
                    </a:lnTo>
                    <a:lnTo>
                      <a:pt x="18" y="165"/>
                    </a:lnTo>
                    <a:lnTo>
                      <a:pt x="24" y="173"/>
                    </a:lnTo>
                    <a:lnTo>
                      <a:pt x="31" y="181"/>
                    </a:lnTo>
                    <a:lnTo>
                      <a:pt x="38" y="187"/>
                    </a:lnTo>
                    <a:lnTo>
                      <a:pt x="46" y="194"/>
                    </a:lnTo>
                    <a:lnTo>
                      <a:pt x="55" y="199"/>
                    </a:lnTo>
                    <a:lnTo>
                      <a:pt x="64" y="204"/>
                    </a:lnTo>
                    <a:lnTo>
                      <a:pt x="73" y="207"/>
                    </a:lnTo>
                    <a:lnTo>
                      <a:pt x="84" y="210"/>
                    </a:lnTo>
                    <a:lnTo>
                      <a:pt x="95" y="211"/>
                    </a:lnTo>
                    <a:lnTo>
                      <a:pt x="105" y="212"/>
                    </a:lnTo>
                    <a:lnTo>
                      <a:pt x="116" y="211"/>
                    </a:lnTo>
                    <a:lnTo>
                      <a:pt x="127" y="210"/>
                    </a:lnTo>
                    <a:lnTo>
                      <a:pt x="136" y="207"/>
                    </a:lnTo>
                    <a:lnTo>
                      <a:pt x="147" y="204"/>
                    </a:lnTo>
                    <a:lnTo>
                      <a:pt x="155" y="199"/>
                    </a:lnTo>
                    <a:lnTo>
                      <a:pt x="164" y="194"/>
                    </a:lnTo>
                    <a:lnTo>
                      <a:pt x="173" y="187"/>
                    </a:lnTo>
                    <a:lnTo>
                      <a:pt x="180" y="181"/>
                    </a:lnTo>
                    <a:lnTo>
                      <a:pt x="187" y="173"/>
                    </a:lnTo>
                    <a:lnTo>
                      <a:pt x="193" y="165"/>
                    </a:lnTo>
                    <a:lnTo>
                      <a:pt x="198" y="157"/>
                    </a:lnTo>
                    <a:lnTo>
                      <a:pt x="202" y="147"/>
                    </a:lnTo>
                    <a:lnTo>
                      <a:pt x="206" y="138"/>
                    </a:lnTo>
                    <a:lnTo>
                      <a:pt x="208" y="128"/>
                    </a:lnTo>
                    <a:lnTo>
                      <a:pt x="211" y="117"/>
                    </a:lnTo>
                    <a:lnTo>
                      <a:pt x="211" y="107"/>
                    </a:lnTo>
                    <a:lnTo>
                      <a:pt x="211" y="95"/>
                    </a:lnTo>
                    <a:lnTo>
                      <a:pt x="208" y="86"/>
                    </a:lnTo>
                    <a:lnTo>
                      <a:pt x="206" y="75"/>
                    </a:lnTo>
                    <a:lnTo>
                      <a:pt x="202" y="65"/>
                    </a:lnTo>
                    <a:lnTo>
                      <a:pt x="198" y="56"/>
                    </a:lnTo>
                    <a:lnTo>
                      <a:pt x="193" y="48"/>
                    </a:lnTo>
                    <a:lnTo>
                      <a:pt x="187" y="39"/>
                    </a:lnTo>
                    <a:lnTo>
                      <a:pt x="180" y="32"/>
                    </a:lnTo>
                    <a:lnTo>
                      <a:pt x="173" y="25"/>
                    </a:lnTo>
                    <a:lnTo>
                      <a:pt x="164" y="19"/>
                    </a:lnTo>
                    <a:lnTo>
                      <a:pt x="155" y="13"/>
                    </a:lnTo>
                    <a:lnTo>
                      <a:pt x="147" y="9"/>
                    </a:lnTo>
                    <a:lnTo>
                      <a:pt x="136" y="5"/>
                    </a:lnTo>
                    <a:lnTo>
                      <a:pt x="127"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8" name="Freeform 229"/>
              <p:cNvSpPr>
                <a:spLocks/>
              </p:cNvSpPr>
              <p:nvPr/>
            </p:nvSpPr>
            <p:spPr bwMode="auto">
              <a:xfrm>
                <a:off x="4292" y="3781"/>
                <a:ext cx="35" cy="35"/>
              </a:xfrm>
              <a:custGeom>
                <a:avLst/>
                <a:gdLst>
                  <a:gd name="T0" fmla="*/ 94 w 210"/>
                  <a:gd name="T1" fmla="*/ 0 h 211"/>
                  <a:gd name="T2" fmla="*/ 73 w 210"/>
                  <a:gd name="T3" fmla="*/ 5 h 211"/>
                  <a:gd name="T4" fmla="*/ 54 w 210"/>
                  <a:gd name="T5" fmla="*/ 12 h 211"/>
                  <a:gd name="T6" fmla="*/ 37 w 210"/>
                  <a:gd name="T7" fmla="*/ 24 h 211"/>
                  <a:gd name="T8" fmla="*/ 23 w 210"/>
                  <a:gd name="T9" fmla="*/ 38 h 211"/>
                  <a:gd name="T10" fmla="*/ 13 w 210"/>
                  <a:gd name="T11" fmla="*/ 55 h 211"/>
                  <a:gd name="T12" fmla="*/ 4 w 210"/>
                  <a:gd name="T13" fmla="*/ 74 h 211"/>
                  <a:gd name="T14" fmla="*/ 0 w 210"/>
                  <a:gd name="T15" fmla="*/ 95 h 211"/>
                  <a:gd name="T16" fmla="*/ 0 w 210"/>
                  <a:gd name="T17" fmla="*/ 116 h 211"/>
                  <a:gd name="T18" fmla="*/ 4 w 210"/>
                  <a:gd name="T19" fmla="*/ 136 h 211"/>
                  <a:gd name="T20" fmla="*/ 13 w 210"/>
                  <a:gd name="T21" fmla="*/ 155 h 211"/>
                  <a:gd name="T22" fmla="*/ 23 w 210"/>
                  <a:gd name="T23" fmla="*/ 173 h 211"/>
                  <a:gd name="T24" fmla="*/ 37 w 210"/>
                  <a:gd name="T25" fmla="*/ 187 h 211"/>
                  <a:gd name="T26" fmla="*/ 54 w 210"/>
                  <a:gd name="T27" fmla="*/ 198 h 211"/>
                  <a:gd name="T28" fmla="*/ 73 w 210"/>
                  <a:gd name="T29" fmla="*/ 206 h 211"/>
                  <a:gd name="T30" fmla="*/ 94 w 210"/>
                  <a:gd name="T31" fmla="*/ 211 h 211"/>
                  <a:gd name="T32" fmla="*/ 115 w 210"/>
                  <a:gd name="T33" fmla="*/ 211 h 211"/>
                  <a:gd name="T34" fmla="*/ 137 w 210"/>
                  <a:gd name="T35" fmla="*/ 206 h 211"/>
                  <a:gd name="T36" fmla="*/ 156 w 210"/>
                  <a:gd name="T37" fmla="*/ 198 h 211"/>
                  <a:gd name="T38" fmla="*/ 172 w 210"/>
                  <a:gd name="T39" fmla="*/ 187 h 211"/>
                  <a:gd name="T40" fmla="*/ 186 w 210"/>
                  <a:gd name="T41" fmla="*/ 173 h 211"/>
                  <a:gd name="T42" fmla="*/ 197 w 210"/>
                  <a:gd name="T43" fmla="*/ 155 h 211"/>
                  <a:gd name="T44" fmla="*/ 205 w 210"/>
                  <a:gd name="T45" fmla="*/ 136 h 211"/>
                  <a:gd name="T46" fmla="*/ 210 w 210"/>
                  <a:gd name="T47" fmla="*/ 116 h 211"/>
                  <a:gd name="T48" fmla="*/ 210 w 210"/>
                  <a:gd name="T49" fmla="*/ 95 h 211"/>
                  <a:gd name="T50" fmla="*/ 205 w 210"/>
                  <a:gd name="T51" fmla="*/ 74 h 211"/>
                  <a:gd name="T52" fmla="*/ 197 w 210"/>
                  <a:gd name="T53" fmla="*/ 55 h 211"/>
                  <a:gd name="T54" fmla="*/ 186 w 210"/>
                  <a:gd name="T55" fmla="*/ 38 h 211"/>
                  <a:gd name="T56" fmla="*/ 172 w 210"/>
                  <a:gd name="T57" fmla="*/ 24 h 211"/>
                  <a:gd name="T58" fmla="*/ 156 w 210"/>
                  <a:gd name="T59" fmla="*/ 12 h 211"/>
                  <a:gd name="T60" fmla="*/ 137 w 210"/>
                  <a:gd name="T61" fmla="*/ 5 h 211"/>
                  <a:gd name="T62" fmla="*/ 115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3" y="1"/>
                    </a:lnTo>
                    <a:lnTo>
                      <a:pt x="73" y="5"/>
                    </a:lnTo>
                    <a:lnTo>
                      <a:pt x="63" y="9"/>
                    </a:lnTo>
                    <a:lnTo>
                      <a:pt x="54" y="12"/>
                    </a:lnTo>
                    <a:lnTo>
                      <a:pt x="46" y="18"/>
                    </a:lnTo>
                    <a:lnTo>
                      <a:pt x="37" y="24"/>
                    </a:lnTo>
                    <a:lnTo>
                      <a:pt x="30" y="31"/>
                    </a:lnTo>
                    <a:lnTo>
                      <a:pt x="23" y="38"/>
                    </a:lnTo>
                    <a:lnTo>
                      <a:pt x="17" y="46"/>
                    </a:lnTo>
                    <a:lnTo>
                      <a:pt x="13" y="55"/>
                    </a:lnTo>
                    <a:lnTo>
                      <a:pt x="8" y="64"/>
                    </a:lnTo>
                    <a:lnTo>
                      <a:pt x="4" y="74"/>
                    </a:lnTo>
                    <a:lnTo>
                      <a:pt x="2" y="84"/>
                    </a:lnTo>
                    <a:lnTo>
                      <a:pt x="0" y="95"/>
                    </a:lnTo>
                    <a:lnTo>
                      <a:pt x="0" y="105"/>
                    </a:lnTo>
                    <a:lnTo>
                      <a:pt x="0" y="116"/>
                    </a:lnTo>
                    <a:lnTo>
                      <a:pt x="2" y="127"/>
                    </a:lnTo>
                    <a:lnTo>
                      <a:pt x="4" y="136"/>
                    </a:lnTo>
                    <a:lnTo>
                      <a:pt x="8" y="147"/>
                    </a:lnTo>
                    <a:lnTo>
                      <a:pt x="13" y="155"/>
                    </a:lnTo>
                    <a:lnTo>
                      <a:pt x="17" y="165"/>
                    </a:lnTo>
                    <a:lnTo>
                      <a:pt x="23" y="173"/>
                    </a:lnTo>
                    <a:lnTo>
                      <a:pt x="30" y="180"/>
                    </a:lnTo>
                    <a:lnTo>
                      <a:pt x="37" y="187"/>
                    </a:lnTo>
                    <a:lnTo>
                      <a:pt x="46" y="193"/>
                    </a:lnTo>
                    <a:lnTo>
                      <a:pt x="54" y="198"/>
                    </a:lnTo>
                    <a:lnTo>
                      <a:pt x="63" y="202"/>
                    </a:lnTo>
                    <a:lnTo>
                      <a:pt x="73" y="206"/>
                    </a:lnTo>
                    <a:lnTo>
                      <a:pt x="83" y="208"/>
                    </a:lnTo>
                    <a:lnTo>
                      <a:pt x="94" y="211"/>
                    </a:lnTo>
                    <a:lnTo>
                      <a:pt x="105" y="211"/>
                    </a:lnTo>
                    <a:lnTo>
                      <a:pt x="115" y="211"/>
                    </a:lnTo>
                    <a:lnTo>
                      <a:pt x="126" y="208"/>
                    </a:lnTo>
                    <a:lnTo>
                      <a:pt x="137" y="206"/>
                    </a:lnTo>
                    <a:lnTo>
                      <a:pt x="146" y="202"/>
                    </a:lnTo>
                    <a:lnTo>
                      <a:pt x="156" y="198"/>
                    </a:lnTo>
                    <a:lnTo>
                      <a:pt x="164" y="193"/>
                    </a:lnTo>
                    <a:lnTo>
                      <a:pt x="172" y="187"/>
                    </a:lnTo>
                    <a:lnTo>
                      <a:pt x="179" y="180"/>
                    </a:lnTo>
                    <a:lnTo>
                      <a:pt x="186" y="173"/>
                    </a:lnTo>
                    <a:lnTo>
                      <a:pt x="192" y="165"/>
                    </a:lnTo>
                    <a:lnTo>
                      <a:pt x="197" y="155"/>
                    </a:lnTo>
                    <a:lnTo>
                      <a:pt x="202" y="147"/>
                    </a:lnTo>
                    <a:lnTo>
                      <a:pt x="205" y="136"/>
                    </a:lnTo>
                    <a:lnTo>
                      <a:pt x="208" y="127"/>
                    </a:lnTo>
                    <a:lnTo>
                      <a:pt x="210" y="116"/>
                    </a:lnTo>
                    <a:lnTo>
                      <a:pt x="210" y="105"/>
                    </a:lnTo>
                    <a:lnTo>
                      <a:pt x="210" y="95"/>
                    </a:lnTo>
                    <a:lnTo>
                      <a:pt x="208" y="84"/>
                    </a:lnTo>
                    <a:lnTo>
                      <a:pt x="205" y="74"/>
                    </a:lnTo>
                    <a:lnTo>
                      <a:pt x="202" y="64"/>
                    </a:lnTo>
                    <a:lnTo>
                      <a:pt x="197" y="55"/>
                    </a:lnTo>
                    <a:lnTo>
                      <a:pt x="192" y="46"/>
                    </a:lnTo>
                    <a:lnTo>
                      <a:pt x="186" y="38"/>
                    </a:lnTo>
                    <a:lnTo>
                      <a:pt x="179" y="31"/>
                    </a:lnTo>
                    <a:lnTo>
                      <a:pt x="172" y="24"/>
                    </a:lnTo>
                    <a:lnTo>
                      <a:pt x="164" y="18"/>
                    </a:lnTo>
                    <a:lnTo>
                      <a:pt x="156" y="12"/>
                    </a:lnTo>
                    <a:lnTo>
                      <a:pt x="146" y="9"/>
                    </a:lnTo>
                    <a:lnTo>
                      <a:pt x="137" y="5"/>
                    </a:lnTo>
                    <a:lnTo>
                      <a:pt x="126" y="1"/>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9" name="Freeform 230"/>
              <p:cNvSpPr>
                <a:spLocks/>
              </p:cNvSpPr>
              <p:nvPr/>
            </p:nvSpPr>
            <p:spPr bwMode="auto">
              <a:xfrm>
                <a:off x="4308" y="3838"/>
                <a:ext cx="35" cy="35"/>
              </a:xfrm>
              <a:custGeom>
                <a:avLst/>
                <a:gdLst>
                  <a:gd name="T0" fmla="*/ 94 w 210"/>
                  <a:gd name="T1" fmla="*/ 0 h 211"/>
                  <a:gd name="T2" fmla="*/ 74 w 210"/>
                  <a:gd name="T3" fmla="*/ 5 h 211"/>
                  <a:gd name="T4" fmla="*/ 55 w 210"/>
                  <a:gd name="T5" fmla="*/ 12 h 211"/>
                  <a:gd name="T6" fmla="*/ 38 w 210"/>
                  <a:gd name="T7" fmla="*/ 24 h 211"/>
                  <a:gd name="T8" fmla="*/ 24 w 210"/>
                  <a:gd name="T9" fmla="*/ 38 h 211"/>
                  <a:gd name="T10" fmla="*/ 13 w 210"/>
                  <a:gd name="T11" fmla="*/ 55 h 211"/>
                  <a:gd name="T12" fmla="*/ 5 w 210"/>
                  <a:gd name="T13" fmla="*/ 74 h 211"/>
                  <a:gd name="T14" fmla="*/ 0 w 210"/>
                  <a:gd name="T15" fmla="*/ 95 h 211"/>
                  <a:gd name="T16" fmla="*/ 0 w 210"/>
                  <a:gd name="T17" fmla="*/ 116 h 211"/>
                  <a:gd name="T18" fmla="*/ 5 w 210"/>
                  <a:gd name="T19" fmla="*/ 136 h 211"/>
                  <a:gd name="T20" fmla="*/ 13 w 210"/>
                  <a:gd name="T21" fmla="*/ 155 h 211"/>
                  <a:gd name="T22" fmla="*/ 24 w 210"/>
                  <a:gd name="T23" fmla="*/ 173 h 211"/>
                  <a:gd name="T24" fmla="*/ 38 w 210"/>
                  <a:gd name="T25" fmla="*/ 187 h 211"/>
                  <a:gd name="T26" fmla="*/ 55 w 210"/>
                  <a:gd name="T27" fmla="*/ 198 h 211"/>
                  <a:gd name="T28" fmla="*/ 74 w 210"/>
                  <a:gd name="T29" fmla="*/ 206 h 211"/>
                  <a:gd name="T30" fmla="*/ 94 w 210"/>
                  <a:gd name="T31" fmla="*/ 211 h 211"/>
                  <a:gd name="T32" fmla="*/ 116 w 210"/>
                  <a:gd name="T33" fmla="*/ 211 h 211"/>
                  <a:gd name="T34" fmla="*/ 137 w 210"/>
                  <a:gd name="T35" fmla="*/ 206 h 211"/>
                  <a:gd name="T36" fmla="*/ 156 w 210"/>
                  <a:gd name="T37" fmla="*/ 198 h 211"/>
                  <a:gd name="T38" fmla="*/ 172 w 210"/>
                  <a:gd name="T39" fmla="*/ 187 h 211"/>
                  <a:gd name="T40" fmla="*/ 187 w 210"/>
                  <a:gd name="T41" fmla="*/ 173 h 211"/>
                  <a:gd name="T42" fmla="*/ 198 w 210"/>
                  <a:gd name="T43" fmla="*/ 155 h 211"/>
                  <a:gd name="T44" fmla="*/ 206 w 210"/>
                  <a:gd name="T45" fmla="*/ 136 h 211"/>
                  <a:gd name="T46" fmla="*/ 210 w 210"/>
                  <a:gd name="T47" fmla="*/ 116 h 211"/>
                  <a:gd name="T48" fmla="*/ 210 w 210"/>
                  <a:gd name="T49" fmla="*/ 95 h 211"/>
                  <a:gd name="T50" fmla="*/ 206 w 210"/>
                  <a:gd name="T51" fmla="*/ 74 h 211"/>
                  <a:gd name="T52" fmla="*/ 198 w 210"/>
                  <a:gd name="T53" fmla="*/ 55 h 211"/>
                  <a:gd name="T54" fmla="*/ 187 w 210"/>
                  <a:gd name="T55" fmla="*/ 38 h 211"/>
                  <a:gd name="T56" fmla="*/ 172 w 210"/>
                  <a:gd name="T57" fmla="*/ 24 h 211"/>
                  <a:gd name="T58" fmla="*/ 156 w 210"/>
                  <a:gd name="T59" fmla="*/ 12 h 211"/>
                  <a:gd name="T60" fmla="*/ 137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1"/>
                    </a:lnTo>
                    <a:lnTo>
                      <a:pt x="74" y="5"/>
                    </a:lnTo>
                    <a:lnTo>
                      <a:pt x="64" y="9"/>
                    </a:lnTo>
                    <a:lnTo>
                      <a:pt x="55" y="12"/>
                    </a:lnTo>
                    <a:lnTo>
                      <a:pt x="46" y="18"/>
                    </a:lnTo>
                    <a:lnTo>
                      <a:pt x="38" y="24"/>
                    </a:lnTo>
                    <a:lnTo>
                      <a:pt x="31" y="31"/>
                    </a:lnTo>
                    <a:lnTo>
                      <a:pt x="24" y="38"/>
                    </a:lnTo>
                    <a:lnTo>
                      <a:pt x="18" y="46"/>
                    </a:lnTo>
                    <a:lnTo>
                      <a:pt x="13" y="55"/>
                    </a:lnTo>
                    <a:lnTo>
                      <a:pt x="8" y="64"/>
                    </a:lnTo>
                    <a:lnTo>
                      <a:pt x="5" y="74"/>
                    </a:lnTo>
                    <a:lnTo>
                      <a:pt x="2" y="84"/>
                    </a:lnTo>
                    <a:lnTo>
                      <a:pt x="0" y="95"/>
                    </a:lnTo>
                    <a:lnTo>
                      <a:pt x="0" y="106"/>
                    </a:lnTo>
                    <a:lnTo>
                      <a:pt x="0" y="116"/>
                    </a:lnTo>
                    <a:lnTo>
                      <a:pt x="2" y="127"/>
                    </a:lnTo>
                    <a:lnTo>
                      <a:pt x="5" y="136"/>
                    </a:lnTo>
                    <a:lnTo>
                      <a:pt x="8" y="147"/>
                    </a:lnTo>
                    <a:lnTo>
                      <a:pt x="13" y="155"/>
                    </a:lnTo>
                    <a:lnTo>
                      <a:pt x="18" y="165"/>
                    </a:lnTo>
                    <a:lnTo>
                      <a:pt x="24" y="173"/>
                    </a:lnTo>
                    <a:lnTo>
                      <a:pt x="31" y="180"/>
                    </a:lnTo>
                    <a:lnTo>
                      <a:pt x="38" y="187"/>
                    </a:lnTo>
                    <a:lnTo>
                      <a:pt x="46" y="193"/>
                    </a:lnTo>
                    <a:lnTo>
                      <a:pt x="55" y="198"/>
                    </a:lnTo>
                    <a:lnTo>
                      <a:pt x="64" y="203"/>
                    </a:lnTo>
                    <a:lnTo>
                      <a:pt x="74" y="206"/>
                    </a:lnTo>
                    <a:lnTo>
                      <a:pt x="84" y="208"/>
                    </a:lnTo>
                    <a:lnTo>
                      <a:pt x="94" y="211"/>
                    </a:lnTo>
                    <a:lnTo>
                      <a:pt x="105" y="211"/>
                    </a:lnTo>
                    <a:lnTo>
                      <a:pt x="116" y="211"/>
                    </a:lnTo>
                    <a:lnTo>
                      <a:pt x="126" y="208"/>
                    </a:lnTo>
                    <a:lnTo>
                      <a:pt x="137" y="206"/>
                    </a:lnTo>
                    <a:lnTo>
                      <a:pt x="146" y="203"/>
                    </a:lnTo>
                    <a:lnTo>
                      <a:pt x="156" y="198"/>
                    </a:lnTo>
                    <a:lnTo>
                      <a:pt x="164" y="193"/>
                    </a:lnTo>
                    <a:lnTo>
                      <a:pt x="172" y="187"/>
                    </a:lnTo>
                    <a:lnTo>
                      <a:pt x="180" y="180"/>
                    </a:lnTo>
                    <a:lnTo>
                      <a:pt x="187" y="173"/>
                    </a:lnTo>
                    <a:lnTo>
                      <a:pt x="193" y="165"/>
                    </a:lnTo>
                    <a:lnTo>
                      <a:pt x="198" y="155"/>
                    </a:lnTo>
                    <a:lnTo>
                      <a:pt x="202" y="147"/>
                    </a:lnTo>
                    <a:lnTo>
                      <a:pt x="206" y="136"/>
                    </a:lnTo>
                    <a:lnTo>
                      <a:pt x="209" y="127"/>
                    </a:lnTo>
                    <a:lnTo>
                      <a:pt x="210" y="116"/>
                    </a:lnTo>
                    <a:lnTo>
                      <a:pt x="210" y="106"/>
                    </a:lnTo>
                    <a:lnTo>
                      <a:pt x="210" y="95"/>
                    </a:lnTo>
                    <a:lnTo>
                      <a:pt x="209" y="84"/>
                    </a:lnTo>
                    <a:lnTo>
                      <a:pt x="206" y="74"/>
                    </a:lnTo>
                    <a:lnTo>
                      <a:pt x="202" y="64"/>
                    </a:lnTo>
                    <a:lnTo>
                      <a:pt x="198" y="55"/>
                    </a:lnTo>
                    <a:lnTo>
                      <a:pt x="193" y="46"/>
                    </a:lnTo>
                    <a:lnTo>
                      <a:pt x="187" y="38"/>
                    </a:lnTo>
                    <a:lnTo>
                      <a:pt x="180" y="31"/>
                    </a:lnTo>
                    <a:lnTo>
                      <a:pt x="172" y="24"/>
                    </a:lnTo>
                    <a:lnTo>
                      <a:pt x="164" y="18"/>
                    </a:lnTo>
                    <a:lnTo>
                      <a:pt x="156" y="12"/>
                    </a:lnTo>
                    <a:lnTo>
                      <a:pt x="146" y="9"/>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0" name="Freeform 231"/>
              <p:cNvSpPr>
                <a:spLocks/>
              </p:cNvSpPr>
              <p:nvPr/>
            </p:nvSpPr>
            <p:spPr bwMode="auto">
              <a:xfrm>
                <a:off x="4323" y="3851"/>
                <a:ext cx="35" cy="32"/>
              </a:xfrm>
              <a:custGeom>
                <a:avLst/>
                <a:gdLst>
                  <a:gd name="T0" fmla="*/ 105 w 211"/>
                  <a:gd name="T1" fmla="*/ 0 h 194"/>
                  <a:gd name="T2" fmla="*/ 95 w 211"/>
                  <a:gd name="T3" fmla="*/ 2 h 194"/>
                  <a:gd name="T4" fmla="*/ 84 w 211"/>
                  <a:gd name="T5" fmla="*/ 3 h 194"/>
                  <a:gd name="T6" fmla="*/ 75 w 211"/>
                  <a:gd name="T7" fmla="*/ 5 h 194"/>
                  <a:gd name="T8" fmla="*/ 64 w 211"/>
                  <a:gd name="T9" fmla="*/ 9 h 194"/>
                  <a:gd name="T10" fmla="*/ 56 w 211"/>
                  <a:gd name="T11" fmla="*/ 13 h 194"/>
                  <a:gd name="T12" fmla="*/ 46 w 211"/>
                  <a:gd name="T13" fmla="*/ 18 h 194"/>
                  <a:gd name="T14" fmla="*/ 38 w 211"/>
                  <a:gd name="T15" fmla="*/ 25 h 194"/>
                  <a:gd name="T16" fmla="*/ 31 w 211"/>
                  <a:gd name="T17" fmla="*/ 31 h 194"/>
                  <a:gd name="T18" fmla="*/ 24 w 211"/>
                  <a:gd name="T19" fmla="*/ 39 h 194"/>
                  <a:gd name="T20" fmla="*/ 18 w 211"/>
                  <a:gd name="T21" fmla="*/ 48 h 194"/>
                  <a:gd name="T22" fmla="*/ 13 w 211"/>
                  <a:gd name="T23" fmla="*/ 56 h 194"/>
                  <a:gd name="T24" fmla="*/ 9 w 211"/>
                  <a:gd name="T25" fmla="*/ 65 h 194"/>
                  <a:gd name="T26" fmla="*/ 5 w 211"/>
                  <a:gd name="T27" fmla="*/ 75 h 194"/>
                  <a:gd name="T28" fmla="*/ 3 w 211"/>
                  <a:gd name="T29" fmla="*/ 84 h 194"/>
                  <a:gd name="T30" fmla="*/ 0 w 211"/>
                  <a:gd name="T31" fmla="*/ 95 h 194"/>
                  <a:gd name="T32" fmla="*/ 0 w 211"/>
                  <a:gd name="T33" fmla="*/ 106 h 194"/>
                  <a:gd name="T34" fmla="*/ 1 w 211"/>
                  <a:gd name="T35" fmla="*/ 120 h 194"/>
                  <a:gd name="T36" fmla="*/ 4 w 211"/>
                  <a:gd name="T37" fmla="*/ 133 h 194"/>
                  <a:gd name="T38" fmla="*/ 7 w 211"/>
                  <a:gd name="T39" fmla="*/ 146 h 194"/>
                  <a:gd name="T40" fmla="*/ 13 w 211"/>
                  <a:gd name="T41" fmla="*/ 156 h 194"/>
                  <a:gd name="T42" fmla="*/ 20 w 211"/>
                  <a:gd name="T43" fmla="*/ 168 h 194"/>
                  <a:gd name="T44" fmla="*/ 29 w 211"/>
                  <a:gd name="T45" fmla="*/ 178 h 194"/>
                  <a:gd name="T46" fmla="*/ 38 w 211"/>
                  <a:gd name="T47" fmla="*/ 187 h 194"/>
                  <a:gd name="T48" fmla="*/ 48 w 211"/>
                  <a:gd name="T49" fmla="*/ 194 h 194"/>
                  <a:gd name="T50" fmla="*/ 163 w 211"/>
                  <a:gd name="T51" fmla="*/ 194 h 194"/>
                  <a:gd name="T52" fmla="*/ 174 w 211"/>
                  <a:gd name="T53" fmla="*/ 187 h 194"/>
                  <a:gd name="T54" fmla="*/ 183 w 211"/>
                  <a:gd name="T55" fmla="*/ 178 h 194"/>
                  <a:gd name="T56" fmla="*/ 192 w 211"/>
                  <a:gd name="T57" fmla="*/ 168 h 194"/>
                  <a:gd name="T58" fmla="*/ 198 w 211"/>
                  <a:gd name="T59" fmla="*/ 156 h 194"/>
                  <a:gd name="T60" fmla="*/ 204 w 211"/>
                  <a:gd name="T61" fmla="*/ 146 h 194"/>
                  <a:gd name="T62" fmla="*/ 208 w 211"/>
                  <a:gd name="T63" fmla="*/ 133 h 194"/>
                  <a:gd name="T64" fmla="*/ 211 w 211"/>
                  <a:gd name="T65" fmla="*/ 120 h 194"/>
                  <a:gd name="T66" fmla="*/ 211 w 211"/>
                  <a:gd name="T67" fmla="*/ 106 h 194"/>
                  <a:gd name="T68" fmla="*/ 211 w 211"/>
                  <a:gd name="T69" fmla="*/ 95 h 194"/>
                  <a:gd name="T70" fmla="*/ 209 w 211"/>
                  <a:gd name="T71" fmla="*/ 84 h 194"/>
                  <a:gd name="T72" fmla="*/ 206 w 211"/>
                  <a:gd name="T73" fmla="*/ 75 h 194"/>
                  <a:gd name="T74" fmla="*/ 202 w 211"/>
                  <a:gd name="T75" fmla="*/ 65 h 194"/>
                  <a:gd name="T76" fmla="*/ 199 w 211"/>
                  <a:gd name="T77" fmla="*/ 56 h 194"/>
                  <a:gd name="T78" fmla="*/ 193 w 211"/>
                  <a:gd name="T79" fmla="*/ 48 h 194"/>
                  <a:gd name="T80" fmla="*/ 187 w 211"/>
                  <a:gd name="T81" fmla="*/ 39 h 194"/>
                  <a:gd name="T82" fmla="*/ 180 w 211"/>
                  <a:gd name="T83" fmla="*/ 31 h 194"/>
                  <a:gd name="T84" fmla="*/ 173 w 211"/>
                  <a:gd name="T85" fmla="*/ 25 h 194"/>
                  <a:gd name="T86" fmla="*/ 165 w 211"/>
                  <a:gd name="T87" fmla="*/ 18 h 194"/>
                  <a:gd name="T88" fmla="*/ 156 w 211"/>
                  <a:gd name="T89" fmla="*/ 13 h 194"/>
                  <a:gd name="T90" fmla="*/ 147 w 211"/>
                  <a:gd name="T91" fmla="*/ 9 h 194"/>
                  <a:gd name="T92" fmla="*/ 137 w 211"/>
                  <a:gd name="T93" fmla="*/ 5 h 194"/>
                  <a:gd name="T94" fmla="*/ 127 w 211"/>
                  <a:gd name="T95" fmla="*/ 3 h 194"/>
                  <a:gd name="T96" fmla="*/ 116 w 211"/>
                  <a:gd name="T97" fmla="*/ 2 h 194"/>
                  <a:gd name="T98" fmla="*/ 105 w 211"/>
                  <a:gd name="T9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194">
                    <a:moveTo>
                      <a:pt x="105" y="0"/>
                    </a:moveTo>
                    <a:lnTo>
                      <a:pt x="95" y="2"/>
                    </a:lnTo>
                    <a:lnTo>
                      <a:pt x="84" y="3"/>
                    </a:lnTo>
                    <a:lnTo>
                      <a:pt x="75" y="5"/>
                    </a:lnTo>
                    <a:lnTo>
                      <a:pt x="64" y="9"/>
                    </a:lnTo>
                    <a:lnTo>
                      <a:pt x="56" y="13"/>
                    </a:lnTo>
                    <a:lnTo>
                      <a:pt x="46" y="18"/>
                    </a:lnTo>
                    <a:lnTo>
                      <a:pt x="38" y="25"/>
                    </a:lnTo>
                    <a:lnTo>
                      <a:pt x="31" y="31"/>
                    </a:lnTo>
                    <a:lnTo>
                      <a:pt x="24" y="39"/>
                    </a:lnTo>
                    <a:lnTo>
                      <a:pt x="18" y="48"/>
                    </a:lnTo>
                    <a:lnTo>
                      <a:pt x="13" y="56"/>
                    </a:lnTo>
                    <a:lnTo>
                      <a:pt x="9" y="65"/>
                    </a:lnTo>
                    <a:lnTo>
                      <a:pt x="5" y="75"/>
                    </a:lnTo>
                    <a:lnTo>
                      <a:pt x="3" y="84"/>
                    </a:lnTo>
                    <a:lnTo>
                      <a:pt x="0" y="95"/>
                    </a:lnTo>
                    <a:lnTo>
                      <a:pt x="0" y="106"/>
                    </a:lnTo>
                    <a:lnTo>
                      <a:pt x="1" y="120"/>
                    </a:lnTo>
                    <a:lnTo>
                      <a:pt x="4" y="133"/>
                    </a:lnTo>
                    <a:lnTo>
                      <a:pt x="7" y="146"/>
                    </a:lnTo>
                    <a:lnTo>
                      <a:pt x="13" y="156"/>
                    </a:lnTo>
                    <a:lnTo>
                      <a:pt x="20" y="168"/>
                    </a:lnTo>
                    <a:lnTo>
                      <a:pt x="29" y="178"/>
                    </a:lnTo>
                    <a:lnTo>
                      <a:pt x="38" y="187"/>
                    </a:lnTo>
                    <a:lnTo>
                      <a:pt x="48" y="194"/>
                    </a:lnTo>
                    <a:lnTo>
                      <a:pt x="163" y="194"/>
                    </a:lnTo>
                    <a:lnTo>
                      <a:pt x="174" y="187"/>
                    </a:lnTo>
                    <a:lnTo>
                      <a:pt x="183" y="178"/>
                    </a:lnTo>
                    <a:lnTo>
                      <a:pt x="192" y="168"/>
                    </a:lnTo>
                    <a:lnTo>
                      <a:pt x="198" y="156"/>
                    </a:lnTo>
                    <a:lnTo>
                      <a:pt x="204" y="146"/>
                    </a:lnTo>
                    <a:lnTo>
                      <a:pt x="208" y="133"/>
                    </a:lnTo>
                    <a:lnTo>
                      <a:pt x="211" y="120"/>
                    </a:lnTo>
                    <a:lnTo>
                      <a:pt x="211" y="106"/>
                    </a:lnTo>
                    <a:lnTo>
                      <a:pt x="211" y="95"/>
                    </a:lnTo>
                    <a:lnTo>
                      <a:pt x="209" y="84"/>
                    </a:lnTo>
                    <a:lnTo>
                      <a:pt x="206" y="75"/>
                    </a:lnTo>
                    <a:lnTo>
                      <a:pt x="202" y="65"/>
                    </a:lnTo>
                    <a:lnTo>
                      <a:pt x="199" y="56"/>
                    </a:lnTo>
                    <a:lnTo>
                      <a:pt x="193" y="48"/>
                    </a:lnTo>
                    <a:lnTo>
                      <a:pt x="187" y="39"/>
                    </a:lnTo>
                    <a:lnTo>
                      <a:pt x="180" y="31"/>
                    </a:lnTo>
                    <a:lnTo>
                      <a:pt x="173" y="25"/>
                    </a:lnTo>
                    <a:lnTo>
                      <a:pt x="165" y="18"/>
                    </a:lnTo>
                    <a:lnTo>
                      <a:pt x="156" y="13"/>
                    </a:lnTo>
                    <a:lnTo>
                      <a:pt x="147" y="9"/>
                    </a:lnTo>
                    <a:lnTo>
                      <a:pt x="137" y="5"/>
                    </a:lnTo>
                    <a:lnTo>
                      <a:pt x="127"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1" name="Freeform 232"/>
              <p:cNvSpPr>
                <a:spLocks/>
              </p:cNvSpPr>
              <p:nvPr/>
            </p:nvSpPr>
            <p:spPr bwMode="auto">
              <a:xfrm>
                <a:off x="4339" y="3782"/>
                <a:ext cx="35" cy="36"/>
              </a:xfrm>
              <a:custGeom>
                <a:avLst/>
                <a:gdLst>
                  <a:gd name="T0" fmla="*/ 94 w 211"/>
                  <a:gd name="T1" fmla="*/ 0 h 212"/>
                  <a:gd name="T2" fmla="*/ 74 w 211"/>
                  <a:gd name="T3" fmla="*/ 5 h 212"/>
                  <a:gd name="T4" fmla="*/ 55 w 211"/>
                  <a:gd name="T5" fmla="*/ 13 h 212"/>
                  <a:gd name="T6" fmla="*/ 39 w 211"/>
                  <a:gd name="T7" fmla="*/ 24 h 212"/>
                  <a:gd name="T8" fmla="*/ 23 w 211"/>
                  <a:gd name="T9" fmla="*/ 39 h 212"/>
                  <a:gd name="T10" fmla="*/ 13 w 211"/>
                  <a:gd name="T11" fmla="*/ 55 h 212"/>
                  <a:gd name="T12" fmla="*/ 4 w 211"/>
                  <a:gd name="T13" fmla="*/ 74 h 212"/>
                  <a:gd name="T14" fmla="*/ 1 w 211"/>
                  <a:gd name="T15" fmla="*/ 94 h 212"/>
                  <a:gd name="T16" fmla="*/ 1 w 211"/>
                  <a:gd name="T17" fmla="*/ 116 h 212"/>
                  <a:gd name="T18" fmla="*/ 4 w 211"/>
                  <a:gd name="T19" fmla="*/ 137 h 212"/>
                  <a:gd name="T20" fmla="*/ 13 w 211"/>
                  <a:gd name="T21" fmla="*/ 156 h 212"/>
                  <a:gd name="T22" fmla="*/ 23 w 211"/>
                  <a:gd name="T23" fmla="*/ 173 h 212"/>
                  <a:gd name="T24" fmla="*/ 39 w 211"/>
                  <a:gd name="T25" fmla="*/ 187 h 212"/>
                  <a:gd name="T26" fmla="*/ 55 w 211"/>
                  <a:gd name="T27" fmla="*/ 199 h 212"/>
                  <a:gd name="T28" fmla="*/ 74 w 211"/>
                  <a:gd name="T29" fmla="*/ 207 h 212"/>
                  <a:gd name="T30" fmla="*/ 94 w 211"/>
                  <a:gd name="T31" fmla="*/ 210 h 212"/>
                  <a:gd name="T32" fmla="*/ 115 w 211"/>
                  <a:gd name="T33" fmla="*/ 210 h 212"/>
                  <a:gd name="T34" fmla="*/ 137 w 211"/>
                  <a:gd name="T35" fmla="*/ 207 h 212"/>
                  <a:gd name="T36" fmla="*/ 156 w 211"/>
                  <a:gd name="T37" fmla="*/ 199 h 212"/>
                  <a:gd name="T38" fmla="*/ 172 w 211"/>
                  <a:gd name="T39" fmla="*/ 187 h 212"/>
                  <a:gd name="T40" fmla="*/ 186 w 211"/>
                  <a:gd name="T41" fmla="*/ 173 h 212"/>
                  <a:gd name="T42" fmla="*/ 198 w 211"/>
                  <a:gd name="T43" fmla="*/ 156 h 212"/>
                  <a:gd name="T44" fmla="*/ 207 w 211"/>
                  <a:gd name="T45" fmla="*/ 137 h 212"/>
                  <a:gd name="T46" fmla="*/ 210 w 211"/>
                  <a:gd name="T47" fmla="*/ 116 h 212"/>
                  <a:gd name="T48" fmla="*/ 210 w 211"/>
                  <a:gd name="T49" fmla="*/ 94 h 212"/>
                  <a:gd name="T50" fmla="*/ 207 w 211"/>
                  <a:gd name="T51" fmla="*/ 74 h 212"/>
                  <a:gd name="T52" fmla="*/ 198 w 211"/>
                  <a:gd name="T53" fmla="*/ 55 h 212"/>
                  <a:gd name="T54" fmla="*/ 186 w 211"/>
                  <a:gd name="T55" fmla="*/ 39 h 212"/>
                  <a:gd name="T56" fmla="*/ 172 w 211"/>
                  <a:gd name="T57" fmla="*/ 24 h 212"/>
                  <a:gd name="T58" fmla="*/ 156 w 211"/>
                  <a:gd name="T59" fmla="*/ 13 h 212"/>
                  <a:gd name="T60" fmla="*/ 137 w 211"/>
                  <a:gd name="T61" fmla="*/ 5 h 212"/>
                  <a:gd name="T62" fmla="*/ 115 w 211"/>
                  <a:gd name="T6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0"/>
                    </a:lnTo>
                    <a:lnTo>
                      <a:pt x="84" y="2"/>
                    </a:lnTo>
                    <a:lnTo>
                      <a:pt x="74" y="5"/>
                    </a:lnTo>
                    <a:lnTo>
                      <a:pt x="65" y="8"/>
                    </a:lnTo>
                    <a:lnTo>
                      <a:pt x="55" y="13"/>
                    </a:lnTo>
                    <a:lnTo>
                      <a:pt x="46" y="18"/>
                    </a:lnTo>
                    <a:lnTo>
                      <a:pt x="39" y="24"/>
                    </a:lnTo>
                    <a:lnTo>
                      <a:pt x="30" y="31"/>
                    </a:lnTo>
                    <a:lnTo>
                      <a:pt x="23" y="39"/>
                    </a:lnTo>
                    <a:lnTo>
                      <a:pt x="17" y="46"/>
                    </a:lnTo>
                    <a:lnTo>
                      <a:pt x="13" y="55"/>
                    </a:lnTo>
                    <a:lnTo>
                      <a:pt x="8" y="65"/>
                    </a:lnTo>
                    <a:lnTo>
                      <a:pt x="4" y="74"/>
                    </a:lnTo>
                    <a:lnTo>
                      <a:pt x="2" y="84"/>
                    </a:lnTo>
                    <a:lnTo>
                      <a:pt x="1" y="94"/>
                    </a:lnTo>
                    <a:lnTo>
                      <a:pt x="0" y="105"/>
                    </a:lnTo>
                    <a:lnTo>
                      <a:pt x="1" y="116"/>
                    </a:lnTo>
                    <a:lnTo>
                      <a:pt x="2" y="126"/>
                    </a:lnTo>
                    <a:lnTo>
                      <a:pt x="4" y="137"/>
                    </a:lnTo>
                    <a:lnTo>
                      <a:pt x="8" y="146"/>
                    </a:lnTo>
                    <a:lnTo>
                      <a:pt x="13" y="156"/>
                    </a:lnTo>
                    <a:lnTo>
                      <a:pt x="17" y="164"/>
                    </a:lnTo>
                    <a:lnTo>
                      <a:pt x="23" y="173"/>
                    </a:lnTo>
                    <a:lnTo>
                      <a:pt x="30" y="180"/>
                    </a:lnTo>
                    <a:lnTo>
                      <a:pt x="39" y="187"/>
                    </a:lnTo>
                    <a:lnTo>
                      <a:pt x="46" y="193"/>
                    </a:lnTo>
                    <a:lnTo>
                      <a:pt x="55" y="199"/>
                    </a:lnTo>
                    <a:lnTo>
                      <a:pt x="65" y="203"/>
                    </a:lnTo>
                    <a:lnTo>
                      <a:pt x="74" y="207"/>
                    </a:lnTo>
                    <a:lnTo>
                      <a:pt x="84" y="209"/>
                    </a:lnTo>
                    <a:lnTo>
                      <a:pt x="94" y="210"/>
                    </a:lnTo>
                    <a:lnTo>
                      <a:pt x="105" y="212"/>
                    </a:lnTo>
                    <a:lnTo>
                      <a:pt x="115" y="210"/>
                    </a:lnTo>
                    <a:lnTo>
                      <a:pt x="126" y="209"/>
                    </a:lnTo>
                    <a:lnTo>
                      <a:pt x="137" y="207"/>
                    </a:lnTo>
                    <a:lnTo>
                      <a:pt x="146" y="203"/>
                    </a:lnTo>
                    <a:lnTo>
                      <a:pt x="156" y="199"/>
                    </a:lnTo>
                    <a:lnTo>
                      <a:pt x="164" y="193"/>
                    </a:lnTo>
                    <a:lnTo>
                      <a:pt x="172" y="187"/>
                    </a:lnTo>
                    <a:lnTo>
                      <a:pt x="179" y="180"/>
                    </a:lnTo>
                    <a:lnTo>
                      <a:pt x="186" y="173"/>
                    </a:lnTo>
                    <a:lnTo>
                      <a:pt x="192" y="164"/>
                    </a:lnTo>
                    <a:lnTo>
                      <a:pt x="198" y="156"/>
                    </a:lnTo>
                    <a:lnTo>
                      <a:pt x="203" y="146"/>
                    </a:lnTo>
                    <a:lnTo>
                      <a:pt x="207" y="137"/>
                    </a:lnTo>
                    <a:lnTo>
                      <a:pt x="209" y="126"/>
                    </a:lnTo>
                    <a:lnTo>
                      <a:pt x="210" y="116"/>
                    </a:lnTo>
                    <a:lnTo>
                      <a:pt x="211" y="105"/>
                    </a:lnTo>
                    <a:lnTo>
                      <a:pt x="210" y="94"/>
                    </a:lnTo>
                    <a:lnTo>
                      <a:pt x="209" y="84"/>
                    </a:lnTo>
                    <a:lnTo>
                      <a:pt x="207" y="74"/>
                    </a:lnTo>
                    <a:lnTo>
                      <a:pt x="203" y="65"/>
                    </a:lnTo>
                    <a:lnTo>
                      <a:pt x="198" y="55"/>
                    </a:lnTo>
                    <a:lnTo>
                      <a:pt x="192" y="46"/>
                    </a:lnTo>
                    <a:lnTo>
                      <a:pt x="186" y="39"/>
                    </a:lnTo>
                    <a:lnTo>
                      <a:pt x="179" y="31"/>
                    </a:lnTo>
                    <a:lnTo>
                      <a:pt x="172" y="24"/>
                    </a:lnTo>
                    <a:lnTo>
                      <a:pt x="164" y="18"/>
                    </a:lnTo>
                    <a:lnTo>
                      <a:pt x="156" y="13"/>
                    </a:lnTo>
                    <a:lnTo>
                      <a:pt x="146" y="8"/>
                    </a:lnTo>
                    <a:lnTo>
                      <a:pt x="137" y="5"/>
                    </a:lnTo>
                    <a:lnTo>
                      <a:pt x="126" y="2"/>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2" name="Freeform 233"/>
              <p:cNvSpPr>
                <a:spLocks/>
              </p:cNvSpPr>
              <p:nvPr/>
            </p:nvSpPr>
            <p:spPr bwMode="auto">
              <a:xfrm>
                <a:off x="4354" y="3622"/>
                <a:ext cx="36" cy="35"/>
              </a:xfrm>
              <a:custGeom>
                <a:avLst/>
                <a:gdLst>
                  <a:gd name="T0" fmla="*/ 95 w 212"/>
                  <a:gd name="T1" fmla="*/ 0 h 210"/>
                  <a:gd name="T2" fmla="*/ 74 w 212"/>
                  <a:gd name="T3" fmla="*/ 4 h 210"/>
                  <a:gd name="T4" fmla="*/ 56 w 212"/>
                  <a:gd name="T5" fmla="*/ 11 h 210"/>
                  <a:gd name="T6" fmla="*/ 39 w 212"/>
                  <a:gd name="T7" fmla="*/ 23 h 210"/>
                  <a:gd name="T8" fmla="*/ 25 w 212"/>
                  <a:gd name="T9" fmla="*/ 37 h 210"/>
                  <a:gd name="T10" fmla="*/ 13 w 212"/>
                  <a:gd name="T11" fmla="*/ 54 h 210"/>
                  <a:gd name="T12" fmla="*/ 5 w 212"/>
                  <a:gd name="T13" fmla="*/ 73 h 210"/>
                  <a:gd name="T14" fmla="*/ 1 w 212"/>
                  <a:gd name="T15" fmla="*/ 94 h 210"/>
                  <a:gd name="T16" fmla="*/ 1 w 212"/>
                  <a:gd name="T17" fmla="*/ 115 h 210"/>
                  <a:gd name="T18" fmla="*/ 5 w 212"/>
                  <a:gd name="T19" fmla="*/ 136 h 210"/>
                  <a:gd name="T20" fmla="*/ 13 w 212"/>
                  <a:gd name="T21" fmla="*/ 154 h 210"/>
                  <a:gd name="T22" fmla="*/ 25 w 212"/>
                  <a:gd name="T23" fmla="*/ 172 h 210"/>
                  <a:gd name="T24" fmla="*/ 39 w 212"/>
                  <a:gd name="T25" fmla="*/ 186 h 210"/>
                  <a:gd name="T26" fmla="*/ 56 w 212"/>
                  <a:gd name="T27" fmla="*/ 197 h 210"/>
                  <a:gd name="T28" fmla="*/ 74 w 212"/>
                  <a:gd name="T29" fmla="*/ 205 h 210"/>
                  <a:gd name="T30" fmla="*/ 95 w 212"/>
                  <a:gd name="T31" fmla="*/ 210 h 210"/>
                  <a:gd name="T32" fmla="*/ 117 w 212"/>
                  <a:gd name="T33" fmla="*/ 210 h 210"/>
                  <a:gd name="T34" fmla="*/ 137 w 212"/>
                  <a:gd name="T35" fmla="*/ 205 h 210"/>
                  <a:gd name="T36" fmla="*/ 156 w 212"/>
                  <a:gd name="T37" fmla="*/ 197 h 210"/>
                  <a:gd name="T38" fmla="*/ 173 w 212"/>
                  <a:gd name="T39" fmla="*/ 186 h 210"/>
                  <a:gd name="T40" fmla="*/ 187 w 212"/>
                  <a:gd name="T41" fmla="*/ 172 h 210"/>
                  <a:gd name="T42" fmla="*/ 199 w 212"/>
                  <a:gd name="T43" fmla="*/ 154 h 210"/>
                  <a:gd name="T44" fmla="*/ 207 w 212"/>
                  <a:gd name="T45" fmla="*/ 136 h 210"/>
                  <a:gd name="T46" fmla="*/ 210 w 212"/>
                  <a:gd name="T47" fmla="*/ 115 h 210"/>
                  <a:gd name="T48" fmla="*/ 210 w 212"/>
                  <a:gd name="T49" fmla="*/ 94 h 210"/>
                  <a:gd name="T50" fmla="*/ 207 w 212"/>
                  <a:gd name="T51" fmla="*/ 73 h 210"/>
                  <a:gd name="T52" fmla="*/ 199 w 212"/>
                  <a:gd name="T53" fmla="*/ 54 h 210"/>
                  <a:gd name="T54" fmla="*/ 187 w 212"/>
                  <a:gd name="T55" fmla="*/ 37 h 210"/>
                  <a:gd name="T56" fmla="*/ 173 w 212"/>
                  <a:gd name="T57" fmla="*/ 23 h 210"/>
                  <a:gd name="T58" fmla="*/ 156 w 212"/>
                  <a:gd name="T59" fmla="*/ 11 h 210"/>
                  <a:gd name="T60" fmla="*/ 137 w 212"/>
                  <a:gd name="T61" fmla="*/ 4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1"/>
                    </a:lnTo>
                    <a:lnTo>
                      <a:pt x="74" y="4"/>
                    </a:lnTo>
                    <a:lnTo>
                      <a:pt x="65" y="8"/>
                    </a:lnTo>
                    <a:lnTo>
                      <a:pt x="56" y="11"/>
                    </a:lnTo>
                    <a:lnTo>
                      <a:pt x="47" y="17"/>
                    </a:lnTo>
                    <a:lnTo>
                      <a:pt x="39" y="23"/>
                    </a:lnTo>
                    <a:lnTo>
                      <a:pt x="31" y="30"/>
                    </a:lnTo>
                    <a:lnTo>
                      <a:pt x="25" y="37"/>
                    </a:lnTo>
                    <a:lnTo>
                      <a:pt x="18" y="46"/>
                    </a:lnTo>
                    <a:lnTo>
                      <a:pt x="13" y="54"/>
                    </a:lnTo>
                    <a:lnTo>
                      <a:pt x="8" y="63"/>
                    </a:lnTo>
                    <a:lnTo>
                      <a:pt x="5" y="73"/>
                    </a:lnTo>
                    <a:lnTo>
                      <a:pt x="2" y="84"/>
                    </a:lnTo>
                    <a:lnTo>
                      <a:pt x="1" y="94"/>
                    </a:lnTo>
                    <a:lnTo>
                      <a:pt x="0" y="105"/>
                    </a:lnTo>
                    <a:lnTo>
                      <a:pt x="1" y="115"/>
                    </a:lnTo>
                    <a:lnTo>
                      <a:pt x="2" y="126"/>
                    </a:lnTo>
                    <a:lnTo>
                      <a:pt x="5" y="136"/>
                    </a:lnTo>
                    <a:lnTo>
                      <a:pt x="8" y="146"/>
                    </a:lnTo>
                    <a:lnTo>
                      <a:pt x="13" y="154"/>
                    </a:lnTo>
                    <a:lnTo>
                      <a:pt x="18" y="164"/>
                    </a:lnTo>
                    <a:lnTo>
                      <a:pt x="25" y="172"/>
                    </a:lnTo>
                    <a:lnTo>
                      <a:pt x="31" y="179"/>
                    </a:lnTo>
                    <a:lnTo>
                      <a:pt x="39" y="186"/>
                    </a:lnTo>
                    <a:lnTo>
                      <a:pt x="47" y="192"/>
                    </a:lnTo>
                    <a:lnTo>
                      <a:pt x="56" y="197"/>
                    </a:lnTo>
                    <a:lnTo>
                      <a:pt x="65" y="202"/>
                    </a:lnTo>
                    <a:lnTo>
                      <a:pt x="74" y="205"/>
                    </a:lnTo>
                    <a:lnTo>
                      <a:pt x="84" y="208"/>
                    </a:lnTo>
                    <a:lnTo>
                      <a:pt x="95" y="210"/>
                    </a:lnTo>
                    <a:lnTo>
                      <a:pt x="105" y="210"/>
                    </a:lnTo>
                    <a:lnTo>
                      <a:pt x="117" y="210"/>
                    </a:lnTo>
                    <a:lnTo>
                      <a:pt x="127" y="208"/>
                    </a:lnTo>
                    <a:lnTo>
                      <a:pt x="137" y="205"/>
                    </a:lnTo>
                    <a:lnTo>
                      <a:pt x="147" y="202"/>
                    </a:lnTo>
                    <a:lnTo>
                      <a:pt x="156" y="197"/>
                    </a:lnTo>
                    <a:lnTo>
                      <a:pt x="164" y="192"/>
                    </a:lnTo>
                    <a:lnTo>
                      <a:pt x="173" y="186"/>
                    </a:lnTo>
                    <a:lnTo>
                      <a:pt x="181" y="179"/>
                    </a:lnTo>
                    <a:lnTo>
                      <a:pt x="187" y="172"/>
                    </a:lnTo>
                    <a:lnTo>
                      <a:pt x="193" y="164"/>
                    </a:lnTo>
                    <a:lnTo>
                      <a:pt x="199" y="154"/>
                    </a:lnTo>
                    <a:lnTo>
                      <a:pt x="203" y="146"/>
                    </a:lnTo>
                    <a:lnTo>
                      <a:pt x="207" y="136"/>
                    </a:lnTo>
                    <a:lnTo>
                      <a:pt x="209" y="126"/>
                    </a:lnTo>
                    <a:lnTo>
                      <a:pt x="210" y="115"/>
                    </a:lnTo>
                    <a:lnTo>
                      <a:pt x="212" y="105"/>
                    </a:lnTo>
                    <a:lnTo>
                      <a:pt x="210" y="94"/>
                    </a:lnTo>
                    <a:lnTo>
                      <a:pt x="209" y="84"/>
                    </a:lnTo>
                    <a:lnTo>
                      <a:pt x="207" y="73"/>
                    </a:lnTo>
                    <a:lnTo>
                      <a:pt x="203" y="63"/>
                    </a:lnTo>
                    <a:lnTo>
                      <a:pt x="199" y="54"/>
                    </a:lnTo>
                    <a:lnTo>
                      <a:pt x="193" y="46"/>
                    </a:lnTo>
                    <a:lnTo>
                      <a:pt x="187" y="37"/>
                    </a:lnTo>
                    <a:lnTo>
                      <a:pt x="181" y="30"/>
                    </a:lnTo>
                    <a:lnTo>
                      <a:pt x="173" y="23"/>
                    </a:lnTo>
                    <a:lnTo>
                      <a:pt x="164" y="17"/>
                    </a:lnTo>
                    <a:lnTo>
                      <a:pt x="156" y="11"/>
                    </a:lnTo>
                    <a:lnTo>
                      <a:pt x="147" y="8"/>
                    </a:lnTo>
                    <a:lnTo>
                      <a:pt x="137" y="4"/>
                    </a:lnTo>
                    <a:lnTo>
                      <a:pt x="127" y="1"/>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3" name="Freeform 234"/>
              <p:cNvSpPr>
                <a:spLocks/>
              </p:cNvSpPr>
              <p:nvPr/>
            </p:nvSpPr>
            <p:spPr bwMode="auto">
              <a:xfrm>
                <a:off x="4370" y="3393"/>
                <a:ext cx="35" cy="36"/>
              </a:xfrm>
              <a:custGeom>
                <a:avLst/>
                <a:gdLst>
                  <a:gd name="T0" fmla="*/ 95 w 212"/>
                  <a:gd name="T1" fmla="*/ 1 h 211"/>
                  <a:gd name="T2" fmla="*/ 75 w 212"/>
                  <a:gd name="T3" fmla="*/ 4 h 211"/>
                  <a:gd name="T4" fmla="*/ 56 w 212"/>
                  <a:gd name="T5" fmla="*/ 13 h 211"/>
                  <a:gd name="T6" fmla="*/ 39 w 212"/>
                  <a:gd name="T7" fmla="*/ 24 h 211"/>
                  <a:gd name="T8" fmla="*/ 25 w 212"/>
                  <a:gd name="T9" fmla="*/ 39 h 211"/>
                  <a:gd name="T10" fmla="*/ 13 w 212"/>
                  <a:gd name="T11" fmla="*/ 55 h 211"/>
                  <a:gd name="T12" fmla="*/ 5 w 212"/>
                  <a:gd name="T13" fmla="*/ 74 h 211"/>
                  <a:gd name="T14" fmla="*/ 2 w 212"/>
                  <a:gd name="T15" fmla="*/ 94 h 211"/>
                  <a:gd name="T16" fmla="*/ 2 w 212"/>
                  <a:gd name="T17" fmla="*/ 117 h 211"/>
                  <a:gd name="T18" fmla="*/ 5 w 212"/>
                  <a:gd name="T19" fmla="*/ 137 h 211"/>
                  <a:gd name="T20" fmla="*/ 13 w 212"/>
                  <a:gd name="T21" fmla="*/ 156 h 211"/>
                  <a:gd name="T22" fmla="*/ 25 w 212"/>
                  <a:gd name="T23" fmla="*/ 172 h 211"/>
                  <a:gd name="T24" fmla="*/ 39 w 212"/>
                  <a:gd name="T25" fmla="*/ 186 h 211"/>
                  <a:gd name="T26" fmla="*/ 56 w 212"/>
                  <a:gd name="T27" fmla="*/ 198 h 211"/>
                  <a:gd name="T28" fmla="*/ 75 w 212"/>
                  <a:gd name="T29" fmla="*/ 207 h 211"/>
                  <a:gd name="T30" fmla="*/ 95 w 212"/>
                  <a:gd name="T31" fmla="*/ 210 h 211"/>
                  <a:gd name="T32" fmla="*/ 117 w 212"/>
                  <a:gd name="T33" fmla="*/ 210 h 211"/>
                  <a:gd name="T34" fmla="*/ 138 w 212"/>
                  <a:gd name="T35" fmla="*/ 207 h 211"/>
                  <a:gd name="T36" fmla="*/ 156 w 212"/>
                  <a:gd name="T37" fmla="*/ 198 h 211"/>
                  <a:gd name="T38" fmla="*/ 173 w 212"/>
                  <a:gd name="T39" fmla="*/ 186 h 211"/>
                  <a:gd name="T40" fmla="*/ 187 w 212"/>
                  <a:gd name="T41" fmla="*/ 172 h 211"/>
                  <a:gd name="T42" fmla="*/ 199 w 212"/>
                  <a:gd name="T43" fmla="*/ 156 h 211"/>
                  <a:gd name="T44" fmla="*/ 207 w 212"/>
                  <a:gd name="T45" fmla="*/ 137 h 211"/>
                  <a:gd name="T46" fmla="*/ 211 w 212"/>
                  <a:gd name="T47" fmla="*/ 117 h 211"/>
                  <a:gd name="T48" fmla="*/ 211 w 212"/>
                  <a:gd name="T49" fmla="*/ 94 h 211"/>
                  <a:gd name="T50" fmla="*/ 207 w 212"/>
                  <a:gd name="T51" fmla="*/ 74 h 211"/>
                  <a:gd name="T52" fmla="*/ 199 w 212"/>
                  <a:gd name="T53" fmla="*/ 55 h 211"/>
                  <a:gd name="T54" fmla="*/ 187 w 212"/>
                  <a:gd name="T55" fmla="*/ 39 h 211"/>
                  <a:gd name="T56" fmla="*/ 173 w 212"/>
                  <a:gd name="T57" fmla="*/ 24 h 211"/>
                  <a:gd name="T58" fmla="*/ 156 w 212"/>
                  <a:gd name="T59" fmla="*/ 13 h 211"/>
                  <a:gd name="T60" fmla="*/ 138 w 212"/>
                  <a:gd name="T61" fmla="*/ 4 h 211"/>
                  <a:gd name="T62" fmla="*/ 117 w 212"/>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7" y="0"/>
                    </a:moveTo>
                    <a:lnTo>
                      <a:pt x="95" y="1"/>
                    </a:lnTo>
                    <a:lnTo>
                      <a:pt x="86" y="2"/>
                    </a:lnTo>
                    <a:lnTo>
                      <a:pt x="75" y="4"/>
                    </a:lnTo>
                    <a:lnTo>
                      <a:pt x="65" y="8"/>
                    </a:lnTo>
                    <a:lnTo>
                      <a:pt x="56" y="13"/>
                    </a:lnTo>
                    <a:lnTo>
                      <a:pt x="48" y="17"/>
                    </a:lnTo>
                    <a:lnTo>
                      <a:pt x="39" y="24"/>
                    </a:lnTo>
                    <a:lnTo>
                      <a:pt x="31" y="30"/>
                    </a:lnTo>
                    <a:lnTo>
                      <a:pt x="25" y="39"/>
                    </a:lnTo>
                    <a:lnTo>
                      <a:pt x="19" y="47"/>
                    </a:lnTo>
                    <a:lnTo>
                      <a:pt x="13" y="55"/>
                    </a:lnTo>
                    <a:lnTo>
                      <a:pt x="9" y="65"/>
                    </a:lnTo>
                    <a:lnTo>
                      <a:pt x="5" y="74"/>
                    </a:lnTo>
                    <a:lnTo>
                      <a:pt x="3" y="84"/>
                    </a:lnTo>
                    <a:lnTo>
                      <a:pt x="2" y="94"/>
                    </a:lnTo>
                    <a:lnTo>
                      <a:pt x="0" y="105"/>
                    </a:lnTo>
                    <a:lnTo>
                      <a:pt x="2" y="117"/>
                    </a:lnTo>
                    <a:lnTo>
                      <a:pt x="3" y="126"/>
                    </a:lnTo>
                    <a:lnTo>
                      <a:pt x="5" y="137"/>
                    </a:lnTo>
                    <a:lnTo>
                      <a:pt x="9" y="146"/>
                    </a:lnTo>
                    <a:lnTo>
                      <a:pt x="13" y="156"/>
                    </a:lnTo>
                    <a:lnTo>
                      <a:pt x="19" y="164"/>
                    </a:lnTo>
                    <a:lnTo>
                      <a:pt x="25" y="172"/>
                    </a:lnTo>
                    <a:lnTo>
                      <a:pt x="31" y="181"/>
                    </a:lnTo>
                    <a:lnTo>
                      <a:pt x="39" y="186"/>
                    </a:lnTo>
                    <a:lnTo>
                      <a:pt x="48" y="192"/>
                    </a:lnTo>
                    <a:lnTo>
                      <a:pt x="56" y="198"/>
                    </a:lnTo>
                    <a:lnTo>
                      <a:pt x="65" y="203"/>
                    </a:lnTo>
                    <a:lnTo>
                      <a:pt x="75" y="207"/>
                    </a:lnTo>
                    <a:lnTo>
                      <a:pt x="86" y="209"/>
                    </a:lnTo>
                    <a:lnTo>
                      <a:pt x="95" y="210"/>
                    </a:lnTo>
                    <a:lnTo>
                      <a:pt x="107" y="211"/>
                    </a:lnTo>
                    <a:lnTo>
                      <a:pt x="117" y="210"/>
                    </a:lnTo>
                    <a:lnTo>
                      <a:pt x="128" y="209"/>
                    </a:lnTo>
                    <a:lnTo>
                      <a:pt x="138" y="207"/>
                    </a:lnTo>
                    <a:lnTo>
                      <a:pt x="147" y="203"/>
                    </a:lnTo>
                    <a:lnTo>
                      <a:pt x="156" y="198"/>
                    </a:lnTo>
                    <a:lnTo>
                      <a:pt x="165" y="192"/>
                    </a:lnTo>
                    <a:lnTo>
                      <a:pt x="173" y="186"/>
                    </a:lnTo>
                    <a:lnTo>
                      <a:pt x="181" y="181"/>
                    </a:lnTo>
                    <a:lnTo>
                      <a:pt x="187" y="172"/>
                    </a:lnTo>
                    <a:lnTo>
                      <a:pt x="194" y="164"/>
                    </a:lnTo>
                    <a:lnTo>
                      <a:pt x="199" y="156"/>
                    </a:lnTo>
                    <a:lnTo>
                      <a:pt x="204" y="146"/>
                    </a:lnTo>
                    <a:lnTo>
                      <a:pt x="207" y="137"/>
                    </a:lnTo>
                    <a:lnTo>
                      <a:pt x="210" y="126"/>
                    </a:lnTo>
                    <a:lnTo>
                      <a:pt x="211" y="117"/>
                    </a:lnTo>
                    <a:lnTo>
                      <a:pt x="212" y="105"/>
                    </a:lnTo>
                    <a:lnTo>
                      <a:pt x="211" y="94"/>
                    </a:lnTo>
                    <a:lnTo>
                      <a:pt x="210" y="84"/>
                    </a:lnTo>
                    <a:lnTo>
                      <a:pt x="207" y="74"/>
                    </a:lnTo>
                    <a:lnTo>
                      <a:pt x="204" y="65"/>
                    </a:lnTo>
                    <a:lnTo>
                      <a:pt x="199" y="55"/>
                    </a:lnTo>
                    <a:lnTo>
                      <a:pt x="194" y="47"/>
                    </a:lnTo>
                    <a:lnTo>
                      <a:pt x="187" y="39"/>
                    </a:lnTo>
                    <a:lnTo>
                      <a:pt x="181" y="30"/>
                    </a:lnTo>
                    <a:lnTo>
                      <a:pt x="173" y="24"/>
                    </a:lnTo>
                    <a:lnTo>
                      <a:pt x="165" y="17"/>
                    </a:lnTo>
                    <a:lnTo>
                      <a:pt x="156" y="13"/>
                    </a:lnTo>
                    <a:lnTo>
                      <a:pt x="147" y="8"/>
                    </a:lnTo>
                    <a:lnTo>
                      <a:pt x="138" y="4"/>
                    </a:lnTo>
                    <a:lnTo>
                      <a:pt x="128" y="2"/>
                    </a:lnTo>
                    <a:lnTo>
                      <a:pt x="117" y="1"/>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4" name="Freeform 235"/>
              <p:cNvSpPr>
                <a:spLocks/>
              </p:cNvSpPr>
              <p:nvPr/>
            </p:nvSpPr>
            <p:spPr bwMode="auto">
              <a:xfrm>
                <a:off x="4385" y="3149"/>
                <a:ext cx="36" cy="36"/>
              </a:xfrm>
              <a:custGeom>
                <a:avLst/>
                <a:gdLst>
                  <a:gd name="T0" fmla="*/ 96 w 211"/>
                  <a:gd name="T1" fmla="*/ 0 h 210"/>
                  <a:gd name="T2" fmla="*/ 74 w 211"/>
                  <a:gd name="T3" fmla="*/ 5 h 210"/>
                  <a:gd name="T4" fmla="*/ 55 w 211"/>
                  <a:gd name="T5" fmla="*/ 13 h 210"/>
                  <a:gd name="T6" fmla="*/ 39 w 211"/>
                  <a:gd name="T7" fmla="*/ 24 h 210"/>
                  <a:gd name="T8" fmla="*/ 25 w 211"/>
                  <a:gd name="T9" fmla="*/ 38 h 210"/>
                  <a:gd name="T10" fmla="*/ 13 w 211"/>
                  <a:gd name="T11" fmla="*/ 54 h 210"/>
                  <a:gd name="T12" fmla="*/ 5 w 211"/>
                  <a:gd name="T13" fmla="*/ 73 h 210"/>
                  <a:gd name="T14" fmla="*/ 1 w 211"/>
                  <a:gd name="T15" fmla="*/ 95 h 210"/>
                  <a:gd name="T16" fmla="*/ 1 w 211"/>
                  <a:gd name="T17" fmla="*/ 116 h 210"/>
                  <a:gd name="T18" fmla="*/ 5 w 211"/>
                  <a:gd name="T19" fmla="*/ 137 h 210"/>
                  <a:gd name="T20" fmla="*/ 13 w 211"/>
                  <a:gd name="T21" fmla="*/ 156 h 210"/>
                  <a:gd name="T22" fmla="*/ 25 w 211"/>
                  <a:gd name="T23" fmla="*/ 173 h 210"/>
                  <a:gd name="T24" fmla="*/ 39 w 211"/>
                  <a:gd name="T25" fmla="*/ 187 h 210"/>
                  <a:gd name="T26" fmla="*/ 55 w 211"/>
                  <a:gd name="T27" fmla="*/ 197 h 210"/>
                  <a:gd name="T28" fmla="*/ 74 w 211"/>
                  <a:gd name="T29" fmla="*/ 206 h 210"/>
                  <a:gd name="T30" fmla="*/ 96 w 211"/>
                  <a:gd name="T31" fmla="*/ 210 h 210"/>
                  <a:gd name="T32" fmla="*/ 117 w 211"/>
                  <a:gd name="T33" fmla="*/ 210 h 210"/>
                  <a:gd name="T34" fmla="*/ 137 w 211"/>
                  <a:gd name="T35" fmla="*/ 206 h 210"/>
                  <a:gd name="T36" fmla="*/ 156 w 211"/>
                  <a:gd name="T37" fmla="*/ 197 h 210"/>
                  <a:gd name="T38" fmla="*/ 172 w 211"/>
                  <a:gd name="T39" fmla="*/ 187 h 210"/>
                  <a:gd name="T40" fmla="*/ 188 w 211"/>
                  <a:gd name="T41" fmla="*/ 173 h 210"/>
                  <a:gd name="T42" fmla="*/ 198 w 211"/>
                  <a:gd name="T43" fmla="*/ 156 h 210"/>
                  <a:gd name="T44" fmla="*/ 207 w 211"/>
                  <a:gd name="T45" fmla="*/ 137 h 210"/>
                  <a:gd name="T46" fmla="*/ 210 w 211"/>
                  <a:gd name="T47" fmla="*/ 116 h 210"/>
                  <a:gd name="T48" fmla="*/ 210 w 211"/>
                  <a:gd name="T49" fmla="*/ 95 h 210"/>
                  <a:gd name="T50" fmla="*/ 207 w 211"/>
                  <a:gd name="T51" fmla="*/ 73 h 210"/>
                  <a:gd name="T52" fmla="*/ 198 w 211"/>
                  <a:gd name="T53" fmla="*/ 54 h 210"/>
                  <a:gd name="T54" fmla="*/ 188 w 211"/>
                  <a:gd name="T55" fmla="*/ 38 h 210"/>
                  <a:gd name="T56" fmla="*/ 172 w 211"/>
                  <a:gd name="T57" fmla="*/ 24 h 210"/>
                  <a:gd name="T58" fmla="*/ 156 w 211"/>
                  <a:gd name="T59" fmla="*/ 13 h 210"/>
                  <a:gd name="T60" fmla="*/ 137 w 211"/>
                  <a:gd name="T61" fmla="*/ 5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6" y="0"/>
                    </a:lnTo>
                    <a:lnTo>
                      <a:pt x="85" y="2"/>
                    </a:lnTo>
                    <a:lnTo>
                      <a:pt x="74" y="5"/>
                    </a:lnTo>
                    <a:lnTo>
                      <a:pt x="65" y="8"/>
                    </a:lnTo>
                    <a:lnTo>
                      <a:pt x="55" y="13"/>
                    </a:lnTo>
                    <a:lnTo>
                      <a:pt x="47" y="18"/>
                    </a:lnTo>
                    <a:lnTo>
                      <a:pt x="39" y="24"/>
                    </a:lnTo>
                    <a:lnTo>
                      <a:pt x="32" y="31"/>
                    </a:lnTo>
                    <a:lnTo>
                      <a:pt x="25" y="38"/>
                    </a:lnTo>
                    <a:lnTo>
                      <a:pt x="19" y="46"/>
                    </a:lnTo>
                    <a:lnTo>
                      <a:pt x="13" y="54"/>
                    </a:lnTo>
                    <a:lnTo>
                      <a:pt x="8" y="64"/>
                    </a:lnTo>
                    <a:lnTo>
                      <a:pt x="5" y="73"/>
                    </a:lnTo>
                    <a:lnTo>
                      <a:pt x="2" y="84"/>
                    </a:lnTo>
                    <a:lnTo>
                      <a:pt x="1" y="95"/>
                    </a:lnTo>
                    <a:lnTo>
                      <a:pt x="0" y="105"/>
                    </a:lnTo>
                    <a:lnTo>
                      <a:pt x="1" y="116"/>
                    </a:lnTo>
                    <a:lnTo>
                      <a:pt x="2" y="126"/>
                    </a:lnTo>
                    <a:lnTo>
                      <a:pt x="5" y="137"/>
                    </a:lnTo>
                    <a:lnTo>
                      <a:pt x="8" y="147"/>
                    </a:lnTo>
                    <a:lnTo>
                      <a:pt x="13" y="156"/>
                    </a:lnTo>
                    <a:lnTo>
                      <a:pt x="19" y="164"/>
                    </a:lnTo>
                    <a:lnTo>
                      <a:pt x="25" y="173"/>
                    </a:lnTo>
                    <a:lnTo>
                      <a:pt x="32" y="180"/>
                    </a:lnTo>
                    <a:lnTo>
                      <a:pt x="39" y="187"/>
                    </a:lnTo>
                    <a:lnTo>
                      <a:pt x="47" y="193"/>
                    </a:lnTo>
                    <a:lnTo>
                      <a:pt x="55" y="197"/>
                    </a:lnTo>
                    <a:lnTo>
                      <a:pt x="65" y="202"/>
                    </a:lnTo>
                    <a:lnTo>
                      <a:pt x="74" y="206"/>
                    </a:lnTo>
                    <a:lnTo>
                      <a:pt x="85" y="208"/>
                    </a:lnTo>
                    <a:lnTo>
                      <a:pt x="96" y="210"/>
                    </a:lnTo>
                    <a:lnTo>
                      <a:pt x="106" y="210"/>
                    </a:lnTo>
                    <a:lnTo>
                      <a:pt x="117" y="210"/>
                    </a:lnTo>
                    <a:lnTo>
                      <a:pt x="127" y="208"/>
                    </a:lnTo>
                    <a:lnTo>
                      <a:pt x="137" y="206"/>
                    </a:lnTo>
                    <a:lnTo>
                      <a:pt x="146" y="202"/>
                    </a:lnTo>
                    <a:lnTo>
                      <a:pt x="156" y="197"/>
                    </a:lnTo>
                    <a:lnTo>
                      <a:pt x="165" y="193"/>
                    </a:lnTo>
                    <a:lnTo>
                      <a:pt x="172" y="187"/>
                    </a:lnTo>
                    <a:lnTo>
                      <a:pt x="181" y="180"/>
                    </a:lnTo>
                    <a:lnTo>
                      <a:pt x="188" y="173"/>
                    </a:lnTo>
                    <a:lnTo>
                      <a:pt x="194" y="164"/>
                    </a:lnTo>
                    <a:lnTo>
                      <a:pt x="198" y="156"/>
                    </a:lnTo>
                    <a:lnTo>
                      <a:pt x="203" y="147"/>
                    </a:lnTo>
                    <a:lnTo>
                      <a:pt x="207" y="137"/>
                    </a:lnTo>
                    <a:lnTo>
                      <a:pt x="209" y="126"/>
                    </a:lnTo>
                    <a:lnTo>
                      <a:pt x="210" y="116"/>
                    </a:lnTo>
                    <a:lnTo>
                      <a:pt x="211" y="105"/>
                    </a:lnTo>
                    <a:lnTo>
                      <a:pt x="210" y="95"/>
                    </a:lnTo>
                    <a:lnTo>
                      <a:pt x="209" y="84"/>
                    </a:lnTo>
                    <a:lnTo>
                      <a:pt x="207" y="73"/>
                    </a:lnTo>
                    <a:lnTo>
                      <a:pt x="203" y="64"/>
                    </a:lnTo>
                    <a:lnTo>
                      <a:pt x="198" y="54"/>
                    </a:lnTo>
                    <a:lnTo>
                      <a:pt x="194" y="46"/>
                    </a:lnTo>
                    <a:lnTo>
                      <a:pt x="188" y="38"/>
                    </a:lnTo>
                    <a:lnTo>
                      <a:pt x="181" y="31"/>
                    </a:lnTo>
                    <a:lnTo>
                      <a:pt x="172" y="24"/>
                    </a:lnTo>
                    <a:lnTo>
                      <a:pt x="165" y="18"/>
                    </a:lnTo>
                    <a:lnTo>
                      <a:pt x="156" y="13"/>
                    </a:lnTo>
                    <a:lnTo>
                      <a:pt x="146" y="8"/>
                    </a:lnTo>
                    <a:lnTo>
                      <a:pt x="137" y="5"/>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5" name="Freeform 236"/>
              <p:cNvSpPr>
                <a:spLocks/>
              </p:cNvSpPr>
              <p:nvPr/>
            </p:nvSpPr>
            <p:spPr bwMode="auto">
              <a:xfrm>
                <a:off x="4401" y="2953"/>
                <a:ext cx="35" cy="35"/>
              </a:xfrm>
              <a:custGeom>
                <a:avLst/>
                <a:gdLst>
                  <a:gd name="T0" fmla="*/ 95 w 211"/>
                  <a:gd name="T1" fmla="*/ 0 h 211"/>
                  <a:gd name="T2" fmla="*/ 74 w 211"/>
                  <a:gd name="T3" fmla="*/ 5 h 211"/>
                  <a:gd name="T4" fmla="*/ 55 w 211"/>
                  <a:gd name="T5" fmla="*/ 13 h 211"/>
                  <a:gd name="T6" fmla="*/ 38 w 211"/>
                  <a:gd name="T7" fmla="*/ 24 h 211"/>
                  <a:gd name="T8" fmla="*/ 24 w 211"/>
                  <a:gd name="T9" fmla="*/ 38 h 211"/>
                  <a:gd name="T10" fmla="*/ 12 w 211"/>
                  <a:gd name="T11" fmla="*/ 56 h 211"/>
                  <a:gd name="T12" fmla="*/ 5 w 211"/>
                  <a:gd name="T13" fmla="*/ 75 h 211"/>
                  <a:gd name="T14" fmla="*/ 0 w 211"/>
                  <a:gd name="T15" fmla="*/ 95 h 211"/>
                  <a:gd name="T16" fmla="*/ 0 w 211"/>
                  <a:gd name="T17" fmla="*/ 116 h 211"/>
                  <a:gd name="T18" fmla="*/ 5 w 211"/>
                  <a:gd name="T19" fmla="*/ 137 h 211"/>
                  <a:gd name="T20" fmla="*/ 12 w 211"/>
                  <a:gd name="T21" fmla="*/ 156 h 211"/>
                  <a:gd name="T22" fmla="*/ 24 w 211"/>
                  <a:gd name="T23" fmla="*/ 173 h 211"/>
                  <a:gd name="T24" fmla="*/ 38 w 211"/>
                  <a:gd name="T25" fmla="*/ 187 h 211"/>
                  <a:gd name="T26" fmla="*/ 55 w 211"/>
                  <a:gd name="T27" fmla="*/ 199 h 211"/>
                  <a:gd name="T28" fmla="*/ 74 w 211"/>
                  <a:gd name="T29" fmla="*/ 206 h 211"/>
                  <a:gd name="T30" fmla="*/ 95 w 211"/>
                  <a:gd name="T31" fmla="*/ 211 h 211"/>
                  <a:gd name="T32" fmla="*/ 116 w 211"/>
                  <a:gd name="T33" fmla="*/ 211 h 211"/>
                  <a:gd name="T34" fmla="*/ 136 w 211"/>
                  <a:gd name="T35" fmla="*/ 206 h 211"/>
                  <a:gd name="T36" fmla="*/ 155 w 211"/>
                  <a:gd name="T37" fmla="*/ 199 h 211"/>
                  <a:gd name="T38" fmla="*/ 173 w 211"/>
                  <a:gd name="T39" fmla="*/ 187 h 211"/>
                  <a:gd name="T40" fmla="*/ 187 w 211"/>
                  <a:gd name="T41" fmla="*/ 173 h 211"/>
                  <a:gd name="T42" fmla="*/ 198 w 211"/>
                  <a:gd name="T43" fmla="*/ 156 h 211"/>
                  <a:gd name="T44" fmla="*/ 206 w 211"/>
                  <a:gd name="T45" fmla="*/ 137 h 211"/>
                  <a:gd name="T46" fmla="*/ 211 w 211"/>
                  <a:gd name="T47" fmla="*/ 116 h 211"/>
                  <a:gd name="T48" fmla="*/ 211 w 211"/>
                  <a:gd name="T49" fmla="*/ 95 h 211"/>
                  <a:gd name="T50" fmla="*/ 206 w 211"/>
                  <a:gd name="T51" fmla="*/ 75 h 211"/>
                  <a:gd name="T52" fmla="*/ 198 w 211"/>
                  <a:gd name="T53" fmla="*/ 56 h 211"/>
                  <a:gd name="T54" fmla="*/ 187 w 211"/>
                  <a:gd name="T55" fmla="*/ 38 h 211"/>
                  <a:gd name="T56" fmla="*/ 173 w 211"/>
                  <a:gd name="T57" fmla="*/ 24 h 211"/>
                  <a:gd name="T58" fmla="*/ 155 w 211"/>
                  <a:gd name="T59" fmla="*/ 13 h 211"/>
                  <a:gd name="T60" fmla="*/ 136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4" y="2"/>
                    </a:lnTo>
                    <a:lnTo>
                      <a:pt x="74" y="5"/>
                    </a:lnTo>
                    <a:lnTo>
                      <a:pt x="64" y="8"/>
                    </a:lnTo>
                    <a:lnTo>
                      <a:pt x="55" y="13"/>
                    </a:lnTo>
                    <a:lnTo>
                      <a:pt x="46" y="18"/>
                    </a:lnTo>
                    <a:lnTo>
                      <a:pt x="38" y="24"/>
                    </a:lnTo>
                    <a:lnTo>
                      <a:pt x="31" y="31"/>
                    </a:lnTo>
                    <a:lnTo>
                      <a:pt x="24" y="38"/>
                    </a:lnTo>
                    <a:lnTo>
                      <a:pt x="18" y="46"/>
                    </a:lnTo>
                    <a:lnTo>
                      <a:pt x="12" y="56"/>
                    </a:lnTo>
                    <a:lnTo>
                      <a:pt x="9" y="64"/>
                    </a:lnTo>
                    <a:lnTo>
                      <a:pt x="5" y="75"/>
                    </a:lnTo>
                    <a:lnTo>
                      <a:pt x="2" y="84"/>
                    </a:lnTo>
                    <a:lnTo>
                      <a:pt x="0" y="95"/>
                    </a:lnTo>
                    <a:lnTo>
                      <a:pt x="0" y="105"/>
                    </a:lnTo>
                    <a:lnTo>
                      <a:pt x="0" y="116"/>
                    </a:lnTo>
                    <a:lnTo>
                      <a:pt x="2" y="127"/>
                    </a:lnTo>
                    <a:lnTo>
                      <a:pt x="5" y="137"/>
                    </a:lnTo>
                    <a:lnTo>
                      <a:pt x="9" y="147"/>
                    </a:lnTo>
                    <a:lnTo>
                      <a:pt x="12" y="156"/>
                    </a:lnTo>
                    <a:lnTo>
                      <a:pt x="18" y="164"/>
                    </a:lnTo>
                    <a:lnTo>
                      <a:pt x="24" y="173"/>
                    </a:lnTo>
                    <a:lnTo>
                      <a:pt x="31" y="180"/>
                    </a:lnTo>
                    <a:lnTo>
                      <a:pt x="38" y="187"/>
                    </a:lnTo>
                    <a:lnTo>
                      <a:pt x="46" y="193"/>
                    </a:lnTo>
                    <a:lnTo>
                      <a:pt x="55" y="199"/>
                    </a:lnTo>
                    <a:lnTo>
                      <a:pt x="64" y="202"/>
                    </a:lnTo>
                    <a:lnTo>
                      <a:pt x="74" y="206"/>
                    </a:lnTo>
                    <a:lnTo>
                      <a:pt x="84" y="209"/>
                    </a:lnTo>
                    <a:lnTo>
                      <a:pt x="95" y="211"/>
                    </a:lnTo>
                    <a:lnTo>
                      <a:pt x="106" y="211"/>
                    </a:lnTo>
                    <a:lnTo>
                      <a:pt x="116" y="211"/>
                    </a:lnTo>
                    <a:lnTo>
                      <a:pt x="127" y="209"/>
                    </a:lnTo>
                    <a:lnTo>
                      <a:pt x="136" y="206"/>
                    </a:lnTo>
                    <a:lnTo>
                      <a:pt x="147" y="202"/>
                    </a:lnTo>
                    <a:lnTo>
                      <a:pt x="155" y="199"/>
                    </a:lnTo>
                    <a:lnTo>
                      <a:pt x="165" y="193"/>
                    </a:lnTo>
                    <a:lnTo>
                      <a:pt x="173" y="187"/>
                    </a:lnTo>
                    <a:lnTo>
                      <a:pt x="180" y="180"/>
                    </a:lnTo>
                    <a:lnTo>
                      <a:pt x="187" y="173"/>
                    </a:lnTo>
                    <a:lnTo>
                      <a:pt x="193" y="164"/>
                    </a:lnTo>
                    <a:lnTo>
                      <a:pt x="198" y="156"/>
                    </a:lnTo>
                    <a:lnTo>
                      <a:pt x="202" y="147"/>
                    </a:lnTo>
                    <a:lnTo>
                      <a:pt x="206" y="137"/>
                    </a:lnTo>
                    <a:lnTo>
                      <a:pt x="208" y="127"/>
                    </a:lnTo>
                    <a:lnTo>
                      <a:pt x="211" y="116"/>
                    </a:lnTo>
                    <a:lnTo>
                      <a:pt x="211" y="105"/>
                    </a:lnTo>
                    <a:lnTo>
                      <a:pt x="211" y="95"/>
                    </a:lnTo>
                    <a:lnTo>
                      <a:pt x="208" y="84"/>
                    </a:lnTo>
                    <a:lnTo>
                      <a:pt x="206" y="75"/>
                    </a:lnTo>
                    <a:lnTo>
                      <a:pt x="202" y="64"/>
                    </a:lnTo>
                    <a:lnTo>
                      <a:pt x="198" y="56"/>
                    </a:lnTo>
                    <a:lnTo>
                      <a:pt x="193" y="46"/>
                    </a:lnTo>
                    <a:lnTo>
                      <a:pt x="187" y="38"/>
                    </a:lnTo>
                    <a:lnTo>
                      <a:pt x="180" y="31"/>
                    </a:lnTo>
                    <a:lnTo>
                      <a:pt x="173" y="24"/>
                    </a:lnTo>
                    <a:lnTo>
                      <a:pt x="165" y="18"/>
                    </a:lnTo>
                    <a:lnTo>
                      <a:pt x="155" y="13"/>
                    </a:lnTo>
                    <a:lnTo>
                      <a:pt x="147" y="8"/>
                    </a:lnTo>
                    <a:lnTo>
                      <a:pt x="136" y="5"/>
                    </a:lnTo>
                    <a:lnTo>
                      <a:pt x="127" y="2"/>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6" name="Freeform 237"/>
              <p:cNvSpPr>
                <a:spLocks/>
              </p:cNvSpPr>
              <p:nvPr/>
            </p:nvSpPr>
            <p:spPr bwMode="auto">
              <a:xfrm>
                <a:off x="4417" y="2854"/>
                <a:ext cx="35" cy="35"/>
              </a:xfrm>
              <a:custGeom>
                <a:avLst/>
                <a:gdLst>
                  <a:gd name="T0" fmla="*/ 94 w 210"/>
                  <a:gd name="T1" fmla="*/ 0 h 211"/>
                  <a:gd name="T2" fmla="*/ 73 w 210"/>
                  <a:gd name="T3" fmla="*/ 5 h 211"/>
                  <a:gd name="T4" fmla="*/ 54 w 210"/>
                  <a:gd name="T5" fmla="*/ 12 h 211"/>
                  <a:gd name="T6" fmla="*/ 38 w 210"/>
                  <a:gd name="T7" fmla="*/ 24 h 211"/>
                  <a:gd name="T8" fmla="*/ 23 w 210"/>
                  <a:gd name="T9" fmla="*/ 38 h 211"/>
                  <a:gd name="T10" fmla="*/ 12 w 210"/>
                  <a:gd name="T11" fmla="*/ 55 h 211"/>
                  <a:gd name="T12" fmla="*/ 4 w 210"/>
                  <a:gd name="T13" fmla="*/ 74 h 211"/>
                  <a:gd name="T14" fmla="*/ 0 w 210"/>
                  <a:gd name="T15" fmla="*/ 95 h 211"/>
                  <a:gd name="T16" fmla="*/ 0 w 210"/>
                  <a:gd name="T17" fmla="*/ 116 h 211"/>
                  <a:gd name="T18" fmla="*/ 4 w 210"/>
                  <a:gd name="T19" fmla="*/ 136 h 211"/>
                  <a:gd name="T20" fmla="*/ 12 w 210"/>
                  <a:gd name="T21" fmla="*/ 155 h 211"/>
                  <a:gd name="T22" fmla="*/ 23 w 210"/>
                  <a:gd name="T23" fmla="*/ 173 h 211"/>
                  <a:gd name="T24" fmla="*/ 38 w 210"/>
                  <a:gd name="T25" fmla="*/ 187 h 211"/>
                  <a:gd name="T26" fmla="*/ 54 w 210"/>
                  <a:gd name="T27" fmla="*/ 198 h 211"/>
                  <a:gd name="T28" fmla="*/ 73 w 210"/>
                  <a:gd name="T29" fmla="*/ 206 h 211"/>
                  <a:gd name="T30" fmla="*/ 94 w 210"/>
                  <a:gd name="T31" fmla="*/ 211 h 211"/>
                  <a:gd name="T32" fmla="*/ 116 w 210"/>
                  <a:gd name="T33" fmla="*/ 211 h 211"/>
                  <a:gd name="T34" fmla="*/ 136 w 210"/>
                  <a:gd name="T35" fmla="*/ 206 h 211"/>
                  <a:gd name="T36" fmla="*/ 155 w 210"/>
                  <a:gd name="T37" fmla="*/ 198 h 211"/>
                  <a:gd name="T38" fmla="*/ 172 w 210"/>
                  <a:gd name="T39" fmla="*/ 187 h 211"/>
                  <a:gd name="T40" fmla="*/ 186 w 210"/>
                  <a:gd name="T41" fmla="*/ 173 h 211"/>
                  <a:gd name="T42" fmla="*/ 197 w 210"/>
                  <a:gd name="T43" fmla="*/ 155 h 211"/>
                  <a:gd name="T44" fmla="*/ 205 w 210"/>
                  <a:gd name="T45" fmla="*/ 136 h 211"/>
                  <a:gd name="T46" fmla="*/ 210 w 210"/>
                  <a:gd name="T47" fmla="*/ 116 h 211"/>
                  <a:gd name="T48" fmla="*/ 210 w 210"/>
                  <a:gd name="T49" fmla="*/ 95 h 211"/>
                  <a:gd name="T50" fmla="*/ 205 w 210"/>
                  <a:gd name="T51" fmla="*/ 74 h 211"/>
                  <a:gd name="T52" fmla="*/ 197 w 210"/>
                  <a:gd name="T53" fmla="*/ 55 h 211"/>
                  <a:gd name="T54" fmla="*/ 186 w 210"/>
                  <a:gd name="T55" fmla="*/ 38 h 211"/>
                  <a:gd name="T56" fmla="*/ 172 w 210"/>
                  <a:gd name="T57" fmla="*/ 24 h 211"/>
                  <a:gd name="T58" fmla="*/ 155 w 210"/>
                  <a:gd name="T59" fmla="*/ 12 h 211"/>
                  <a:gd name="T60" fmla="*/ 136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1"/>
                    </a:lnTo>
                    <a:lnTo>
                      <a:pt x="73" y="5"/>
                    </a:lnTo>
                    <a:lnTo>
                      <a:pt x="64" y="9"/>
                    </a:lnTo>
                    <a:lnTo>
                      <a:pt x="54" y="12"/>
                    </a:lnTo>
                    <a:lnTo>
                      <a:pt x="46" y="18"/>
                    </a:lnTo>
                    <a:lnTo>
                      <a:pt x="38" y="24"/>
                    </a:lnTo>
                    <a:lnTo>
                      <a:pt x="30" y="31"/>
                    </a:lnTo>
                    <a:lnTo>
                      <a:pt x="23" y="38"/>
                    </a:lnTo>
                    <a:lnTo>
                      <a:pt x="17" y="46"/>
                    </a:lnTo>
                    <a:lnTo>
                      <a:pt x="12" y="55"/>
                    </a:lnTo>
                    <a:lnTo>
                      <a:pt x="8" y="64"/>
                    </a:lnTo>
                    <a:lnTo>
                      <a:pt x="4" y="74"/>
                    </a:lnTo>
                    <a:lnTo>
                      <a:pt x="1" y="84"/>
                    </a:lnTo>
                    <a:lnTo>
                      <a:pt x="0" y="95"/>
                    </a:lnTo>
                    <a:lnTo>
                      <a:pt x="0" y="106"/>
                    </a:lnTo>
                    <a:lnTo>
                      <a:pt x="0" y="116"/>
                    </a:lnTo>
                    <a:lnTo>
                      <a:pt x="1" y="127"/>
                    </a:lnTo>
                    <a:lnTo>
                      <a:pt x="4" y="136"/>
                    </a:lnTo>
                    <a:lnTo>
                      <a:pt x="8" y="147"/>
                    </a:lnTo>
                    <a:lnTo>
                      <a:pt x="12" y="155"/>
                    </a:lnTo>
                    <a:lnTo>
                      <a:pt x="17" y="165"/>
                    </a:lnTo>
                    <a:lnTo>
                      <a:pt x="23" y="173"/>
                    </a:lnTo>
                    <a:lnTo>
                      <a:pt x="30" y="180"/>
                    </a:lnTo>
                    <a:lnTo>
                      <a:pt x="38" y="187"/>
                    </a:lnTo>
                    <a:lnTo>
                      <a:pt x="46" y="193"/>
                    </a:lnTo>
                    <a:lnTo>
                      <a:pt x="54" y="198"/>
                    </a:lnTo>
                    <a:lnTo>
                      <a:pt x="64" y="202"/>
                    </a:lnTo>
                    <a:lnTo>
                      <a:pt x="73" y="206"/>
                    </a:lnTo>
                    <a:lnTo>
                      <a:pt x="84" y="208"/>
                    </a:lnTo>
                    <a:lnTo>
                      <a:pt x="94" y="211"/>
                    </a:lnTo>
                    <a:lnTo>
                      <a:pt x="105" y="211"/>
                    </a:lnTo>
                    <a:lnTo>
                      <a:pt x="116" y="211"/>
                    </a:lnTo>
                    <a:lnTo>
                      <a:pt x="126" y="208"/>
                    </a:lnTo>
                    <a:lnTo>
                      <a:pt x="136" y="206"/>
                    </a:lnTo>
                    <a:lnTo>
                      <a:pt x="146" y="202"/>
                    </a:lnTo>
                    <a:lnTo>
                      <a:pt x="155" y="198"/>
                    </a:lnTo>
                    <a:lnTo>
                      <a:pt x="164" y="193"/>
                    </a:lnTo>
                    <a:lnTo>
                      <a:pt x="172" y="187"/>
                    </a:lnTo>
                    <a:lnTo>
                      <a:pt x="179" y="180"/>
                    </a:lnTo>
                    <a:lnTo>
                      <a:pt x="186" y="173"/>
                    </a:lnTo>
                    <a:lnTo>
                      <a:pt x="192" y="165"/>
                    </a:lnTo>
                    <a:lnTo>
                      <a:pt x="197" y="155"/>
                    </a:lnTo>
                    <a:lnTo>
                      <a:pt x="202" y="147"/>
                    </a:lnTo>
                    <a:lnTo>
                      <a:pt x="205" y="136"/>
                    </a:lnTo>
                    <a:lnTo>
                      <a:pt x="208" y="127"/>
                    </a:lnTo>
                    <a:lnTo>
                      <a:pt x="210" y="116"/>
                    </a:lnTo>
                    <a:lnTo>
                      <a:pt x="210" y="106"/>
                    </a:lnTo>
                    <a:lnTo>
                      <a:pt x="210" y="95"/>
                    </a:lnTo>
                    <a:lnTo>
                      <a:pt x="208" y="84"/>
                    </a:lnTo>
                    <a:lnTo>
                      <a:pt x="205" y="74"/>
                    </a:lnTo>
                    <a:lnTo>
                      <a:pt x="202" y="64"/>
                    </a:lnTo>
                    <a:lnTo>
                      <a:pt x="197" y="55"/>
                    </a:lnTo>
                    <a:lnTo>
                      <a:pt x="192" y="46"/>
                    </a:lnTo>
                    <a:lnTo>
                      <a:pt x="186" y="38"/>
                    </a:lnTo>
                    <a:lnTo>
                      <a:pt x="179" y="31"/>
                    </a:lnTo>
                    <a:lnTo>
                      <a:pt x="172" y="24"/>
                    </a:lnTo>
                    <a:lnTo>
                      <a:pt x="164" y="18"/>
                    </a:lnTo>
                    <a:lnTo>
                      <a:pt x="155" y="12"/>
                    </a:lnTo>
                    <a:lnTo>
                      <a:pt x="146" y="9"/>
                    </a:lnTo>
                    <a:lnTo>
                      <a:pt x="136"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7" name="Freeform 238"/>
              <p:cNvSpPr>
                <a:spLocks/>
              </p:cNvSpPr>
              <p:nvPr/>
            </p:nvSpPr>
            <p:spPr bwMode="auto">
              <a:xfrm>
                <a:off x="4432" y="2869"/>
                <a:ext cx="35" cy="35"/>
              </a:xfrm>
              <a:custGeom>
                <a:avLst/>
                <a:gdLst>
                  <a:gd name="T0" fmla="*/ 95 w 210"/>
                  <a:gd name="T1" fmla="*/ 0 h 211"/>
                  <a:gd name="T2" fmla="*/ 75 w 210"/>
                  <a:gd name="T3" fmla="*/ 5 h 211"/>
                  <a:gd name="T4" fmla="*/ 56 w 210"/>
                  <a:gd name="T5" fmla="*/ 12 h 211"/>
                  <a:gd name="T6" fmla="*/ 38 w 210"/>
                  <a:gd name="T7" fmla="*/ 24 h 211"/>
                  <a:gd name="T8" fmla="*/ 24 w 210"/>
                  <a:gd name="T9" fmla="*/ 38 h 211"/>
                  <a:gd name="T10" fmla="*/ 13 w 210"/>
                  <a:gd name="T11" fmla="*/ 55 h 211"/>
                  <a:gd name="T12" fmla="*/ 5 w 210"/>
                  <a:gd name="T13" fmla="*/ 73 h 211"/>
                  <a:gd name="T14" fmla="*/ 0 w 210"/>
                  <a:gd name="T15" fmla="*/ 95 h 211"/>
                  <a:gd name="T16" fmla="*/ 0 w 210"/>
                  <a:gd name="T17" fmla="*/ 116 h 211"/>
                  <a:gd name="T18" fmla="*/ 5 w 210"/>
                  <a:gd name="T19" fmla="*/ 136 h 211"/>
                  <a:gd name="T20" fmla="*/ 13 w 210"/>
                  <a:gd name="T21" fmla="*/ 155 h 211"/>
                  <a:gd name="T22" fmla="*/ 24 w 210"/>
                  <a:gd name="T23" fmla="*/ 173 h 211"/>
                  <a:gd name="T24" fmla="*/ 38 w 210"/>
                  <a:gd name="T25" fmla="*/ 187 h 211"/>
                  <a:gd name="T26" fmla="*/ 56 w 210"/>
                  <a:gd name="T27" fmla="*/ 198 h 211"/>
                  <a:gd name="T28" fmla="*/ 75 w 210"/>
                  <a:gd name="T29" fmla="*/ 206 h 211"/>
                  <a:gd name="T30" fmla="*/ 95 w 210"/>
                  <a:gd name="T31" fmla="*/ 211 h 211"/>
                  <a:gd name="T32" fmla="*/ 116 w 210"/>
                  <a:gd name="T33" fmla="*/ 211 h 211"/>
                  <a:gd name="T34" fmla="*/ 137 w 210"/>
                  <a:gd name="T35" fmla="*/ 206 h 211"/>
                  <a:gd name="T36" fmla="*/ 156 w 210"/>
                  <a:gd name="T37" fmla="*/ 198 h 211"/>
                  <a:gd name="T38" fmla="*/ 173 w 210"/>
                  <a:gd name="T39" fmla="*/ 187 h 211"/>
                  <a:gd name="T40" fmla="*/ 187 w 210"/>
                  <a:gd name="T41" fmla="*/ 173 h 211"/>
                  <a:gd name="T42" fmla="*/ 199 w 210"/>
                  <a:gd name="T43" fmla="*/ 155 h 211"/>
                  <a:gd name="T44" fmla="*/ 206 w 210"/>
                  <a:gd name="T45" fmla="*/ 136 h 211"/>
                  <a:gd name="T46" fmla="*/ 210 w 210"/>
                  <a:gd name="T47" fmla="*/ 116 h 211"/>
                  <a:gd name="T48" fmla="*/ 210 w 210"/>
                  <a:gd name="T49" fmla="*/ 95 h 211"/>
                  <a:gd name="T50" fmla="*/ 206 w 210"/>
                  <a:gd name="T51" fmla="*/ 73 h 211"/>
                  <a:gd name="T52" fmla="*/ 199 w 210"/>
                  <a:gd name="T53" fmla="*/ 55 h 211"/>
                  <a:gd name="T54" fmla="*/ 187 w 210"/>
                  <a:gd name="T55" fmla="*/ 38 h 211"/>
                  <a:gd name="T56" fmla="*/ 173 w 210"/>
                  <a:gd name="T57" fmla="*/ 24 h 211"/>
                  <a:gd name="T58" fmla="*/ 156 w 210"/>
                  <a:gd name="T59" fmla="*/ 12 h 211"/>
                  <a:gd name="T60" fmla="*/ 137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5" y="0"/>
                    </a:lnTo>
                    <a:lnTo>
                      <a:pt x="84" y="1"/>
                    </a:lnTo>
                    <a:lnTo>
                      <a:pt x="75" y="5"/>
                    </a:lnTo>
                    <a:lnTo>
                      <a:pt x="64" y="8"/>
                    </a:lnTo>
                    <a:lnTo>
                      <a:pt x="56" y="12"/>
                    </a:lnTo>
                    <a:lnTo>
                      <a:pt x="46" y="18"/>
                    </a:lnTo>
                    <a:lnTo>
                      <a:pt x="38" y="24"/>
                    </a:lnTo>
                    <a:lnTo>
                      <a:pt x="31" y="31"/>
                    </a:lnTo>
                    <a:lnTo>
                      <a:pt x="24" y="38"/>
                    </a:lnTo>
                    <a:lnTo>
                      <a:pt x="18" y="46"/>
                    </a:lnTo>
                    <a:lnTo>
                      <a:pt x="13" y="55"/>
                    </a:lnTo>
                    <a:lnTo>
                      <a:pt x="8" y="64"/>
                    </a:lnTo>
                    <a:lnTo>
                      <a:pt x="5" y="73"/>
                    </a:lnTo>
                    <a:lnTo>
                      <a:pt x="2" y="84"/>
                    </a:lnTo>
                    <a:lnTo>
                      <a:pt x="0" y="95"/>
                    </a:lnTo>
                    <a:lnTo>
                      <a:pt x="0" y="105"/>
                    </a:lnTo>
                    <a:lnTo>
                      <a:pt x="0" y="116"/>
                    </a:lnTo>
                    <a:lnTo>
                      <a:pt x="2" y="127"/>
                    </a:lnTo>
                    <a:lnTo>
                      <a:pt x="5" y="136"/>
                    </a:lnTo>
                    <a:lnTo>
                      <a:pt x="8" y="147"/>
                    </a:lnTo>
                    <a:lnTo>
                      <a:pt x="13" y="155"/>
                    </a:lnTo>
                    <a:lnTo>
                      <a:pt x="18" y="165"/>
                    </a:lnTo>
                    <a:lnTo>
                      <a:pt x="24" y="173"/>
                    </a:lnTo>
                    <a:lnTo>
                      <a:pt x="31" y="180"/>
                    </a:lnTo>
                    <a:lnTo>
                      <a:pt x="38" y="187"/>
                    </a:lnTo>
                    <a:lnTo>
                      <a:pt x="46" y="193"/>
                    </a:lnTo>
                    <a:lnTo>
                      <a:pt x="56" y="198"/>
                    </a:lnTo>
                    <a:lnTo>
                      <a:pt x="64" y="202"/>
                    </a:lnTo>
                    <a:lnTo>
                      <a:pt x="75" y="206"/>
                    </a:lnTo>
                    <a:lnTo>
                      <a:pt x="84" y="208"/>
                    </a:lnTo>
                    <a:lnTo>
                      <a:pt x="95" y="211"/>
                    </a:lnTo>
                    <a:lnTo>
                      <a:pt x="105" y="211"/>
                    </a:lnTo>
                    <a:lnTo>
                      <a:pt x="116" y="211"/>
                    </a:lnTo>
                    <a:lnTo>
                      <a:pt x="127" y="208"/>
                    </a:lnTo>
                    <a:lnTo>
                      <a:pt x="137" y="206"/>
                    </a:lnTo>
                    <a:lnTo>
                      <a:pt x="147" y="202"/>
                    </a:lnTo>
                    <a:lnTo>
                      <a:pt x="156" y="198"/>
                    </a:lnTo>
                    <a:lnTo>
                      <a:pt x="164" y="193"/>
                    </a:lnTo>
                    <a:lnTo>
                      <a:pt x="173" y="187"/>
                    </a:lnTo>
                    <a:lnTo>
                      <a:pt x="180" y="180"/>
                    </a:lnTo>
                    <a:lnTo>
                      <a:pt x="187" y="173"/>
                    </a:lnTo>
                    <a:lnTo>
                      <a:pt x="193" y="165"/>
                    </a:lnTo>
                    <a:lnTo>
                      <a:pt x="199" y="155"/>
                    </a:lnTo>
                    <a:lnTo>
                      <a:pt x="202" y="147"/>
                    </a:lnTo>
                    <a:lnTo>
                      <a:pt x="206" y="136"/>
                    </a:lnTo>
                    <a:lnTo>
                      <a:pt x="208" y="127"/>
                    </a:lnTo>
                    <a:lnTo>
                      <a:pt x="210" y="116"/>
                    </a:lnTo>
                    <a:lnTo>
                      <a:pt x="210" y="105"/>
                    </a:lnTo>
                    <a:lnTo>
                      <a:pt x="210" y="95"/>
                    </a:lnTo>
                    <a:lnTo>
                      <a:pt x="208" y="84"/>
                    </a:lnTo>
                    <a:lnTo>
                      <a:pt x="206" y="73"/>
                    </a:lnTo>
                    <a:lnTo>
                      <a:pt x="202" y="64"/>
                    </a:lnTo>
                    <a:lnTo>
                      <a:pt x="199" y="55"/>
                    </a:lnTo>
                    <a:lnTo>
                      <a:pt x="193" y="46"/>
                    </a:lnTo>
                    <a:lnTo>
                      <a:pt x="187" y="38"/>
                    </a:lnTo>
                    <a:lnTo>
                      <a:pt x="180" y="31"/>
                    </a:lnTo>
                    <a:lnTo>
                      <a:pt x="173" y="24"/>
                    </a:lnTo>
                    <a:lnTo>
                      <a:pt x="164" y="18"/>
                    </a:lnTo>
                    <a:lnTo>
                      <a:pt x="156" y="12"/>
                    </a:lnTo>
                    <a:lnTo>
                      <a:pt x="147" y="8"/>
                    </a:lnTo>
                    <a:lnTo>
                      <a:pt x="137" y="5"/>
                    </a:lnTo>
                    <a:lnTo>
                      <a:pt x="127"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8" name="Freeform 239"/>
              <p:cNvSpPr>
                <a:spLocks/>
              </p:cNvSpPr>
              <p:nvPr/>
            </p:nvSpPr>
            <p:spPr bwMode="auto">
              <a:xfrm>
                <a:off x="4448" y="2983"/>
                <a:ext cx="35" cy="35"/>
              </a:xfrm>
              <a:custGeom>
                <a:avLst/>
                <a:gdLst>
                  <a:gd name="T0" fmla="*/ 95 w 211"/>
                  <a:gd name="T1" fmla="*/ 0 h 210"/>
                  <a:gd name="T2" fmla="*/ 75 w 211"/>
                  <a:gd name="T3" fmla="*/ 5 h 210"/>
                  <a:gd name="T4" fmla="*/ 56 w 211"/>
                  <a:gd name="T5" fmla="*/ 13 h 210"/>
                  <a:gd name="T6" fmla="*/ 38 w 211"/>
                  <a:gd name="T7" fmla="*/ 23 h 210"/>
                  <a:gd name="T8" fmla="*/ 24 w 211"/>
                  <a:gd name="T9" fmla="*/ 38 h 210"/>
                  <a:gd name="T10" fmla="*/ 13 w 211"/>
                  <a:gd name="T11" fmla="*/ 54 h 210"/>
                  <a:gd name="T12" fmla="*/ 5 w 211"/>
                  <a:gd name="T13" fmla="*/ 73 h 210"/>
                  <a:gd name="T14" fmla="*/ 0 w 211"/>
                  <a:gd name="T15" fmla="*/ 94 h 210"/>
                  <a:gd name="T16" fmla="*/ 0 w 211"/>
                  <a:gd name="T17" fmla="*/ 116 h 210"/>
                  <a:gd name="T18" fmla="*/ 5 w 211"/>
                  <a:gd name="T19" fmla="*/ 137 h 210"/>
                  <a:gd name="T20" fmla="*/ 13 w 211"/>
                  <a:gd name="T21" fmla="*/ 156 h 210"/>
                  <a:gd name="T22" fmla="*/ 24 w 211"/>
                  <a:gd name="T23" fmla="*/ 172 h 210"/>
                  <a:gd name="T24" fmla="*/ 38 w 211"/>
                  <a:gd name="T25" fmla="*/ 187 h 210"/>
                  <a:gd name="T26" fmla="*/ 56 w 211"/>
                  <a:gd name="T27" fmla="*/ 197 h 210"/>
                  <a:gd name="T28" fmla="*/ 75 w 211"/>
                  <a:gd name="T29" fmla="*/ 206 h 210"/>
                  <a:gd name="T30" fmla="*/ 95 w 211"/>
                  <a:gd name="T31" fmla="*/ 210 h 210"/>
                  <a:gd name="T32" fmla="*/ 116 w 211"/>
                  <a:gd name="T33" fmla="*/ 210 h 210"/>
                  <a:gd name="T34" fmla="*/ 138 w 211"/>
                  <a:gd name="T35" fmla="*/ 206 h 210"/>
                  <a:gd name="T36" fmla="*/ 157 w 211"/>
                  <a:gd name="T37" fmla="*/ 197 h 210"/>
                  <a:gd name="T38" fmla="*/ 173 w 211"/>
                  <a:gd name="T39" fmla="*/ 187 h 210"/>
                  <a:gd name="T40" fmla="*/ 187 w 211"/>
                  <a:gd name="T41" fmla="*/ 172 h 210"/>
                  <a:gd name="T42" fmla="*/ 199 w 211"/>
                  <a:gd name="T43" fmla="*/ 156 h 210"/>
                  <a:gd name="T44" fmla="*/ 206 w 211"/>
                  <a:gd name="T45" fmla="*/ 137 h 210"/>
                  <a:gd name="T46" fmla="*/ 211 w 211"/>
                  <a:gd name="T47" fmla="*/ 116 h 210"/>
                  <a:gd name="T48" fmla="*/ 211 w 211"/>
                  <a:gd name="T49" fmla="*/ 94 h 210"/>
                  <a:gd name="T50" fmla="*/ 206 w 211"/>
                  <a:gd name="T51" fmla="*/ 73 h 210"/>
                  <a:gd name="T52" fmla="*/ 199 w 211"/>
                  <a:gd name="T53" fmla="*/ 54 h 210"/>
                  <a:gd name="T54" fmla="*/ 187 w 211"/>
                  <a:gd name="T55" fmla="*/ 38 h 210"/>
                  <a:gd name="T56" fmla="*/ 173 w 211"/>
                  <a:gd name="T57" fmla="*/ 23 h 210"/>
                  <a:gd name="T58" fmla="*/ 157 w 211"/>
                  <a:gd name="T59" fmla="*/ 13 h 210"/>
                  <a:gd name="T60" fmla="*/ 138 w 211"/>
                  <a:gd name="T61" fmla="*/ 5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5" y="0"/>
                    </a:lnTo>
                    <a:lnTo>
                      <a:pt x="84" y="2"/>
                    </a:lnTo>
                    <a:lnTo>
                      <a:pt x="75" y="5"/>
                    </a:lnTo>
                    <a:lnTo>
                      <a:pt x="64" y="8"/>
                    </a:lnTo>
                    <a:lnTo>
                      <a:pt x="56" y="13"/>
                    </a:lnTo>
                    <a:lnTo>
                      <a:pt x="47" y="18"/>
                    </a:lnTo>
                    <a:lnTo>
                      <a:pt x="38" y="23"/>
                    </a:lnTo>
                    <a:lnTo>
                      <a:pt x="31" y="31"/>
                    </a:lnTo>
                    <a:lnTo>
                      <a:pt x="24" y="38"/>
                    </a:lnTo>
                    <a:lnTo>
                      <a:pt x="18" y="46"/>
                    </a:lnTo>
                    <a:lnTo>
                      <a:pt x="13" y="54"/>
                    </a:lnTo>
                    <a:lnTo>
                      <a:pt x="9" y="64"/>
                    </a:lnTo>
                    <a:lnTo>
                      <a:pt x="5" y="73"/>
                    </a:lnTo>
                    <a:lnTo>
                      <a:pt x="3" y="84"/>
                    </a:lnTo>
                    <a:lnTo>
                      <a:pt x="0" y="94"/>
                    </a:lnTo>
                    <a:lnTo>
                      <a:pt x="0" y="105"/>
                    </a:lnTo>
                    <a:lnTo>
                      <a:pt x="0" y="116"/>
                    </a:lnTo>
                    <a:lnTo>
                      <a:pt x="3" y="126"/>
                    </a:lnTo>
                    <a:lnTo>
                      <a:pt x="5" y="137"/>
                    </a:lnTo>
                    <a:lnTo>
                      <a:pt x="9" y="146"/>
                    </a:lnTo>
                    <a:lnTo>
                      <a:pt x="13" y="156"/>
                    </a:lnTo>
                    <a:lnTo>
                      <a:pt x="18" y="164"/>
                    </a:lnTo>
                    <a:lnTo>
                      <a:pt x="24" y="172"/>
                    </a:lnTo>
                    <a:lnTo>
                      <a:pt x="31" y="180"/>
                    </a:lnTo>
                    <a:lnTo>
                      <a:pt x="38" y="187"/>
                    </a:lnTo>
                    <a:lnTo>
                      <a:pt x="47" y="193"/>
                    </a:lnTo>
                    <a:lnTo>
                      <a:pt x="56" y="197"/>
                    </a:lnTo>
                    <a:lnTo>
                      <a:pt x="64" y="202"/>
                    </a:lnTo>
                    <a:lnTo>
                      <a:pt x="75" y="206"/>
                    </a:lnTo>
                    <a:lnTo>
                      <a:pt x="84" y="208"/>
                    </a:lnTo>
                    <a:lnTo>
                      <a:pt x="95" y="210"/>
                    </a:lnTo>
                    <a:lnTo>
                      <a:pt x="106" y="210"/>
                    </a:lnTo>
                    <a:lnTo>
                      <a:pt x="116" y="210"/>
                    </a:lnTo>
                    <a:lnTo>
                      <a:pt x="127" y="208"/>
                    </a:lnTo>
                    <a:lnTo>
                      <a:pt x="138" y="206"/>
                    </a:lnTo>
                    <a:lnTo>
                      <a:pt x="147" y="202"/>
                    </a:lnTo>
                    <a:lnTo>
                      <a:pt x="157" y="197"/>
                    </a:lnTo>
                    <a:lnTo>
                      <a:pt x="165" y="193"/>
                    </a:lnTo>
                    <a:lnTo>
                      <a:pt x="173" y="187"/>
                    </a:lnTo>
                    <a:lnTo>
                      <a:pt x="180" y="180"/>
                    </a:lnTo>
                    <a:lnTo>
                      <a:pt x="187" y="172"/>
                    </a:lnTo>
                    <a:lnTo>
                      <a:pt x="193" y="164"/>
                    </a:lnTo>
                    <a:lnTo>
                      <a:pt x="199" y="156"/>
                    </a:lnTo>
                    <a:lnTo>
                      <a:pt x="203" y="146"/>
                    </a:lnTo>
                    <a:lnTo>
                      <a:pt x="206" y="137"/>
                    </a:lnTo>
                    <a:lnTo>
                      <a:pt x="210" y="126"/>
                    </a:lnTo>
                    <a:lnTo>
                      <a:pt x="211" y="116"/>
                    </a:lnTo>
                    <a:lnTo>
                      <a:pt x="211" y="105"/>
                    </a:lnTo>
                    <a:lnTo>
                      <a:pt x="211" y="94"/>
                    </a:lnTo>
                    <a:lnTo>
                      <a:pt x="210" y="84"/>
                    </a:lnTo>
                    <a:lnTo>
                      <a:pt x="206" y="73"/>
                    </a:lnTo>
                    <a:lnTo>
                      <a:pt x="203" y="64"/>
                    </a:lnTo>
                    <a:lnTo>
                      <a:pt x="199" y="54"/>
                    </a:lnTo>
                    <a:lnTo>
                      <a:pt x="193" y="46"/>
                    </a:lnTo>
                    <a:lnTo>
                      <a:pt x="187" y="38"/>
                    </a:lnTo>
                    <a:lnTo>
                      <a:pt x="180" y="31"/>
                    </a:lnTo>
                    <a:lnTo>
                      <a:pt x="173" y="23"/>
                    </a:lnTo>
                    <a:lnTo>
                      <a:pt x="165" y="18"/>
                    </a:lnTo>
                    <a:lnTo>
                      <a:pt x="157" y="13"/>
                    </a:lnTo>
                    <a:lnTo>
                      <a:pt x="147" y="8"/>
                    </a:lnTo>
                    <a:lnTo>
                      <a:pt x="138" y="5"/>
                    </a:lnTo>
                    <a:lnTo>
                      <a:pt x="127" y="2"/>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9" name="Freeform 240"/>
              <p:cNvSpPr>
                <a:spLocks/>
              </p:cNvSpPr>
              <p:nvPr/>
            </p:nvSpPr>
            <p:spPr bwMode="auto">
              <a:xfrm>
                <a:off x="4463" y="3157"/>
                <a:ext cx="36" cy="35"/>
              </a:xfrm>
              <a:custGeom>
                <a:avLst/>
                <a:gdLst>
                  <a:gd name="T0" fmla="*/ 94 w 211"/>
                  <a:gd name="T1" fmla="*/ 0 h 210"/>
                  <a:gd name="T2" fmla="*/ 74 w 211"/>
                  <a:gd name="T3" fmla="*/ 5 h 210"/>
                  <a:gd name="T4" fmla="*/ 55 w 211"/>
                  <a:gd name="T5" fmla="*/ 13 h 210"/>
                  <a:gd name="T6" fmla="*/ 39 w 211"/>
                  <a:gd name="T7" fmla="*/ 24 h 210"/>
                  <a:gd name="T8" fmla="*/ 23 w 211"/>
                  <a:gd name="T9" fmla="*/ 38 h 210"/>
                  <a:gd name="T10" fmla="*/ 13 w 211"/>
                  <a:gd name="T11" fmla="*/ 54 h 210"/>
                  <a:gd name="T12" fmla="*/ 5 w 211"/>
                  <a:gd name="T13" fmla="*/ 73 h 210"/>
                  <a:gd name="T14" fmla="*/ 1 w 211"/>
                  <a:gd name="T15" fmla="*/ 94 h 210"/>
                  <a:gd name="T16" fmla="*/ 1 w 211"/>
                  <a:gd name="T17" fmla="*/ 116 h 210"/>
                  <a:gd name="T18" fmla="*/ 5 w 211"/>
                  <a:gd name="T19" fmla="*/ 137 h 210"/>
                  <a:gd name="T20" fmla="*/ 13 w 211"/>
                  <a:gd name="T21" fmla="*/ 155 h 210"/>
                  <a:gd name="T22" fmla="*/ 23 w 211"/>
                  <a:gd name="T23" fmla="*/ 173 h 210"/>
                  <a:gd name="T24" fmla="*/ 39 w 211"/>
                  <a:gd name="T25" fmla="*/ 187 h 210"/>
                  <a:gd name="T26" fmla="*/ 55 w 211"/>
                  <a:gd name="T27" fmla="*/ 197 h 210"/>
                  <a:gd name="T28" fmla="*/ 74 w 211"/>
                  <a:gd name="T29" fmla="*/ 206 h 210"/>
                  <a:gd name="T30" fmla="*/ 94 w 211"/>
                  <a:gd name="T31" fmla="*/ 210 h 210"/>
                  <a:gd name="T32" fmla="*/ 116 w 211"/>
                  <a:gd name="T33" fmla="*/ 210 h 210"/>
                  <a:gd name="T34" fmla="*/ 137 w 211"/>
                  <a:gd name="T35" fmla="*/ 206 h 210"/>
                  <a:gd name="T36" fmla="*/ 156 w 211"/>
                  <a:gd name="T37" fmla="*/ 197 h 210"/>
                  <a:gd name="T38" fmla="*/ 172 w 211"/>
                  <a:gd name="T39" fmla="*/ 187 h 210"/>
                  <a:gd name="T40" fmla="*/ 187 w 211"/>
                  <a:gd name="T41" fmla="*/ 173 h 210"/>
                  <a:gd name="T42" fmla="*/ 198 w 211"/>
                  <a:gd name="T43" fmla="*/ 155 h 210"/>
                  <a:gd name="T44" fmla="*/ 207 w 211"/>
                  <a:gd name="T45" fmla="*/ 137 h 210"/>
                  <a:gd name="T46" fmla="*/ 210 w 211"/>
                  <a:gd name="T47" fmla="*/ 116 h 210"/>
                  <a:gd name="T48" fmla="*/ 210 w 211"/>
                  <a:gd name="T49" fmla="*/ 94 h 210"/>
                  <a:gd name="T50" fmla="*/ 207 w 211"/>
                  <a:gd name="T51" fmla="*/ 73 h 210"/>
                  <a:gd name="T52" fmla="*/ 198 w 211"/>
                  <a:gd name="T53" fmla="*/ 54 h 210"/>
                  <a:gd name="T54" fmla="*/ 187 w 211"/>
                  <a:gd name="T55" fmla="*/ 38 h 210"/>
                  <a:gd name="T56" fmla="*/ 172 w 211"/>
                  <a:gd name="T57" fmla="*/ 24 h 210"/>
                  <a:gd name="T58" fmla="*/ 156 w 211"/>
                  <a:gd name="T59" fmla="*/ 13 h 210"/>
                  <a:gd name="T60" fmla="*/ 137 w 211"/>
                  <a:gd name="T61" fmla="*/ 5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4" y="0"/>
                    </a:lnTo>
                    <a:lnTo>
                      <a:pt x="84" y="2"/>
                    </a:lnTo>
                    <a:lnTo>
                      <a:pt x="74" y="5"/>
                    </a:lnTo>
                    <a:lnTo>
                      <a:pt x="65" y="8"/>
                    </a:lnTo>
                    <a:lnTo>
                      <a:pt x="55" y="13"/>
                    </a:lnTo>
                    <a:lnTo>
                      <a:pt x="46" y="18"/>
                    </a:lnTo>
                    <a:lnTo>
                      <a:pt x="39" y="24"/>
                    </a:lnTo>
                    <a:lnTo>
                      <a:pt x="31" y="31"/>
                    </a:lnTo>
                    <a:lnTo>
                      <a:pt x="23" y="38"/>
                    </a:lnTo>
                    <a:lnTo>
                      <a:pt x="18" y="46"/>
                    </a:lnTo>
                    <a:lnTo>
                      <a:pt x="13" y="54"/>
                    </a:lnTo>
                    <a:lnTo>
                      <a:pt x="8" y="64"/>
                    </a:lnTo>
                    <a:lnTo>
                      <a:pt x="5" y="73"/>
                    </a:lnTo>
                    <a:lnTo>
                      <a:pt x="2" y="84"/>
                    </a:lnTo>
                    <a:lnTo>
                      <a:pt x="1" y="94"/>
                    </a:lnTo>
                    <a:lnTo>
                      <a:pt x="0" y="105"/>
                    </a:lnTo>
                    <a:lnTo>
                      <a:pt x="1" y="116"/>
                    </a:lnTo>
                    <a:lnTo>
                      <a:pt x="2" y="126"/>
                    </a:lnTo>
                    <a:lnTo>
                      <a:pt x="5" y="137"/>
                    </a:lnTo>
                    <a:lnTo>
                      <a:pt x="8" y="146"/>
                    </a:lnTo>
                    <a:lnTo>
                      <a:pt x="13" y="155"/>
                    </a:lnTo>
                    <a:lnTo>
                      <a:pt x="18" y="164"/>
                    </a:lnTo>
                    <a:lnTo>
                      <a:pt x="23" y="173"/>
                    </a:lnTo>
                    <a:lnTo>
                      <a:pt x="31" y="180"/>
                    </a:lnTo>
                    <a:lnTo>
                      <a:pt x="39" y="187"/>
                    </a:lnTo>
                    <a:lnTo>
                      <a:pt x="46" y="193"/>
                    </a:lnTo>
                    <a:lnTo>
                      <a:pt x="55" y="197"/>
                    </a:lnTo>
                    <a:lnTo>
                      <a:pt x="65" y="202"/>
                    </a:lnTo>
                    <a:lnTo>
                      <a:pt x="74" y="206"/>
                    </a:lnTo>
                    <a:lnTo>
                      <a:pt x="84" y="208"/>
                    </a:lnTo>
                    <a:lnTo>
                      <a:pt x="94" y="210"/>
                    </a:lnTo>
                    <a:lnTo>
                      <a:pt x="105" y="210"/>
                    </a:lnTo>
                    <a:lnTo>
                      <a:pt x="116" y="210"/>
                    </a:lnTo>
                    <a:lnTo>
                      <a:pt x="126" y="208"/>
                    </a:lnTo>
                    <a:lnTo>
                      <a:pt x="137" y="206"/>
                    </a:lnTo>
                    <a:lnTo>
                      <a:pt x="146" y="202"/>
                    </a:lnTo>
                    <a:lnTo>
                      <a:pt x="156" y="197"/>
                    </a:lnTo>
                    <a:lnTo>
                      <a:pt x="164" y="193"/>
                    </a:lnTo>
                    <a:lnTo>
                      <a:pt x="172" y="187"/>
                    </a:lnTo>
                    <a:lnTo>
                      <a:pt x="180" y="180"/>
                    </a:lnTo>
                    <a:lnTo>
                      <a:pt x="187" y="173"/>
                    </a:lnTo>
                    <a:lnTo>
                      <a:pt x="193" y="164"/>
                    </a:lnTo>
                    <a:lnTo>
                      <a:pt x="198" y="155"/>
                    </a:lnTo>
                    <a:lnTo>
                      <a:pt x="203" y="146"/>
                    </a:lnTo>
                    <a:lnTo>
                      <a:pt x="207" y="137"/>
                    </a:lnTo>
                    <a:lnTo>
                      <a:pt x="209" y="126"/>
                    </a:lnTo>
                    <a:lnTo>
                      <a:pt x="210" y="116"/>
                    </a:lnTo>
                    <a:lnTo>
                      <a:pt x="211" y="105"/>
                    </a:lnTo>
                    <a:lnTo>
                      <a:pt x="210" y="94"/>
                    </a:lnTo>
                    <a:lnTo>
                      <a:pt x="209" y="84"/>
                    </a:lnTo>
                    <a:lnTo>
                      <a:pt x="207" y="73"/>
                    </a:lnTo>
                    <a:lnTo>
                      <a:pt x="203" y="64"/>
                    </a:lnTo>
                    <a:lnTo>
                      <a:pt x="198" y="54"/>
                    </a:lnTo>
                    <a:lnTo>
                      <a:pt x="193" y="46"/>
                    </a:lnTo>
                    <a:lnTo>
                      <a:pt x="187" y="38"/>
                    </a:lnTo>
                    <a:lnTo>
                      <a:pt x="180" y="31"/>
                    </a:lnTo>
                    <a:lnTo>
                      <a:pt x="172" y="24"/>
                    </a:lnTo>
                    <a:lnTo>
                      <a:pt x="164" y="18"/>
                    </a:lnTo>
                    <a:lnTo>
                      <a:pt x="156" y="13"/>
                    </a:lnTo>
                    <a:lnTo>
                      <a:pt x="146" y="8"/>
                    </a:lnTo>
                    <a:lnTo>
                      <a:pt x="137" y="5"/>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0" name="Freeform 241"/>
              <p:cNvSpPr>
                <a:spLocks/>
              </p:cNvSpPr>
              <p:nvPr/>
            </p:nvSpPr>
            <p:spPr bwMode="auto">
              <a:xfrm>
                <a:off x="4479" y="3347"/>
                <a:ext cx="35" cy="35"/>
              </a:xfrm>
              <a:custGeom>
                <a:avLst/>
                <a:gdLst>
                  <a:gd name="T0" fmla="*/ 95 w 212"/>
                  <a:gd name="T1" fmla="*/ 0 h 210"/>
                  <a:gd name="T2" fmla="*/ 75 w 212"/>
                  <a:gd name="T3" fmla="*/ 5 h 210"/>
                  <a:gd name="T4" fmla="*/ 56 w 212"/>
                  <a:gd name="T5" fmla="*/ 13 h 210"/>
                  <a:gd name="T6" fmla="*/ 39 w 212"/>
                  <a:gd name="T7" fmla="*/ 24 h 210"/>
                  <a:gd name="T8" fmla="*/ 25 w 212"/>
                  <a:gd name="T9" fmla="*/ 38 h 210"/>
                  <a:gd name="T10" fmla="*/ 13 w 212"/>
                  <a:gd name="T11" fmla="*/ 55 h 210"/>
                  <a:gd name="T12" fmla="*/ 5 w 212"/>
                  <a:gd name="T13" fmla="*/ 74 h 210"/>
                  <a:gd name="T14" fmla="*/ 1 w 212"/>
                  <a:gd name="T15" fmla="*/ 94 h 210"/>
                  <a:gd name="T16" fmla="*/ 1 w 212"/>
                  <a:gd name="T17" fmla="*/ 116 h 210"/>
                  <a:gd name="T18" fmla="*/ 5 w 212"/>
                  <a:gd name="T19" fmla="*/ 137 h 210"/>
                  <a:gd name="T20" fmla="*/ 13 w 212"/>
                  <a:gd name="T21" fmla="*/ 156 h 210"/>
                  <a:gd name="T22" fmla="*/ 25 w 212"/>
                  <a:gd name="T23" fmla="*/ 173 h 210"/>
                  <a:gd name="T24" fmla="*/ 39 w 212"/>
                  <a:gd name="T25" fmla="*/ 187 h 210"/>
                  <a:gd name="T26" fmla="*/ 56 w 212"/>
                  <a:gd name="T27" fmla="*/ 199 h 210"/>
                  <a:gd name="T28" fmla="*/ 75 w 212"/>
                  <a:gd name="T29" fmla="*/ 206 h 210"/>
                  <a:gd name="T30" fmla="*/ 95 w 212"/>
                  <a:gd name="T31" fmla="*/ 210 h 210"/>
                  <a:gd name="T32" fmla="*/ 117 w 212"/>
                  <a:gd name="T33" fmla="*/ 210 h 210"/>
                  <a:gd name="T34" fmla="*/ 137 w 212"/>
                  <a:gd name="T35" fmla="*/ 206 h 210"/>
                  <a:gd name="T36" fmla="*/ 156 w 212"/>
                  <a:gd name="T37" fmla="*/ 199 h 210"/>
                  <a:gd name="T38" fmla="*/ 173 w 212"/>
                  <a:gd name="T39" fmla="*/ 187 h 210"/>
                  <a:gd name="T40" fmla="*/ 187 w 212"/>
                  <a:gd name="T41" fmla="*/ 173 h 210"/>
                  <a:gd name="T42" fmla="*/ 199 w 212"/>
                  <a:gd name="T43" fmla="*/ 156 h 210"/>
                  <a:gd name="T44" fmla="*/ 207 w 212"/>
                  <a:gd name="T45" fmla="*/ 137 h 210"/>
                  <a:gd name="T46" fmla="*/ 211 w 212"/>
                  <a:gd name="T47" fmla="*/ 116 h 210"/>
                  <a:gd name="T48" fmla="*/ 211 w 212"/>
                  <a:gd name="T49" fmla="*/ 94 h 210"/>
                  <a:gd name="T50" fmla="*/ 207 w 212"/>
                  <a:gd name="T51" fmla="*/ 74 h 210"/>
                  <a:gd name="T52" fmla="*/ 199 w 212"/>
                  <a:gd name="T53" fmla="*/ 55 h 210"/>
                  <a:gd name="T54" fmla="*/ 187 w 212"/>
                  <a:gd name="T55" fmla="*/ 38 h 210"/>
                  <a:gd name="T56" fmla="*/ 173 w 212"/>
                  <a:gd name="T57" fmla="*/ 24 h 210"/>
                  <a:gd name="T58" fmla="*/ 156 w 212"/>
                  <a:gd name="T59" fmla="*/ 13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2"/>
                    </a:lnTo>
                    <a:lnTo>
                      <a:pt x="75" y="5"/>
                    </a:lnTo>
                    <a:lnTo>
                      <a:pt x="65" y="8"/>
                    </a:lnTo>
                    <a:lnTo>
                      <a:pt x="56" y="13"/>
                    </a:lnTo>
                    <a:lnTo>
                      <a:pt x="48" y="18"/>
                    </a:lnTo>
                    <a:lnTo>
                      <a:pt x="39" y="24"/>
                    </a:lnTo>
                    <a:lnTo>
                      <a:pt x="31" y="31"/>
                    </a:lnTo>
                    <a:lnTo>
                      <a:pt x="25" y="38"/>
                    </a:lnTo>
                    <a:lnTo>
                      <a:pt x="18" y="46"/>
                    </a:lnTo>
                    <a:lnTo>
                      <a:pt x="13" y="55"/>
                    </a:lnTo>
                    <a:lnTo>
                      <a:pt x="9" y="65"/>
                    </a:lnTo>
                    <a:lnTo>
                      <a:pt x="5" y="74"/>
                    </a:lnTo>
                    <a:lnTo>
                      <a:pt x="3" y="84"/>
                    </a:lnTo>
                    <a:lnTo>
                      <a:pt x="1" y="94"/>
                    </a:lnTo>
                    <a:lnTo>
                      <a:pt x="0" y="105"/>
                    </a:lnTo>
                    <a:lnTo>
                      <a:pt x="1" y="116"/>
                    </a:lnTo>
                    <a:lnTo>
                      <a:pt x="3" y="126"/>
                    </a:lnTo>
                    <a:lnTo>
                      <a:pt x="5" y="137"/>
                    </a:lnTo>
                    <a:lnTo>
                      <a:pt x="9" y="147"/>
                    </a:lnTo>
                    <a:lnTo>
                      <a:pt x="13" y="156"/>
                    </a:lnTo>
                    <a:lnTo>
                      <a:pt x="18" y="164"/>
                    </a:lnTo>
                    <a:lnTo>
                      <a:pt x="25" y="173"/>
                    </a:lnTo>
                    <a:lnTo>
                      <a:pt x="31" y="180"/>
                    </a:lnTo>
                    <a:lnTo>
                      <a:pt x="39" y="187"/>
                    </a:lnTo>
                    <a:lnTo>
                      <a:pt x="48" y="193"/>
                    </a:lnTo>
                    <a:lnTo>
                      <a:pt x="56" y="199"/>
                    </a:lnTo>
                    <a:lnTo>
                      <a:pt x="65" y="202"/>
                    </a:lnTo>
                    <a:lnTo>
                      <a:pt x="75" y="206"/>
                    </a:lnTo>
                    <a:lnTo>
                      <a:pt x="84" y="209"/>
                    </a:lnTo>
                    <a:lnTo>
                      <a:pt x="95" y="210"/>
                    </a:lnTo>
                    <a:lnTo>
                      <a:pt x="105" y="210"/>
                    </a:lnTo>
                    <a:lnTo>
                      <a:pt x="117" y="210"/>
                    </a:lnTo>
                    <a:lnTo>
                      <a:pt x="127" y="209"/>
                    </a:lnTo>
                    <a:lnTo>
                      <a:pt x="137" y="206"/>
                    </a:lnTo>
                    <a:lnTo>
                      <a:pt x="147" y="202"/>
                    </a:lnTo>
                    <a:lnTo>
                      <a:pt x="156" y="199"/>
                    </a:lnTo>
                    <a:lnTo>
                      <a:pt x="165" y="193"/>
                    </a:lnTo>
                    <a:lnTo>
                      <a:pt x="173" y="187"/>
                    </a:lnTo>
                    <a:lnTo>
                      <a:pt x="181" y="180"/>
                    </a:lnTo>
                    <a:lnTo>
                      <a:pt x="187" y="173"/>
                    </a:lnTo>
                    <a:lnTo>
                      <a:pt x="193" y="164"/>
                    </a:lnTo>
                    <a:lnTo>
                      <a:pt x="199" y="156"/>
                    </a:lnTo>
                    <a:lnTo>
                      <a:pt x="204" y="147"/>
                    </a:lnTo>
                    <a:lnTo>
                      <a:pt x="207" y="137"/>
                    </a:lnTo>
                    <a:lnTo>
                      <a:pt x="209" y="126"/>
                    </a:lnTo>
                    <a:lnTo>
                      <a:pt x="211" y="116"/>
                    </a:lnTo>
                    <a:lnTo>
                      <a:pt x="212" y="105"/>
                    </a:lnTo>
                    <a:lnTo>
                      <a:pt x="211" y="94"/>
                    </a:lnTo>
                    <a:lnTo>
                      <a:pt x="209" y="84"/>
                    </a:lnTo>
                    <a:lnTo>
                      <a:pt x="207" y="74"/>
                    </a:lnTo>
                    <a:lnTo>
                      <a:pt x="204" y="65"/>
                    </a:lnTo>
                    <a:lnTo>
                      <a:pt x="199" y="55"/>
                    </a:lnTo>
                    <a:lnTo>
                      <a:pt x="193" y="46"/>
                    </a:lnTo>
                    <a:lnTo>
                      <a:pt x="187" y="38"/>
                    </a:lnTo>
                    <a:lnTo>
                      <a:pt x="181" y="31"/>
                    </a:lnTo>
                    <a:lnTo>
                      <a:pt x="173" y="24"/>
                    </a:lnTo>
                    <a:lnTo>
                      <a:pt x="165" y="18"/>
                    </a:lnTo>
                    <a:lnTo>
                      <a:pt x="156" y="13"/>
                    </a:lnTo>
                    <a:lnTo>
                      <a:pt x="147" y="8"/>
                    </a:lnTo>
                    <a:lnTo>
                      <a:pt x="137" y="5"/>
                    </a:lnTo>
                    <a:lnTo>
                      <a:pt x="127"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1" name="Freeform 242"/>
              <p:cNvSpPr>
                <a:spLocks/>
              </p:cNvSpPr>
              <p:nvPr/>
            </p:nvSpPr>
            <p:spPr bwMode="auto">
              <a:xfrm>
                <a:off x="4495" y="3521"/>
                <a:ext cx="35" cy="35"/>
              </a:xfrm>
              <a:custGeom>
                <a:avLst/>
                <a:gdLst>
                  <a:gd name="T0" fmla="*/ 94 w 211"/>
                  <a:gd name="T1" fmla="*/ 0 h 210"/>
                  <a:gd name="T2" fmla="*/ 74 w 211"/>
                  <a:gd name="T3" fmla="*/ 5 h 210"/>
                  <a:gd name="T4" fmla="*/ 55 w 211"/>
                  <a:gd name="T5" fmla="*/ 13 h 210"/>
                  <a:gd name="T6" fmla="*/ 39 w 211"/>
                  <a:gd name="T7" fmla="*/ 24 h 210"/>
                  <a:gd name="T8" fmla="*/ 24 w 211"/>
                  <a:gd name="T9" fmla="*/ 38 h 210"/>
                  <a:gd name="T10" fmla="*/ 13 w 211"/>
                  <a:gd name="T11" fmla="*/ 56 h 210"/>
                  <a:gd name="T12" fmla="*/ 4 w 211"/>
                  <a:gd name="T13" fmla="*/ 74 h 210"/>
                  <a:gd name="T14" fmla="*/ 1 w 211"/>
                  <a:gd name="T15" fmla="*/ 95 h 210"/>
                  <a:gd name="T16" fmla="*/ 1 w 211"/>
                  <a:gd name="T17" fmla="*/ 116 h 210"/>
                  <a:gd name="T18" fmla="*/ 4 w 211"/>
                  <a:gd name="T19" fmla="*/ 137 h 210"/>
                  <a:gd name="T20" fmla="*/ 13 w 211"/>
                  <a:gd name="T21" fmla="*/ 156 h 210"/>
                  <a:gd name="T22" fmla="*/ 24 w 211"/>
                  <a:gd name="T23" fmla="*/ 173 h 210"/>
                  <a:gd name="T24" fmla="*/ 39 w 211"/>
                  <a:gd name="T25" fmla="*/ 187 h 210"/>
                  <a:gd name="T26" fmla="*/ 55 w 211"/>
                  <a:gd name="T27" fmla="*/ 199 h 210"/>
                  <a:gd name="T28" fmla="*/ 74 w 211"/>
                  <a:gd name="T29" fmla="*/ 206 h 210"/>
                  <a:gd name="T30" fmla="*/ 94 w 211"/>
                  <a:gd name="T31" fmla="*/ 210 h 210"/>
                  <a:gd name="T32" fmla="*/ 117 w 211"/>
                  <a:gd name="T33" fmla="*/ 210 h 210"/>
                  <a:gd name="T34" fmla="*/ 137 w 211"/>
                  <a:gd name="T35" fmla="*/ 206 h 210"/>
                  <a:gd name="T36" fmla="*/ 156 w 211"/>
                  <a:gd name="T37" fmla="*/ 199 h 210"/>
                  <a:gd name="T38" fmla="*/ 172 w 211"/>
                  <a:gd name="T39" fmla="*/ 187 h 210"/>
                  <a:gd name="T40" fmla="*/ 186 w 211"/>
                  <a:gd name="T41" fmla="*/ 173 h 210"/>
                  <a:gd name="T42" fmla="*/ 198 w 211"/>
                  <a:gd name="T43" fmla="*/ 156 h 210"/>
                  <a:gd name="T44" fmla="*/ 206 w 211"/>
                  <a:gd name="T45" fmla="*/ 137 h 210"/>
                  <a:gd name="T46" fmla="*/ 210 w 211"/>
                  <a:gd name="T47" fmla="*/ 116 h 210"/>
                  <a:gd name="T48" fmla="*/ 210 w 211"/>
                  <a:gd name="T49" fmla="*/ 95 h 210"/>
                  <a:gd name="T50" fmla="*/ 206 w 211"/>
                  <a:gd name="T51" fmla="*/ 74 h 210"/>
                  <a:gd name="T52" fmla="*/ 198 w 211"/>
                  <a:gd name="T53" fmla="*/ 56 h 210"/>
                  <a:gd name="T54" fmla="*/ 186 w 211"/>
                  <a:gd name="T55" fmla="*/ 38 h 210"/>
                  <a:gd name="T56" fmla="*/ 172 w 211"/>
                  <a:gd name="T57" fmla="*/ 24 h 210"/>
                  <a:gd name="T58" fmla="*/ 156 w 211"/>
                  <a:gd name="T59" fmla="*/ 13 h 210"/>
                  <a:gd name="T60" fmla="*/ 137 w 211"/>
                  <a:gd name="T61" fmla="*/ 5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4" y="0"/>
                    </a:lnTo>
                    <a:lnTo>
                      <a:pt x="85" y="2"/>
                    </a:lnTo>
                    <a:lnTo>
                      <a:pt x="74" y="5"/>
                    </a:lnTo>
                    <a:lnTo>
                      <a:pt x="65" y="8"/>
                    </a:lnTo>
                    <a:lnTo>
                      <a:pt x="55" y="13"/>
                    </a:lnTo>
                    <a:lnTo>
                      <a:pt x="47" y="18"/>
                    </a:lnTo>
                    <a:lnTo>
                      <a:pt x="39" y="24"/>
                    </a:lnTo>
                    <a:lnTo>
                      <a:pt x="30" y="31"/>
                    </a:lnTo>
                    <a:lnTo>
                      <a:pt x="24" y="38"/>
                    </a:lnTo>
                    <a:lnTo>
                      <a:pt x="19" y="46"/>
                    </a:lnTo>
                    <a:lnTo>
                      <a:pt x="13" y="56"/>
                    </a:lnTo>
                    <a:lnTo>
                      <a:pt x="8" y="64"/>
                    </a:lnTo>
                    <a:lnTo>
                      <a:pt x="4" y="74"/>
                    </a:lnTo>
                    <a:lnTo>
                      <a:pt x="2" y="84"/>
                    </a:lnTo>
                    <a:lnTo>
                      <a:pt x="1" y="95"/>
                    </a:lnTo>
                    <a:lnTo>
                      <a:pt x="0" y="105"/>
                    </a:lnTo>
                    <a:lnTo>
                      <a:pt x="1" y="116"/>
                    </a:lnTo>
                    <a:lnTo>
                      <a:pt x="2" y="127"/>
                    </a:lnTo>
                    <a:lnTo>
                      <a:pt x="4" y="137"/>
                    </a:lnTo>
                    <a:lnTo>
                      <a:pt x="8" y="147"/>
                    </a:lnTo>
                    <a:lnTo>
                      <a:pt x="13" y="156"/>
                    </a:lnTo>
                    <a:lnTo>
                      <a:pt x="19" y="164"/>
                    </a:lnTo>
                    <a:lnTo>
                      <a:pt x="24" y="173"/>
                    </a:lnTo>
                    <a:lnTo>
                      <a:pt x="30" y="180"/>
                    </a:lnTo>
                    <a:lnTo>
                      <a:pt x="39" y="187"/>
                    </a:lnTo>
                    <a:lnTo>
                      <a:pt x="47" y="193"/>
                    </a:lnTo>
                    <a:lnTo>
                      <a:pt x="55" y="199"/>
                    </a:lnTo>
                    <a:lnTo>
                      <a:pt x="65" y="202"/>
                    </a:lnTo>
                    <a:lnTo>
                      <a:pt x="74" y="206"/>
                    </a:lnTo>
                    <a:lnTo>
                      <a:pt x="85" y="209"/>
                    </a:lnTo>
                    <a:lnTo>
                      <a:pt x="94" y="210"/>
                    </a:lnTo>
                    <a:lnTo>
                      <a:pt x="106" y="210"/>
                    </a:lnTo>
                    <a:lnTo>
                      <a:pt x="117" y="210"/>
                    </a:lnTo>
                    <a:lnTo>
                      <a:pt x="127" y="209"/>
                    </a:lnTo>
                    <a:lnTo>
                      <a:pt x="137" y="206"/>
                    </a:lnTo>
                    <a:lnTo>
                      <a:pt x="146" y="202"/>
                    </a:lnTo>
                    <a:lnTo>
                      <a:pt x="156" y="199"/>
                    </a:lnTo>
                    <a:lnTo>
                      <a:pt x="164" y="193"/>
                    </a:lnTo>
                    <a:lnTo>
                      <a:pt x="172" y="187"/>
                    </a:lnTo>
                    <a:lnTo>
                      <a:pt x="180" y="180"/>
                    </a:lnTo>
                    <a:lnTo>
                      <a:pt x="186" y="173"/>
                    </a:lnTo>
                    <a:lnTo>
                      <a:pt x="193" y="164"/>
                    </a:lnTo>
                    <a:lnTo>
                      <a:pt x="198" y="156"/>
                    </a:lnTo>
                    <a:lnTo>
                      <a:pt x="203" y="147"/>
                    </a:lnTo>
                    <a:lnTo>
                      <a:pt x="206" y="137"/>
                    </a:lnTo>
                    <a:lnTo>
                      <a:pt x="209" y="127"/>
                    </a:lnTo>
                    <a:lnTo>
                      <a:pt x="210" y="116"/>
                    </a:lnTo>
                    <a:lnTo>
                      <a:pt x="211" y="105"/>
                    </a:lnTo>
                    <a:lnTo>
                      <a:pt x="210" y="95"/>
                    </a:lnTo>
                    <a:lnTo>
                      <a:pt x="209" y="84"/>
                    </a:lnTo>
                    <a:lnTo>
                      <a:pt x="206" y="74"/>
                    </a:lnTo>
                    <a:lnTo>
                      <a:pt x="203" y="64"/>
                    </a:lnTo>
                    <a:lnTo>
                      <a:pt x="198" y="56"/>
                    </a:lnTo>
                    <a:lnTo>
                      <a:pt x="193" y="46"/>
                    </a:lnTo>
                    <a:lnTo>
                      <a:pt x="186" y="38"/>
                    </a:lnTo>
                    <a:lnTo>
                      <a:pt x="180" y="31"/>
                    </a:lnTo>
                    <a:lnTo>
                      <a:pt x="172" y="24"/>
                    </a:lnTo>
                    <a:lnTo>
                      <a:pt x="164" y="18"/>
                    </a:lnTo>
                    <a:lnTo>
                      <a:pt x="156" y="13"/>
                    </a:lnTo>
                    <a:lnTo>
                      <a:pt x="146" y="8"/>
                    </a:lnTo>
                    <a:lnTo>
                      <a:pt x="137" y="5"/>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2" name="Freeform 243"/>
              <p:cNvSpPr>
                <a:spLocks/>
              </p:cNvSpPr>
              <p:nvPr/>
            </p:nvSpPr>
            <p:spPr bwMode="auto">
              <a:xfrm>
                <a:off x="4510" y="3661"/>
                <a:ext cx="35" cy="36"/>
              </a:xfrm>
              <a:custGeom>
                <a:avLst/>
                <a:gdLst>
                  <a:gd name="T0" fmla="*/ 96 w 212"/>
                  <a:gd name="T1" fmla="*/ 1 h 212"/>
                  <a:gd name="T2" fmla="*/ 74 w 212"/>
                  <a:gd name="T3" fmla="*/ 5 h 212"/>
                  <a:gd name="T4" fmla="*/ 56 w 212"/>
                  <a:gd name="T5" fmla="*/ 13 h 212"/>
                  <a:gd name="T6" fmla="*/ 39 w 212"/>
                  <a:gd name="T7" fmla="*/ 24 h 212"/>
                  <a:gd name="T8" fmla="*/ 25 w 212"/>
                  <a:gd name="T9" fmla="*/ 39 h 212"/>
                  <a:gd name="T10" fmla="*/ 13 w 212"/>
                  <a:gd name="T11" fmla="*/ 55 h 212"/>
                  <a:gd name="T12" fmla="*/ 5 w 212"/>
                  <a:gd name="T13" fmla="*/ 74 h 212"/>
                  <a:gd name="T14" fmla="*/ 1 w 212"/>
                  <a:gd name="T15" fmla="*/ 94 h 212"/>
                  <a:gd name="T16" fmla="*/ 1 w 212"/>
                  <a:gd name="T17" fmla="*/ 116 h 212"/>
                  <a:gd name="T18" fmla="*/ 5 w 212"/>
                  <a:gd name="T19" fmla="*/ 137 h 212"/>
                  <a:gd name="T20" fmla="*/ 13 w 212"/>
                  <a:gd name="T21" fmla="*/ 156 h 212"/>
                  <a:gd name="T22" fmla="*/ 25 w 212"/>
                  <a:gd name="T23" fmla="*/ 172 h 212"/>
                  <a:gd name="T24" fmla="*/ 39 w 212"/>
                  <a:gd name="T25" fmla="*/ 187 h 212"/>
                  <a:gd name="T26" fmla="*/ 56 w 212"/>
                  <a:gd name="T27" fmla="*/ 199 h 212"/>
                  <a:gd name="T28" fmla="*/ 74 w 212"/>
                  <a:gd name="T29" fmla="*/ 207 h 212"/>
                  <a:gd name="T30" fmla="*/ 96 w 212"/>
                  <a:gd name="T31" fmla="*/ 210 h 212"/>
                  <a:gd name="T32" fmla="*/ 117 w 212"/>
                  <a:gd name="T33" fmla="*/ 210 h 212"/>
                  <a:gd name="T34" fmla="*/ 137 w 212"/>
                  <a:gd name="T35" fmla="*/ 207 h 212"/>
                  <a:gd name="T36" fmla="*/ 156 w 212"/>
                  <a:gd name="T37" fmla="*/ 199 h 212"/>
                  <a:gd name="T38" fmla="*/ 173 w 212"/>
                  <a:gd name="T39" fmla="*/ 187 h 212"/>
                  <a:gd name="T40" fmla="*/ 187 w 212"/>
                  <a:gd name="T41" fmla="*/ 172 h 212"/>
                  <a:gd name="T42" fmla="*/ 199 w 212"/>
                  <a:gd name="T43" fmla="*/ 156 h 212"/>
                  <a:gd name="T44" fmla="*/ 207 w 212"/>
                  <a:gd name="T45" fmla="*/ 137 h 212"/>
                  <a:gd name="T46" fmla="*/ 210 w 212"/>
                  <a:gd name="T47" fmla="*/ 116 h 212"/>
                  <a:gd name="T48" fmla="*/ 210 w 212"/>
                  <a:gd name="T49" fmla="*/ 94 h 212"/>
                  <a:gd name="T50" fmla="*/ 207 w 212"/>
                  <a:gd name="T51" fmla="*/ 74 h 212"/>
                  <a:gd name="T52" fmla="*/ 199 w 212"/>
                  <a:gd name="T53" fmla="*/ 55 h 212"/>
                  <a:gd name="T54" fmla="*/ 187 w 212"/>
                  <a:gd name="T55" fmla="*/ 39 h 212"/>
                  <a:gd name="T56" fmla="*/ 173 w 212"/>
                  <a:gd name="T57" fmla="*/ 24 h 212"/>
                  <a:gd name="T58" fmla="*/ 156 w 212"/>
                  <a:gd name="T59" fmla="*/ 13 h 212"/>
                  <a:gd name="T60" fmla="*/ 137 w 212"/>
                  <a:gd name="T61" fmla="*/ 5 h 212"/>
                  <a:gd name="T62" fmla="*/ 117 w 212"/>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2">
                    <a:moveTo>
                      <a:pt x="106" y="0"/>
                    </a:moveTo>
                    <a:lnTo>
                      <a:pt x="96" y="1"/>
                    </a:lnTo>
                    <a:lnTo>
                      <a:pt x="85" y="2"/>
                    </a:lnTo>
                    <a:lnTo>
                      <a:pt x="74" y="5"/>
                    </a:lnTo>
                    <a:lnTo>
                      <a:pt x="65" y="8"/>
                    </a:lnTo>
                    <a:lnTo>
                      <a:pt x="56" y="13"/>
                    </a:lnTo>
                    <a:lnTo>
                      <a:pt x="47" y="18"/>
                    </a:lnTo>
                    <a:lnTo>
                      <a:pt x="39" y="24"/>
                    </a:lnTo>
                    <a:lnTo>
                      <a:pt x="32" y="31"/>
                    </a:lnTo>
                    <a:lnTo>
                      <a:pt x="25" y="39"/>
                    </a:lnTo>
                    <a:lnTo>
                      <a:pt x="19" y="46"/>
                    </a:lnTo>
                    <a:lnTo>
                      <a:pt x="13" y="55"/>
                    </a:lnTo>
                    <a:lnTo>
                      <a:pt x="8" y="65"/>
                    </a:lnTo>
                    <a:lnTo>
                      <a:pt x="5" y="74"/>
                    </a:lnTo>
                    <a:lnTo>
                      <a:pt x="2" y="84"/>
                    </a:lnTo>
                    <a:lnTo>
                      <a:pt x="1" y="94"/>
                    </a:lnTo>
                    <a:lnTo>
                      <a:pt x="0" y="105"/>
                    </a:lnTo>
                    <a:lnTo>
                      <a:pt x="1" y="116"/>
                    </a:lnTo>
                    <a:lnTo>
                      <a:pt x="2" y="126"/>
                    </a:lnTo>
                    <a:lnTo>
                      <a:pt x="5" y="137"/>
                    </a:lnTo>
                    <a:lnTo>
                      <a:pt x="8" y="146"/>
                    </a:lnTo>
                    <a:lnTo>
                      <a:pt x="13" y="156"/>
                    </a:lnTo>
                    <a:lnTo>
                      <a:pt x="19" y="164"/>
                    </a:lnTo>
                    <a:lnTo>
                      <a:pt x="25" y="172"/>
                    </a:lnTo>
                    <a:lnTo>
                      <a:pt x="32" y="180"/>
                    </a:lnTo>
                    <a:lnTo>
                      <a:pt x="39" y="187"/>
                    </a:lnTo>
                    <a:lnTo>
                      <a:pt x="47" y="193"/>
                    </a:lnTo>
                    <a:lnTo>
                      <a:pt x="56" y="199"/>
                    </a:lnTo>
                    <a:lnTo>
                      <a:pt x="65" y="203"/>
                    </a:lnTo>
                    <a:lnTo>
                      <a:pt x="74" y="207"/>
                    </a:lnTo>
                    <a:lnTo>
                      <a:pt x="85" y="209"/>
                    </a:lnTo>
                    <a:lnTo>
                      <a:pt x="96" y="210"/>
                    </a:lnTo>
                    <a:lnTo>
                      <a:pt x="106" y="212"/>
                    </a:lnTo>
                    <a:lnTo>
                      <a:pt x="117" y="210"/>
                    </a:lnTo>
                    <a:lnTo>
                      <a:pt x="128" y="209"/>
                    </a:lnTo>
                    <a:lnTo>
                      <a:pt x="137" y="207"/>
                    </a:lnTo>
                    <a:lnTo>
                      <a:pt x="147" y="203"/>
                    </a:lnTo>
                    <a:lnTo>
                      <a:pt x="156" y="199"/>
                    </a:lnTo>
                    <a:lnTo>
                      <a:pt x="165" y="193"/>
                    </a:lnTo>
                    <a:lnTo>
                      <a:pt x="173" y="187"/>
                    </a:lnTo>
                    <a:lnTo>
                      <a:pt x="181" y="180"/>
                    </a:lnTo>
                    <a:lnTo>
                      <a:pt x="187" y="172"/>
                    </a:lnTo>
                    <a:lnTo>
                      <a:pt x="194" y="164"/>
                    </a:lnTo>
                    <a:lnTo>
                      <a:pt x="199" y="156"/>
                    </a:lnTo>
                    <a:lnTo>
                      <a:pt x="203" y="146"/>
                    </a:lnTo>
                    <a:lnTo>
                      <a:pt x="207" y="137"/>
                    </a:lnTo>
                    <a:lnTo>
                      <a:pt x="209" y="126"/>
                    </a:lnTo>
                    <a:lnTo>
                      <a:pt x="210" y="116"/>
                    </a:lnTo>
                    <a:lnTo>
                      <a:pt x="212" y="105"/>
                    </a:lnTo>
                    <a:lnTo>
                      <a:pt x="210" y="94"/>
                    </a:lnTo>
                    <a:lnTo>
                      <a:pt x="209" y="84"/>
                    </a:lnTo>
                    <a:lnTo>
                      <a:pt x="207" y="74"/>
                    </a:lnTo>
                    <a:lnTo>
                      <a:pt x="203" y="65"/>
                    </a:lnTo>
                    <a:lnTo>
                      <a:pt x="199" y="55"/>
                    </a:lnTo>
                    <a:lnTo>
                      <a:pt x="194" y="46"/>
                    </a:lnTo>
                    <a:lnTo>
                      <a:pt x="187" y="39"/>
                    </a:lnTo>
                    <a:lnTo>
                      <a:pt x="181" y="31"/>
                    </a:lnTo>
                    <a:lnTo>
                      <a:pt x="173" y="24"/>
                    </a:lnTo>
                    <a:lnTo>
                      <a:pt x="165" y="18"/>
                    </a:lnTo>
                    <a:lnTo>
                      <a:pt x="156" y="13"/>
                    </a:lnTo>
                    <a:lnTo>
                      <a:pt x="147" y="8"/>
                    </a:lnTo>
                    <a:lnTo>
                      <a:pt x="137" y="5"/>
                    </a:lnTo>
                    <a:lnTo>
                      <a:pt x="128"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3" name="Freeform 244"/>
              <p:cNvSpPr>
                <a:spLocks/>
              </p:cNvSpPr>
              <p:nvPr/>
            </p:nvSpPr>
            <p:spPr bwMode="auto">
              <a:xfrm>
                <a:off x="4526" y="3761"/>
                <a:ext cx="35" cy="35"/>
              </a:xfrm>
              <a:custGeom>
                <a:avLst/>
                <a:gdLst>
                  <a:gd name="T0" fmla="*/ 94 w 210"/>
                  <a:gd name="T1" fmla="*/ 1 h 212"/>
                  <a:gd name="T2" fmla="*/ 73 w 210"/>
                  <a:gd name="T3" fmla="*/ 5 h 212"/>
                  <a:gd name="T4" fmla="*/ 54 w 210"/>
                  <a:gd name="T5" fmla="*/ 13 h 212"/>
                  <a:gd name="T6" fmla="*/ 37 w 210"/>
                  <a:gd name="T7" fmla="*/ 25 h 212"/>
                  <a:gd name="T8" fmla="*/ 23 w 210"/>
                  <a:gd name="T9" fmla="*/ 39 h 212"/>
                  <a:gd name="T10" fmla="*/ 11 w 210"/>
                  <a:gd name="T11" fmla="*/ 56 h 212"/>
                  <a:gd name="T12" fmla="*/ 4 w 210"/>
                  <a:gd name="T13" fmla="*/ 75 h 212"/>
                  <a:gd name="T14" fmla="*/ 0 w 210"/>
                  <a:gd name="T15" fmla="*/ 96 h 212"/>
                  <a:gd name="T16" fmla="*/ 0 w 210"/>
                  <a:gd name="T17" fmla="*/ 117 h 212"/>
                  <a:gd name="T18" fmla="*/ 4 w 210"/>
                  <a:gd name="T19" fmla="*/ 137 h 212"/>
                  <a:gd name="T20" fmla="*/ 11 w 210"/>
                  <a:gd name="T21" fmla="*/ 156 h 212"/>
                  <a:gd name="T22" fmla="*/ 23 w 210"/>
                  <a:gd name="T23" fmla="*/ 173 h 212"/>
                  <a:gd name="T24" fmla="*/ 37 w 210"/>
                  <a:gd name="T25" fmla="*/ 188 h 212"/>
                  <a:gd name="T26" fmla="*/ 54 w 210"/>
                  <a:gd name="T27" fmla="*/ 199 h 212"/>
                  <a:gd name="T28" fmla="*/ 73 w 210"/>
                  <a:gd name="T29" fmla="*/ 207 h 212"/>
                  <a:gd name="T30" fmla="*/ 94 w 210"/>
                  <a:gd name="T31" fmla="*/ 211 h 212"/>
                  <a:gd name="T32" fmla="*/ 115 w 210"/>
                  <a:gd name="T33" fmla="*/ 211 h 212"/>
                  <a:gd name="T34" fmla="*/ 135 w 210"/>
                  <a:gd name="T35" fmla="*/ 207 h 212"/>
                  <a:gd name="T36" fmla="*/ 154 w 210"/>
                  <a:gd name="T37" fmla="*/ 199 h 212"/>
                  <a:gd name="T38" fmla="*/ 172 w 210"/>
                  <a:gd name="T39" fmla="*/ 188 h 212"/>
                  <a:gd name="T40" fmla="*/ 186 w 210"/>
                  <a:gd name="T41" fmla="*/ 173 h 212"/>
                  <a:gd name="T42" fmla="*/ 197 w 210"/>
                  <a:gd name="T43" fmla="*/ 156 h 212"/>
                  <a:gd name="T44" fmla="*/ 205 w 210"/>
                  <a:gd name="T45" fmla="*/ 137 h 212"/>
                  <a:gd name="T46" fmla="*/ 210 w 210"/>
                  <a:gd name="T47" fmla="*/ 117 h 212"/>
                  <a:gd name="T48" fmla="*/ 210 w 210"/>
                  <a:gd name="T49" fmla="*/ 96 h 212"/>
                  <a:gd name="T50" fmla="*/ 205 w 210"/>
                  <a:gd name="T51" fmla="*/ 75 h 212"/>
                  <a:gd name="T52" fmla="*/ 197 w 210"/>
                  <a:gd name="T53" fmla="*/ 56 h 212"/>
                  <a:gd name="T54" fmla="*/ 186 w 210"/>
                  <a:gd name="T55" fmla="*/ 39 h 212"/>
                  <a:gd name="T56" fmla="*/ 172 w 210"/>
                  <a:gd name="T57" fmla="*/ 25 h 212"/>
                  <a:gd name="T58" fmla="*/ 154 w 210"/>
                  <a:gd name="T59" fmla="*/ 13 h 212"/>
                  <a:gd name="T60" fmla="*/ 135 w 210"/>
                  <a:gd name="T61" fmla="*/ 5 h 212"/>
                  <a:gd name="T62" fmla="*/ 115 w 210"/>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4" y="1"/>
                    </a:lnTo>
                    <a:lnTo>
                      <a:pt x="83" y="3"/>
                    </a:lnTo>
                    <a:lnTo>
                      <a:pt x="73" y="5"/>
                    </a:lnTo>
                    <a:lnTo>
                      <a:pt x="63" y="8"/>
                    </a:lnTo>
                    <a:lnTo>
                      <a:pt x="54" y="13"/>
                    </a:lnTo>
                    <a:lnTo>
                      <a:pt x="46" y="19"/>
                    </a:lnTo>
                    <a:lnTo>
                      <a:pt x="37" y="25"/>
                    </a:lnTo>
                    <a:lnTo>
                      <a:pt x="30" y="32"/>
                    </a:lnTo>
                    <a:lnTo>
                      <a:pt x="23" y="39"/>
                    </a:lnTo>
                    <a:lnTo>
                      <a:pt x="17" y="47"/>
                    </a:lnTo>
                    <a:lnTo>
                      <a:pt x="11" y="56"/>
                    </a:lnTo>
                    <a:lnTo>
                      <a:pt x="8" y="65"/>
                    </a:lnTo>
                    <a:lnTo>
                      <a:pt x="4" y="75"/>
                    </a:lnTo>
                    <a:lnTo>
                      <a:pt x="1" y="85"/>
                    </a:lnTo>
                    <a:lnTo>
                      <a:pt x="0" y="96"/>
                    </a:lnTo>
                    <a:lnTo>
                      <a:pt x="0" y="107"/>
                    </a:lnTo>
                    <a:lnTo>
                      <a:pt x="0" y="117"/>
                    </a:lnTo>
                    <a:lnTo>
                      <a:pt x="1" y="128"/>
                    </a:lnTo>
                    <a:lnTo>
                      <a:pt x="4" y="137"/>
                    </a:lnTo>
                    <a:lnTo>
                      <a:pt x="8" y="147"/>
                    </a:lnTo>
                    <a:lnTo>
                      <a:pt x="11" y="156"/>
                    </a:lnTo>
                    <a:lnTo>
                      <a:pt x="17" y="166"/>
                    </a:lnTo>
                    <a:lnTo>
                      <a:pt x="23" y="173"/>
                    </a:lnTo>
                    <a:lnTo>
                      <a:pt x="30" y="181"/>
                    </a:lnTo>
                    <a:lnTo>
                      <a:pt x="37" y="188"/>
                    </a:lnTo>
                    <a:lnTo>
                      <a:pt x="46" y="194"/>
                    </a:lnTo>
                    <a:lnTo>
                      <a:pt x="54" y="199"/>
                    </a:lnTo>
                    <a:lnTo>
                      <a:pt x="63" y="204"/>
                    </a:lnTo>
                    <a:lnTo>
                      <a:pt x="73" y="207"/>
                    </a:lnTo>
                    <a:lnTo>
                      <a:pt x="83" y="209"/>
                    </a:lnTo>
                    <a:lnTo>
                      <a:pt x="94" y="211"/>
                    </a:lnTo>
                    <a:lnTo>
                      <a:pt x="105" y="212"/>
                    </a:lnTo>
                    <a:lnTo>
                      <a:pt x="115" y="211"/>
                    </a:lnTo>
                    <a:lnTo>
                      <a:pt x="126" y="209"/>
                    </a:lnTo>
                    <a:lnTo>
                      <a:pt x="135" y="207"/>
                    </a:lnTo>
                    <a:lnTo>
                      <a:pt x="146" y="204"/>
                    </a:lnTo>
                    <a:lnTo>
                      <a:pt x="154" y="199"/>
                    </a:lnTo>
                    <a:lnTo>
                      <a:pt x="164" y="194"/>
                    </a:lnTo>
                    <a:lnTo>
                      <a:pt x="172" y="188"/>
                    </a:lnTo>
                    <a:lnTo>
                      <a:pt x="179" y="181"/>
                    </a:lnTo>
                    <a:lnTo>
                      <a:pt x="186" y="173"/>
                    </a:lnTo>
                    <a:lnTo>
                      <a:pt x="192" y="166"/>
                    </a:lnTo>
                    <a:lnTo>
                      <a:pt x="197" y="156"/>
                    </a:lnTo>
                    <a:lnTo>
                      <a:pt x="202" y="147"/>
                    </a:lnTo>
                    <a:lnTo>
                      <a:pt x="205" y="137"/>
                    </a:lnTo>
                    <a:lnTo>
                      <a:pt x="208" y="128"/>
                    </a:lnTo>
                    <a:lnTo>
                      <a:pt x="210" y="117"/>
                    </a:lnTo>
                    <a:lnTo>
                      <a:pt x="210" y="107"/>
                    </a:lnTo>
                    <a:lnTo>
                      <a:pt x="210" y="96"/>
                    </a:lnTo>
                    <a:lnTo>
                      <a:pt x="208" y="85"/>
                    </a:lnTo>
                    <a:lnTo>
                      <a:pt x="205" y="75"/>
                    </a:lnTo>
                    <a:lnTo>
                      <a:pt x="202" y="65"/>
                    </a:lnTo>
                    <a:lnTo>
                      <a:pt x="197" y="56"/>
                    </a:lnTo>
                    <a:lnTo>
                      <a:pt x="192" y="47"/>
                    </a:lnTo>
                    <a:lnTo>
                      <a:pt x="186" y="39"/>
                    </a:lnTo>
                    <a:lnTo>
                      <a:pt x="179" y="32"/>
                    </a:lnTo>
                    <a:lnTo>
                      <a:pt x="172" y="25"/>
                    </a:lnTo>
                    <a:lnTo>
                      <a:pt x="164" y="19"/>
                    </a:lnTo>
                    <a:lnTo>
                      <a:pt x="154" y="13"/>
                    </a:lnTo>
                    <a:lnTo>
                      <a:pt x="146" y="8"/>
                    </a:lnTo>
                    <a:lnTo>
                      <a:pt x="135" y="5"/>
                    </a:lnTo>
                    <a:lnTo>
                      <a:pt x="126" y="3"/>
                    </a:lnTo>
                    <a:lnTo>
                      <a:pt x="115"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4" name="Freeform 245"/>
              <p:cNvSpPr>
                <a:spLocks/>
              </p:cNvSpPr>
              <p:nvPr/>
            </p:nvSpPr>
            <p:spPr bwMode="auto">
              <a:xfrm>
                <a:off x="4541" y="3821"/>
                <a:ext cx="36" cy="35"/>
              </a:xfrm>
              <a:custGeom>
                <a:avLst/>
                <a:gdLst>
                  <a:gd name="T0" fmla="*/ 94 w 210"/>
                  <a:gd name="T1" fmla="*/ 1 h 211"/>
                  <a:gd name="T2" fmla="*/ 73 w 210"/>
                  <a:gd name="T3" fmla="*/ 4 h 211"/>
                  <a:gd name="T4" fmla="*/ 54 w 210"/>
                  <a:gd name="T5" fmla="*/ 13 h 211"/>
                  <a:gd name="T6" fmla="*/ 38 w 210"/>
                  <a:gd name="T7" fmla="*/ 24 h 211"/>
                  <a:gd name="T8" fmla="*/ 24 w 210"/>
                  <a:gd name="T9" fmla="*/ 39 h 211"/>
                  <a:gd name="T10" fmla="*/ 12 w 210"/>
                  <a:gd name="T11" fmla="*/ 55 h 211"/>
                  <a:gd name="T12" fmla="*/ 5 w 210"/>
                  <a:gd name="T13" fmla="*/ 74 h 211"/>
                  <a:gd name="T14" fmla="*/ 0 w 210"/>
                  <a:gd name="T15" fmla="*/ 94 h 211"/>
                  <a:gd name="T16" fmla="*/ 0 w 210"/>
                  <a:gd name="T17" fmla="*/ 117 h 211"/>
                  <a:gd name="T18" fmla="*/ 5 w 210"/>
                  <a:gd name="T19" fmla="*/ 137 h 211"/>
                  <a:gd name="T20" fmla="*/ 12 w 210"/>
                  <a:gd name="T21" fmla="*/ 156 h 211"/>
                  <a:gd name="T22" fmla="*/ 24 w 210"/>
                  <a:gd name="T23" fmla="*/ 172 h 211"/>
                  <a:gd name="T24" fmla="*/ 38 w 210"/>
                  <a:gd name="T25" fmla="*/ 186 h 211"/>
                  <a:gd name="T26" fmla="*/ 54 w 210"/>
                  <a:gd name="T27" fmla="*/ 198 h 211"/>
                  <a:gd name="T28" fmla="*/ 73 w 210"/>
                  <a:gd name="T29" fmla="*/ 207 h 211"/>
                  <a:gd name="T30" fmla="*/ 94 w 210"/>
                  <a:gd name="T31" fmla="*/ 210 h 211"/>
                  <a:gd name="T32" fmla="*/ 116 w 210"/>
                  <a:gd name="T33" fmla="*/ 210 h 211"/>
                  <a:gd name="T34" fmla="*/ 136 w 210"/>
                  <a:gd name="T35" fmla="*/ 207 h 211"/>
                  <a:gd name="T36" fmla="*/ 155 w 210"/>
                  <a:gd name="T37" fmla="*/ 198 h 211"/>
                  <a:gd name="T38" fmla="*/ 173 w 210"/>
                  <a:gd name="T39" fmla="*/ 186 h 211"/>
                  <a:gd name="T40" fmla="*/ 187 w 210"/>
                  <a:gd name="T41" fmla="*/ 172 h 211"/>
                  <a:gd name="T42" fmla="*/ 197 w 210"/>
                  <a:gd name="T43" fmla="*/ 156 h 211"/>
                  <a:gd name="T44" fmla="*/ 206 w 210"/>
                  <a:gd name="T45" fmla="*/ 137 h 211"/>
                  <a:gd name="T46" fmla="*/ 210 w 210"/>
                  <a:gd name="T47" fmla="*/ 117 h 211"/>
                  <a:gd name="T48" fmla="*/ 210 w 210"/>
                  <a:gd name="T49" fmla="*/ 94 h 211"/>
                  <a:gd name="T50" fmla="*/ 206 w 210"/>
                  <a:gd name="T51" fmla="*/ 74 h 211"/>
                  <a:gd name="T52" fmla="*/ 197 w 210"/>
                  <a:gd name="T53" fmla="*/ 55 h 211"/>
                  <a:gd name="T54" fmla="*/ 187 w 210"/>
                  <a:gd name="T55" fmla="*/ 39 h 211"/>
                  <a:gd name="T56" fmla="*/ 173 w 210"/>
                  <a:gd name="T57" fmla="*/ 24 h 211"/>
                  <a:gd name="T58" fmla="*/ 155 w 210"/>
                  <a:gd name="T59" fmla="*/ 13 h 211"/>
                  <a:gd name="T60" fmla="*/ 136 w 210"/>
                  <a:gd name="T61" fmla="*/ 4 h 211"/>
                  <a:gd name="T62" fmla="*/ 116 w 210"/>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1"/>
                    </a:lnTo>
                    <a:lnTo>
                      <a:pt x="84" y="2"/>
                    </a:lnTo>
                    <a:lnTo>
                      <a:pt x="73" y="4"/>
                    </a:lnTo>
                    <a:lnTo>
                      <a:pt x="64" y="8"/>
                    </a:lnTo>
                    <a:lnTo>
                      <a:pt x="54" y="13"/>
                    </a:lnTo>
                    <a:lnTo>
                      <a:pt x="46" y="17"/>
                    </a:lnTo>
                    <a:lnTo>
                      <a:pt x="38" y="24"/>
                    </a:lnTo>
                    <a:lnTo>
                      <a:pt x="31" y="30"/>
                    </a:lnTo>
                    <a:lnTo>
                      <a:pt x="24" y="39"/>
                    </a:lnTo>
                    <a:lnTo>
                      <a:pt x="18" y="47"/>
                    </a:lnTo>
                    <a:lnTo>
                      <a:pt x="12" y="55"/>
                    </a:lnTo>
                    <a:lnTo>
                      <a:pt x="8" y="65"/>
                    </a:lnTo>
                    <a:lnTo>
                      <a:pt x="5" y="74"/>
                    </a:lnTo>
                    <a:lnTo>
                      <a:pt x="1" y="85"/>
                    </a:lnTo>
                    <a:lnTo>
                      <a:pt x="0" y="94"/>
                    </a:lnTo>
                    <a:lnTo>
                      <a:pt x="0" y="105"/>
                    </a:lnTo>
                    <a:lnTo>
                      <a:pt x="0" y="117"/>
                    </a:lnTo>
                    <a:lnTo>
                      <a:pt x="1" y="126"/>
                    </a:lnTo>
                    <a:lnTo>
                      <a:pt x="5" y="137"/>
                    </a:lnTo>
                    <a:lnTo>
                      <a:pt x="8" y="146"/>
                    </a:lnTo>
                    <a:lnTo>
                      <a:pt x="12" y="156"/>
                    </a:lnTo>
                    <a:lnTo>
                      <a:pt x="18" y="164"/>
                    </a:lnTo>
                    <a:lnTo>
                      <a:pt x="24" y="172"/>
                    </a:lnTo>
                    <a:lnTo>
                      <a:pt x="31" y="181"/>
                    </a:lnTo>
                    <a:lnTo>
                      <a:pt x="38" y="186"/>
                    </a:lnTo>
                    <a:lnTo>
                      <a:pt x="46" y="194"/>
                    </a:lnTo>
                    <a:lnTo>
                      <a:pt x="54" y="198"/>
                    </a:lnTo>
                    <a:lnTo>
                      <a:pt x="64" y="203"/>
                    </a:lnTo>
                    <a:lnTo>
                      <a:pt x="73" y="207"/>
                    </a:lnTo>
                    <a:lnTo>
                      <a:pt x="84" y="209"/>
                    </a:lnTo>
                    <a:lnTo>
                      <a:pt x="94" y="210"/>
                    </a:lnTo>
                    <a:lnTo>
                      <a:pt x="105" y="211"/>
                    </a:lnTo>
                    <a:lnTo>
                      <a:pt x="116" y="210"/>
                    </a:lnTo>
                    <a:lnTo>
                      <a:pt x="126" y="209"/>
                    </a:lnTo>
                    <a:lnTo>
                      <a:pt x="136" y="207"/>
                    </a:lnTo>
                    <a:lnTo>
                      <a:pt x="146" y="203"/>
                    </a:lnTo>
                    <a:lnTo>
                      <a:pt x="155" y="198"/>
                    </a:lnTo>
                    <a:lnTo>
                      <a:pt x="164" y="194"/>
                    </a:lnTo>
                    <a:lnTo>
                      <a:pt x="173" y="186"/>
                    </a:lnTo>
                    <a:lnTo>
                      <a:pt x="180" y="181"/>
                    </a:lnTo>
                    <a:lnTo>
                      <a:pt x="187" y="172"/>
                    </a:lnTo>
                    <a:lnTo>
                      <a:pt x="193" y="164"/>
                    </a:lnTo>
                    <a:lnTo>
                      <a:pt x="197" y="156"/>
                    </a:lnTo>
                    <a:lnTo>
                      <a:pt x="202" y="146"/>
                    </a:lnTo>
                    <a:lnTo>
                      <a:pt x="206" y="137"/>
                    </a:lnTo>
                    <a:lnTo>
                      <a:pt x="208" y="126"/>
                    </a:lnTo>
                    <a:lnTo>
                      <a:pt x="210" y="117"/>
                    </a:lnTo>
                    <a:lnTo>
                      <a:pt x="210" y="105"/>
                    </a:lnTo>
                    <a:lnTo>
                      <a:pt x="210" y="94"/>
                    </a:lnTo>
                    <a:lnTo>
                      <a:pt x="208" y="85"/>
                    </a:lnTo>
                    <a:lnTo>
                      <a:pt x="206" y="74"/>
                    </a:lnTo>
                    <a:lnTo>
                      <a:pt x="202" y="65"/>
                    </a:lnTo>
                    <a:lnTo>
                      <a:pt x="197" y="55"/>
                    </a:lnTo>
                    <a:lnTo>
                      <a:pt x="193" y="47"/>
                    </a:lnTo>
                    <a:lnTo>
                      <a:pt x="187" y="39"/>
                    </a:lnTo>
                    <a:lnTo>
                      <a:pt x="180" y="30"/>
                    </a:lnTo>
                    <a:lnTo>
                      <a:pt x="173" y="24"/>
                    </a:lnTo>
                    <a:lnTo>
                      <a:pt x="164" y="17"/>
                    </a:lnTo>
                    <a:lnTo>
                      <a:pt x="155" y="13"/>
                    </a:lnTo>
                    <a:lnTo>
                      <a:pt x="146" y="8"/>
                    </a:lnTo>
                    <a:lnTo>
                      <a:pt x="136" y="4"/>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5" name="Freeform 246"/>
              <p:cNvSpPr>
                <a:spLocks/>
              </p:cNvSpPr>
              <p:nvPr/>
            </p:nvSpPr>
            <p:spPr bwMode="auto">
              <a:xfrm>
                <a:off x="4557" y="3846"/>
                <a:ext cx="35" cy="35"/>
              </a:xfrm>
              <a:custGeom>
                <a:avLst/>
                <a:gdLst>
                  <a:gd name="T0" fmla="*/ 95 w 211"/>
                  <a:gd name="T1" fmla="*/ 0 h 211"/>
                  <a:gd name="T2" fmla="*/ 74 w 211"/>
                  <a:gd name="T3" fmla="*/ 5 h 211"/>
                  <a:gd name="T4" fmla="*/ 55 w 211"/>
                  <a:gd name="T5" fmla="*/ 12 h 211"/>
                  <a:gd name="T6" fmla="*/ 38 w 211"/>
                  <a:gd name="T7" fmla="*/ 24 h 211"/>
                  <a:gd name="T8" fmla="*/ 24 w 211"/>
                  <a:gd name="T9" fmla="*/ 38 h 211"/>
                  <a:gd name="T10" fmla="*/ 13 w 211"/>
                  <a:gd name="T11" fmla="*/ 55 h 211"/>
                  <a:gd name="T12" fmla="*/ 5 w 211"/>
                  <a:gd name="T13" fmla="*/ 74 h 211"/>
                  <a:gd name="T14" fmla="*/ 0 w 211"/>
                  <a:gd name="T15" fmla="*/ 95 h 211"/>
                  <a:gd name="T16" fmla="*/ 0 w 211"/>
                  <a:gd name="T17" fmla="*/ 116 h 211"/>
                  <a:gd name="T18" fmla="*/ 5 w 211"/>
                  <a:gd name="T19" fmla="*/ 136 h 211"/>
                  <a:gd name="T20" fmla="*/ 13 w 211"/>
                  <a:gd name="T21" fmla="*/ 155 h 211"/>
                  <a:gd name="T22" fmla="*/ 24 w 211"/>
                  <a:gd name="T23" fmla="*/ 173 h 211"/>
                  <a:gd name="T24" fmla="*/ 38 w 211"/>
                  <a:gd name="T25" fmla="*/ 187 h 211"/>
                  <a:gd name="T26" fmla="*/ 55 w 211"/>
                  <a:gd name="T27" fmla="*/ 198 h 211"/>
                  <a:gd name="T28" fmla="*/ 74 w 211"/>
                  <a:gd name="T29" fmla="*/ 206 h 211"/>
                  <a:gd name="T30" fmla="*/ 95 w 211"/>
                  <a:gd name="T31" fmla="*/ 211 h 211"/>
                  <a:gd name="T32" fmla="*/ 116 w 211"/>
                  <a:gd name="T33" fmla="*/ 211 h 211"/>
                  <a:gd name="T34" fmla="*/ 137 w 211"/>
                  <a:gd name="T35" fmla="*/ 206 h 211"/>
                  <a:gd name="T36" fmla="*/ 156 w 211"/>
                  <a:gd name="T37" fmla="*/ 198 h 211"/>
                  <a:gd name="T38" fmla="*/ 173 w 211"/>
                  <a:gd name="T39" fmla="*/ 187 h 211"/>
                  <a:gd name="T40" fmla="*/ 187 w 211"/>
                  <a:gd name="T41" fmla="*/ 173 h 211"/>
                  <a:gd name="T42" fmla="*/ 198 w 211"/>
                  <a:gd name="T43" fmla="*/ 155 h 211"/>
                  <a:gd name="T44" fmla="*/ 206 w 211"/>
                  <a:gd name="T45" fmla="*/ 136 h 211"/>
                  <a:gd name="T46" fmla="*/ 211 w 211"/>
                  <a:gd name="T47" fmla="*/ 116 h 211"/>
                  <a:gd name="T48" fmla="*/ 211 w 211"/>
                  <a:gd name="T49" fmla="*/ 95 h 211"/>
                  <a:gd name="T50" fmla="*/ 206 w 211"/>
                  <a:gd name="T51" fmla="*/ 74 h 211"/>
                  <a:gd name="T52" fmla="*/ 198 w 211"/>
                  <a:gd name="T53" fmla="*/ 55 h 211"/>
                  <a:gd name="T54" fmla="*/ 187 w 211"/>
                  <a:gd name="T55" fmla="*/ 38 h 211"/>
                  <a:gd name="T56" fmla="*/ 173 w 211"/>
                  <a:gd name="T57" fmla="*/ 24 h 211"/>
                  <a:gd name="T58" fmla="*/ 156 w 211"/>
                  <a:gd name="T59" fmla="*/ 12 h 211"/>
                  <a:gd name="T60" fmla="*/ 137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4" y="1"/>
                    </a:lnTo>
                    <a:lnTo>
                      <a:pt x="74" y="5"/>
                    </a:lnTo>
                    <a:lnTo>
                      <a:pt x="64" y="9"/>
                    </a:lnTo>
                    <a:lnTo>
                      <a:pt x="55" y="12"/>
                    </a:lnTo>
                    <a:lnTo>
                      <a:pt x="46" y="18"/>
                    </a:lnTo>
                    <a:lnTo>
                      <a:pt x="38" y="24"/>
                    </a:lnTo>
                    <a:lnTo>
                      <a:pt x="31" y="31"/>
                    </a:lnTo>
                    <a:lnTo>
                      <a:pt x="24" y="38"/>
                    </a:lnTo>
                    <a:lnTo>
                      <a:pt x="18" y="46"/>
                    </a:lnTo>
                    <a:lnTo>
                      <a:pt x="13" y="55"/>
                    </a:lnTo>
                    <a:lnTo>
                      <a:pt x="9" y="64"/>
                    </a:lnTo>
                    <a:lnTo>
                      <a:pt x="5" y="74"/>
                    </a:lnTo>
                    <a:lnTo>
                      <a:pt x="3" y="84"/>
                    </a:lnTo>
                    <a:lnTo>
                      <a:pt x="0" y="95"/>
                    </a:lnTo>
                    <a:lnTo>
                      <a:pt x="0" y="105"/>
                    </a:lnTo>
                    <a:lnTo>
                      <a:pt x="0" y="116"/>
                    </a:lnTo>
                    <a:lnTo>
                      <a:pt x="3" y="127"/>
                    </a:lnTo>
                    <a:lnTo>
                      <a:pt x="5" y="136"/>
                    </a:lnTo>
                    <a:lnTo>
                      <a:pt x="9" y="147"/>
                    </a:lnTo>
                    <a:lnTo>
                      <a:pt x="13" y="155"/>
                    </a:lnTo>
                    <a:lnTo>
                      <a:pt x="18" y="165"/>
                    </a:lnTo>
                    <a:lnTo>
                      <a:pt x="24" y="173"/>
                    </a:lnTo>
                    <a:lnTo>
                      <a:pt x="31" y="180"/>
                    </a:lnTo>
                    <a:lnTo>
                      <a:pt x="38" y="187"/>
                    </a:lnTo>
                    <a:lnTo>
                      <a:pt x="46" y="193"/>
                    </a:lnTo>
                    <a:lnTo>
                      <a:pt x="55" y="198"/>
                    </a:lnTo>
                    <a:lnTo>
                      <a:pt x="64" y="202"/>
                    </a:lnTo>
                    <a:lnTo>
                      <a:pt x="74" y="206"/>
                    </a:lnTo>
                    <a:lnTo>
                      <a:pt x="84" y="208"/>
                    </a:lnTo>
                    <a:lnTo>
                      <a:pt x="95" y="211"/>
                    </a:lnTo>
                    <a:lnTo>
                      <a:pt x="106" y="211"/>
                    </a:lnTo>
                    <a:lnTo>
                      <a:pt x="116" y="211"/>
                    </a:lnTo>
                    <a:lnTo>
                      <a:pt x="127" y="208"/>
                    </a:lnTo>
                    <a:lnTo>
                      <a:pt x="137" y="206"/>
                    </a:lnTo>
                    <a:lnTo>
                      <a:pt x="147" y="202"/>
                    </a:lnTo>
                    <a:lnTo>
                      <a:pt x="156" y="198"/>
                    </a:lnTo>
                    <a:lnTo>
                      <a:pt x="165" y="193"/>
                    </a:lnTo>
                    <a:lnTo>
                      <a:pt x="173" y="187"/>
                    </a:lnTo>
                    <a:lnTo>
                      <a:pt x="180" y="180"/>
                    </a:lnTo>
                    <a:lnTo>
                      <a:pt x="187" y="173"/>
                    </a:lnTo>
                    <a:lnTo>
                      <a:pt x="193" y="165"/>
                    </a:lnTo>
                    <a:lnTo>
                      <a:pt x="198" y="155"/>
                    </a:lnTo>
                    <a:lnTo>
                      <a:pt x="202" y="147"/>
                    </a:lnTo>
                    <a:lnTo>
                      <a:pt x="206" y="136"/>
                    </a:lnTo>
                    <a:lnTo>
                      <a:pt x="208" y="127"/>
                    </a:lnTo>
                    <a:lnTo>
                      <a:pt x="211" y="116"/>
                    </a:lnTo>
                    <a:lnTo>
                      <a:pt x="211" y="105"/>
                    </a:lnTo>
                    <a:lnTo>
                      <a:pt x="211" y="95"/>
                    </a:lnTo>
                    <a:lnTo>
                      <a:pt x="208" y="84"/>
                    </a:lnTo>
                    <a:lnTo>
                      <a:pt x="206" y="74"/>
                    </a:lnTo>
                    <a:lnTo>
                      <a:pt x="202" y="64"/>
                    </a:lnTo>
                    <a:lnTo>
                      <a:pt x="198" y="55"/>
                    </a:lnTo>
                    <a:lnTo>
                      <a:pt x="193" y="46"/>
                    </a:lnTo>
                    <a:lnTo>
                      <a:pt x="187" y="38"/>
                    </a:lnTo>
                    <a:lnTo>
                      <a:pt x="180" y="31"/>
                    </a:lnTo>
                    <a:lnTo>
                      <a:pt x="173" y="24"/>
                    </a:lnTo>
                    <a:lnTo>
                      <a:pt x="165" y="18"/>
                    </a:lnTo>
                    <a:lnTo>
                      <a:pt x="156" y="12"/>
                    </a:lnTo>
                    <a:lnTo>
                      <a:pt x="147" y="9"/>
                    </a:lnTo>
                    <a:lnTo>
                      <a:pt x="137" y="5"/>
                    </a:lnTo>
                    <a:lnTo>
                      <a:pt x="127" y="1"/>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6" name="Freeform 247"/>
              <p:cNvSpPr>
                <a:spLocks/>
              </p:cNvSpPr>
              <p:nvPr/>
            </p:nvSpPr>
            <p:spPr bwMode="auto">
              <a:xfrm>
                <a:off x="4573" y="3844"/>
                <a:ext cx="35" cy="35"/>
              </a:xfrm>
              <a:custGeom>
                <a:avLst/>
                <a:gdLst>
                  <a:gd name="T0" fmla="*/ 94 w 210"/>
                  <a:gd name="T1" fmla="*/ 2 h 212"/>
                  <a:gd name="T2" fmla="*/ 74 w 210"/>
                  <a:gd name="T3" fmla="*/ 5 h 212"/>
                  <a:gd name="T4" fmla="*/ 55 w 210"/>
                  <a:gd name="T5" fmla="*/ 13 h 212"/>
                  <a:gd name="T6" fmla="*/ 38 w 210"/>
                  <a:gd name="T7" fmla="*/ 25 h 212"/>
                  <a:gd name="T8" fmla="*/ 23 w 210"/>
                  <a:gd name="T9" fmla="*/ 39 h 212"/>
                  <a:gd name="T10" fmla="*/ 13 w 210"/>
                  <a:gd name="T11" fmla="*/ 56 h 212"/>
                  <a:gd name="T12" fmla="*/ 4 w 210"/>
                  <a:gd name="T13" fmla="*/ 75 h 212"/>
                  <a:gd name="T14" fmla="*/ 0 w 210"/>
                  <a:gd name="T15" fmla="*/ 95 h 212"/>
                  <a:gd name="T16" fmla="*/ 0 w 210"/>
                  <a:gd name="T17" fmla="*/ 117 h 212"/>
                  <a:gd name="T18" fmla="*/ 4 w 210"/>
                  <a:gd name="T19" fmla="*/ 138 h 212"/>
                  <a:gd name="T20" fmla="*/ 13 w 210"/>
                  <a:gd name="T21" fmla="*/ 157 h 212"/>
                  <a:gd name="T22" fmla="*/ 23 w 210"/>
                  <a:gd name="T23" fmla="*/ 173 h 212"/>
                  <a:gd name="T24" fmla="*/ 38 w 210"/>
                  <a:gd name="T25" fmla="*/ 187 h 212"/>
                  <a:gd name="T26" fmla="*/ 55 w 210"/>
                  <a:gd name="T27" fmla="*/ 199 h 212"/>
                  <a:gd name="T28" fmla="*/ 74 w 210"/>
                  <a:gd name="T29" fmla="*/ 207 h 212"/>
                  <a:gd name="T30" fmla="*/ 94 w 210"/>
                  <a:gd name="T31" fmla="*/ 211 h 212"/>
                  <a:gd name="T32" fmla="*/ 116 w 210"/>
                  <a:gd name="T33" fmla="*/ 211 h 212"/>
                  <a:gd name="T34" fmla="*/ 137 w 210"/>
                  <a:gd name="T35" fmla="*/ 207 h 212"/>
                  <a:gd name="T36" fmla="*/ 156 w 210"/>
                  <a:gd name="T37" fmla="*/ 199 h 212"/>
                  <a:gd name="T38" fmla="*/ 172 w 210"/>
                  <a:gd name="T39" fmla="*/ 187 h 212"/>
                  <a:gd name="T40" fmla="*/ 186 w 210"/>
                  <a:gd name="T41" fmla="*/ 173 h 212"/>
                  <a:gd name="T42" fmla="*/ 198 w 210"/>
                  <a:gd name="T43" fmla="*/ 157 h 212"/>
                  <a:gd name="T44" fmla="*/ 205 w 210"/>
                  <a:gd name="T45" fmla="*/ 138 h 212"/>
                  <a:gd name="T46" fmla="*/ 210 w 210"/>
                  <a:gd name="T47" fmla="*/ 117 h 212"/>
                  <a:gd name="T48" fmla="*/ 210 w 210"/>
                  <a:gd name="T49" fmla="*/ 95 h 212"/>
                  <a:gd name="T50" fmla="*/ 205 w 210"/>
                  <a:gd name="T51" fmla="*/ 75 h 212"/>
                  <a:gd name="T52" fmla="*/ 198 w 210"/>
                  <a:gd name="T53" fmla="*/ 56 h 212"/>
                  <a:gd name="T54" fmla="*/ 186 w 210"/>
                  <a:gd name="T55" fmla="*/ 39 h 212"/>
                  <a:gd name="T56" fmla="*/ 172 w 210"/>
                  <a:gd name="T57" fmla="*/ 25 h 212"/>
                  <a:gd name="T58" fmla="*/ 156 w 210"/>
                  <a:gd name="T59" fmla="*/ 13 h 212"/>
                  <a:gd name="T60" fmla="*/ 137 w 210"/>
                  <a:gd name="T61" fmla="*/ 5 h 212"/>
                  <a:gd name="T62" fmla="*/ 116 w 210"/>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4" y="2"/>
                    </a:lnTo>
                    <a:lnTo>
                      <a:pt x="84" y="3"/>
                    </a:lnTo>
                    <a:lnTo>
                      <a:pt x="74" y="5"/>
                    </a:lnTo>
                    <a:lnTo>
                      <a:pt x="64" y="9"/>
                    </a:lnTo>
                    <a:lnTo>
                      <a:pt x="55" y="13"/>
                    </a:lnTo>
                    <a:lnTo>
                      <a:pt x="46" y="18"/>
                    </a:lnTo>
                    <a:lnTo>
                      <a:pt x="38" y="25"/>
                    </a:lnTo>
                    <a:lnTo>
                      <a:pt x="30" y="31"/>
                    </a:lnTo>
                    <a:lnTo>
                      <a:pt x="23" y="39"/>
                    </a:lnTo>
                    <a:lnTo>
                      <a:pt x="17" y="48"/>
                    </a:lnTo>
                    <a:lnTo>
                      <a:pt x="13" y="56"/>
                    </a:lnTo>
                    <a:lnTo>
                      <a:pt x="8" y="65"/>
                    </a:lnTo>
                    <a:lnTo>
                      <a:pt x="4" y="75"/>
                    </a:lnTo>
                    <a:lnTo>
                      <a:pt x="2" y="84"/>
                    </a:lnTo>
                    <a:lnTo>
                      <a:pt x="0" y="95"/>
                    </a:lnTo>
                    <a:lnTo>
                      <a:pt x="0" y="106"/>
                    </a:lnTo>
                    <a:lnTo>
                      <a:pt x="0" y="117"/>
                    </a:lnTo>
                    <a:lnTo>
                      <a:pt x="2" y="127"/>
                    </a:lnTo>
                    <a:lnTo>
                      <a:pt x="4" y="138"/>
                    </a:lnTo>
                    <a:lnTo>
                      <a:pt x="8" y="147"/>
                    </a:lnTo>
                    <a:lnTo>
                      <a:pt x="13" y="157"/>
                    </a:lnTo>
                    <a:lnTo>
                      <a:pt x="17" y="165"/>
                    </a:lnTo>
                    <a:lnTo>
                      <a:pt x="23" y="173"/>
                    </a:lnTo>
                    <a:lnTo>
                      <a:pt x="30" y="181"/>
                    </a:lnTo>
                    <a:lnTo>
                      <a:pt x="38" y="187"/>
                    </a:lnTo>
                    <a:lnTo>
                      <a:pt x="46" y="193"/>
                    </a:lnTo>
                    <a:lnTo>
                      <a:pt x="55" y="199"/>
                    </a:lnTo>
                    <a:lnTo>
                      <a:pt x="64" y="204"/>
                    </a:lnTo>
                    <a:lnTo>
                      <a:pt x="74" y="207"/>
                    </a:lnTo>
                    <a:lnTo>
                      <a:pt x="84" y="210"/>
                    </a:lnTo>
                    <a:lnTo>
                      <a:pt x="94" y="211"/>
                    </a:lnTo>
                    <a:lnTo>
                      <a:pt x="105" y="212"/>
                    </a:lnTo>
                    <a:lnTo>
                      <a:pt x="116" y="211"/>
                    </a:lnTo>
                    <a:lnTo>
                      <a:pt x="126" y="210"/>
                    </a:lnTo>
                    <a:lnTo>
                      <a:pt x="137" y="207"/>
                    </a:lnTo>
                    <a:lnTo>
                      <a:pt x="146" y="204"/>
                    </a:lnTo>
                    <a:lnTo>
                      <a:pt x="156" y="199"/>
                    </a:lnTo>
                    <a:lnTo>
                      <a:pt x="164" y="193"/>
                    </a:lnTo>
                    <a:lnTo>
                      <a:pt x="172" y="187"/>
                    </a:lnTo>
                    <a:lnTo>
                      <a:pt x="179" y="181"/>
                    </a:lnTo>
                    <a:lnTo>
                      <a:pt x="186" y="173"/>
                    </a:lnTo>
                    <a:lnTo>
                      <a:pt x="192" y="165"/>
                    </a:lnTo>
                    <a:lnTo>
                      <a:pt x="198" y="157"/>
                    </a:lnTo>
                    <a:lnTo>
                      <a:pt x="202" y="147"/>
                    </a:lnTo>
                    <a:lnTo>
                      <a:pt x="205" y="138"/>
                    </a:lnTo>
                    <a:lnTo>
                      <a:pt x="209" y="127"/>
                    </a:lnTo>
                    <a:lnTo>
                      <a:pt x="210" y="117"/>
                    </a:lnTo>
                    <a:lnTo>
                      <a:pt x="210" y="106"/>
                    </a:lnTo>
                    <a:lnTo>
                      <a:pt x="210" y="95"/>
                    </a:lnTo>
                    <a:lnTo>
                      <a:pt x="209" y="84"/>
                    </a:lnTo>
                    <a:lnTo>
                      <a:pt x="205" y="75"/>
                    </a:lnTo>
                    <a:lnTo>
                      <a:pt x="202" y="65"/>
                    </a:lnTo>
                    <a:lnTo>
                      <a:pt x="198" y="56"/>
                    </a:lnTo>
                    <a:lnTo>
                      <a:pt x="192" y="48"/>
                    </a:lnTo>
                    <a:lnTo>
                      <a:pt x="186" y="39"/>
                    </a:lnTo>
                    <a:lnTo>
                      <a:pt x="179" y="31"/>
                    </a:lnTo>
                    <a:lnTo>
                      <a:pt x="172" y="25"/>
                    </a:lnTo>
                    <a:lnTo>
                      <a:pt x="164" y="18"/>
                    </a:lnTo>
                    <a:lnTo>
                      <a:pt x="156" y="13"/>
                    </a:lnTo>
                    <a:lnTo>
                      <a:pt x="146" y="9"/>
                    </a:lnTo>
                    <a:lnTo>
                      <a:pt x="137" y="5"/>
                    </a:lnTo>
                    <a:lnTo>
                      <a:pt x="126"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7" name="Freeform 248"/>
              <p:cNvSpPr>
                <a:spLocks/>
              </p:cNvSpPr>
              <p:nvPr/>
            </p:nvSpPr>
            <p:spPr bwMode="auto">
              <a:xfrm>
                <a:off x="4588" y="3827"/>
                <a:ext cx="35" cy="35"/>
              </a:xfrm>
              <a:custGeom>
                <a:avLst/>
                <a:gdLst>
                  <a:gd name="T0" fmla="*/ 95 w 212"/>
                  <a:gd name="T1" fmla="*/ 0 h 211"/>
                  <a:gd name="T2" fmla="*/ 75 w 212"/>
                  <a:gd name="T3" fmla="*/ 5 h 211"/>
                  <a:gd name="T4" fmla="*/ 56 w 212"/>
                  <a:gd name="T5" fmla="*/ 13 h 211"/>
                  <a:gd name="T6" fmla="*/ 38 w 212"/>
                  <a:gd name="T7" fmla="*/ 24 h 211"/>
                  <a:gd name="T8" fmla="*/ 24 w 212"/>
                  <a:gd name="T9" fmla="*/ 38 h 211"/>
                  <a:gd name="T10" fmla="*/ 13 w 212"/>
                  <a:gd name="T11" fmla="*/ 56 h 211"/>
                  <a:gd name="T12" fmla="*/ 5 w 212"/>
                  <a:gd name="T13" fmla="*/ 75 h 211"/>
                  <a:gd name="T14" fmla="*/ 0 w 212"/>
                  <a:gd name="T15" fmla="*/ 95 h 211"/>
                  <a:gd name="T16" fmla="*/ 0 w 212"/>
                  <a:gd name="T17" fmla="*/ 116 h 211"/>
                  <a:gd name="T18" fmla="*/ 5 w 212"/>
                  <a:gd name="T19" fmla="*/ 138 h 211"/>
                  <a:gd name="T20" fmla="*/ 13 w 212"/>
                  <a:gd name="T21" fmla="*/ 157 h 211"/>
                  <a:gd name="T22" fmla="*/ 24 w 212"/>
                  <a:gd name="T23" fmla="*/ 173 h 211"/>
                  <a:gd name="T24" fmla="*/ 38 w 212"/>
                  <a:gd name="T25" fmla="*/ 187 h 211"/>
                  <a:gd name="T26" fmla="*/ 56 w 212"/>
                  <a:gd name="T27" fmla="*/ 199 h 211"/>
                  <a:gd name="T28" fmla="*/ 75 w 212"/>
                  <a:gd name="T29" fmla="*/ 206 h 211"/>
                  <a:gd name="T30" fmla="*/ 95 w 212"/>
                  <a:gd name="T31" fmla="*/ 211 h 211"/>
                  <a:gd name="T32" fmla="*/ 116 w 212"/>
                  <a:gd name="T33" fmla="*/ 211 h 211"/>
                  <a:gd name="T34" fmla="*/ 137 w 212"/>
                  <a:gd name="T35" fmla="*/ 206 h 211"/>
                  <a:gd name="T36" fmla="*/ 156 w 212"/>
                  <a:gd name="T37" fmla="*/ 199 h 211"/>
                  <a:gd name="T38" fmla="*/ 173 w 212"/>
                  <a:gd name="T39" fmla="*/ 187 h 211"/>
                  <a:gd name="T40" fmla="*/ 187 w 212"/>
                  <a:gd name="T41" fmla="*/ 173 h 211"/>
                  <a:gd name="T42" fmla="*/ 199 w 212"/>
                  <a:gd name="T43" fmla="*/ 157 h 211"/>
                  <a:gd name="T44" fmla="*/ 206 w 212"/>
                  <a:gd name="T45" fmla="*/ 138 h 211"/>
                  <a:gd name="T46" fmla="*/ 210 w 212"/>
                  <a:gd name="T47" fmla="*/ 116 h 211"/>
                  <a:gd name="T48" fmla="*/ 210 w 212"/>
                  <a:gd name="T49" fmla="*/ 95 h 211"/>
                  <a:gd name="T50" fmla="*/ 206 w 212"/>
                  <a:gd name="T51" fmla="*/ 75 h 211"/>
                  <a:gd name="T52" fmla="*/ 199 w 212"/>
                  <a:gd name="T53" fmla="*/ 56 h 211"/>
                  <a:gd name="T54" fmla="*/ 187 w 212"/>
                  <a:gd name="T55" fmla="*/ 38 h 211"/>
                  <a:gd name="T56" fmla="*/ 173 w 212"/>
                  <a:gd name="T57" fmla="*/ 24 h 211"/>
                  <a:gd name="T58" fmla="*/ 156 w 212"/>
                  <a:gd name="T59" fmla="*/ 13 h 211"/>
                  <a:gd name="T60" fmla="*/ 137 w 212"/>
                  <a:gd name="T61" fmla="*/ 5 h 211"/>
                  <a:gd name="T62" fmla="*/ 116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5" y="0"/>
                    </a:moveTo>
                    <a:lnTo>
                      <a:pt x="95" y="0"/>
                    </a:lnTo>
                    <a:lnTo>
                      <a:pt x="84" y="3"/>
                    </a:lnTo>
                    <a:lnTo>
                      <a:pt x="75" y="5"/>
                    </a:lnTo>
                    <a:lnTo>
                      <a:pt x="65" y="9"/>
                    </a:lnTo>
                    <a:lnTo>
                      <a:pt x="56" y="13"/>
                    </a:lnTo>
                    <a:lnTo>
                      <a:pt x="46" y="18"/>
                    </a:lnTo>
                    <a:lnTo>
                      <a:pt x="38" y="24"/>
                    </a:lnTo>
                    <a:lnTo>
                      <a:pt x="31" y="31"/>
                    </a:lnTo>
                    <a:lnTo>
                      <a:pt x="24" y="38"/>
                    </a:lnTo>
                    <a:lnTo>
                      <a:pt x="18" y="47"/>
                    </a:lnTo>
                    <a:lnTo>
                      <a:pt x="13" y="56"/>
                    </a:lnTo>
                    <a:lnTo>
                      <a:pt x="8" y="64"/>
                    </a:lnTo>
                    <a:lnTo>
                      <a:pt x="5" y="75"/>
                    </a:lnTo>
                    <a:lnTo>
                      <a:pt x="2" y="84"/>
                    </a:lnTo>
                    <a:lnTo>
                      <a:pt x="0" y="95"/>
                    </a:lnTo>
                    <a:lnTo>
                      <a:pt x="0" y="106"/>
                    </a:lnTo>
                    <a:lnTo>
                      <a:pt x="0" y="116"/>
                    </a:lnTo>
                    <a:lnTo>
                      <a:pt x="2" y="127"/>
                    </a:lnTo>
                    <a:lnTo>
                      <a:pt x="5" y="138"/>
                    </a:lnTo>
                    <a:lnTo>
                      <a:pt x="8" y="147"/>
                    </a:lnTo>
                    <a:lnTo>
                      <a:pt x="13" y="157"/>
                    </a:lnTo>
                    <a:lnTo>
                      <a:pt x="18" y="165"/>
                    </a:lnTo>
                    <a:lnTo>
                      <a:pt x="24" y="173"/>
                    </a:lnTo>
                    <a:lnTo>
                      <a:pt x="31" y="180"/>
                    </a:lnTo>
                    <a:lnTo>
                      <a:pt x="38" y="187"/>
                    </a:lnTo>
                    <a:lnTo>
                      <a:pt x="46" y="193"/>
                    </a:lnTo>
                    <a:lnTo>
                      <a:pt x="56" y="199"/>
                    </a:lnTo>
                    <a:lnTo>
                      <a:pt x="65" y="203"/>
                    </a:lnTo>
                    <a:lnTo>
                      <a:pt x="75" y="206"/>
                    </a:lnTo>
                    <a:lnTo>
                      <a:pt x="84" y="210"/>
                    </a:lnTo>
                    <a:lnTo>
                      <a:pt x="95" y="211"/>
                    </a:lnTo>
                    <a:lnTo>
                      <a:pt x="105" y="211"/>
                    </a:lnTo>
                    <a:lnTo>
                      <a:pt x="116" y="211"/>
                    </a:lnTo>
                    <a:lnTo>
                      <a:pt x="127" y="210"/>
                    </a:lnTo>
                    <a:lnTo>
                      <a:pt x="137" y="206"/>
                    </a:lnTo>
                    <a:lnTo>
                      <a:pt x="147" y="203"/>
                    </a:lnTo>
                    <a:lnTo>
                      <a:pt x="156" y="199"/>
                    </a:lnTo>
                    <a:lnTo>
                      <a:pt x="164" y="193"/>
                    </a:lnTo>
                    <a:lnTo>
                      <a:pt x="173" y="187"/>
                    </a:lnTo>
                    <a:lnTo>
                      <a:pt x="180" y="180"/>
                    </a:lnTo>
                    <a:lnTo>
                      <a:pt x="187" y="173"/>
                    </a:lnTo>
                    <a:lnTo>
                      <a:pt x="193" y="165"/>
                    </a:lnTo>
                    <a:lnTo>
                      <a:pt x="199" y="157"/>
                    </a:lnTo>
                    <a:lnTo>
                      <a:pt x="202" y="147"/>
                    </a:lnTo>
                    <a:lnTo>
                      <a:pt x="206" y="138"/>
                    </a:lnTo>
                    <a:lnTo>
                      <a:pt x="209" y="127"/>
                    </a:lnTo>
                    <a:lnTo>
                      <a:pt x="210" y="116"/>
                    </a:lnTo>
                    <a:lnTo>
                      <a:pt x="212" y="106"/>
                    </a:lnTo>
                    <a:lnTo>
                      <a:pt x="210" y="95"/>
                    </a:lnTo>
                    <a:lnTo>
                      <a:pt x="209" y="84"/>
                    </a:lnTo>
                    <a:lnTo>
                      <a:pt x="206" y="75"/>
                    </a:lnTo>
                    <a:lnTo>
                      <a:pt x="202" y="64"/>
                    </a:lnTo>
                    <a:lnTo>
                      <a:pt x="199" y="56"/>
                    </a:lnTo>
                    <a:lnTo>
                      <a:pt x="193" y="47"/>
                    </a:lnTo>
                    <a:lnTo>
                      <a:pt x="187" y="38"/>
                    </a:lnTo>
                    <a:lnTo>
                      <a:pt x="180" y="31"/>
                    </a:lnTo>
                    <a:lnTo>
                      <a:pt x="173" y="24"/>
                    </a:lnTo>
                    <a:lnTo>
                      <a:pt x="164" y="18"/>
                    </a:lnTo>
                    <a:lnTo>
                      <a:pt x="156" y="13"/>
                    </a:lnTo>
                    <a:lnTo>
                      <a:pt x="147" y="9"/>
                    </a:lnTo>
                    <a:lnTo>
                      <a:pt x="137" y="5"/>
                    </a:lnTo>
                    <a:lnTo>
                      <a:pt x="127" y="3"/>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8" name="Freeform 249"/>
              <p:cNvSpPr>
                <a:spLocks/>
              </p:cNvSpPr>
              <p:nvPr/>
            </p:nvSpPr>
            <p:spPr bwMode="auto">
              <a:xfrm>
                <a:off x="4604" y="3809"/>
                <a:ext cx="35" cy="35"/>
              </a:xfrm>
              <a:custGeom>
                <a:avLst/>
                <a:gdLst>
                  <a:gd name="T0" fmla="*/ 95 w 212"/>
                  <a:gd name="T1" fmla="*/ 0 h 211"/>
                  <a:gd name="T2" fmla="*/ 75 w 212"/>
                  <a:gd name="T3" fmla="*/ 5 h 211"/>
                  <a:gd name="T4" fmla="*/ 56 w 212"/>
                  <a:gd name="T5" fmla="*/ 13 h 211"/>
                  <a:gd name="T6" fmla="*/ 39 w 212"/>
                  <a:gd name="T7" fmla="*/ 24 h 211"/>
                  <a:gd name="T8" fmla="*/ 25 w 212"/>
                  <a:gd name="T9" fmla="*/ 38 h 211"/>
                  <a:gd name="T10" fmla="*/ 13 w 212"/>
                  <a:gd name="T11" fmla="*/ 56 h 211"/>
                  <a:gd name="T12" fmla="*/ 5 w 212"/>
                  <a:gd name="T13" fmla="*/ 75 h 211"/>
                  <a:gd name="T14" fmla="*/ 2 w 212"/>
                  <a:gd name="T15" fmla="*/ 95 h 211"/>
                  <a:gd name="T16" fmla="*/ 2 w 212"/>
                  <a:gd name="T17" fmla="*/ 116 h 211"/>
                  <a:gd name="T18" fmla="*/ 5 w 212"/>
                  <a:gd name="T19" fmla="*/ 137 h 211"/>
                  <a:gd name="T20" fmla="*/ 13 w 212"/>
                  <a:gd name="T21" fmla="*/ 156 h 211"/>
                  <a:gd name="T22" fmla="*/ 25 w 212"/>
                  <a:gd name="T23" fmla="*/ 173 h 211"/>
                  <a:gd name="T24" fmla="*/ 39 w 212"/>
                  <a:gd name="T25" fmla="*/ 187 h 211"/>
                  <a:gd name="T26" fmla="*/ 56 w 212"/>
                  <a:gd name="T27" fmla="*/ 199 h 211"/>
                  <a:gd name="T28" fmla="*/ 75 w 212"/>
                  <a:gd name="T29" fmla="*/ 206 h 211"/>
                  <a:gd name="T30" fmla="*/ 95 w 212"/>
                  <a:gd name="T31" fmla="*/ 211 h 211"/>
                  <a:gd name="T32" fmla="*/ 116 w 212"/>
                  <a:gd name="T33" fmla="*/ 211 h 211"/>
                  <a:gd name="T34" fmla="*/ 138 w 212"/>
                  <a:gd name="T35" fmla="*/ 206 h 211"/>
                  <a:gd name="T36" fmla="*/ 156 w 212"/>
                  <a:gd name="T37" fmla="*/ 199 h 211"/>
                  <a:gd name="T38" fmla="*/ 173 w 212"/>
                  <a:gd name="T39" fmla="*/ 187 h 211"/>
                  <a:gd name="T40" fmla="*/ 187 w 212"/>
                  <a:gd name="T41" fmla="*/ 173 h 211"/>
                  <a:gd name="T42" fmla="*/ 199 w 212"/>
                  <a:gd name="T43" fmla="*/ 156 h 211"/>
                  <a:gd name="T44" fmla="*/ 207 w 212"/>
                  <a:gd name="T45" fmla="*/ 137 h 211"/>
                  <a:gd name="T46" fmla="*/ 211 w 212"/>
                  <a:gd name="T47" fmla="*/ 116 h 211"/>
                  <a:gd name="T48" fmla="*/ 211 w 212"/>
                  <a:gd name="T49" fmla="*/ 95 h 211"/>
                  <a:gd name="T50" fmla="*/ 207 w 212"/>
                  <a:gd name="T51" fmla="*/ 75 h 211"/>
                  <a:gd name="T52" fmla="*/ 199 w 212"/>
                  <a:gd name="T53" fmla="*/ 56 h 211"/>
                  <a:gd name="T54" fmla="*/ 187 w 212"/>
                  <a:gd name="T55" fmla="*/ 38 h 211"/>
                  <a:gd name="T56" fmla="*/ 173 w 212"/>
                  <a:gd name="T57" fmla="*/ 24 h 211"/>
                  <a:gd name="T58" fmla="*/ 156 w 212"/>
                  <a:gd name="T59" fmla="*/ 13 h 211"/>
                  <a:gd name="T60" fmla="*/ 138 w 212"/>
                  <a:gd name="T61" fmla="*/ 5 h 211"/>
                  <a:gd name="T62" fmla="*/ 116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6" y="0"/>
                    </a:moveTo>
                    <a:lnTo>
                      <a:pt x="95" y="0"/>
                    </a:lnTo>
                    <a:lnTo>
                      <a:pt x="84" y="2"/>
                    </a:lnTo>
                    <a:lnTo>
                      <a:pt x="75" y="5"/>
                    </a:lnTo>
                    <a:lnTo>
                      <a:pt x="65" y="8"/>
                    </a:lnTo>
                    <a:lnTo>
                      <a:pt x="56" y="13"/>
                    </a:lnTo>
                    <a:lnTo>
                      <a:pt x="47" y="18"/>
                    </a:lnTo>
                    <a:lnTo>
                      <a:pt x="39" y="24"/>
                    </a:lnTo>
                    <a:lnTo>
                      <a:pt x="31" y="31"/>
                    </a:lnTo>
                    <a:lnTo>
                      <a:pt x="25" y="38"/>
                    </a:lnTo>
                    <a:lnTo>
                      <a:pt x="18" y="46"/>
                    </a:lnTo>
                    <a:lnTo>
                      <a:pt x="13" y="56"/>
                    </a:lnTo>
                    <a:lnTo>
                      <a:pt x="9" y="64"/>
                    </a:lnTo>
                    <a:lnTo>
                      <a:pt x="5" y="75"/>
                    </a:lnTo>
                    <a:lnTo>
                      <a:pt x="3" y="84"/>
                    </a:lnTo>
                    <a:lnTo>
                      <a:pt x="2" y="95"/>
                    </a:lnTo>
                    <a:lnTo>
                      <a:pt x="0" y="105"/>
                    </a:lnTo>
                    <a:lnTo>
                      <a:pt x="2" y="116"/>
                    </a:lnTo>
                    <a:lnTo>
                      <a:pt x="3" y="127"/>
                    </a:lnTo>
                    <a:lnTo>
                      <a:pt x="5" y="137"/>
                    </a:lnTo>
                    <a:lnTo>
                      <a:pt x="9" y="147"/>
                    </a:lnTo>
                    <a:lnTo>
                      <a:pt x="13" y="156"/>
                    </a:lnTo>
                    <a:lnTo>
                      <a:pt x="18" y="164"/>
                    </a:lnTo>
                    <a:lnTo>
                      <a:pt x="25" y="173"/>
                    </a:lnTo>
                    <a:lnTo>
                      <a:pt x="31" y="180"/>
                    </a:lnTo>
                    <a:lnTo>
                      <a:pt x="39" y="187"/>
                    </a:lnTo>
                    <a:lnTo>
                      <a:pt x="47" y="193"/>
                    </a:lnTo>
                    <a:lnTo>
                      <a:pt x="56" y="199"/>
                    </a:lnTo>
                    <a:lnTo>
                      <a:pt x="65" y="202"/>
                    </a:lnTo>
                    <a:lnTo>
                      <a:pt x="75" y="206"/>
                    </a:lnTo>
                    <a:lnTo>
                      <a:pt x="84" y="209"/>
                    </a:lnTo>
                    <a:lnTo>
                      <a:pt x="95" y="211"/>
                    </a:lnTo>
                    <a:lnTo>
                      <a:pt x="106" y="211"/>
                    </a:lnTo>
                    <a:lnTo>
                      <a:pt x="116" y="211"/>
                    </a:lnTo>
                    <a:lnTo>
                      <a:pt x="127" y="209"/>
                    </a:lnTo>
                    <a:lnTo>
                      <a:pt x="138" y="206"/>
                    </a:lnTo>
                    <a:lnTo>
                      <a:pt x="147" y="202"/>
                    </a:lnTo>
                    <a:lnTo>
                      <a:pt x="156" y="199"/>
                    </a:lnTo>
                    <a:lnTo>
                      <a:pt x="165" y="193"/>
                    </a:lnTo>
                    <a:lnTo>
                      <a:pt x="173" y="187"/>
                    </a:lnTo>
                    <a:lnTo>
                      <a:pt x="180" y="180"/>
                    </a:lnTo>
                    <a:lnTo>
                      <a:pt x="187" y="173"/>
                    </a:lnTo>
                    <a:lnTo>
                      <a:pt x="193" y="164"/>
                    </a:lnTo>
                    <a:lnTo>
                      <a:pt x="199" y="156"/>
                    </a:lnTo>
                    <a:lnTo>
                      <a:pt x="204" y="147"/>
                    </a:lnTo>
                    <a:lnTo>
                      <a:pt x="207" y="137"/>
                    </a:lnTo>
                    <a:lnTo>
                      <a:pt x="210" y="127"/>
                    </a:lnTo>
                    <a:lnTo>
                      <a:pt x="211" y="116"/>
                    </a:lnTo>
                    <a:lnTo>
                      <a:pt x="212" y="105"/>
                    </a:lnTo>
                    <a:lnTo>
                      <a:pt x="211" y="95"/>
                    </a:lnTo>
                    <a:lnTo>
                      <a:pt x="210" y="84"/>
                    </a:lnTo>
                    <a:lnTo>
                      <a:pt x="207" y="75"/>
                    </a:lnTo>
                    <a:lnTo>
                      <a:pt x="204" y="64"/>
                    </a:lnTo>
                    <a:lnTo>
                      <a:pt x="199" y="56"/>
                    </a:lnTo>
                    <a:lnTo>
                      <a:pt x="193" y="46"/>
                    </a:lnTo>
                    <a:lnTo>
                      <a:pt x="187" y="38"/>
                    </a:lnTo>
                    <a:lnTo>
                      <a:pt x="180" y="31"/>
                    </a:lnTo>
                    <a:lnTo>
                      <a:pt x="173" y="24"/>
                    </a:lnTo>
                    <a:lnTo>
                      <a:pt x="165" y="18"/>
                    </a:lnTo>
                    <a:lnTo>
                      <a:pt x="156" y="13"/>
                    </a:lnTo>
                    <a:lnTo>
                      <a:pt x="147" y="8"/>
                    </a:lnTo>
                    <a:lnTo>
                      <a:pt x="138" y="5"/>
                    </a:lnTo>
                    <a:lnTo>
                      <a:pt x="127" y="2"/>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9" name="Freeform 250"/>
              <p:cNvSpPr>
                <a:spLocks/>
              </p:cNvSpPr>
              <p:nvPr/>
            </p:nvSpPr>
            <p:spPr bwMode="auto">
              <a:xfrm>
                <a:off x="4619" y="3797"/>
                <a:ext cx="36" cy="36"/>
              </a:xfrm>
              <a:custGeom>
                <a:avLst/>
                <a:gdLst>
                  <a:gd name="T0" fmla="*/ 94 w 211"/>
                  <a:gd name="T1" fmla="*/ 0 h 210"/>
                  <a:gd name="T2" fmla="*/ 74 w 211"/>
                  <a:gd name="T3" fmla="*/ 4 h 210"/>
                  <a:gd name="T4" fmla="*/ 55 w 211"/>
                  <a:gd name="T5" fmla="*/ 13 h 210"/>
                  <a:gd name="T6" fmla="*/ 39 w 211"/>
                  <a:gd name="T7" fmla="*/ 23 h 210"/>
                  <a:gd name="T8" fmla="*/ 25 w 211"/>
                  <a:gd name="T9" fmla="*/ 38 h 210"/>
                  <a:gd name="T10" fmla="*/ 13 w 211"/>
                  <a:gd name="T11" fmla="*/ 55 h 210"/>
                  <a:gd name="T12" fmla="*/ 5 w 211"/>
                  <a:gd name="T13" fmla="*/ 74 h 210"/>
                  <a:gd name="T14" fmla="*/ 1 w 211"/>
                  <a:gd name="T15" fmla="*/ 94 h 210"/>
                  <a:gd name="T16" fmla="*/ 1 w 211"/>
                  <a:gd name="T17" fmla="*/ 116 h 210"/>
                  <a:gd name="T18" fmla="*/ 5 w 211"/>
                  <a:gd name="T19" fmla="*/ 137 h 210"/>
                  <a:gd name="T20" fmla="*/ 13 w 211"/>
                  <a:gd name="T21" fmla="*/ 156 h 210"/>
                  <a:gd name="T22" fmla="*/ 25 w 211"/>
                  <a:gd name="T23" fmla="*/ 172 h 210"/>
                  <a:gd name="T24" fmla="*/ 39 w 211"/>
                  <a:gd name="T25" fmla="*/ 187 h 210"/>
                  <a:gd name="T26" fmla="*/ 55 w 211"/>
                  <a:gd name="T27" fmla="*/ 198 h 210"/>
                  <a:gd name="T28" fmla="*/ 74 w 211"/>
                  <a:gd name="T29" fmla="*/ 205 h 210"/>
                  <a:gd name="T30" fmla="*/ 94 w 211"/>
                  <a:gd name="T31" fmla="*/ 210 h 210"/>
                  <a:gd name="T32" fmla="*/ 117 w 211"/>
                  <a:gd name="T33" fmla="*/ 210 h 210"/>
                  <a:gd name="T34" fmla="*/ 137 w 211"/>
                  <a:gd name="T35" fmla="*/ 205 h 210"/>
                  <a:gd name="T36" fmla="*/ 156 w 211"/>
                  <a:gd name="T37" fmla="*/ 198 h 210"/>
                  <a:gd name="T38" fmla="*/ 172 w 211"/>
                  <a:gd name="T39" fmla="*/ 187 h 210"/>
                  <a:gd name="T40" fmla="*/ 187 w 211"/>
                  <a:gd name="T41" fmla="*/ 172 h 210"/>
                  <a:gd name="T42" fmla="*/ 198 w 211"/>
                  <a:gd name="T43" fmla="*/ 156 h 210"/>
                  <a:gd name="T44" fmla="*/ 207 w 211"/>
                  <a:gd name="T45" fmla="*/ 137 h 210"/>
                  <a:gd name="T46" fmla="*/ 210 w 211"/>
                  <a:gd name="T47" fmla="*/ 116 h 210"/>
                  <a:gd name="T48" fmla="*/ 210 w 211"/>
                  <a:gd name="T49" fmla="*/ 94 h 210"/>
                  <a:gd name="T50" fmla="*/ 207 w 211"/>
                  <a:gd name="T51" fmla="*/ 74 h 210"/>
                  <a:gd name="T52" fmla="*/ 198 w 211"/>
                  <a:gd name="T53" fmla="*/ 55 h 210"/>
                  <a:gd name="T54" fmla="*/ 187 w 211"/>
                  <a:gd name="T55" fmla="*/ 38 h 210"/>
                  <a:gd name="T56" fmla="*/ 172 w 211"/>
                  <a:gd name="T57" fmla="*/ 23 h 210"/>
                  <a:gd name="T58" fmla="*/ 156 w 211"/>
                  <a:gd name="T59" fmla="*/ 13 h 210"/>
                  <a:gd name="T60" fmla="*/ 137 w 211"/>
                  <a:gd name="T61" fmla="*/ 4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4" y="0"/>
                    </a:lnTo>
                    <a:lnTo>
                      <a:pt x="85" y="2"/>
                    </a:lnTo>
                    <a:lnTo>
                      <a:pt x="74" y="4"/>
                    </a:lnTo>
                    <a:lnTo>
                      <a:pt x="65" y="8"/>
                    </a:lnTo>
                    <a:lnTo>
                      <a:pt x="55" y="13"/>
                    </a:lnTo>
                    <a:lnTo>
                      <a:pt x="47" y="17"/>
                    </a:lnTo>
                    <a:lnTo>
                      <a:pt x="39" y="23"/>
                    </a:lnTo>
                    <a:lnTo>
                      <a:pt x="31" y="30"/>
                    </a:lnTo>
                    <a:lnTo>
                      <a:pt x="25" y="38"/>
                    </a:lnTo>
                    <a:lnTo>
                      <a:pt x="18" y="46"/>
                    </a:lnTo>
                    <a:lnTo>
                      <a:pt x="13" y="55"/>
                    </a:lnTo>
                    <a:lnTo>
                      <a:pt x="8" y="64"/>
                    </a:lnTo>
                    <a:lnTo>
                      <a:pt x="5" y="74"/>
                    </a:lnTo>
                    <a:lnTo>
                      <a:pt x="2" y="84"/>
                    </a:lnTo>
                    <a:lnTo>
                      <a:pt x="1" y="94"/>
                    </a:lnTo>
                    <a:lnTo>
                      <a:pt x="0" y="105"/>
                    </a:lnTo>
                    <a:lnTo>
                      <a:pt x="1" y="116"/>
                    </a:lnTo>
                    <a:lnTo>
                      <a:pt x="2" y="126"/>
                    </a:lnTo>
                    <a:lnTo>
                      <a:pt x="5" y="137"/>
                    </a:lnTo>
                    <a:lnTo>
                      <a:pt x="8" y="146"/>
                    </a:lnTo>
                    <a:lnTo>
                      <a:pt x="13" y="156"/>
                    </a:lnTo>
                    <a:lnTo>
                      <a:pt x="18" y="164"/>
                    </a:lnTo>
                    <a:lnTo>
                      <a:pt x="25" y="172"/>
                    </a:lnTo>
                    <a:lnTo>
                      <a:pt x="31" y="179"/>
                    </a:lnTo>
                    <a:lnTo>
                      <a:pt x="39" y="187"/>
                    </a:lnTo>
                    <a:lnTo>
                      <a:pt x="47" y="192"/>
                    </a:lnTo>
                    <a:lnTo>
                      <a:pt x="55" y="198"/>
                    </a:lnTo>
                    <a:lnTo>
                      <a:pt x="65" y="202"/>
                    </a:lnTo>
                    <a:lnTo>
                      <a:pt x="74" y="205"/>
                    </a:lnTo>
                    <a:lnTo>
                      <a:pt x="85" y="209"/>
                    </a:lnTo>
                    <a:lnTo>
                      <a:pt x="94" y="210"/>
                    </a:lnTo>
                    <a:lnTo>
                      <a:pt x="105" y="210"/>
                    </a:lnTo>
                    <a:lnTo>
                      <a:pt x="117" y="210"/>
                    </a:lnTo>
                    <a:lnTo>
                      <a:pt x="126" y="209"/>
                    </a:lnTo>
                    <a:lnTo>
                      <a:pt x="137" y="205"/>
                    </a:lnTo>
                    <a:lnTo>
                      <a:pt x="146" y="202"/>
                    </a:lnTo>
                    <a:lnTo>
                      <a:pt x="156" y="198"/>
                    </a:lnTo>
                    <a:lnTo>
                      <a:pt x="164" y="192"/>
                    </a:lnTo>
                    <a:lnTo>
                      <a:pt x="172" y="187"/>
                    </a:lnTo>
                    <a:lnTo>
                      <a:pt x="181" y="179"/>
                    </a:lnTo>
                    <a:lnTo>
                      <a:pt x="187" y="172"/>
                    </a:lnTo>
                    <a:lnTo>
                      <a:pt x="192" y="164"/>
                    </a:lnTo>
                    <a:lnTo>
                      <a:pt x="198" y="156"/>
                    </a:lnTo>
                    <a:lnTo>
                      <a:pt x="203" y="146"/>
                    </a:lnTo>
                    <a:lnTo>
                      <a:pt x="207" y="137"/>
                    </a:lnTo>
                    <a:lnTo>
                      <a:pt x="209" y="126"/>
                    </a:lnTo>
                    <a:lnTo>
                      <a:pt x="210" y="116"/>
                    </a:lnTo>
                    <a:lnTo>
                      <a:pt x="211" y="105"/>
                    </a:lnTo>
                    <a:lnTo>
                      <a:pt x="210" y="94"/>
                    </a:lnTo>
                    <a:lnTo>
                      <a:pt x="209" y="84"/>
                    </a:lnTo>
                    <a:lnTo>
                      <a:pt x="207" y="74"/>
                    </a:lnTo>
                    <a:lnTo>
                      <a:pt x="203" y="64"/>
                    </a:lnTo>
                    <a:lnTo>
                      <a:pt x="198" y="55"/>
                    </a:lnTo>
                    <a:lnTo>
                      <a:pt x="192" y="46"/>
                    </a:lnTo>
                    <a:lnTo>
                      <a:pt x="187" y="38"/>
                    </a:lnTo>
                    <a:lnTo>
                      <a:pt x="181" y="30"/>
                    </a:lnTo>
                    <a:lnTo>
                      <a:pt x="172" y="23"/>
                    </a:lnTo>
                    <a:lnTo>
                      <a:pt x="164" y="17"/>
                    </a:lnTo>
                    <a:lnTo>
                      <a:pt x="156" y="13"/>
                    </a:lnTo>
                    <a:lnTo>
                      <a:pt x="146" y="8"/>
                    </a:lnTo>
                    <a:lnTo>
                      <a:pt x="137" y="4"/>
                    </a:lnTo>
                    <a:lnTo>
                      <a:pt x="126"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0" name="Freeform 251"/>
              <p:cNvSpPr>
                <a:spLocks/>
              </p:cNvSpPr>
              <p:nvPr/>
            </p:nvSpPr>
            <p:spPr bwMode="auto">
              <a:xfrm>
                <a:off x="4635" y="3799"/>
                <a:ext cx="35" cy="36"/>
              </a:xfrm>
              <a:custGeom>
                <a:avLst/>
                <a:gdLst>
                  <a:gd name="T0" fmla="*/ 95 w 212"/>
                  <a:gd name="T1" fmla="*/ 2 h 212"/>
                  <a:gd name="T2" fmla="*/ 75 w 212"/>
                  <a:gd name="T3" fmla="*/ 5 h 212"/>
                  <a:gd name="T4" fmla="*/ 56 w 212"/>
                  <a:gd name="T5" fmla="*/ 13 h 212"/>
                  <a:gd name="T6" fmla="*/ 39 w 212"/>
                  <a:gd name="T7" fmla="*/ 25 h 212"/>
                  <a:gd name="T8" fmla="*/ 25 w 212"/>
                  <a:gd name="T9" fmla="*/ 39 h 212"/>
                  <a:gd name="T10" fmla="*/ 13 w 212"/>
                  <a:gd name="T11" fmla="*/ 56 h 212"/>
                  <a:gd name="T12" fmla="*/ 5 w 212"/>
                  <a:gd name="T13" fmla="*/ 75 h 212"/>
                  <a:gd name="T14" fmla="*/ 1 w 212"/>
                  <a:gd name="T15" fmla="*/ 96 h 212"/>
                  <a:gd name="T16" fmla="*/ 1 w 212"/>
                  <a:gd name="T17" fmla="*/ 117 h 212"/>
                  <a:gd name="T18" fmla="*/ 5 w 212"/>
                  <a:gd name="T19" fmla="*/ 138 h 212"/>
                  <a:gd name="T20" fmla="*/ 13 w 212"/>
                  <a:gd name="T21" fmla="*/ 156 h 212"/>
                  <a:gd name="T22" fmla="*/ 25 w 212"/>
                  <a:gd name="T23" fmla="*/ 173 h 212"/>
                  <a:gd name="T24" fmla="*/ 39 w 212"/>
                  <a:gd name="T25" fmla="*/ 188 h 212"/>
                  <a:gd name="T26" fmla="*/ 56 w 212"/>
                  <a:gd name="T27" fmla="*/ 199 h 212"/>
                  <a:gd name="T28" fmla="*/ 75 w 212"/>
                  <a:gd name="T29" fmla="*/ 207 h 212"/>
                  <a:gd name="T30" fmla="*/ 95 w 212"/>
                  <a:gd name="T31" fmla="*/ 212 h 212"/>
                  <a:gd name="T32" fmla="*/ 117 w 212"/>
                  <a:gd name="T33" fmla="*/ 212 h 212"/>
                  <a:gd name="T34" fmla="*/ 137 w 212"/>
                  <a:gd name="T35" fmla="*/ 207 h 212"/>
                  <a:gd name="T36" fmla="*/ 156 w 212"/>
                  <a:gd name="T37" fmla="*/ 199 h 212"/>
                  <a:gd name="T38" fmla="*/ 173 w 212"/>
                  <a:gd name="T39" fmla="*/ 188 h 212"/>
                  <a:gd name="T40" fmla="*/ 187 w 212"/>
                  <a:gd name="T41" fmla="*/ 173 h 212"/>
                  <a:gd name="T42" fmla="*/ 199 w 212"/>
                  <a:gd name="T43" fmla="*/ 156 h 212"/>
                  <a:gd name="T44" fmla="*/ 207 w 212"/>
                  <a:gd name="T45" fmla="*/ 138 h 212"/>
                  <a:gd name="T46" fmla="*/ 211 w 212"/>
                  <a:gd name="T47" fmla="*/ 117 h 212"/>
                  <a:gd name="T48" fmla="*/ 211 w 212"/>
                  <a:gd name="T49" fmla="*/ 96 h 212"/>
                  <a:gd name="T50" fmla="*/ 207 w 212"/>
                  <a:gd name="T51" fmla="*/ 75 h 212"/>
                  <a:gd name="T52" fmla="*/ 199 w 212"/>
                  <a:gd name="T53" fmla="*/ 56 h 212"/>
                  <a:gd name="T54" fmla="*/ 187 w 212"/>
                  <a:gd name="T55" fmla="*/ 39 h 212"/>
                  <a:gd name="T56" fmla="*/ 173 w 212"/>
                  <a:gd name="T57" fmla="*/ 25 h 212"/>
                  <a:gd name="T58" fmla="*/ 156 w 212"/>
                  <a:gd name="T59" fmla="*/ 13 h 212"/>
                  <a:gd name="T60" fmla="*/ 137 w 212"/>
                  <a:gd name="T61" fmla="*/ 5 h 212"/>
                  <a:gd name="T62" fmla="*/ 117 w 212"/>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2">
                    <a:moveTo>
                      <a:pt x="107" y="0"/>
                    </a:moveTo>
                    <a:lnTo>
                      <a:pt x="95" y="2"/>
                    </a:lnTo>
                    <a:lnTo>
                      <a:pt x="85" y="3"/>
                    </a:lnTo>
                    <a:lnTo>
                      <a:pt x="75" y="5"/>
                    </a:lnTo>
                    <a:lnTo>
                      <a:pt x="65" y="9"/>
                    </a:lnTo>
                    <a:lnTo>
                      <a:pt x="56" y="13"/>
                    </a:lnTo>
                    <a:lnTo>
                      <a:pt x="47" y="19"/>
                    </a:lnTo>
                    <a:lnTo>
                      <a:pt x="39" y="25"/>
                    </a:lnTo>
                    <a:lnTo>
                      <a:pt x="32" y="32"/>
                    </a:lnTo>
                    <a:lnTo>
                      <a:pt x="25" y="39"/>
                    </a:lnTo>
                    <a:lnTo>
                      <a:pt x="19" y="48"/>
                    </a:lnTo>
                    <a:lnTo>
                      <a:pt x="13" y="56"/>
                    </a:lnTo>
                    <a:lnTo>
                      <a:pt x="8" y="65"/>
                    </a:lnTo>
                    <a:lnTo>
                      <a:pt x="5" y="75"/>
                    </a:lnTo>
                    <a:lnTo>
                      <a:pt x="3" y="86"/>
                    </a:lnTo>
                    <a:lnTo>
                      <a:pt x="1" y="96"/>
                    </a:lnTo>
                    <a:lnTo>
                      <a:pt x="0" y="107"/>
                    </a:lnTo>
                    <a:lnTo>
                      <a:pt x="1" y="117"/>
                    </a:lnTo>
                    <a:lnTo>
                      <a:pt x="3" y="128"/>
                    </a:lnTo>
                    <a:lnTo>
                      <a:pt x="5" y="138"/>
                    </a:lnTo>
                    <a:lnTo>
                      <a:pt x="8" y="147"/>
                    </a:lnTo>
                    <a:lnTo>
                      <a:pt x="13" y="156"/>
                    </a:lnTo>
                    <a:lnTo>
                      <a:pt x="19" y="166"/>
                    </a:lnTo>
                    <a:lnTo>
                      <a:pt x="25" y="173"/>
                    </a:lnTo>
                    <a:lnTo>
                      <a:pt x="32" y="181"/>
                    </a:lnTo>
                    <a:lnTo>
                      <a:pt x="39" y="188"/>
                    </a:lnTo>
                    <a:lnTo>
                      <a:pt x="47" y="194"/>
                    </a:lnTo>
                    <a:lnTo>
                      <a:pt x="56" y="199"/>
                    </a:lnTo>
                    <a:lnTo>
                      <a:pt x="65" y="204"/>
                    </a:lnTo>
                    <a:lnTo>
                      <a:pt x="75" y="207"/>
                    </a:lnTo>
                    <a:lnTo>
                      <a:pt x="85" y="210"/>
                    </a:lnTo>
                    <a:lnTo>
                      <a:pt x="95" y="212"/>
                    </a:lnTo>
                    <a:lnTo>
                      <a:pt x="107" y="212"/>
                    </a:lnTo>
                    <a:lnTo>
                      <a:pt x="117" y="212"/>
                    </a:lnTo>
                    <a:lnTo>
                      <a:pt x="128" y="210"/>
                    </a:lnTo>
                    <a:lnTo>
                      <a:pt x="137" y="207"/>
                    </a:lnTo>
                    <a:lnTo>
                      <a:pt x="147" y="204"/>
                    </a:lnTo>
                    <a:lnTo>
                      <a:pt x="156" y="199"/>
                    </a:lnTo>
                    <a:lnTo>
                      <a:pt x="166" y="194"/>
                    </a:lnTo>
                    <a:lnTo>
                      <a:pt x="173" y="188"/>
                    </a:lnTo>
                    <a:lnTo>
                      <a:pt x="181" y="181"/>
                    </a:lnTo>
                    <a:lnTo>
                      <a:pt x="187" y="173"/>
                    </a:lnTo>
                    <a:lnTo>
                      <a:pt x="194" y="166"/>
                    </a:lnTo>
                    <a:lnTo>
                      <a:pt x="199" y="156"/>
                    </a:lnTo>
                    <a:lnTo>
                      <a:pt x="204" y="147"/>
                    </a:lnTo>
                    <a:lnTo>
                      <a:pt x="207" y="138"/>
                    </a:lnTo>
                    <a:lnTo>
                      <a:pt x="209" y="128"/>
                    </a:lnTo>
                    <a:lnTo>
                      <a:pt x="211" y="117"/>
                    </a:lnTo>
                    <a:lnTo>
                      <a:pt x="212" y="107"/>
                    </a:lnTo>
                    <a:lnTo>
                      <a:pt x="211" y="96"/>
                    </a:lnTo>
                    <a:lnTo>
                      <a:pt x="209" y="86"/>
                    </a:lnTo>
                    <a:lnTo>
                      <a:pt x="207" y="75"/>
                    </a:lnTo>
                    <a:lnTo>
                      <a:pt x="204" y="65"/>
                    </a:lnTo>
                    <a:lnTo>
                      <a:pt x="199" y="56"/>
                    </a:lnTo>
                    <a:lnTo>
                      <a:pt x="194" y="48"/>
                    </a:lnTo>
                    <a:lnTo>
                      <a:pt x="187" y="39"/>
                    </a:lnTo>
                    <a:lnTo>
                      <a:pt x="181" y="32"/>
                    </a:lnTo>
                    <a:lnTo>
                      <a:pt x="173" y="25"/>
                    </a:lnTo>
                    <a:lnTo>
                      <a:pt x="166" y="19"/>
                    </a:lnTo>
                    <a:lnTo>
                      <a:pt x="156" y="13"/>
                    </a:lnTo>
                    <a:lnTo>
                      <a:pt x="147" y="9"/>
                    </a:lnTo>
                    <a:lnTo>
                      <a:pt x="137" y="5"/>
                    </a:lnTo>
                    <a:lnTo>
                      <a:pt x="128" y="3"/>
                    </a:lnTo>
                    <a:lnTo>
                      <a:pt x="117" y="2"/>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1" name="Freeform 252"/>
              <p:cNvSpPr>
                <a:spLocks/>
              </p:cNvSpPr>
              <p:nvPr/>
            </p:nvSpPr>
            <p:spPr bwMode="auto">
              <a:xfrm>
                <a:off x="4650" y="3812"/>
                <a:ext cx="36" cy="36"/>
              </a:xfrm>
              <a:custGeom>
                <a:avLst/>
                <a:gdLst>
                  <a:gd name="T0" fmla="*/ 95 w 211"/>
                  <a:gd name="T1" fmla="*/ 0 h 210"/>
                  <a:gd name="T2" fmla="*/ 74 w 211"/>
                  <a:gd name="T3" fmla="*/ 4 h 210"/>
                  <a:gd name="T4" fmla="*/ 55 w 211"/>
                  <a:gd name="T5" fmla="*/ 13 h 210"/>
                  <a:gd name="T6" fmla="*/ 39 w 211"/>
                  <a:gd name="T7" fmla="*/ 23 h 210"/>
                  <a:gd name="T8" fmla="*/ 24 w 211"/>
                  <a:gd name="T9" fmla="*/ 37 h 210"/>
                  <a:gd name="T10" fmla="*/ 13 w 211"/>
                  <a:gd name="T11" fmla="*/ 55 h 210"/>
                  <a:gd name="T12" fmla="*/ 4 w 211"/>
                  <a:gd name="T13" fmla="*/ 74 h 210"/>
                  <a:gd name="T14" fmla="*/ 1 w 211"/>
                  <a:gd name="T15" fmla="*/ 94 h 210"/>
                  <a:gd name="T16" fmla="*/ 1 w 211"/>
                  <a:gd name="T17" fmla="*/ 115 h 210"/>
                  <a:gd name="T18" fmla="*/ 4 w 211"/>
                  <a:gd name="T19" fmla="*/ 137 h 210"/>
                  <a:gd name="T20" fmla="*/ 13 w 211"/>
                  <a:gd name="T21" fmla="*/ 156 h 210"/>
                  <a:gd name="T22" fmla="*/ 24 w 211"/>
                  <a:gd name="T23" fmla="*/ 172 h 210"/>
                  <a:gd name="T24" fmla="*/ 39 w 211"/>
                  <a:gd name="T25" fmla="*/ 186 h 210"/>
                  <a:gd name="T26" fmla="*/ 55 w 211"/>
                  <a:gd name="T27" fmla="*/ 198 h 210"/>
                  <a:gd name="T28" fmla="*/ 74 w 211"/>
                  <a:gd name="T29" fmla="*/ 205 h 210"/>
                  <a:gd name="T30" fmla="*/ 95 w 211"/>
                  <a:gd name="T31" fmla="*/ 210 h 210"/>
                  <a:gd name="T32" fmla="*/ 117 w 211"/>
                  <a:gd name="T33" fmla="*/ 210 h 210"/>
                  <a:gd name="T34" fmla="*/ 137 w 211"/>
                  <a:gd name="T35" fmla="*/ 205 h 210"/>
                  <a:gd name="T36" fmla="*/ 156 w 211"/>
                  <a:gd name="T37" fmla="*/ 198 h 210"/>
                  <a:gd name="T38" fmla="*/ 172 w 211"/>
                  <a:gd name="T39" fmla="*/ 186 h 210"/>
                  <a:gd name="T40" fmla="*/ 188 w 211"/>
                  <a:gd name="T41" fmla="*/ 172 h 210"/>
                  <a:gd name="T42" fmla="*/ 198 w 211"/>
                  <a:gd name="T43" fmla="*/ 156 h 210"/>
                  <a:gd name="T44" fmla="*/ 206 w 211"/>
                  <a:gd name="T45" fmla="*/ 137 h 210"/>
                  <a:gd name="T46" fmla="*/ 211 w 211"/>
                  <a:gd name="T47" fmla="*/ 115 h 210"/>
                  <a:gd name="T48" fmla="*/ 211 w 211"/>
                  <a:gd name="T49" fmla="*/ 94 h 210"/>
                  <a:gd name="T50" fmla="*/ 206 w 211"/>
                  <a:gd name="T51" fmla="*/ 74 h 210"/>
                  <a:gd name="T52" fmla="*/ 198 w 211"/>
                  <a:gd name="T53" fmla="*/ 55 h 210"/>
                  <a:gd name="T54" fmla="*/ 188 w 211"/>
                  <a:gd name="T55" fmla="*/ 37 h 210"/>
                  <a:gd name="T56" fmla="*/ 172 w 211"/>
                  <a:gd name="T57" fmla="*/ 23 h 210"/>
                  <a:gd name="T58" fmla="*/ 156 w 211"/>
                  <a:gd name="T59" fmla="*/ 13 h 210"/>
                  <a:gd name="T60" fmla="*/ 137 w 211"/>
                  <a:gd name="T61" fmla="*/ 4 h 210"/>
                  <a:gd name="T62" fmla="*/ 117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6" y="0"/>
                    </a:moveTo>
                    <a:lnTo>
                      <a:pt x="95" y="0"/>
                    </a:lnTo>
                    <a:lnTo>
                      <a:pt x="85" y="2"/>
                    </a:lnTo>
                    <a:lnTo>
                      <a:pt x="74" y="4"/>
                    </a:lnTo>
                    <a:lnTo>
                      <a:pt x="65" y="8"/>
                    </a:lnTo>
                    <a:lnTo>
                      <a:pt x="55" y="13"/>
                    </a:lnTo>
                    <a:lnTo>
                      <a:pt x="47" y="17"/>
                    </a:lnTo>
                    <a:lnTo>
                      <a:pt x="39" y="23"/>
                    </a:lnTo>
                    <a:lnTo>
                      <a:pt x="31" y="30"/>
                    </a:lnTo>
                    <a:lnTo>
                      <a:pt x="24" y="37"/>
                    </a:lnTo>
                    <a:lnTo>
                      <a:pt x="18" y="46"/>
                    </a:lnTo>
                    <a:lnTo>
                      <a:pt x="13" y="55"/>
                    </a:lnTo>
                    <a:lnTo>
                      <a:pt x="8" y="63"/>
                    </a:lnTo>
                    <a:lnTo>
                      <a:pt x="4" y="74"/>
                    </a:lnTo>
                    <a:lnTo>
                      <a:pt x="2" y="84"/>
                    </a:lnTo>
                    <a:lnTo>
                      <a:pt x="1" y="94"/>
                    </a:lnTo>
                    <a:lnTo>
                      <a:pt x="0" y="105"/>
                    </a:lnTo>
                    <a:lnTo>
                      <a:pt x="1" y="115"/>
                    </a:lnTo>
                    <a:lnTo>
                      <a:pt x="2" y="126"/>
                    </a:lnTo>
                    <a:lnTo>
                      <a:pt x="4" y="137"/>
                    </a:lnTo>
                    <a:lnTo>
                      <a:pt x="8" y="146"/>
                    </a:lnTo>
                    <a:lnTo>
                      <a:pt x="13" y="156"/>
                    </a:lnTo>
                    <a:lnTo>
                      <a:pt x="18" y="164"/>
                    </a:lnTo>
                    <a:lnTo>
                      <a:pt x="24" y="172"/>
                    </a:lnTo>
                    <a:lnTo>
                      <a:pt x="31" y="179"/>
                    </a:lnTo>
                    <a:lnTo>
                      <a:pt x="39" y="186"/>
                    </a:lnTo>
                    <a:lnTo>
                      <a:pt x="47" y="192"/>
                    </a:lnTo>
                    <a:lnTo>
                      <a:pt x="55" y="198"/>
                    </a:lnTo>
                    <a:lnTo>
                      <a:pt x="65" y="202"/>
                    </a:lnTo>
                    <a:lnTo>
                      <a:pt x="74" y="205"/>
                    </a:lnTo>
                    <a:lnTo>
                      <a:pt x="85" y="209"/>
                    </a:lnTo>
                    <a:lnTo>
                      <a:pt x="95" y="210"/>
                    </a:lnTo>
                    <a:lnTo>
                      <a:pt x="106" y="210"/>
                    </a:lnTo>
                    <a:lnTo>
                      <a:pt x="117" y="210"/>
                    </a:lnTo>
                    <a:lnTo>
                      <a:pt x="127" y="209"/>
                    </a:lnTo>
                    <a:lnTo>
                      <a:pt x="137" y="205"/>
                    </a:lnTo>
                    <a:lnTo>
                      <a:pt x="146" y="202"/>
                    </a:lnTo>
                    <a:lnTo>
                      <a:pt x="156" y="198"/>
                    </a:lnTo>
                    <a:lnTo>
                      <a:pt x="165" y="192"/>
                    </a:lnTo>
                    <a:lnTo>
                      <a:pt x="172" y="186"/>
                    </a:lnTo>
                    <a:lnTo>
                      <a:pt x="180" y="179"/>
                    </a:lnTo>
                    <a:lnTo>
                      <a:pt x="188" y="172"/>
                    </a:lnTo>
                    <a:lnTo>
                      <a:pt x="193" y="164"/>
                    </a:lnTo>
                    <a:lnTo>
                      <a:pt x="198" y="156"/>
                    </a:lnTo>
                    <a:lnTo>
                      <a:pt x="203" y="146"/>
                    </a:lnTo>
                    <a:lnTo>
                      <a:pt x="206" y="137"/>
                    </a:lnTo>
                    <a:lnTo>
                      <a:pt x="209" y="126"/>
                    </a:lnTo>
                    <a:lnTo>
                      <a:pt x="211" y="115"/>
                    </a:lnTo>
                    <a:lnTo>
                      <a:pt x="211" y="105"/>
                    </a:lnTo>
                    <a:lnTo>
                      <a:pt x="211" y="94"/>
                    </a:lnTo>
                    <a:lnTo>
                      <a:pt x="209" y="84"/>
                    </a:lnTo>
                    <a:lnTo>
                      <a:pt x="206" y="74"/>
                    </a:lnTo>
                    <a:lnTo>
                      <a:pt x="203" y="63"/>
                    </a:lnTo>
                    <a:lnTo>
                      <a:pt x="198" y="55"/>
                    </a:lnTo>
                    <a:lnTo>
                      <a:pt x="193" y="46"/>
                    </a:lnTo>
                    <a:lnTo>
                      <a:pt x="188" y="37"/>
                    </a:lnTo>
                    <a:lnTo>
                      <a:pt x="180" y="30"/>
                    </a:lnTo>
                    <a:lnTo>
                      <a:pt x="172" y="23"/>
                    </a:lnTo>
                    <a:lnTo>
                      <a:pt x="165" y="17"/>
                    </a:lnTo>
                    <a:lnTo>
                      <a:pt x="156" y="13"/>
                    </a:lnTo>
                    <a:lnTo>
                      <a:pt x="146" y="8"/>
                    </a:lnTo>
                    <a:lnTo>
                      <a:pt x="137" y="4"/>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2" name="Freeform 253"/>
              <p:cNvSpPr>
                <a:spLocks/>
              </p:cNvSpPr>
              <p:nvPr/>
            </p:nvSpPr>
            <p:spPr bwMode="auto">
              <a:xfrm>
                <a:off x="4666" y="3830"/>
                <a:ext cx="35" cy="35"/>
              </a:xfrm>
              <a:custGeom>
                <a:avLst/>
                <a:gdLst>
                  <a:gd name="T0" fmla="*/ 95 w 211"/>
                  <a:gd name="T1" fmla="*/ 0 h 210"/>
                  <a:gd name="T2" fmla="*/ 73 w 211"/>
                  <a:gd name="T3" fmla="*/ 5 h 210"/>
                  <a:gd name="T4" fmla="*/ 55 w 211"/>
                  <a:gd name="T5" fmla="*/ 12 h 210"/>
                  <a:gd name="T6" fmla="*/ 38 w 211"/>
                  <a:gd name="T7" fmla="*/ 23 h 210"/>
                  <a:gd name="T8" fmla="*/ 24 w 211"/>
                  <a:gd name="T9" fmla="*/ 38 h 210"/>
                  <a:gd name="T10" fmla="*/ 12 w 211"/>
                  <a:gd name="T11" fmla="*/ 54 h 210"/>
                  <a:gd name="T12" fmla="*/ 5 w 211"/>
                  <a:gd name="T13" fmla="*/ 73 h 210"/>
                  <a:gd name="T14" fmla="*/ 0 w 211"/>
                  <a:gd name="T15" fmla="*/ 94 h 210"/>
                  <a:gd name="T16" fmla="*/ 0 w 211"/>
                  <a:gd name="T17" fmla="*/ 116 h 210"/>
                  <a:gd name="T18" fmla="*/ 5 w 211"/>
                  <a:gd name="T19" fmla="*/ 136 h 210"/>
                  <a:gd name="T20" fmla="*/ 12 w 211"/>
                  <a:gd name="T21" fmla="*/ 155 h 210"/>
                  <a:gd name="T22" fmla="*/ 24 w 211"/>
                  <a:gd name="T23" fmla="*/ 172 h 210"/>
                  <a:gd name="T24" fmla="*/ 38 w 211"/>
                  <a:gd name="T25" fmla="*/ 187 h 210"/>
                  <a:gd name="T26" fmla="*/ 55 w 211"/>
                  <a:gd name="T27" fmla="*/ 197 h 210"/>
                  <a:gd name="T28" fmla="*/ 73 w 211"/>
                  <a:gd name="T29" fmla="*/ 206 h 210"/>
                  <a:gd name="T30" fmla="*/ 95 w 211"/>
                  <a:gd name="T31" fmla="*/ 210 h 210"/>
                  <a:gd name="T32" fmla="*/ 116 w 211"/>
                  <a:gd name="T33" fmla="*/ 210 h 210"/>
                  <a:gd name="T34" fmla="*/ 136 w 211"/>
                  <a:gd name="T35" fmla="*/ 206 h 210"/>
                  <a:gd name="T36" fmla="*/ 155 w 211"/>
                  <a:gd name="T37" fmla="*/ 197 h 210"/>
                  <a:gd name="T38" fmla="*/ 173 w 211"/>
                  <a:gd name="T39" fmla="*/ 187 h 210"/>
                  <a:gd name="T40" fmla="*/ 187 w 211"/>
                  <a:gd name="T41" fmla="*/ 172 h 210"/>
                  <a:gd name="T42" fmla="*/ 198 w 211"/>
                  <a:gd name="T43" fmla="*/ 155 h 210"/>
                  <a:gd name="T44" fmla="*/ 206 w 211"/>
                  <a:gd name="T45" fmla="*/ 136 h 210"/>
                  <a:gd name="T46" fmla="*/ 211 w 211"/>
                  <a:gd name="T47" fmla="*/ 116 h 210"/>
                  <a:gd name="T48" fmla="*/ 211 w 211"/>
                  <a:gd name="T49" fmla="*/ 94 h 210"/>
                  <a:gd name="T50" fmla="*/ 206 w 211"/>
                  <a:gd name="T51" fmla="*/ 73 h 210"/>
                  <a:gd name="T52" fmla="*/ 198 w 211"/>
                  <a:gd name="T53" fmla="*/ 54 h 210"/>
                  <a:gd name="T54" fmla="*/ 187 w 211"/>
                  <a:gd name="T55" fmla="*/ 38 h 210"/>
                  <a:gd name="T56" fmla="*/ 173 w 211"/>
                  <a:gd name="T57" fmla="*/ 23 h 210"/>
                  <a:gd name="T58" fmla="*/ 155 w 211"/>
                  <a:gd name="T59" fmla="*/ 12 h 210"/>
                  <a:gd name="T60" fmla="*/ 136 w 211"/>
                  <a:gd name="T61" fmla="*/ 5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5" y="0"/>
                    </a:lnTo>
                    <a:lnTo>
                      <a:pt x="84" y="1"/>
                    </a:lnTo>
                    <a:lnTo>
                      <a:pt x="73" y="5"/>
                    </a:lnTo>
                    <a:lnTo>
                      <a:pt x="64" y="8"/>
                    </a:lnTo>
                    <a:lnTo>
                      <a:pt x="55" y="12"/>
                    </a:lnTo>
                    <a:lnTo>
                      <a:pt x="46" y="18"/>
                    </a:lnTo>
                    <a:lnTo>
                      <a:pt x="38" y="23"/>
                    </a:lnTo>
                    <a:lnTo>
                      <a:pt x="31" y="31"/>
                    </a:lnTo>
                    <a:lnTo>
                      <a:pt x="24" y="38"/>
                    </a:lnTo>
                    <a:lnTo>
                      <a:pt x="18" y="46"/>
                    </a:lnTo>
                    <a:lnTo>
                      <a:pt x="12" y="54"/>
                    </a:lnTo>
                    <a:lnTo>
                      <a:pt x="8" y="64"/>
                    </a:lnTo>
                    <a:lnTo>
                      <a:pt x="5" y="73"/>
                    </a:lnTo>
                    <a:lnTo>
                      <a:pt x="1" y="84"/>
                    </a:lnTo>
                    <a:lnTo>
                      <a:pt x="0" y="94"/>
                    </a:lnTo>
                    <a:lnTo>
                      <a:pt x="0" y="105"/>
                    </a:lnTo>
                    <a:lnTo>
                      <a:pt x="0" y="116"/>
                    </a:lnTo>
                    <a:lnTo>
                      <a:pt x="1" y="126"/>
                    </a:lnTo>
                    <a:lnTo>
                      <a:pt x="5" y="136"/>
                    </a:lnTo>
                    <a:lnTo>
                      <a:pt x="8" y="146"/>
                    </a:lnTo>
                    <a:lnTo>
                      <a:pt x="12" y="155"/>
                    </a:lnTo>
                    <a:lnTo>
                      <a:pt x="18" y="164"/>
                    </a:lnTo>
                    <a:lnTo>
                      <a:pt x="24" y="172"/>
                    </a:lnTo>
                    <a:lnTo>
                      <a:pt x="31" y="180"/>
                    </a:lnTo>
                    <a:lnTo>
                      <a:pt x="38" y="187"/>
                    </a:lnTo>
                    <a:lnTo>
                      <a:pt x="46" y="193"/>
                    </a:lnTo>
                    <a:lnTo>
                      <a:pt x="55" y="197"/>
                    </a:lnTo>
                    <a:lnTo>
                      <a:pt x="64" y="202"/>
                    </a:lnTo>
                    <a:lnTo>
                      <a:pt x="73" y="206"/>
                    </a:lnTo>
                    <a:lnTo>
                      <a:pt x="84" y="208"/>
                    </a:lnTo>
                    <a:lnTo>
                      <a:pt x="95" y="210"/>
                    </a:lnTo>
                    <a:lnTo>
                      <a:pt x="105" y="210"/>
                    </a:lnTo>
                    <a:lnTo>
                      <a:pt x="116" y="210"/>
                    </a:lnTo>
                    <a:lnTo>
                      <a:pt x="127" y="208"/>
                    </a:lnTo>
                    <a:lnTo>
                      <a:pt x="136" y="206"/>
                    </a:lnTo>
                    <a:lnTo>
                      <a:pt x="147" y="202"/>
                    </a:lnTo>
                    <a:lnTo>
                      <a:pt x="155" y="197"/>
                    </a:lnTo>
                    <a:lnTo>
                      <a:pt x="164" y="193"/>
                    </a:lnTo>
                    <a:lnTo>
                      <a:pt x="173" y="187"/>
                    </a:lnTo>
                    <a:lnTo>
                      <a:pt x="180" y="180"/>
                    </a:lnTo>
                    <a:lnTo>
                      <a:pt x="187" y="172"/>
                    </a:lnTo>
                    <a:lnTo>
                      <a:pt x="193" y="164"/>
                    </a:lnTo>
                    <a:lnTo>
                      <a:pt x="198" y="155"/>
                    </a:lnTo>
                    <a:lnTo>
                      <a:pt x="202" y="146"/>
                    </a:lnTo>
                    <a:lnTo>
                      <a:pt x="206" y="136"/>
                    </a:lnTo>
                    <a:lnTo>
                      <a:pt x="208" y="126"/>
                    </a:lnTo>
                    <a:lnTo>
                      <a:pt x="211" y="116"/>
                    </a:lnTo>
                    <a:lnTo>
                      <a:pt x="211" y="105"/>
                    </a:lnTo>
                    <a:lnTo>
                      <a:pt x="211" y="94"/>
                    </a:lnTo>
                    <a:lnTo>
                      <a:pt x="208" y="84"/>
                    </a:lnTo>
                    <a:lnTo>
                      <a:pt x="206" y="73"/>
                    </a:lnTo>
                    <a:lnTo>
                      <a:pt x="202" y="64"/>
                    </a:lnTo>
                    <a:lnTo>
                      <a:pt x="198" y="54"/>
                    </a:lnTo>
                    <a:lnTo>
                      <a:pt x="193" y="46"/>
                    </a:lnTo>
                    <a:lnTo>
                      <a:pt x="187" y="38"/>
                    </a:lnTo>
                    <a:lnTo>
                      <a:pt x="180" y="31"/>
                    </a:lnTo>
                    <a:lnTo>
                      <a:pt x="173" y="23"/>
                    </a:lnTo>
                    <a:lnTo>
                      <a:pt x="164" y="18"/>
                    </a:lnTo>
                    <a:lnTo>
                      <a:pt x="155" y="12"/>
                    </a:lnTo>
                    <a:lnTo>
                      <a:pt x="147" y="8"/>
                    </a:lnTo>
                    <a:lnTo>
                      <a:pt x="136" y="5"/>
                    </a:lnTo>
                    <a:lnTo>
                      <a:pt x="127"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3" name="Freeform 254"/>
              <p:cNvSpPr>
                <a:spLocks/>
              </p:cNvSpPr>
              <p:nvPr/>
            </p:nvSpPr>
            <p:spPr bwMode="auto">
              <a:xfrm>
                <a:off x="4682" y="3843"/>
                <a:ext cx="35" cy="35"/>
              </a:xfrm>
              <a:custGeom>
                <a:avLst/>
                <a:gdLst>
                  <a:gd name="T0" fmla="*/ 94 w 210"/>
                  <a:gd name="T1" fmla="*/ 0 h 212"/>
                  <a:gd name="T2" fmla="*/ 73 w 210"/>
                  <a:gd name="T3" fmla="*/ 5 h 212"/>
                  <a:gd name="T4" fmla="*/ 54 w 210"/>
                  <a:gd name="T5" fmla="*/ 13 h 212"/>
                  <a:gd name="T6" fmla="*/ 37 w 210"/>
                  <a:gd name="T7" fmla="*/ 24 h 212"/>
                  <a:gd name="T8" fmla="*/ 23 w 210"/>
                  <a:gd name="T9" fmla="*/ 39 h 212"/>
                  <a:gd name="T10" fmla="*/ 13 w 210"/>
                  <a:gd name="T11" fmla="*/ 55 h 212"/>
                  <a:gd name="T12" fmla="*/ 4 w 210"/>
                  <a:gd name="T13" fmla="*/ 74 h 212"/>
                  <a:gd name="T14" fmla="*/ 0 w 210"/>
                  <a:gd name="T15" fmla="*/ 94 h 212"/>
                  <a:gd name="T16" fmla="*/ 0 w 210"/>
                  <a:gd name="T17" fmla="*/ 116 h 212"/>
                  <a:gd name="T18" fmla="*/ 4 w 210"/>
                  <a:gd name="T19" fmla="*/ 137 h 212"/>
                  <a:gd name="T20" fmla="*/ 13 w 210"/>
                  <a:gd name="T21" fmla="*/ 156 h 212"/>
                  <a:gd name="T22" fmla="*/ 23 w 210"/>
                  <a:gd name="T23" fmla="*/ 173 h 212"/>
                  <a:gd name="T24" fmla="*/ 37 w 210"/>
                  <a:gd name="T25" fmla="*/ 187 h 212"/>
                  <a:gd name="T26" fmla="*/ 54 w 210"/>
                  <a:gd name="T27" fmla="*/ 199 h 212"/>
                  <a:gd name="T28" fmla="*/ 73 w 210"/>
                  <a:gd name="T29" fmla="*/ 206 h 212"/>
                  <a:gd name="T30" fmla="*/ 94 w 210"/>
                  <a:gd name="T31" fmla="*/ 210 h 212"/>
                  <a:gd name="T32" fmla="*/ 115 w 210"/>
                  <a:gd name="T33" fmla="*/ 210 h 212"/>
                  <a:gd name="T34" fmla="*/ 135 w 210"/>
                  <a:gd name="T35" fmla="*/ 206 h 212"/>
                  <a:gd name="T36" fmla="*/ 154 w 210"/>
                  <a:gd name="T37" fmla="*/ 199 h 212"/>
                  <a:gd name="T38" fmla="*/ 172 w 210"/>
                  <a:gd name="T39" fmla="*/ 187 h 212"/>
                  <a:gd name="T40" fmla="*/ 186 w 210"/>
                  <a:gd name="T41" fmla="*/ 173 h 212"/>
                  <a:gd name="T42" fmla="*/ 197 w 210"/>
                  <a:gd name="T43" fmla="*/ 156 h 212"/>
                  <a:gd name="T44" fmla="*/ 205 w 210"/>
                  <a:gd name="T45" fmla="*/ 137 h 212"/>
                  <a:gd name="T46" fmla="*/ 210 w 210"/>
                  <a:gd name="T47" fmla="*/ 116 h 212"/>
                  <a:gd name="T48" fmla="*/ 210 w 210"/>
                  <a:gd name="T49" fmla="*/ 94 h 212"/>
                  <a:gd name="T50" fmla="*/ 205 w 210"/>
                  <a:gd name="T51" fmla="*/ 74 h 212"/>
                  <a:gd name="T52" fmla="*/ 197 w 210"/>
                  <a:gd name="T53" fmla="*/ 55 h 212"/>
                  <a:gd name="T54" fmla="*/ 186 w 210"/>
                  <a:gd name="T55" fmla="*/ 39 h 212"/>
                  <a:gd name="T56" fmla="*/ 172 w 210"/>
                  <a:gd name="T57" fmla="*/ 24 h 212"/>
                  <a:gd name="T58" fmla="*/ 154 w 210"/>
                  <a:gd name="T59" fmla="*/ 13 h 212"/>
                  <a:gd name="T60" fmla="*/ 135 w 210"/>
                  <a:gd name="T61" fmla="*/ 5 h 212"/>
                  <a:gd name="T62" fmla="*/ 115 w 210"/>
                  <a:gd name="T6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4" y="0"/>
                    </a:lnTo>
                    <a:lnTo>
                      <a:pt x="83" y="2"/>
                    </a:lnTo>
                    <a:lnTo>
                      <a:pt x="73" y="5"/>
                    </a:lnTo>
                    <a:lnTo>
                      <a:pt x="63" y="8"/>
                    </a:lnTo>
                    <a:lnTo>
                      <a:pt x="54" y="13"/>
                    </a:lnTo>
                    <a:lnTo>
                      <a:pt x="46" y="18"/>
                    </a:lnTo>
                    <a:lnTo>
                      <a:pt x="37" y="24"/>
                    </a:lnTo>
                    <a:lnTo>
                      <a:pt x="30" y="31"/>
                    </a:lnTo>
                    <a:lnTo>
                      <a:pt x="23" y="39"/>
                    </a:lnTo>
                    <a:lnTo>
                      <a:pt x="17" y="46"/>
                    </a:lnTo>
                    <a:lnTo>
                      <a:pt x="13" y="55"/>
                    </a:lnTo>
                    <a:lnTo>
                      <a:pt x="8" y="65"/>
                    </a:lnTo>
                    <a:lnTo>
                      <a:pt x="4" y="74"/>
                    </a:lnTo>
                    <a:lnTo>
                      <a:pt x="2" y="84"/>
                    </a:lnTo>
                    <a:lnTo>
                      <a:pt x="0" y="94"/>
                    </a:lnTo>
                    <a:lnTo>
                      <a:pt x="0" y="105"/>
                    </a:lnTo>
                    <a:lnTo>
                      <a:pt x="0" y="116"/>
                    </a:lnTo>
                    <a:lnTo>
                      <a:pt x="2" y="126"/>
                    </a:lnTo>
                    <a:lnTo>
                      <a:pt x="4" y="137"/>
                    </a:lnTo>
                    <a:lnTo>
                      <a:pt x="8" y="146"/>
                    </a:lnTo>
                    <a:lnTo>
                      <a:pt x="13" y="156"/>
                    </a:lnTo>
                    <a:lnTo>
                      <a:pt x="17" y="164"/>
                    </a:lnTo>
                    <a:lnTo>
                      <a:pt x="23" y="173"/>
                    </a:lnTo>
                    <a:lnTo>
                      <a:pt x="30" y="180"/>
                    </a:lnTo>
                    <a:lnTo>
                      <a:pt x="37" y="187"/>
                    </a:lnTo>
                    <a:lnTo>
                      <a:pt x="46" y="193"/>
                    </a:lnTo>
                    <a:lnTo>
                      <a:pt x="54" y="199"/>
                    </a:lnTo>
                    <a:lnTo>
                      <a:pt x="63" y="202"/>
                    </a:lnTo>
                    <a:lnTo>
                      <a:pt x="73" y="206"/>
                    </a:lnTo>
                    <a:lnTo>
                      <a:pt x="83" y="209"/>
                    </a:lnTo>
                    <a:lnTo>
                      <a:pt x="94" y="210"/>
                    </a:lnTo>
                    <a:lnTo>
                      <a:pt x="105" y="212"/>
                    </a:lnTo>
                    <a:lnTo>
                      <a:pt x="115" y="210"/>
                    </a:lnTo>
                    <a:lnTo>
                      <a:pt x="126" y="209"/>
                    </a:lnTo>
                    <a:lnTo>
                      <a:pt x="135" y="206"/>
                    </a:lnTo>
                    <a:lnTo>
                      <a:pt x="146" y="202"/>
                    </a:lnTo>
                    <a:lnTo>
                      <a:pt x="154" y="199"/>
                    </a:lnTo>
                    <a:lnTo>
                      <a:pt x="164" y="193"/>
                    </a:lnTo>
                    <a:lnTo>
                      <a:pt x="172" y="187"/>
                    </a:lnTo>
                    <a:lnTo>
                      <a:pt x="179" y="180"/>
                    </a:lnTo>
                    <a:lnTo>
                      <a:pt x="186" y="173"/>
                    </a:lnTo>
                    <a:lnTo>
                      <a:pt x="192" y="164"/>
                    </a:lnTo>
                    <a:lnTo>
                      <a:pt x="197" y="156"/>
                    </a:lnTo>
                    <a:lnTo>
                      <a:pt x="202" y="146"/>
                    </a:lnTo>
                    <a:lnTo>
                      <a:pt x="205" y="137"/>
                    </a:lnTo>
                    <a:lnTo>
                      <a:pt x="208" y="126"/>
                    </a:lnTo>
                    <a:lnTo>
                      <a:pt x="210" y="116"/>
                    </a:lnTo>
                    <a:lnTo>
                      <a:pt x="210" y="105"/>
                    </a:lnTo>
                    <a:lnTo>
                      <a:pt x="210" y="94"/>
                    </a:lnTo>
                    <a:lnTo>
                      <a:pt x="208" y="84"/>
                    </a:lnTo>
                    <a:lnTo>
                      <a:pt x="205" y="74"/>
                    </a:lnTo>
                    <a:lnTo>
                      <a:pt x="202" y="65"/>
                    </a:lnTo>
                    <a:lnTo>
                      <a:pt x="197" y="55"/>
                    </a:lnTo>
                    <a:lnTo>
                      <a:pt x="192" y="46"/>
                    </a:lnTo>
                    <a:lnTo>
                      <a:pt x="186" y="39"/>
                    </a:lnTo>
                    <a:lnTo>
                      <a:pt x="179" y="31"/>
                    </a:lnTo>
                    <a:lnTo>
                      <a:pt x="172" y="24"/>
                    </a:lnTo>
                    <a:lnTo>
                      <a:pt x="164" y="18"/>
                    </a:lnTo>
                    <a:lnTo>
                      <a:pt x="154" y="13"/>
                    </a:lnTo>
                    <a:lnTo>
                      <a:pt x="146" y="8"/>
                    </a:lnTo>
                    <a:lnTo>
                      <a:pt x="135" y="5"/>
                    </a:lnTo>
                    <a:lnTo>
                      <a:pt x="126" y="2"/>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4" name="Freeform 255"/>
              <p:cNvSpPr>
                <a:spLocks/>
              </p:cNvSpPr>
              <p:nvPr/>
            </p:nvSpPr>
            <p:spPr bwMode="auto">
              <a:xfrm>
                <a:off x="4697" y="3849"/>
                <a:ext cx="35" cy="34"/>
              </a:xfrm>
              <a:custGeom>
                <a:avLst/>
                <a:gdLst>
                  <a:gd name="T0" fmla="*/ 94 w 210"/>
                  <a:gd name="T1" fmla="*/ 0 h 208"/>
                  <a:gd name="T2" fmla="*/ 74 w 210"/>
                  <a:gd name="T3" fmla="*/ 5 h 208"/>
                  <a:gd name="T4" fmla="*/ 55 w 210"/>
                  <a:gd name="T5" fmla="*/ 12 h 208"/>
                  <a:gd name="T6" fmla="*/ 38 w 210"/>
                  <a:gd name="T7" fmla="*/ 24 h 208"/>
                  <a:gd name="T8" fmla="*/ 24 w 210"/>
                  <a:gd name="T9" fmla="*/ 38 h 208"/>
                  <a:gd name="T10" fmla="*/ 13 w 210"/>
                  <a:gd name="T11" fmla="*/ 55 h 208"/>
                  <a:gd name="T12" fmla="*/ 5 w 210"/>
                  <a:gd name="T13" fmla="*/ 73 h 208"/>
                  <a:gd name="T14" fmla="*/ 0 w 210"/>
                  <a:gd name="T15" fmla="*/ 95 h 208"/>
                  <a:gd name="T16" fmla="*/ 0 w 210"/>
                  <a:gd name="T17" fmla="*/ 115 h 208"/>
                  <a:gd name="T18" fmla="*/ 3 w 210"/>
                  <a:gd name="T19" fmla="*/ 133 h 208"/>
                  <a:gd name="T20" fmla="*/ 9 w 210"/>
                  <a:gd name="T21" fmla="*/ 149 h 208"/>
                  <a:gd name="T22" fmla="*/ 19 w 210"/>
                  <a:gd name="T23" fmla="*/ 165 h 208"/>
                  <a:gd name="T24" fmla="*/ 29 w 210"/>
                  <a:gd name="T25" fmla="*/ 179 h 208"/>
                  <a:gd name="T26" fmla="*/ 42 w 210"/>
                  <a:gd name="T27" fmla="*/ 191 h 208"/>
                  <a:gd name="T28" fmla="*/ 58 w 210"/>
                  <a:gd name="T29" fmla="*/ 199 h 208"/>
                  <a:gd name="T30" fmla="*/ 74 w 210"/>
                  <a:gd name="T31" fmla="*/ 206 h 208"/>
                  <a:gd name="T32" fmla="*/ 128 w 210"/>
                  <a:gd name="T33" fmla="*/ 208 h 208"/>
                  <a:gd name="T34" fmla="*/ 144 w 210"/>
                  <a:gd name="T35" fmla="*/ 204 h 208"/>
                  <a:gd name="T36" fmla="*/ 161 w 210"/>
                  <a:gd name="T37" fmla="*/ 195 h 208"/>
                  <a:gd name="T38" fmla="*/ 175 w 210"/>
                  <a:gd name="T39" fmla="*/ 185 h 208"/>
                  <a:gd name="T40" fmla="*/ 187 w 210"/>
                  <a:gd name="T41" fmla="*/ 172 h 208"/>
                  <a:gd name="T42" fmla="*/ 197 w 210"/>
                  <a:gd name="T43" fmla="*/ 157 h 208"/>
                  <a:gd name="T44" fmla="*/ 204 w 210"/>
                  <a:gd name="T45" fmla="*/ 141 h 208"/>
                  <a:gd name="T46" fmla="*/ 209 w 210"/>
                  <a:gd name="T47" fmla="*/ 123 h 208"/>
                  <a:gd name="T48" fmla="*/ 210 w 210"/>
                  <a:gd name="T49" fmla="*/ 105 h 208"/>
                  <a:gd name="T50" fmla="*/ 209 w 210"/>
                  <a:gd name="T51" fmla="*/ 84 h 208"/>
                  <a:gd name="T52" fmla="*/ 202 w 210"/>
                  <a:gd name="T53" fmla="*/ 64 h 208"/>
                  <a:gd name="T54" fmla="*/ 193 w 210"/>
                  <a:gd name="T55" fmla="*/ 46 h 208"/>
                  <a:gd name="T56" fmla="*/ 180 w 210"/>
                  <a:gd name="T57" fmla="*/ 31 h 208"/>
                  <a:gd name="T58" fmla="*/ 164 w 210"/>
                  <a:gd name="T59" fmla="*/ 18 h 208"/>
                  <a:gd name="T60" fmla="*/ 146 w 210"/>
                  <a:gd name="T61" fmla="*/ 8 h 208"/>
                  <a:gd name="T62" fmla="*/ 126 w 210"/>
                  <a:gd name="T63" fmla="*/ 1 h 208"/>
                  <a:gd name="T64" fmla="*/ 105 w 210"/>
                  <a:gd name="T6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 h="208">
                    <a:moveTo>
                      <a:pt x="105" y="0"/>
                    </a:moveTo>
                    <a:lnTo>
                      <a:pt x="94" y="0"/>
                    </a:lnTo>
                    <a:lnTo>
                      <a:pt x="84" y="1"/>
                    </a:lnTo>
                    <a:lnTo>
                      <a:pt x="74" y="5"/>
                    </a:lnTo>
                    <a:lnTo>
                      <a:pt x="64" y="8"/>
                    </a:lnTo>
                    <a:lnTo>
                      <a:pt x="55" y="12"/>
                    </a:lnTo>
                    <a:lnTo>
                      <a:pt x="46" y="18"/>
                    </a:lnTo>
                    <a:lnTo>
                      <a:pt x="38" y="24"/>
                    </a:lnTo>
                    <a:lnTo>
                      <a:pt x="31" y="31"/>
                    </a:lnTo>
                    <a:lnTo>
                      <a:pt x="24" y="38"/>
                    </a:lnTo>
                    <a:lnTo>
                      <a:pt x="18" y="46"/>
                    </a:lnTo>
                    <a:lnTo>
                      <a:pt x="13" y="55"/>
                    </a:lnTo>
                    <a:lnTo>
                      <a:pt x="8" y="64"/>
                    </a:lnTo>
                    <a:lnTo>
                      <a:pt x="5" y="73"/>
                    </a:lnTo>
                    <a:lnTo>
                      <a:pt x="2" y="84"/>
                    </a:lnTo>
                    <a:lnTo>
                      <a:pt x="0" y="95"/>
                    </a:lnTo>
                    <a:lnTo>
                      <a:pt x="0" y="105"/>
                    </a:lnTo>
                    <a:lnTo>
                      <a:pt x="0" y="115"/>
                    </a:lnTo>
                    <a:lnTo>
                      <a:pt x="1" y="123"/>
                    </a:lnTo>
                    <a:lnTo>
                      <a:pt x="3" y="133"/>
                    </a:lnTo>
                    <a:lnTo>
                      <a:pt x="6" y="141"/>
                    </a:lnTo>
                    <a:lnTo>
                      <a:pt x="9" y="149"/>
                    </a:lnTo>
                    <a:lnTo>
                      <a:pt x="14" y="157"/>
                    </a:lnTo>
                    <a:lnTo>
                      <a:pt x="19" y="165"/>
                    </a:lnTo>
                    <a:lnTo>
                      <a:pt x="24" y="172"/>
                    </a:lnTo>
                    <a:lnTo>
                      <a:pt x="29" y="179"/>
                    </a:lnTo>
                    <a:lnTo>
                      <a:pt x="35" y="185"/>
                    </a:lnTo>
                    <a:lnTo>
                      <a:pt x="42" y="191"/>
                    </a:lnTo>
                    <a:lnTo>
                      <a:pt x="50" y="195"/>
                    </a:lnTo>
                    <a:lnTo>
                      <a:pt x="58" y="199"/>
                    </a:lnTo>
                    <a:lnTo>
                      <a:pt x="66" y="204"/>
                    </a:lnTo>
                    <a:lnTo>
                      <a:pt x="74" y="206"/>
                    </a:lnTo>
                    <a:lnTo>
                      <a:pt x="83" y="208"/>
                    </a:lnTo>
                    <a:lnTo>
                      <a:pt x="128" y="208"/>
                    </a:lnTo>
                    <a:lnTo>
                      <a:pt x="136" y="206"/>
                    </a:lnTo>
                    <a:lnTo>
                      <a:pt x="144" y="204"/>
                    </a:lnTo>
                    <a:lnTo>
                      <a:pt x="152" y="199"/>
                    </a:lnTo>
                    <a:lnTo>
                      <a:pt x="161" y="195"/>
                    </a:lnTo>
                    <a:lnTo>
                      <a:pt x="168" y="191"/>
                    </a:lnTo>
                    <a:lnTo>
                      <a:pt x="175" y="185"/>
                    </a:lnTo>
                    <a:lnTo>
                      <a:pt x="181" y="179"/>
                    </a:lnTo>
                    <a:lnTo>
                      <a:pt x="187" y="172"/>
                    </a:lnTo>
                    <a:lnTo>
                      <a:pt x="193" y="165"/>
                    </a:lnTo>
                    <a:lnTo>
                      <a:pt x="197" y="157"/>
                    </a:lnTo>
                    <a:lnTo>
                      <a:pt x="201" y="149"/>
                    </a:lnTo>
                    <a:lnTo>
                      <a:pt x="204" y="141"/>
                    </a:lnTo>
                    <a:lnTo>
                      <a:pt x="207" y="133"/>
                    </a:lnTo>
                    <a:lnTo>
                      <a:pt x="209" y="123"/>
                    </a:lnTo>
                    <a:lnTo>
                      <a:pt x="210" y="115"/>
                    </a:lnTo>
                    <a:lnTo>
                      <a:pt x="210" y="105"/>
                    </a:lnTo>
                    <a:lnTo>
                      <a:pt x="210" y="95"/>
                    </a:lnTo>
                    <a:lnTo>
                      <a:pt x="209" y="84"/>
                    </a:lnTo>
                    <a:lnTo>
                      <a:pt x="206" y="73"/>
                    </a:lnTo>
                    <a:lnTo>
                      <a:pt x="202" y="64"/>
                    </a:lnTo>
                    <a:lnTo>
                      <a:pt x="198" y="55"/>
                    </a:lnTo>
                    <a:lnTo>
                      <a:pt x="193" y="46"/>
                    </a:lnTo>
                    <a:lnTo>
                      <a:pt x="187" y="38"/>
                    </a:lnTo>
                    <a:lnTo>
                      <a:pt x="180" y="31"/>
                    </a:lnTo>
                    <a:lnTo>
                      <a:pt x="172" y="24"/>
                    </a:lnTo>
                    <a:lnTo>
                      <a:pt x="164" y="18"/>
                    </a:lnTo>
                    <a:lnTo>
                      <a:pt x="156" y="12"/>
                    </a:lnTo>
                    <a:lnTo>
                      <a:pt x="146" y="8"/>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5" name="Freeform 256"/>
              <p:cNvSpPr>
                <a:spLocks/>
              </p:cNvSpPr>
              <p:nvPr/>
            </p:nvSpPr>
            <p:spPr bwMode="auto">
              <a:xfrm>
                <a:off x="4713" y="3846"/>
                <a:ext cx="35" cy="35"/>
              </a:xfrm>
              <a:custGeom>
                <a:avLst/>
                <a:gdLst>
                  <a:gd name="T0" fmla="*/ 95 w 211"/>
                  <a:gd name="T1" fmla="*/ 0 h 210"/>
                  <a:gd name="T2" fmla="*/ 75 w 211"/>
                  <a:gd name="T3" fmla="*/ 5 h 210"/>
                  <a:gd name="T4" fmla="*/ 56 w 211"/>
                  <a:gd name="T5" fmla="*/ 13 h 210"/>
                  <a:gd name="T6" fmla="*/ 38 w 211"/>
                  <a:gd name="T7" fmla="*/ 23 h 210"/>
                  <a:gd name="T8" fmla="*/ 24 w 211"/>
                  <a:gd name="T9" fmla="*/ 38 h 210"/>
                  <a:gd name="T10" fmla="*/ 13 w 211"/>
                  <a:gd name="T11" fmla="*/ 55 h 210"/>
                  <a:gd name="T12" fmla="*/ 5 w 211"/>
                  <a:gd name="T13" fmla="*/ 74 h 210"/>
                  <a:gd name="T14" fmla="*/ 0 w 211"/>
                  <a:gd name="T15" fmla="*/ 94 h 210"/>
                  <a:gd name="T16" fmla="*/ 0 w 211"/>
                  <a:gd name="T17" fmla="*/ 116 h 210"/>
                  <a:gd name="T18" fmla="*/ 5 w 211"/>
                  <a:gd name="T19" fmla="*/ 137 h 210"/>
                  <a:gd name="T20" fmla="*/ 13 w 211"/>
                  <a:gd name="T21" fmla="*/ 156 h 210"/>
                  <a:gd name="T22" fmla="*/ 24 w 211"/>
                  <a:gd name="T23" fmla="*/ 172 h 210"/>
                  <a:gd name="T24" fmla="*/ 38 w 211"/>
                  <a:gd name="T25" fmla="*/ 187 h 210"/>
                  <a:gd name="T26" fmla="*/ 56 w 211"/>
                  <a:gd name="T27" fmla="*/ 198 h 210"/>
                  <a:gd name="T28" fmla="*/ 75 w 211"/>
                  <a:gd name="T29" fmla="*/ 206 h 210"/>
                  <a:gd name="T30" fmla="*/ 95 w 211"/>
                  <a:gd name="T31" fmla="*/ 210 h 210"/>
                  <a:gd name="T32" fmla="*/ 116 w 211"/>
                  <a:gd name="T33" fmla="*/ 210 h 210"/>
                  <a:gd name="T34" fmla="*/ 137 w 211"/>
                  <a:gd name="T35" fmla="*/ 206 h 210"/>
                  <a:gd name="T36" fmla="*/ 156 w 211"/>
                  <a:gd name="T37" fmla="*/ 198 h 210"/>
                  <a:gd name="T38" fmla="*/ 173 w 211"/>
                  <a:gd name="T39" fmla="*/ 187 h 210"/>
                  <a:gd name="T40" fmla="*/ 187 w 211"/>
                  <a:gd name="T41" fmla="*/ 172 h 210"/>
                  <a:gd name="T42" fmla="*/ 199 w 211"/>
                  <a:gd name="T43" fmla="*/ 156 h 210"/>
                  <a:gd name="T44" fmla="*/ 206 w 211"/>
                  <a:gd name="T45" fmla="*/ 137 h 210"/>
                  <a:gd name="T46" fmla="*/ 211 w 211"/>
                  <a:gd name="T47" fmla="*/ 116 h 210"/>
                  <a:gd name="T48" fmla="*/ 211 w 211"/>
                  <a:gd name="T49" fmla="*/ 94 h 210"/>
                  <a:gd name="T50" fmla="*/ 206 w 211"/>
                  <a:gd name="T51" fmla="*/ 74 h 210"/>
                  <a:gd name="T52" fmla="*/ 199 w 211"/>
                  <a:gd name="T53" fmla="*/ 55 h 210"/>
                  <a:gd name="T54" fmla="*/ 187 w 211"/>
                  <a:gd name="T55" fmla="*/ 38 h 210"/>
                  <a:gd name="T56" fmla="*/ 173 w 211"/>
                  <a:gd name="T57" fmla="*/ 23 h 210"/>
                  <a:gd name="T58" fmla="*/ 156 w 211"/>
                  <a:gd name="T59" fmla="*/ 13 h 210"/>
                  <a:gd name="T60" fmla="*/ 137 w 211"/>
                  <a:gd name="T61" fmla="*/ 5 h 210"/>
                  <a:gd name="T62" fmla="*/ 116 w 211"/>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0">
                    <a:moveTo>
                      <a:pt x="105" y="0"/>
                    </a:moveTo>
                    <a:lnTo>
                      <a:pt x="95" y="0"/>
                    </a:lnTo>
                    <a:lnTo>
                      <a:pt x="84" y="2"/>
                    </a:lnTo>
                    <a:lnTo>
                      <a:pt x="75" y="5"/>
                    </a:lnTo>
                    <a:lnTo>
                      <a:pt x="64" y="8"/>
                    </a:lnTo>
                    <a:lnTo>
                      <a:pt x="56" y="13"/>
                    </a:lnTo>
                    <a:lnTo>
                      <a:pt x="46" y="18"/>
                    </a:lnTo>
                    <a:lnTo>
                      <a:pt x="38" y="23"/>
                    </a:lnTo>
                    <a:lnTo>
                      <a:pt x="31" y="31"/>
                    </a:lnTo>
                    <a:lnTo>
                      <a:pt x="24" y="38"/>
                    </a:lnTo>
                    <a:lnTo>
                      <a:pt x="18" y="46"/>
                    </a:lnTo>
                    <a:lnTo>
                      <a:pt x="13" y="55"/>
                    </a:lnTo>
                    <a:lnTo>
                      <a:pt x="9" y="64"/>
                    </a:lnTo>
                    <a:lnTo>
                      <a:pt x="5" y="74"/>
                    </a:lnTo>
                    <a:lnTo>
                      <a:pt x="3" y="84"/>
                    </a:lnTo>
                    <a:lnTo>
                      <a:pt x="0" y="94"/>
                    </a:lnTo>
                    <a:lnTo>
                      <a:pt x="0" y="105"/>
                    </a:lnTo>
                    <a:lnTo>
                      <a:pt x="0" y="116"/>
                    </a:lnTo>
                    <a:lnTo>
                      <a:pt x="3" y="126"/>
                    </a:lnTo>
                    <a:lnTo>
                      <a:pt x="5" y="137"/>
                    </a:lnTo>
                    <a:lnTo>
                      <a:pt x="9" y="146"/>
                    </a:lnTo>
                    <a:lnTo>
                      <a:pt x="13" y="156"/>
                    </a:lnTo>
                    <a:lnTo>
                      <a:pt x="18" y="164"/>
                    </a:lnTo>
                    <a:lnTo>
                      <a:pt x="24" y="172"/>
                    </a:lnTo>
                    <a:lnTo>
                      <a:pt x="31" y="180"/>
                    </a:lnTo>
                    <a:lnTo>
                      <a:pt x="38" y="187"/>
                    </a:lnTo>
                    <a:lnTo>
                      <a:pt x="46" y="193"/>
                    </a:lnTo>
                    <a:lnTo>
                      <a:pt x="56" y="198"/>
                    </a:lnTo>
                    <a:lnTo>
                      <a:pt x="64" y="202"/>
                    </a:lnTo>
                    <a:lnTo>
                      <a:pt x="75" y="206"/>
                    </a:lnTo>
                    <a:lnTo>
                      <a:pt x="84" y="209"/>
                    </a:lnTo>
                    <a:lnTo>
                      <a:pt x="95" y="210"/>
                    </a:lnTo>
                    <a:lnTo>
                      <a:pt x="105" y="210"/>
                    </a:lnTo>
                    <a:lnTo>
                      <a:pt x="116" y="210"/>
                    </a:lnTo>
                    <a:lnTo>
                      <a:pt x="127" y="209"/>
                    </a:lnTo>
                    <a:lnTo>
                      <a:pt x="137" y="206"/>
                    </a:lnTo>
                    <a:lnTo>
                      <a:pt x="147" y="202"/>
                    </a:lnTo>
                    <a:lnTo>
                      <a:pt x="156" y="198"/>
                    </a:lnTo>
                    <a:lnTo>
                      <a:pt x="165" y="193"/>
                    </a:lnTo>
                    <a:lnTo>
                      <a:pt x="173" y="187"/>
                    </a:lnTo>
                    <a:lnTo>
                      <a:pt x="180" y="180"/>
                    </a:lnTo>
                    <a:lnTo>
                      <a:pt x="187" y="172"/>
                    </a:lnTo>
                    <a:lnTo>
                      <a:pt x="193" y="164"/>
                    </a:lnTo>
                    <a:lnTo>
                      <a:pt x="199" y="156"/>
                    </a:lnTo>
                    <a:lnTo>
                      <a:pt x="202" y="146"/>
                    </a:lnTo>
                    <a:lnTo>
                      <a:pt x="206" y="137"/>
                    </a:lnTo>
                    <a:lnTo>
                      <a:pt x="209" y="126"/>
                    </a:lnTo>
                    <a:lnTo>
                      <a:pt x="211" y="116"/>
                    </a:lnTo>
                    <a:lnTo>
                      <a:pt x="211" y="105"/>
                    </a:lnTo>
                    <a:lnTo>
                      <a:pt x="211" y="94"/>
                    </a:lnTo>
                    <a:lnTo>
                      <a:pt x="209" y="84"/>
                    </a:lnTo>
                    <a:lnTo>
                      <a:pt x="206" y="74"/>
                    </a:lnTo>
                    <a:lnTo>
                      <a:pt x="202" y="64"/>
                    </a:lnTo>
                    <a:lnTo>
                      <a:pt x="199" y="55"/>
                    </a:lnTo>
                    <a:lnTo>
                      <a:pt x="193" y="46"/>
                    </a:lnTo>
                    <a:lnTo>
                      <a:pt x="187" y="38"/>
                    </a:lnTo>
                    <a:lnTo>
                      <a:pt x="180" y="31"/>
                    </a:lnTo>
                    <a:lnTo>
                      <a:pt x="173" y="23"/>
                    </a:lnTo>
                    <a:lnTo>
                      <a:pt x="165" y="18"/>
                    </a:lnTo>
                    <a:lnTo>
                      <a:pt x="156" y="13"/>
                    </a:lnTo>
                    <a:lnTo>
                      <a:pt x="147" y="8"/>
                    </a:lnTo>
                    <a:lnTo>
                      <a:pt x="137" y="5"/>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6" name="Freeform 257"/>
              <p:cNvSpPr>
                <a:spLocks/>
              </p:cNvSpPr>
              <p:nvPr/>
            </p:nvSpPr>
            <p:spPr bwMode="auto">
              <a:xfrm>
                <a:off x="4728" y="3839"/>
                <a:ext cx="36" cy="36"/>
              </a:xfrm>
              <a:custGeom>
                <a:avLst/>
                <a:gdLst>
                  <a:gd name="T0" fmla="*/ 94 w 211"/>
                  <a:gd name="T1" fmla="*/ 0 h 212"/>
                  <a:gd name="T2" fmla="*/ 74 w 211"/>
                  <a:gd name="T3" fmla="*/ 5 h 212"/>
                  <a:gd name="T4" fmla="*/ 55 w 211"/>
                  <a:gd name="T5" fmla="*/ 13 h 212"/>
                  <a:gd name="T6" fmla="*/ 39 w 211"/>
                  <a:gd name="T7" fmla="*/ 24 h 212"/>
                  <a:gd name="T8" fmla="*/ 23 w 211"/>
                  <a:gd name="T9" fmla="*/ 39 h 212"/>
                  <a:gd name="T10" fmla="*/ 13 w 211"/>
                  <a:gd name="T11" fmla="*/ 56 h 212"/>
                  <a:gd name="T12" fmla="*/ 4 w 211"/>
                  <a:gd name="T13" fmla="*/ 75 h 212"/>
                  <a:gd name="T14" fmla="*/ 1 w 211"/>
                  <a:gd name="T15" fmla="*/ 95 h 212"/>
                  <a:gd name="T16" fmla="*/ 1 w 211"/>
                  <a:gd name="T17" fmla="*/ 116 h 212"/>
                  <a:gd name="T18" fmla="*/ 4 w 211"/>
                  <a:gd name="T19" fmla="*/ 138 h 212"/>
                  <a:gd name="T20" fmla="*/ 13 w 211"/>
                  <a:gd name="T21" fmla="*/ 156 h 212"/>
                  <a:gd name="T22" fmla="*/ 23 w 211"/>
                  <a:gd name="T23" fmla="*/ 173 h 212"/>
                  <a:gd name="T24" fmla="*/ 39 w 211"/>
                  <a:gd name="T25" fmla="*/ 187 h 212"/>
                  <a:gd name="T26" fmla="*/ 55 w 211"/>
                  <a:gd name="T27" fmla="*/ 199 h 212"/>
                  <a:gd name="T28" fmla="*/ 74 w 211"/>
                  <a:gd name="T29" fmla="*/ 207 h 212"/>
                  <a:gd name="T30" fmla="*/ 94 w 211"/>
                  <a:gd name="T31" fmla="*/ 211 h 212"/>
                  <a:gd name="T32" fmla="*/ 115 w 211"/>
                  <a:gd name="T33" fmla="*/ 211 h 212"/>
                  <a:gd name="T34" fmla="*/ 137 w 211"/>
                  <a:gd name="T35" fmla="*/ 207 h 212"/>
                  <a:gd name="T36" fmla="*/ 156 w 211"/>
                  <a:gd name="T37" fmla="*/ 199 h 212"/>
                  <a:gd name="T38" fmla="*/ 172 w 211"/>
                  <a:gd name="T39" fmla="*/ 187 h 212"/>
                  <a:gd name="T40" fmla="*/ 186 w 211"/>
                  <a:gd name="T41" fmla="*/ 173 h 212"/>
                  <a:gd name="T42" fmla="*/ 198 w 211"/>
                  <a:gd name="T43" fmla="*/ 156 h 212"/>
                  <a:gd name="T44" fmla="*/ 206 w 211"/>
                  <a:gd name="T45" fmla="*/ 138 h 212"/>
                  <a:gd name="T46" fmla="*/ 210 w 211"/>
                  <a:gd name="T47" fmla="*/ 116 h 212"/>
                  <a:gd name="T48" fmla="*/ 210 w 211"/>
                  <a:gd name="T49" fmla="*/ 95 h 212"/>
                  <a:gd name="T50" fmla="*/ 206 w 211"/>
                  <a:gd name="T51" fmla="*/ 75 h 212"/>
                  <a:gd name="T52" fmla="*/ 198 w 211"/>
                  <a:gd name="T53" fmla="*/ 56 h 212"/>
                  <a:gd name="T54" fmla="*/ 186 w 211"/>
                  <a:gd name="T55" fmla="*/ 39 h 212"/>
                  <a:gd name="T56" fmla="*/ 172 w 211"/>
                  <a:gd name="T57" fmla="*/ 24 h 212"/>
                  <a:gd name="T58" fmla="*/ 156 w 211"/>
                  <a:gd name="T59" fmla="*/ 13 h 212"/>
                  <a:gd name="T60" fmla="*/ 137 w 211"/>
                  <a:gd name="T61" fmla="*/ 5 h 212"/>
                  <a:gd name="T62" fmla="*/ 115 w 211"/>
                  <a:gd name="T6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0"/>
                    </a:lnTo>
                    <a:lnTo>
                      <a:pt x="84" y="3"/>
                    </a:lnTo>
                    <a:lnTo>
                      <a:pt x="74" y="5"/>
                    </a:lnTo>
                    <a:lnTo>
                      <a:pt x="65" y="9"/>
                    </a:lnTo>
                    <a:lnTo>
                      <a:pt x="55" y="13"/>
                    </a:lnTo>
                    <a:lnTo>
                      <a:pt x="46" y="18"/>
                    </a:lnTo>
                    <a:lnTo>
                      <a:pt x="39" y="24"/>
                    </a:lnTo>
                    <a:lnTo>
                      <a:pt x="30" y="31"/>
                    </a:lnTo>
                    <a:lnTo>
                      <a:pt x="23" y="39"/>
                    </a:lnTo>
                    <a:lnTo>
                      <a:pt x="17" y="47"/>
                    </a:lnTo>
                    <a:lnTo>
                      <a:pt x="13" y="56"/>
                    </a:lnTo>
                    <a:lnTo>
                      <a:pt x="8" y="65"/>
                    </a:lnTo>
                    <a:lnTo>
                      <a:pt x="4" y="75"/>
                    </a:lnTo>
                    <a:lnTo>
                      <a:pt x="2" y="84"/>
                    </a:lnTo>
                    <a:lnTo>
                      <a:pt x="1" y="95"/>
                    </a:lnTo>
                    <a:lnTo>
                      <a:pt x="0" y="106"/>
                    </a:lnTo>
                    <a:lnTo>
                      <a:pt x="1" y="116"/>
                    </a:lnTo>
                    <a:lnTo>
                      <a:pt x="2" y="127"/>
                    </a:lnTo>
                    <a:lnTo>
                      <a:pt x="4" y="138"/>
                    </a:lnTo>
                    <a:lnTo>
                      <a:pt x="8" y="147"/>
                    </a:lnTo>
                    <a:lnTo>
                      <a:pt x="13" y="156"/>
                    </a:lnTo>
                    <a:lnTo>
                      <a:pt x="17" y="165"/>
                    </a:lnTo>
                    <a:lnTo>
                      <a:pt x="23" y="173"/>
                    </a:lnTo>
                    <a:lnTo>
                      <a:pt x="30" y="180"/>
                    </a:lnTo>
                    <a:lnTo>
                      <a:pt x="39" y="187"/>
                    </a:lnTo>
                    <a:lnTo>
                      <a:pt x="46" y="193"/>
                    </a:lnTo>
                    <a:lnTo>
                      <a:pt x="55" y="199"/>
                    </a:lnTo>
                    <a:lnTo>
                      <a:pt x="65" y="204"/>
                    </a:lnTo>
                    <a:lnTo>
                      <a:pt x="74" y="207"/>
                    </a:lnTo>
                    <a:lnTo>
                      <a:pt x="84" y="210"/>
                    </a:lnTo>
                    <a:lnTo>
                      <a:pt x="94" y="211"/>
                    </a:lnTo>
                    <a:lnTo>
                      <a:pt x="105" y="212"/>
                    </a:lnTo>
                    <a:lnTo>
                      <a:pt x="115" y="211"/>
                    </a:lnTo>
                    <a:lnTo>
                      <a:pt x="126" y="210"/>
                    </a:lnTo>
                    <a:lnTo>
                      <a:pt x="137" y="207"/>
                    </a:lnTo>
                    <a:lnTo>
                      <a:pt x="146" y="204"/>
                    </a:lnTo>
                    <a:lnTo>
                      <a:pt x="156" y="199"/>
                    </a:lnTo>
                    <a:lnTo>
                      <a:pt x="164" y="193"/>
                    </a:lnTo>
                    <a:lnTo>
                      <a:pt x="172" y="187"/>
                    </a:lnTo>
                    <a:lnTo>
                      <a:pt x="179" y="180"/>
                    </a:lnTo>
                    <a:lnTo>
                      <a:pt x="186" y="173"/>
                    </a:lnTo>
                    <a:lnTo>
                      <a:pt x="192" y="165"/>
                    </a:lnTo>
                    <a:lnTo>
                      <a:pt x="198" y="156"/>
                    </a:lnTo>
                    <a:lnTo>
                      <a:pt x="203" y="147"/>
                    </a:lnTo>
                    <a:lnTo>
                      <a:pt x="206" y="138"/>
                    </a:lnTo>
                    <a:lnTo>
                      <a:pt x="209" y="127"/>
                    </a:lnTo>
                    <a:lnTo>
                      <a:pt x="210" y="116"/>
                    </a:lnTo>
                    <a:lnTo>
                      <a:pt x="211" y="106"/>
                    </a:lnTo>
                    <a:lnTo>
                      <a:pt x="210" y="95"/>
                    </a:lnTo>
                    <a:lnTo>
                      <a:pt x="209" y="84"/>
                    </a:lnTo>
                    <a:lnTo>
                      <a:pt x="206" y="75"/>
                    </a:lnTo>
                    <a:lnTo>
                      <a:pt x="203" y="65"/>
                    </a:lnTo>
                    <a:lnTo>
                      <a:pt x="198" y="56"/>
                    </a:lnTo>
                    <a:lnTo>
                      <a:pt x="192" y="47"/>
                    </a:lnTo>
                    <a:lnTo>
                      <a:pt x="186" y="39"/>
                    </a:lnTo>
                    <a:lnTo>
                      <a:pt x="179" y="31"/>
                    </a:lnTo>
                    <a:lnTo>
                      <a:pt x="172" y="24"/>
                    </a:lnTo>
                    <a:lnTo>
                      <a:pt x="164" y="18"/>
                    </a:lnTo>
                    <a:lnTo>
                      <a:pt x="156" y="13"/>
                    </a:lnTo>
                    <a:lnTo>
                      <a:pt x="146" y="9"/>
                    </a:lnTo>
                    <a:lnTo>
                      <a:pt x="137" y="5"/>
                    </a:lnTo>
                    <a:lnTo>
                      <a:pt x="126" y="3"/>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7" name="Freeform 258"/>
              <p:cNvSpPr>
                <a:spLocks/>
              </p:cNvSpPr>
              <p:nvPr/>
            </p:nvSpPr>
            <p:spPr bwMode="auto">
              <a:xfrm>
                <a:off x="4744" y="3834"/>
                <a:ext cx="35" cy="35"/>
              </a:xfrm>
              <a:custGeom>
                <a:avLst/>
                <a:gdLst>
                  <a:gd name="T0" fmla="*/ 95 w 212"/>
                  <a:gd name="T1" fmla="*/ 0 h 210"/>
                  <a:gd name="T2" fmla="*/ 74 w 212"/>
                  <a:gd name="T3" fmla="*/ 5 h 210"/>
                  <a:gd name="T4" fmla="*/ 56 w 212"/>
                  <a:gd name="T5" fmla="*/ 12 h 210"/>
                  <a:gd name="T6" fmla="*/ 39 w 212"/>
                  <a:gd name="T7" fmla="*/ 23 h 210"/>
                  <a:gd name="T8" fmla="*/ 25 w 212"/>
                  <a:gd name="T9" fmla="*/ 38 h 210"/>
                  <a:gd name="T10" fmla="*/ 13 w 212"/>
                  <a:gd name="T11" fmla="*/ 54 h 210"/>
                  <a:gd name="T12" fmla="*/ 5 w 212"/>
                  <a:gd name="T13" fmla="*/ 73 h 210"/>
                  <a:gd name="T14" fmla="*/ 1 w 212"/>
                  <a:gd name="T15" fmla="*/ 94 h 210"/>
                  <a:gd name="T16" fmla="*/ 1 w 212"/>
                  <a:gd name="T17" fmla="*/ 116 h 210"/>
                  <a:gd name="T18" fmla="*/ 5 w 212"/>
                  <a:gd name="T19" fmla="*/ 136 h 210"/>
                  <a:gd name="T20" fmla="*/ 13 w 212"/>
                  <a:gd name="T21" fmla="*/ 155 h 210"/>
                  <a:gd name="T22" fmla="*/ 25 w 212"/>
                  <a:gd name="T23" fmla="*/ 172 h 210"/>
                  <a:gd name="T24" fmla="*/ 39 w 212"/>
                  <a:gd name="T25" fmla="*/ 187 h 210"/>
                  <a:gd name="T26" fmla="*/ 56 w 212"/>
                  <a:gd name="T27" fmla="*/ 197 h 210"/>
                  <a:gd name="T28" fmla="*/ 74 w 212"/>
                  <a:gd name="T29" fmla="*/ 206 h 210"/>
                  <a:gd name="T30" fmla="*/ 95 w 212"/>
                  <a:gd name="T31" fmla="*/ 210 h 210"/>
                  <a:gd name="T32" fmla="*/ 117 w 212"/>
                  <a:gd name="T33" fmla="*/ 210 h 210"/>
                  <a:gd name="T34" fmla="*/ 137 w 212"/>
                  <a:gd name="T35" fmla="*/ 206 h 210"/>
                  <a:gd name="T36" fmla="*/ 156 w 212"/>
                  <a:gd name="T37" fmla="*/ 197 h 210"/>
                  <a:gd name="T38" fmla="*/ 173 w 212"/>
                  <a:gd name="T39" fmla="*/ 187 h 210"/>
                  <a:gd name="T40" fmla="*/ 187 w 212"/>
                  <a:gd name="T41" fmla="*/ 172 h 210"/>
                  <a:gd name="T42" fmla="*/ 199 w 212"/>
                  <a:gd name="T43" fmla="*/ 155 h 210"/>
                  <a:gd name="T44" fmla="*/ 207 w 212"/>
                  <a:gd name="T45" fmla="*/ 136 h 210"/>
                  <a:gd name="T46" fmla="*/ 210 w 212"/>
                  <a:gd name="T47" fmla="*/ 116 h 210"/>
                  <a:gd name="T48" fmla="*/ 210 w 212"/>
                  <a:gd name="T49" fmla="*/ 94 h 210"/>
                  <a:gd name="T50" fmla="*/ 207 w 212"/>
                  <a:gd name="T51" fmla="*/ 73 h 210"/>
                  <a:gd name="T52" fmla="*/ 199 w 212"/>
                  <a:gd name="T53" fmla="*/ 54 h 210"/>
                  <a:gd name="T54" fmla="*/ 187 w 212"/>
                  <a:gd name="T55" fmla="*/ 38 h 210"/>
                  <a:gd name="T56" fmla="*/ 173 w 212"/>
                  <a:gd name="T57" fmla="*/ 23 h 210"/>
                  <a:gd name="T58" fmla="*/ 156 w 212"/>
                  <a:gd name="T59" fmla="*/ 12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2"/>
                    </a:lnTo>
                    <a:lnTo>
                      <a:pt x="74" y="5"/>
                    </a:lnTo>
                    <a:lnTo>
                      <a:pt x="65" y="8"/>
                    </a:lnTo>
                    <a:lnTo>
                      <a:pt x="56" y="12"/>
                    </a:lnTo>
                    <a:lnTo>
                      <a:pt x="47" y="18"/>
                    </a:lnTo>
                    <a:lnTo>
                      <a:pt x="39" y="23"/>
                    </a:lnTo>
                    <a:lnTo>
                      <a:pt x="31" y="31"/>
                    </a:lnTo>
                    <a:lnTo>
                      <a:pt x="25" y="38"/>
                    </a:lnTo>
                    <a:lnTo>
                      <a:pt x="18" y="46"/>
                    </a:lnTo>
                    <a:lnTo>
                      <a:pt x="13" y="54"/>
                    </a:lnTo>
                    <a:lnTo>
                      <a:pt x="8" y="64"/>
                    </a:lnTo>
                    <a:lnTo>
                      <a:pt x="5" y="73"/>
                    </a:lnTo>
                    <a:lnTo>
                      <a:pt x="2" y="84"/>
                    </a:lnTo>
                    <a:lnTo>
                      <a:pt x="1" y="94"/>
                    </a:lnTo>
                    <a:lnTo>
                      <a:pt x="0" y="105"/>
                    </a:lnTo>
                    <a:lnTo>
                      <a:pt x="1" y="116"/>
                    </a:lnTo>
                    <a:lnTo>
                      <a:pt x="2" y="126"/>
                    </a:lnTo>
                    <a:lnTo>
                      <a:pt x="5" y="136"/>
                    </a:lnTo>
                    <a:lnTo>
                      <a:pt x="8" y="146"/>
                    </a:lnTo>
                    <a:lnTo>
                      <a:pt x="13" y="155"/>
                    </a:lnTo>
                    <a:lnTo>
                      <a:pt x="18" y="164"/>
                    </a:lnTo>
                    <a:lnTo>
                      <a:pt x="25" y="172"/>
                    </a:lnTo>
                    <a:lnTo>
                      <a:pt x="31" y="180"/>
                    </a:lnTo>
                    <a:lnTo>
                      <a:pt x="39" y="187"/>
                    </a:lnTo>
                    <a:lnTo>
                      <a:pt x="47" y="193"/>
                    </a:lnTo>
                    <a:lnTo>
                      <a:pt x="56" y="197"/>
                    </a:lnTo>
                    <a:lnTo>
                      <a:pt x="65" y="202"/>
                    </a:lnTo>
                    <a:lnTo>
                      <a:pt x="74" y="206"/>
                    </a:lnTo>
                    <a:lnTo>
                      <a:pt x="84" y="208"/>
                    </a:lnTo>
                    <a:lnTo>
                      <a:pt x="95" y="210"/>
                    </a:lnTo>
                    <a:lnTo>
                      <a:pt x="105" y="210"/>
                    </a:lnTo>
                    <a:lnTo>
                      <a:pt x="117" y="210"/>
                    </a:lnTo>
                    <a:lnTo>
                      <a:pt x="126" y="208"/>
                    </a:lnTo>
                    <a:lnTo>
                      <a:pt x="137" y="206"/>
                    </a:lnTo>
                    <a:lnTo>
                      <a:pt x="147" y="202"/>
                    </a:lnTo>
                    <a:lnTo>
                      <a:pt x="156" y="197"/>
                    </a:lnTo>
                    <a:lnTo>
                      <a:pt x="164" y="193"/>
                    </a:lnTo>
                    <a:lnTo>
                      <a:pt x="173" y="187"/>
                    </a:lnTo>
                    <a:lnTo>
                      <a:pt x="181" y="180"/>
                    </a:lnTo>
                    <a:lnTo>
                      <a:pt x="187" y="172"/>
                    </a:lnTo>
                    <a:lnTo>
                      <a:pt x="193" y="164"/>
                    </a:lnTo>
                    <a:lnTo>
                      <a:pt x="199" y="155"/>
                    </a:lnTo>
                    <a:lnTo>
                      <a:pt x="203" y="146"/>
                    </a:lnTo>
                    <a:lnTo>
                      <a:pt x="207" y="136"/>
                    </a:lnTo>
                    <a:lnTo>
                      <a:pt x="209" y="126"/>
                    </a:lnTo>
                    <a:lnTo>
                      <a:pt x="210" y="116"/>
                    </a:lnTo>
                    <a:lnTo>
                      <a:pt x="212" y="105"/>
                    </a:lnTo>
                    <a:lnTo>
                      <a:pt x="210" y="94"/>
                    </a:lnTo>
                    <a:lnTo>
                      <a:pt x="209" y="84"/>
                    </a:lnTo>
                    <a:lnTo>
                      <a:pt x="207" y="73"/>
                    </a:lnTo>
                    <a:lnTo>
                      <a:pt x="203" y="64"/>
                    </a:lnTo>
                    <a:lnTo>
                      <a:pt x="199" y="54"/>
                    </a:lnTo>
                    <a:lnTo>
                      <a:pt x="193" y="46"/>
                    </a:lnTo>
                    <a:lnTo>
                      <a:pt x="187" y="38"/>
                    </a:lnTo>
                    <a:lnTo>
                      <a:pt x="181" y="31"/>
                    </a:lnTo>
                    <a:lnTo>
                      <a:pt x="173" y="23"/>
                    </a:lnTo>
                    <a:lnTo>
                      <a:pt x="164" y="18"/>
                    </a:lnTo>
                    <a:lnTo>
                      <a:pt x="156" y="12"/>
                    </a:lnTo>
                    <a:lnTo>
                      <a:pt x="147" y="8"/>
                    </a:lnTo>
                    <a:lnTo>
                      <a:pt x="137" y="5"/>
                    </a:lnTo>
                    <a:lnTo>
                      <a:pt x="126"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8" name="Freeform 259"/>
              <p:cNvSpPr>
                <a:spLocks/>
              </p:cNvSpPr>
              <p:nvPr/>
            </p:nvSpPr>
            <p:spPr bwMode="auto">
              <a:xfrm>
                <a:off x="4760" y="3834"/>
                <a:ext cx="35" cy="35"/>
              </a:xfrm>
              <a:custGeom>
                <a:avLst/>
                <a:gdLst>
                  <a:gd name="T0" fmla="*/ 96 w 212"/>
                  <a:gd name="T1" fmla="*/ 0 h 211"/>
                  <a:gd name="T2" fmla="*/ 74 w 212"/>
                  <a:gd name="T3" fmla="*/ 5 h 211"/>
                  <a:gd name="T4" fmla="*/ 56 w 212"/>
                  <a:gd name="T5" fmla="*/ 12 h 211"/>
                  <a:gd name="T6" fmla="*/ 39 w 212"/>
                  <a:gd name="T7" fmla="*/ 24 h 211"/>
                  <a:gd name="T8" fmla="*/ 25 w 212"/>
                  <a:gd name="T9" fmla="*/ 38 h 211"/>
                  <a:gd name="T10" fmla="*/ 13 w 212"/>
                  <a:gd name="T11" fmla="*/ 55 h 211"/>
                  <a:gd name="T12" fmla="*/ 5 w 212"/>
                  <a:gd name="T13" fmla="*/ 74 h 211"/>
                  <a:gd name="T14" fmla="*/ 1 w 212"/>
                  <a:gd name="T15" fmla="*/ 95 h 211"/>
                  <a:gd name="T16" fmla="*/ 1 w 212"/>
                  <a:gd name="T17" fmla="*/ 116 h 211"/>
                  <a:gd name="T18" fmla="*/ 5 w 212"/>
                  <a:gd name="T19" fmla="*/ 136 h 211"/>
                  <a:gd name="T20" fmla="*/ 13 w 212"/>
                  <a:gd name="T21" fmla="*/ 155 h 211"/>
                  <a:gd name="T22" fmla="*/ 25 w 212"/>
                  <a:gd name="T23" fmla="*/ 173 h 211"/>
                  <a:gd name="T24" fmla="*/ 39 w 212"/>
                  <a:gd name="T25" fmla="*/ 187 h 211"/>
                  <a:gd name="T26" fmla="*/ 56 w 212"/>
                  <a:gd name="T27" fmla="*/ 198 h 211"/>
                  <a:gd name="T28" fmla="*/ 74 w 212"/>
                  <a:gd name="T29" fmla="*/ 206 h 211"/>
                  <a:gd name="T30" fmla="*/ 96 w 212"/>
                  <a:gd name="T31" fmla="*/ 211 h 211"/>
                  <a:gd name="T32" fmla="*/ 117 w 212"/>
                  <a:gd name="T33" fmla="*/ 211 h 211"/>
                  <a:gd name="T34" fmla="*/ 137 w 212"/>
                  <a:gd name="T35" fmla="*/ 206 h 211"/>
                  <a:gd name="T36" fmla="*/ 156 w 212"/>
                  <a:gd name="T37" fmla="*/ 198 h 211"/>
                  <a:gd name="T38" fmla="*/ 173 w 212"/>
                  <a:gd name="T39" fmla="*/ 187 h 211"/>
                  <a:gd name="T40" fmla="*/ 188 w 212"/>
                  <a:gd name="T41" fmla="*/ 173 h 211"/>
                  <a:gd name="T42" fmla="*/ 199 w 212"/>
                  <a:gd name="T43" fmla="*/ 155 h 211"/>
                  <a:gd name="T44" fmla="*/ 207 w 212"/>
                  <a:gd name="T45" fmla="*/ 136 h 211"/>
                  <a:gd name="T46" fmla="*/ 212 w 212"/>
                  <a:gd name="T47" fmla="*/ 116 h 211"/>
                  <a:gd name="T48" fmla="*/ 212 w 212"/>
                  <a:gd name="T49" fmla="*/ 95 h 211"/>
                  <a:gd name="T50" fmla="*/ 207 w 212"/>
                  <a:gd name="T51" fmla="*/ 74 h 211"/>
                  <a:gd name="T52" fmla="*/ 199 w 212"/>
                  <a:gd name="T53" fmla="*/ 55 h 211"/>
                  <a:gd name="T54" fmla="*/ 188 w 212"/>
                  <a:gd name="T55" fmla="*/ 38 h 211"/>
                  <a:gd name="T56" fmla="*/ 173 w 212"/>
                  <a:gd name="T57" fmla="*/ 24 h 211"/>
                  <a:gd name="T58" fmla="*/ 156 w 212"/>
                  <a:gd name="T59" fmla="*/ 12 h 211"/>
                  <a:gd name="T60" fmla="*/ 137 w 212"/>
                  <a:gd name="T61" fmla="*/ 5 h 211"/>
                  <a:gd name="T62" fmla="*/ 117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6" y="0"/>
                    </a:moveTo>
                    <a:lnTo>
                      <a:pt x="96" y="0"/>
                    </a:lnTo>
                    <a:lnTo>
                      <a:pt x="85" y="1"/>
                    </a:lnTo>
                    <a:lnTo>
                      <a:pt x="74" y="5"/>
                    </a:lnTo>
                    <a:lnTo>
                      <a:pt x="65" y="9"/>
                    </a:lnTo>
                    <a:lnTo>
                      <a:pt x="56" y="12"/>
                    </a:lnTo>
                    <a:lnTo>
                      <a:pt x="47" y="18"/>
                    </a:lnTo>
                    <a:lnTo>
                      <a:pt x="39" y="24"/>
                    </a:lnTo>
                    <a:lnTo>
                      <a:pt x="32" y="31"/>
                    </a:lnTo>
                    <a:lnTo>
                      <a:pt x="25" y="38"/>
                    </a:lnTo>
                    <a:lnTo>
                      <a:pt x="19" y="46"/>
                    </a:lnTo>
                    <a:lnTo>
                      <a:pt x="13" y="55"/>
                    </a:lnTo>
                    <a:lnTo>
                      <a:pt x="9" y="64"/>
                    </a:lnTo>
                    <a:lnTo>
                      <a:pt x="5" y="74"/>
                    </a:lnTo>
                    <a:lnTo>
                      <a:pt x="2" y="84"/>
                    </a:lnTo>
                    <a:lnTo>
                      <a:pt x="1" y="95"/>
                    </a:lnTo>
                    <a:lnTo>
                      <a:pt x="0" y="106"/>
                    </a:lnTo>
                    <a:lnTo>
                      <a:pt x="1" y="116"/>
                    </a:lnTo>
                    <a:lnTo>
                      <a:pt x="2" y="127"/>
                    </a:lnTo>
                    <a:lnTo>
                      <a:pt x="5" y="136"/>
                    </a:lnTo>
                    <a:lnTo>
                      <a:pt x="9" y="147"/>
                    </a:lnTo>
                    <a:lnTo>
                      <a:pt x="13" y="155"/>
                    </a:lnTo>
                    <a:lnTo>
                      <a:pt x="19" y="165"/>
                    </a:lnTo>
                    <a:lnTo>
                      <a:pt x="25" y="173"/>
                    </a:lnTo>
                    <a:lnTo>
                      <a:pt x="32" y="180"/>
                    </a:lnTo>
                    <a:lnTo>
                      <a:pt x="39" y="187"/>
                    </a:lnTo>
                    <a:lnTo>
                      <a:pt x="47" y="193"/>
                    </a:lnTo>
                    <a:lnTo>
                      <a:pt x="56" y="198"/>
                    </a:lnTo>
                    <a:lnTo>
                      <a:pt x="65" y="202"/>
                    </a:lnTo>
                    <a:lnTo>
                      <a:pt x="74" y="206"/>
                    </a:lnTo>
                    <a:lnTo>
                      <a:pt x="85" y="208"/>
                    </a:lnTo>
                    <a:lnTo>
                      <a:pt x="96" y="211"/>
                    </a:lnTo>
                    <a:lnTo>
                      <a:pt x="106" y="211"/>
                    </a:lnTo>
                    <a:lnTo>
                      <a:pt x="117" y="211"/>
                    </a:lnTo>
                    <a:lnTo>
                      <a:pt x="128" y="208"/>
                    </a:lnTo>
                    <a:lnTo>
                      <a:pt x="137" y="206"/>
                    </a:lnTo>
                    <a:lnTo>
                      <a:pt x="147" y="202"/>
                    </a:lnTo>
                    <a:lnTo>
                      <a:pt x="156" y="198"/>
                    </a:lnTo>
                    <a:lnTo>
                      <a:pt x="165" y="193"/>
                    </a:lnTo>
                    <a:lnTo>
                      <a:pt x="173" y="187"/>
                    </a:lnTo>
                    <a:lnTo>
                      <a:pt x="181" y="180"/>
                    </a:lnTo>
                    <a:lnTo>
                      <a:pt x="188" y="173"/>
                    </a:lnTo>
                    <a:lnTo>
                      <a:pt x="194" y="165"/>
                    </a:lnTo>
                    <a:lnTo>
                      <a:pt x="199" y="155"/>
                    </a:lnTo>
                    <a:lnTo>
                      <a:pt x="203" y="147"/>
                    </a:lnTo>
                    <a:lnTo>
                      <a:pt x="207" y="136"/>
                    </a:lnTo>
                    <a:lnTo>
                      <a:pt x="209" y="127"/>
                    </a:lnTo>
                    <a:lnTo>
                      <a:pt x="212" y="116"/>
                    </a:lnTo>
                    <a:lnTo>
                      <a:pt x="212" y="106"/>
                    </a:lnTo>
                    <a:lnTo>
                      <a:pt x="212" y="95"/>
                    </a:lnTo>
                    <a:lnTo>
                      <a:pt x="209" y="84"/>
                    </a:lnTo>
                    <a:lnTo>
                      <a:pt x="207" y="74"/>
                    </a:lnTo>
                    <a:lnTo>
                      <a:pt x="203" y="64"/>
                    </a:lnTo>
                    <a:lnTo>
                      <a:pt x="199" y="55"/>
                    </a:lnTo>
                    <a:lnTo>
                      <a:pt x="194" y="46"/>
                    </a:lnTo>
                    <a:lnTo>
                      <a:pt x="188" y="38"/>
                    </a:lnTo>
                    <a:lnTo>
                      <a:pt x="181" y="31"/>
                    </a:lnTo>
                    <a:lnTo>
                      <a:pt x="173" y="24"/>
                    </a:lnTo>
                    <a:lnTo>
                      <a:pt x="165" y="18"/>
                    </a:lnTo>
                    <a:lnTo>
                      <a:pt x="156" y="12"/>
                    </a:lnTo>
                    <a:lnTo>
                      <a:pt x="147" y="9"/>
                    </a:lnTo>
                    <a:lnTo>
                      <a:pt x="137" y="5"/>
                    </a:lnTo>
                    <a:lnTo>
                      <a:pt x="128" y="1"/>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9" name="Freeform 260"/>
              <p:cNvSpPr>
                <a:spLocks/>
              </p:cNvSpPr>
              <p:nvPr/>
            </p:nvSpPr>
            <p:spPr bwMode="auto">
              <a:xfrm>
                <a:off x="4776" y="3838"/>
                <a:ext cx="35" cy="35"/>
              </a:xfrm>
              <a:custGeom>
                <a:avLst/>
                <a:gdLst>
                  <a:gd name="T0" fmla="*/ 94 w 210"/>
                  <a:gd name="T1" fmla="*/ 0 h 211"/>
                  <a:gd name="T2" fmla="*/ 73 w 210"/>
                  <a:gd name="T3" fmla="*/ 5 h 211"/>
                  <a:gd name="T4" fmla="*/ 54 w 210"/>
                  <a:gd name="T5" fmla="*/ 12 h 211"/>
                  <a:gd name="T6" fmla="*/ 37 w 210"/>
                  <a:gd name="T7" fmla="*/ 24 h 211"/>
                  <a:gd name="T8" fmla="*/ 23 w 210"/>
                  <a:gd name="T9" fmla="*/ 38 h 211"/>
                  <a:gd name="T10" fmla="*/ 11 w 210"/>
                  <a:gd name="T11" fmla="*/ 55 h 211"/>
                  <a:gd name="T12" fmla="*/ 4 w 210"/>
                  <a:gd name="T13" fmla="*/ 74 h 211"/>
                  <a:gd name="T14" fmla="*/ 0 w 210"/>
                  <a:gd name="T15" fmla="*/ 95 h 211"/>
                  <a:gd name="T16" fmla="*/ 0 w 210"/>
                  <a:gd name="T17" fmla="*/ 116 h 211"/>
                  <a:gd name="T18" fmla="*/ 4 w 210"/>
                  <a:gd name="T19" fmla="*/ 136 h 211"/>
                  <a:gd name="T20" fmla="*/ 11 w 210"/>
                  <a:gd name="T21" fmla="*/ 155 h 211"/>
                  <a:gd name="T22" fmla="*/ 23 w 210"/>
                  <a:gd name="T23" fmla="*/ 173 h 211"/>
                  <a:gd name="T24" fmla="*/ 37 w 210"/>
                  <a:gd name="T25" fmla="*/ 187 h 211"/>
                  <a:gd name="T26" fmla="*/ 54 w 210"/>
                  <a:gd name="T27" fmla="*/ 198 h 211"/>
                  <a:gd name="T28" fmla="*/ 73 w 210"/>
                  <a:gd name="T29" fmla="*/ 206 h 211"/>
                  <a:gd name="T30" fmla="*/ 94 w 210"/>
                  <a:gd name="T31" fmla="*/ 211 h 211"/>
                  <a:gd name="T32" fmla="*/ 115 w 210"/>
                  <a:gd name="T33" fmla="*/ 211 h 211"/>
                  <a:gd name="T34" fmla="*/ 135 w 210"/>
                  <a:gd name="T35" fmla="*/ 206 h 211"/>
                  <a:gd name="T36" fmla="*/ 154 w 210"/>
                  <a:gd name="T37" fmla="*/ 198 h 211"/>
                  <a:gd name="T38" fmla="*/ 172 w 210"/>
                  <a:gd name="T39" fmla="*/ 187 h 211"/>
                  <a:gd name="T40" fmla="*/ 186 w 210"/>
                  <a:gd name="T41" fmla="*/ 173 h 211"/>
                  <a:gd name="T42" fmla="*/ 197 w 210"/>
                  <a:gd name="T43" fmla="*/ 155 h 211"/>
                  <a:gd name="T44" fmla="*/ 205 w 210"/>
                  <a:gd name="T45" fmla="*/ 136 h 211"/>
                  <a:gd name="T46" fmla="*/ 210 w 210"/>
                  <a:gd name="T47" fmla="*/ 116 h 211"/>
                  <a:gd name="T48" fmla="*/ 210 w 210"/>
                  <a:gd name="T49" fmla="*/ 95 h 211"/>
                  <a:gd name="T50" fmla="*/ 205 w 210"/>
                  <a:gd name="T51" fmla="*/ 74 h 211"/>
                  <a:gd name="T52" fmla="*/ 197 w 210"/>
                  <a:gd name="T53" fmla="*/ 55 h 211"/>
                  <a:gd name="T54" fmla="*/ 186 w 210"/>
                  <a:gd name="T55" fmla="*/ 38 h 211"/>
                  <a:gd name="T56" fmla="*/ 172 w 210"/>
                  <a:gd name="T57" fmla="*/ 24 h 211"/>
                  <a:gd name="T58" fmla="*/ 154 w 210"/>
                  <a:gd name="T59" fmla="*/ 12 h 211"/>
                  <a:gd name="T60" fmla="*/ 135 w 210"/>
                  <a:gd name="T61" fmla="*/ 5 h 211"/>
                  <a:gd name="T62" fmla="*/ 115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3" y="1"/>
                    </a:lnTo>
                    <a:lnTo>
                      <a:pt x="73" y="5"/>
                    </a:lnTo>
                    <a:lnTo>
                      <a:pt x="63" y="9"/>
                    </a:lnTo>
                    <a:lnTo>
                      <a:pt x="54" y="12"/>
                    </a:lnTo>
                    <a:lnTo>
                      <a:pt x="46" y="18"/>
                    </a:lnTo>
                    <a:lnTo>
                      <a:pt x="37" y="24"/>
                    </a:lnTo>
                    <a:lnTo>
                      <a:pt x="30" y="31"/>
                    </a:lnTo>
                    <a:lnTo>
                      <a:pt x="23" y="38"/>
                    </a:lnTo>
                    <a:lnTo>
                      <a:pt x="17" y="46"/>
                    </a:lnTo>
                    <a:lnTo>
                      <a:pt x="11" y="55"/>
                    </a:lnTo>
                    <a:lnTo>
                      <a:pt x="8" y="64"/>
                    </a:lnTo>
                    <a:lnTo>
                      <a:pt x="4" y="74"/>
                    </a:lnTo>
                    <a:lnTo>
                      <a:pt x="1" y="84"/>
                    </a:lnTo>
                    <a:lnTo>
                      <a:pt x="0" y="95"/>
                    </a:lnTo>
                    <a:lnTo>
                      <a:pt x="0" y="106"/>
                    </a:lnTo>
                    <a:lnTo>
                      <a:pt x="0" y="116"/>
                    </a:lnTo>
                    <a:lnTo>
                      <a:pt x="1" y="127"/>
                    </a:lnTo>
                    <a:lnTo>
                      <a:pt x="4" y="136"/>
                    </a:lnTo>
                    <a:lnTo>
                      <a:pt x="8" y="147"/>
                    </a:lnTo>
                    <a:lnTo>
                      <a:pt x="11" y="155"/>
                    </a:lnTo>
                    <a:lnTo>
                      <a:pt x="17" y="165"/>
                    </a:lnTo>
                    <a:lnTo>
                      <a:pt x="23" y="173"/>
                    </a:lnTo>
                    <a:lnTo>
                      <a:pt x="30" y="180"/>
                    </a:lnTo>
                    <a:lnTo>
                      <a:pt x="37" y="187"/>
                    </a:lnTo>
                    <a:lnTo>
                      <a:pt x="46" y="193"/>
                    </a:lnTo>
                    <a:lnTo>
                      <a:pt x="54" y="198"/>
                    </a:lnTo>
                    <a:lnTo>
                      <a:pt x="63" y="203"/>
                    </a:lnTo>
                    <a:lnTo>
                      <a:pt x="73" y="206"/>
                    </a:lnTo>
                    <a:lnTo>
                      <a:pt x="83" y="208"/>
                    </a:lnTo>
                    <a:lnTo>
                      <a:pt x="94" y="211"/>
                    </a:lnTo>
                    <a:lnTo>
                      <a:pt x="105" y="211"/>
                    </a:lnTo>
                    <a:lnTo>
                      <a:pt x="115" y="211"/>
                    </a:lnTo>
                    <a:lnTo>
                      <a:pt x="126" y="208"/>
                    </a:lnTo>
                    <a:lnTo>
                      <a:pt x="135" y="206"/>
                    </a:lnTo>
                    <a:lnTo>
                      <a:pt x="146" y="203"/>
                    </a:lnTo>
                    <a:lnTo>
                      <a:pt x="154" y="198"/>
                    </a:lnTo>
                    <a:lnTo>
                      <a:pt x="164" y="193"/>
                    </a:lnTo>
                    <a:lnTo>
                      <a:pt x="172" y="187"/>
                    </a:lnTo>
                    <a:lnTo>
                      <a:pt x="179" y="180"/>
                    </a:lnTo>
                    <a:lnTo>
                      <a:pt x="186" y="173"/>
                    </a:lnTo>
                    <a:lnTo>
                      <a:pt x="192" y="165"/>
                    </a:lnTo>
                    <a:lnTo>
                      <a:pt x="197" y="155"/>
                    </a:lnTo>
                    <a:lnTo>
                      <a:pt x="202" y="147"/>
                    </a:lnTo>
                    <a:lnTo>
                      <a:pt x="205" y="136"/>
                    </a:lnTo>
                    <a:lnTo>
                      <a:pt x="208" y="127"/>
                    </a:lnTo>
                    <a:lnTo>
                      <a:pt x="210" y="116"/>
                    </a:lnTo>
                    <a:lnTo>
                      <a:pt x="210" y="106"/>
                    </a:lnTo>
                    <a:lnTo>
                      <a:pt x="210" y="95"/>
                    </a:lnTo>
                    <a:lnTo>
                      <a:pt x="208" y="84"/>
                    </a:lnTo>
                    <a:lnTo>
                      <a:pt x="205" y="74"/>
                    </a:lnTo>
                    <a:lnTo>
                      <a:pt x="202" y="64"/>
                    </a:lnTo>
                    <a:lnTo>
                      <a:pt x="197" y="55"/>
                    </a:lnTo>
                    <a:lnTo>
                      <a:pt x="192" y="46"/>
                    </a:lnTo>
                    <a:lnTo>
                      <a:pt x="186" y="38"/>
                    </a:lnTo>
                    <a:lnTo>
                      <a:pt x="179" y="31"/>
                    </a:lnTo>
                    <a:lnTo>
                      <a:pt x="172" y="24"/>
                    </a:lnTo>
                    <a:lnTo>
                      <a:pt x="164" y="18"/>
                    </a:lnTo>
                    <a:lnTo>
                      <a:pt x="154" y="12"/>
                    </a:lnTo>
                    <a:lnTo>
                      <a:pt x="146" y="9"/>
                    </a:lnTo>
                    <a:lnTo>
                      <a:pt x="135" y="5"/>
                    </a:lnTo>
                    <a:lnTo>
                      <a:pt x="126" y="1"/>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0" name="Freeform 261"/>
              <p:cNvSpPr>
                <a:spLocks/>
              </p:cNvSpPr>
              <p:nvPr/>
            </p:nvSpPr>
            <p:spPr bwMode="auto">
              <a:xfrm>
                <a:off x="4791" y="3847"/>
                <a:ext cx="36" cy="35"/>
              </a:xfrm>
              <a:custGeom>
                <a:avLst/>
                <a:gdLst>
                  <a:gd name="T0" fmla="*/ 94 w 210"/>
                  <a:gd name="T1" fmla="*/ 0 h 211"/>
                  <a:gd name="T2" fmla="*/ 73 w 210"/>
                  <a:gd name="T3" fmla="*/ 5 h 211"/>
                  <a:gd name="T4" fmla="*/ 54 w 210"/>
                  <a:gd name="T5" fmla="*/ 13 h 211"/>
                  <a:gd name="T6" fmla="*/ 38 w 210"/>
                  <a:gd name="T7" fmla="*/ 24 h 211"/>
                  <a:gd name="T8" fmla="*/ 24 w 210"/>
                  <a:gd name="T9" fmla="*/ 38 h 211"/>
                  <a:gd name="T10" fmla="*/ 13 w 210"/>
                  <a:gd name="T11" fmla="*/ 56 h 211"/>
                  <a:gd name="T12" fmla="*/ 5 w 210"/>
                  <a:gd name="T13" fmla="*/ 75 h 211"/>
                  <a:gd name="T14" fmla="*/ 0 w 210"/>
                  <a:gd name="T15" fmla="*/ 95 h 211"/>
                  <a:gd name="T16" fmla="*/ 0 w 210"/>
                  <a:gd name="T17" fmla="*/ 116 h 211"/>
                  <a:gd name="T18" fmla="*/ 5 w 210"/>
                  <a:gd name="T19" fmla="*/ 138 h 211"/>
                  <a:gd name="T20" fmla="*/ 13 w 210"/>
                  <a:gd name="T21" fmla="*/ 156 h 211"/>
                  <a:gd name="T22" fmla="*/ 24 w 210"/>
                  <a:gd name="T23" fmla="*/ 173 h 211"/>
                  <a:gd name="T24" fmla="*/ 38 w 210"/>
                  <a:gd name="T25" fmla="*/ 187 h 211"/>
                  <a:gd name="T26" fmla="*/ 54 w 210"/>
                  <a:gd name="T27" fmla="*/ 199 h 211"/>
                  <a:gd name="T28" fmla="*/ 73 w 210"/>
                  <a:gd name="T29" fmla="*/ 206 h 211"/>
                  <a:gd name="T30" fmla="*/ 94 w 210"/>
                  <a:gd name="T31" fmla="*/ 211 h 211"/>
                  <a:gd name="T32" fmla="*/ 116 w 210"/>
                  <a:gd name="T33" fmla="*/ 211 h 211"/>
                  <a:gd name="T34" fmla="*/ 136 w 210"/>
                  <a:gd name="T35" fmla="*/ 206 h 211"/>
                  <a:gd name="T36" fmla="*/ 155 w 210"/>
                  <a:gd name="T37" fmla="*/ 199 h 211"/>
                  <a:gd name="T38" fmla="*/ 172 w 210"/>
                  <a:gd name="T39" fmla="*/ 187 h 211"/>
                  <a:gd name="T40" fmla="*/ 187 w 210"/>
                  <a:gd name="T41" fmla="*/ 173 h 211"/>
                  <a:gd name="T42" fmla="*/ 197 w 210"/>
                  <a:gd name="T43" fmla="*/ 156 h 211"/>
                  <a:gd name="T44" fmla="*/ 206 w 210"/>
                  <a:gd name="T45" fmla="*/ 138 h 211"/>
                  <a:gd name="T46" fmla="*/ 210 w 210"/>
                  <a:gd name="T47" fmla="*/ 116 h 211"/>
                  <a:gd name="T48" fmla="*/ 210 w 210"/>
                  <a:gd name="T49" fmla="*/ 95 h 211"/>
                  <a:gd name="T50" fmla="*/ 206 w 210"/>
                  <a:gd name="T51" fmla="*/ 75 h 211"/>
                  <a:gd name="T52" fmla="*/ 197 w 210"/>
                  <a:gd name="T53" fmla="*/ 56 h 211"/>
                  <a:gd name="T54" fmla="*/ 187 w 210"/>
                  <a:gd name="T55" fmla="*/ 38 h 211"/>
                  <a:gd name="T56" fmla="*/ 172 w 210"/>
                  <a:gd name="T57" fmla="*/ 24 h 211"/>
                  <a:gd name="T58" fmla="*/ 155 w 210"/>
                  <a:gd name="T59" fmla="*/ 13 h 211"/>
                  <a:gd name="T60" fmla="*/ 136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3"/>
                    </a:lnTo>
                    <a:lnTo>
                      <a:pt x="73" y="5"/>
                    </a:lnTo>
                    <a:lnTo>
                      <a:pt x="64" y="9"/>
                    </a:lnTo>
                    <a:lnTo>
                      <a:pt x="54" y="13"/>
                    </a:lnTo>
                    <a:lnTo>
                      <a:pt x="46" y="18"/>
                    </a:lnTo>
                    <a:lnTo>
                      <a:pt x="38" y="24"/>
                    </a:lnTo>
                    <a:lnTo>
                      <a:pt x="31" y="31"/>
                    </a:lnTo>
                    <a:lnTo>
                      <a:pt x="24" y="38"/>
                    </a:lnTo>
                    <a:lnTo>
                      <a:pt x="18" y="46"/>
                    </a:lnTo>
                    <a:lnTo>
                      <a:pt x="13" y="56"/>
                    </a:lnTo>
                    <a:lnTo>
                      <a:pt x="8" y="65"/>
                    </a:lnTo>
                    <a:lnTo>
                      <a:pt x="5" y="75"/>
                    </a:lnTo>
                    <a:lnTo>
                      <a:pt x="2" y="84"/>
                    </a:lnTo>
                    <a:lnTo>
                      <a:pt x="0" y="95"/>
                    </a:lnTo>
                    <a:lnTo>
                      <a:pt x="0" y="106"/>
                    </a:lnTo>
                    <a:lnTo>
                      <a:pt x="0" y="116"/>
                    </a:lnTo>
                    <a:lnTo>
                      <a:pt x="2" y="127"/>
                    </a:lnTo>
                    <a:lnTo>
                      <a:pt x="5" y="138"/>
                    </a:lnTo>
                    <a:lnTo>
                      <a:pt x="8" y="147"/>
                    </a:lnTo>
                    <a:lnTo>
                      <a:pt x="13" y="156"/>
                    </a:lnTo>
                    <a:lnTo>
                      <a:pt x="18" y="165"/>
                    </a:lnTo>
                    <a:lnTo>
                      <a:pt x="24" y="173"/>
                    </a:lnTo>
                    <a:lnTo>
                      <a:pt x="31" y="180"/>
                    </a:lnTo>
                    <a:lnTo>
                      <a:pt x="38" y="187"/>
                    </a:lnTo>
                    <a:lnTo>
                      <a:pt x="46" y="193"/>
                    </a:lnTo>
                    <a:lnTo>
                      <a:pt x="54" y="199"/>
                    </a:lnTo>
                    <a:lnTo>
                      <a:pt x="64" y="203"/>
                    </a:lnTo>
                    <a:lnTo>
                      <a:pt x="73" y="206"/>
                    </a:lnTo>
                    <a:lnTo>
                      <a:pt x="84" y="210"/>
                    </a:lnTo>
                    <a:lnTo>
                      <a:pt x="94" y="211"/>
                    </a:lnTo>
                    <a:lnTo>
                      <a:pt x="105" y="211"/>
                    </a:lnTo>
                    <a:lnTo>
                      <a:pt x="116" y="211"/>
                    </a:lnTo>
                    <a:lnTo>
                      <a:pt x="126" y="210"/>
                    </a:lnTo>
                    <a:lnTo>
                      <a:pt x="136" y="206"/>
                    </a:lnTo>
                    <a:lnTo>
                      <a:pt x="146" y="203"/>
                    </a:lnTo>
                    <a:lnTo>
                      <a:pt x="155" y="199"/>
                    </a:lnTo>
                    <a:lnTo>
                      <a:pt x="164" y="193"/>
                    </a:lnTo>
                    <a:lnTo>
                      <a:pt x="172" y="187"/>
                    </a:lnTo>
                    <a:lnTo>
                      <a:pt x="180" y="180"/>
                    </a:lnTo>
                    <a:lnTo>
                      <a:pt x="187" y="173"/>
                    </a:lnTo>
                    <a:lnTo>
                      <a:pt x="193" y="165"/>
                    </a:lnTo>
                    <a:lnTo>
                      <a:pt x="197" y="156"/>
                    </a:lnTo>
                    <a:lnTo>
                      <a:pt x="202" y="147"/>
                    </a:lnTo>
                    <a:lnTo>
                      <a:pt x="206" y="138"/>
                    </a:lnTo>
                    <a:lnTo>
                      <a:pt x="208" y="127"/>
                    </a:lnTo>
                    <a:lnTo>
                      <a:pt x="210" y="116"/>
                    </a:lnTo>
                    <a:lnTo>
                      <a:pt x="210" y="106"/>
                    </a:lnTo>
                    <a:lnTo>
                      <a:pt x="210" y="95"/>
                    </a:lnTo>
                    <a:lnTo>
                      <a:pt x="208" y="84"/>
                    </a:lnTo>
                    <a:lnTo>
                      <a:pt x="206" y="75"/>
                    </a:lnTo>
                    <a:lnTo>
                      <a:pt x="202" y="65"/>
                    </a:lnTo>
                    <a:lnTo>
                      <a:pt x="197" y="56"/>
                    </a:lnTo>
                    <a:lnTo>
                      <a:pt x="193" y="46"/>
                    </a:lnTo>
                    <a:lnTo>
                      <a:pt x="187" y="38"/>
                    </a:lnTo>
                    <a:lnTo>
                      <a:pt x="180" y="31"/>
                    </a:lnTo>
                    <a:lnTo>
                      <a:pt x="172" y="24"/>
                    </a:lnTo>
                    <a:lnTo>
                      <a:pt x="164" y="18"/>
                    </a:lnTo>
                    <a:lnTo>
                      <a:pt x="155" y="13"/>
                    </a:lnTo>
                    <a:lnTo>
                      <a:pt x="146" y="9"/>
                    </a:lnTo>
                    <a:lnTo>
                      <a:pt x="136" y="5"/>
                    </a:lnTo>
                    <a:lnTo>
                      <a:pt x="126" y="3"/>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1" name="Freeform 262"/>
              <p:cNvSpPr>
                <a:spLocks/>
              </p:cNvSpPr>
              <p:nvPr/>
            </p:nvSpPr>
            <p:spPr bwMode="auto">
              <a:xfrm>
                <a:off x="4807" y="3855"/>
                <a:ext cx="35" cy="28"/>
              </a:xfrm>
              <a:custGeom>
                <a:avLst/>
                <a:gdLst>
                  <a:gd name="T0" fmla="*/ 105 w 211"/>
                  <a:gd name="T1" fmla="*/ 0 h 171"/>
                  <a:gd name="T2" fmla="*/ 95 w 211"/>
                  <a:gd name="T3" fmla="*/ 1 h 171"/>
                  <a:gd name="T4" fmla="*/ 84 w 211"/>
                  <a:gd name="T5" fmla="*/ 2 h 171"/>
                  <a:gd name="T6" fmla="*/ 75 w 211"/>
                  <a:gd name="T7" fmla="*/ 5 h 171"/>
                  <a:gd name="T8" fmla="*/ 64 w 211"/>
                  <a:gd name="T9" fmla="*/ 8 h 171"/>
                  <a:gd name="T10" fmla="*/ 56 w 211"/>
                  <a:gd name="T11" fmla="*/ 13 h 171"/>
                  <a:gd name="T12" fmla="*/ 46 w 211"/>
                  <a:gd name="T13" fmla="*/ 18 h 171"/>
                  <a:gd name="T14" fmla="*/ 38 w 211"/>
                  <a:gd name="T15" fmla="*/ 25 h 171"/>
                  <a:gd name="T16" fmla="*/ 31 w 211"/>
                  <a:gd name="T17" fmla="*/ 31 h 171"/>
                  <a:gd name="T18" fmla="*/ 24 w 211"/>
                  <a:gd name="T19" fmla="*/ 39 h 171"/>
                  <a:gd name="T20" fmla="*/ 18 w 211"/>
                  <a:gd name="T21" fmla="*/ 46 h 171"/>
                  <a:gd name="T22" fmla="*/ 13 w 211"/>
                  <a:gd name="T23" fmla="*/ 55 h 171"/>
                  <a:gd name="T24" fmla="*/ 9 w 211"/>
                  <a:gd name="T25" fmla="*/ 65 h 171"/>
                  <a:gd name="T26" fmla="*/ 5 w 211"/>
                  <a:gd name="T27" fmla="*/ 74 h 171"/>
                  <a:gd name="T28" fmla="*/ 3 w 211"/>
                  <a:gd name="T29" fmla="*/ 84 h 171"/>
                  <a:gd name="T30" fmla="*/ 0 w 211"/>
                  <a:gd name="T31" fmla="*/ 94 h 171"/>
                  <a:gd name="T32" fmla="*/ 0 w 211"/>
                  <a:gd name="T33" fmla="*/ 105 h 171"/>
                  <a:gd name="T34" fmla="*/ 0 w 211"/>
                  <a:gd name="T35" fmla="*/ 115 h 171"/>
                  <a:gd name="T36" fmla="*/ 1 w 211"/>
                  <a:gd name="T37" fmla="*/ 124 h 171"/>
                  <a:gd name="T38" fmla="*/ 4 w 211"/>
                  <a:gd name="T39" fmla="*/ 132 h 171"/>
                  <a:gd name="T40" fmla="*/ 6 w 211"/>
                  <a:gd name="T41" fmla="*/ 141 h 171"/>
                  <a:gd name="T42" fmla="*/ 10 w 211"/>
                  <a:gd name="T43" fmla="*/ 149 h 171"/>
                  <a:gd name="T44" fmla="*/ 13 w 211"/>
                  <a:gd name="T45" fmla="*/ 157 h 171"/>
                  <a:gd name="T46" fmla="*/ 18 w 211"/>
                  <a:gd name="T47" fmla="*/ 164 h 171"/>
                  <a:gd name="T48" fmla="*/ 23 w 211"/>
                  <a:gd name="T49" fmla="*/ 171 h 171"/>
                  <a:gd name="T50" fmla="*/ 188 w 211"/>
                  <a:gd name="T51" fmla="*/ 171 h 171"/>
                  <a:gd name="T52" fmla="*/ 193 w 211"/>
                  <a:gd name="T53" fmla="*/ 164 h 171"/>
                  <a:gd name="T54" fmla="*/ 198 w 211"/>
                  <a:gd name="T55" fmla="*/ 157 h 171"/>
                  <a:gd name="T56" fmla="*/ 201 w 211"/>
                  <a:gd name="T57" fmla="*/ 149 h 171"/>
                  <a:gd name="T58" fmla="*/ 205 w 211"/>
                  <a:gd name="T59" fmla="*/ 141 h 171"/>
                  <a:gd name="T60" fmla="*/ 207 w 211"/>
                  <a:gd name="T61" fmla="*/ 132 h 171"/>
                  <a:gd name="T62" fmla="*/ 209 w 211"/>
                  <a:gd name="T63" fmla="*/ 124 h 171"/>
                  <a:gd name="T64" fmla="*/ 211 w 211"/>
                  <a:gd name="T65" fmla="*/ 115 h 171"/>
                  <a:gd name="T66" fmla="*/ 211 w 211"/>
                  <a:gd name="T67" fmla="*/ 105 h 171"/>
                  <a:gd name="T68" fmla="*/ 211 w 211"/>
                  <a:gd name="T69" fmla="*/ 94 h 171"/>
                  <a:gd name="T70" fmla="*/ 209 w 211"/>
                  <a:gd name="T71" fmla="*/ 84 h 171"/>
                  <a:gd name="T72" fmla="*/ 206 w 211"/>
                  <a:gd name="T73" fmla="*/ 74 h 171"/>
                  <a:gd name="T74" fmla="*/ 202 w 211"/>
                  <a:gd name="T75" fmla="*/ 65 h 171"/>
                  <a:gd name="T76" fmla="*/ 199 w 211"/>
                  <a:gd name="T77" fmla="*/ 55 h 171"/>
                  <a:gd name="T78" fmla="*/ 193 w 211"/>
                  <a:gd name="T79" fmla="*/ 46 h 171"/>
                  <a:gd name="T80" fmla="*/ 187 w 211"/>
                  <a:gd name="T81" fmla="*/ 39 h 171"/>
                  <a:gd name="T82" fmla="*/ 180 w 211"/>
                  <a:gd name="T83" fmla="*/ 31 h 171"/>
                  <a:gd name="T84" fmla="*/ 173 w 211"/>
                  <a:gd name="T85" fmla="*/ 25 h 171"/>
                  <a:gd name="T86" fmla="*/ 165 w 211"/>
                  <a:gd name="T87" fmla="*/ 18 h 171"/>
                  <a:gd name="T88" fmla="*/ 156 w 211"/>
                  <a:gd name="T89" fmla="*/ 13 h 171"/>
                  <a:gd name="T90" fmla="*/ 147 w 211"/>
                  <a:gd name="T91" fmla="*/ 8 h 171"/>
                  <a:gd name="T92" fmla="*/ 137 w 211"/>
                  <a:gd name="T93" fmla="*/ 5 h 171"/>
                  <a:gd name="T94" fmla="*/ 127 w 211"/>
                  <a:gd name="T95" fmla="*/ 2 h 171"/>
                  <a:gd name="T96" fmla="*/ 116 w 211"/>
                  <a:gd name="T97" fmla="*/ 1 h 171"/>
                  <a:gd name="T98" fmla="*/ 105 w 211"/>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171">
                    <a:moveTo>
                      <a:pt x="105" y="0"/>
                    </a:moveTo>
                    <a:lnTo>
                      <a:pt x="95" y="1"/>
                    </a:lnTo>
                    <a:lnTo>
                      <a:pt x="84" y="2"/>
                    </a:lnTo>
                    <a:lnTo>
                      <a:pt x="75" y="5"/>
                    </a:lnTo>
                    <a:lnTo>
                      <a:pt x="64" y="8"/>
                    </a:lnTo>
                    <a:lnTo>
                      <a:pt x="56" y="13"/>
                    </a:lnTo>
                    <a:lnTo>
                      <a:pt x="46" y="18"/>
                    </a:lnTo>
                    <a:lnTo>
                      <a:pt x="38" y="25"/>
                    </a:lnTo>
                    <a:lnTo>
                      <a:pt x="31" y="31"/>
                    </a:lnTo>
                    <a:lnTo>
                      <a:pt x="24" y="39"/>
                    </a:lnTo>
                    <a:lnTo>
                      <a:pt x="18" y="46"/>
                    </a:lnTo>
                    <a:lnTo>
                      <a:pt x="13" y="55"/>
                    </a:lnTo>
                    <a:lnTo>
                      <a:pt x="9" y="65"/>
                    </a:lnTo>
                    <a:lnTo>
                      <a:pt x="5" y="74"/>
                    </a:lnTo>
                    <a:lnTo>
                      <a:pt x="3" y="84"/>
                    </a:lnTo>
                    <a:lnTo>
                      <a:pt x="0" y="94"/>
                    </a:lnTo>
                    <a:lnTo>
                      <a:pt x="0" y="105"/>
                    </a:lnTo>
                    <a:lnTo>
                      <a:pt x="0" y="115"/>
                    </a:lnTo>
                    <a:lnTo>
                      <a:pt x="1" y="124"/>
                    </a:lnTo>
                    <a:lnTo>
                      <a:pt x="4" y="132"/>
                    </a:lnTo>
                    <a:lnTo>
                      <a:pt x="6" y="141"/>
                    </a:lnTo>
                    <a:lnTo>
                      <a:pt x="10" y="149"/>
                    </a:lnTo>
                    <a:lnTo>
                      <a:pt x="13" y="157"/>
                    </a:lnTo>
                    <a:lnTo>
                      <a:pt x="18" y="164"/>
                    </a:lnTo>
                    <a:lnTo>
                      <a:pt x="23" y="171"/>
                    </a:lnTo>
                    <a:lnTo>
                      <a:pt x="188" y="171"/>
                    </a:lnTo>
                    <a:lnTo>
                      <a:pt x="193" y="164"/>
                    </a:lnTo>
                    <a:lnTo>
                      <a:pt x="198" y="157"/>
                    </a:lnTo>
                    <a:lnTo>
                      <a:pt x="201" y="149"/>
                    </a:lnTo>
                    <a:lnTo>
                      <a:pt x="205" y="141"/>
                    </a:lnTo>
                    <a:lnTo>
                      <a:pt x="207" y="132"/>
                    </a:lnTo>
                    <a:lnTo>
                      <a:pt x="209" y="124"/>
                    </a:lnTo>
                    <a:lnTo>
                      <a:pt x="211" y="115"/>
                    </a:lnTo>
                    <a:lnTo>
                      <a:pt x="211" y="105"/>
                    </a:lnTo>
                    <a:lnTo>
                      <a:pt x="211" y="94"/>
                    </a:lnTo>
                    <a:lnTo>
                      <a:pt x="209" y="84"/>
                    </a:lnTo>
                    <a:lnTo>
                      <a:pt x="206" y="74"/>
                    </a:lnTo>
                    <a:lnTo>
                      <a:pt x="202" y="65"/>
                    </a:lnTo>
                    <a:lnTo>
                      <a:pt x="199" y="55"/>
                    </a:lnTo>
                    <a:lnTo>
                      <a:pt x="193" y="46"/>
                    </a:lnTo>
                    <a:lnTo>
                      <a:pt x="187" y="39"/>
                    </a:lnTo>
                    <a:lnTo>
                      <a:pt x="180" y="31"/>
                    </a:lnTo>
                    <a:lnTo>
                      <a:pt x="173" y="25"/>
                    </a:lnTo>
                    <a:lnTo>
                      <a:pt x="165" y="18"/>
                    </a:lnTo>
                    <a:lnTo>
                      <a:pt x="156" y="13"/>
                    </a:lnTo>
                    <a:lnTo>
                      <a:pt x="147" y="8"/>
                    </a:lnTo>
                    <a:lnTo>
                      <a:pt x="137" y="5"/>
                    </a:lnTo>
                    <a:lnTo>
                      <a:pt x="127"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2" name="Freeform 263"/>
              <p:cNvSpPr>
                <a:spLocks/>
              </p:cNvSpPr>
              <p:nvPr/>
            </p:nvSpPr>
            <p:spPr bwMode="auto">
              <a:xfrm>
                <a:off x="4823" y="3859"/>
                <a:ext cx="35" cy="24"/>
              </a:xfrm>
              <a:custGeom>
                <a:avLst/>
                <a:gdLst>
                  <a:gd name="T0" fmla="*/ 105 w 210"/>
                  <a:gd name="T1" fmla="*/ 0 h 149"/>
                  <a:gd name="T2" fmla="*/ 94 w 210"/>
                  <a:gd name="T3" fmla="*/ 1 h 149"/>
                  <a:gd name="T4" fmla="*/ 84 w 210"/>
                  <a:gd name="T5" fmla="*/ 3 h 149"/>
                  <a:gd name="T6" fmla="*/ 74 w 210"/>
                  <a:gd name="T7" fmla="*/ 5 h 149"/>
                  <a:gd name="T8" fmla="*/ 63 w 210"/>
                  <a:gd name="T9" fmla="*/ 9 h 149"/>
                  <a:gd name="T10" fmla="*/ 55 w 210"/>
                  <a:gd name="T11" fmla="*/ 13 h 149"/>
                  <a:gd name="T12" fmla="*/ 46 w 210"/>
                  <a:gd name="T13" fmla="*/ 18 h 149"/>
                  <a:gd name="T14" fmla="*/ 37 w 210"/>
                  <a:gd name="T15" fmla="*/ 25 h 149"/>
                  <a:gd name="T16" fmla="*/ 30 w 210"/>
                  <a:gd name="T17" fmla="*/ 31 h 149"/>
                  <a:gd name="T18" fmla="*/ 23 w 210"/>
                  <a:gd name="T19" fmla="*/ 39 h 149"/>
                  <a:gd name="T20" fmla="*/ 17 w 210"/>
                  <a:gd name="T21" fmla="*/ 46 h 149"/>
                  <a:gd name="T22" fmla="*/ 13 w 210"/>
                  <a:gd name="T23" fmla="*/ 56 h 149"/>
                  <a:gd name="T24" fmla="*/ 8 w 210"/>
                  <a:gd name="T25" fmla="*/ 65 h 149"/>
                  <a:gd name="T26" fmla="*/ 4 w 210"/>
                  <a:gd name="T27" fmla="*/ 75 h 149"/>
                  <a:gd name="T28" fmla="*/ 2 w 210"/>
                  <a:gd name="T29" fmla="*/ 84 h 149"/>
                  <a:gd name="T30" fmla="*/ 0 w 210"/>
                  <a:gd name="T31" fmla="*/ 95 h 149"/>
                  <a:gd name="T32" fmla="*/ 0 w 210"/>
                  <a:gd name="T33" fmla="*/ 106 h 149"/>
                  <a:gd name="T34" fmla="*/ 0 w 210"/>
                  <a:gd name="T35" fmla="*/ 117 h 149"/>
                  <a:gd name="T36" fmla="*/ 2 w 210"/>
                  <a:gd name="T37" fmla="*/ 128 h 149"/>
                  <a:gd name="T38" fmla="*/ 4 w 210"/>
                  <a:gd name="T39" fmla="*/ 139 h 149"/>
                  <a:gd name="T40" fmla="*/ 9 w 210"/>
                  <a:gd name="T41" fmla="*/ 149 h 149"/>
                  <a:gd name="T42" fmla="*/ 202 w 210"/>
                  <a:gd name="T43" fmla="*/ 149 h 149"/>
                  <a:gd name="T44" fmla="*/ 205 w 210"/>
                  <a:gd name="T45" fmla="*/ 139 h 149"/>
                  <a:gd name="T46" fmla="*/ 208 w 210"/>
                  <a:gd name="T47" fmla="*/ 128 h 149"/>
                  <a:gd name="T48" fmla="*/ 210 w 210"/>
                  <a:gd name="T49" fmla="*/ 117 h 149"/>
                  <a:gd name="T50" fmla="*/ 210 w 210"/>
                  <a:gd name="T51" fmla="*/ 106 h 149"/>
                  <a:gd name="T52" fmla="*/ 210 w 210"/>
                  <a:gd name="T53" fmla="*/ 95 h 149"/>
                  <a:gd name="T54" fmla="*/ 209 w 210"/>
                  <a:gd name="T55" fmla="*/ 84 h 149"/>
                  <a:gd name="T56" fmla="*/ 205 w 210"/>
                  <a:gd name="T57" fmla="*/ 75 h 149"/>
                  <a:gd name="T58" fmla="*/ 202 w 210"/>
                  <a:gd name="T59" fmla="*/ 65 h 149"/>
                  <a:gd name="T60" fmla="*/ 198 w 210"/>
                  <a:gd name="T61" fmla="*/ 56 h 149"/>
                  <a:gd name="T62" fmla="*/ 192 w 210"/>
                  <a:gd name="T63" fmla="*/ 46 h 149"/>
                  <a:gd name="T64" fmla="*/ 186 w 210"/>
                  <a:gd name="T65" fmla="*/ 39 h 149"/>
                  <a:gd name="T66" fmla="*/ 179 w 210"/>
                  <a:gd name="T67" fmla="*/ 31 h 149"/>
                  <a:gd name="T68" fmla="*/ 172 w 210"/>
                  <a:gd name="T69" fmla="*/ 25 h 149"/>
                  <a:gd name="T70" fmla="*/ 164 w 210"/>
                  <a:gd name="T71" fmla="*/ 18 h 149"/>
                  <a:gd name="T72" fmla="*/ 156 w 210"/>
                  <a:gd name="T73" fmla="*/ 13 h 149"/>
                  <a:gd name="T74" fmla="*/ 146 w 210"/>
                  <a:gd name="T75" fmla="*/ 9 h 149"/>
                  <a:gd name="T76" fmla="*/ 137 w 210"/>
                  <a:gd name="T77" fmla="*/ 5 h 149"/>
                  <a:gd name="T78" fmla="*/ 126 w 210"/>
                  <a:gd name="T79" fmla="*/ 3 h 149"/>
                  <a:gd name="T80" fmla="*/ 115 w 210"/>
                  <a:gd name="T81" fmla="*/ 1 h 149"/>
                  <a:gd name="T82" fmla="*/ 105 w 210"/>
                  <a:gd name="T8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49">
                    <a:moveTo>
                      <a:pt x="105" y="0"/>
                    </a:moveTo>
                    <a:lnTo>
                      <a:pt x="94" y="1"/>
                    </a:lnTo>
                    <a:lnTo>
                      <a:pt x="84" y="3"/>
                    </a:lnTo>
                    <a:lnTo>
                      <a:pt x="74" y="5"/>
                    </a:lnTo>
                    <a:lnTo>
                      <a:pt x="63" y="9"/>
                    </a:lnTo>
                    <a:lnTo>
                      <a:pt x="55" y="13"/>
                    </a:lnTo>
                    <a:lnTo>
                      <a:pt x="46" y="18"/>
                    </a:lnTo>
                    <a:lnTo>
                      <a:pt x="37" y="25"/>
                    </a:lnTo>
                    <a:lnTo>
                      <a:pt x="30" y="31"/>
                    </a:lnTo>
                    <a:lnTo>
                      <a:pt x="23" y="39"/>
                    </a:lnTo>
                    <a:lnTo>
                      <a:pt x="17" y="46"/>
                    </a:lnTo>
                    <a:lnTo>
                      <a:pt x="13" y="56"/>
                    </a:lnTo>
                    <a:lnTo>
                      <a:pt x="8" y="65"/>
                    </a:lnTo>
                    <a:lnTo>
                      <a:pt x="4" y="75"/>
                    </a:lnTo>
                    <a:lnTo>
                      <a:pt x="2" y="84"/>
                    </a:lnTo>
                    <a:lnTo>
                      <a:pt x="0" y="95"/>
                    </a:lnTo>
                    <a:lnTo>
                      <a:pt x="0" y="106"/>
                    </a:lnTo>
                    <a:lnTo>
                      <a:pt x="0" y="117"/>
                    </a:lnTo>
                    <a:lnTo>
                      <a:pt x="2" y="128"/>
                    </a:lnTo>
                    <a:lnTo>
                      <a:pt x="4" y="139"/>
                    </a:lnTo>
                    <a:lnTo>
                      <a:pt x="9" y="149"/>
                    </a:lnTo>
                    <a:lnTo>
                      <a:pt x="202" y="149"/>
                    </a:lnTo>
                    <a:lnTo>
                      <a:pt x="205" y="139"/>
                    </a:lnTo>
                    <a:lnTo>
                      <a:pt x="208" y="128"/>
                    </a:lnTo>
                    <a:lnTo>
                      <a:pt x="210" y="117"/>
                    </a:lnTo>
                    <a:lnTo>
                      <a:pt x="210" y="106"/>
                    </a:lnTo>
                    <a:lnTo>
                      <a:pt x="210" y="95"/>
                    </a:lnTo>
                    <a:lnTo>
                      <a:pt x="209" y="84"/>
                    </a:lnTo>
                    <a:lnTo>
                      <a:pt x="205" y="75"/>
                    </a:lnTo>
                    <a:lnTo>
                      <a:pt x="202" y="65"/>
                    </a:lnTo>
                    <a:lnTo>
                      <a:pt x="198" y="56"/>
                    </a:lnTo>
                    <a:lnTo>
                      <a:pt x="192" y="46"/>
                    </a:lnTo>
                    <a:lnTo>
                      <a:pt x="186" y="39"/>
                    </a:lnTo>
                    <a:lnTo>
                      <a:pt x="179" y="31"/>
                    </a:lnTo>
                    <a:lnTo>
                      <a:pt x="172" y="25"/>
                    </a:lnTo>
                    <a:lnTo>
                      <a:pt x="164" y="18"/>
                    </a:lnTo>
                    <a:lnTo>
                      <a:pt x="156" y="13"/>
                    </a:lnTo>
                    <a:lnTo>
                      <a:pt x="146" y="9"/>
                    </a:lnTo>
                    <a:lnTo>
                      <a:pt x="137" y="5"/>
                    </a:lnTo>
                    <a:lnTo>
                      <a:pt x="126" y="3"/>
                    </a:lnTo>
                    <a:lnTo>
                      <a:pt x="115"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3" name="Freeform 264"/>
              <p:cNvSpPr>
                <a:spLocks/>
              </p:cNvSpPr>
              <p:nvPr/>
            </p:nvSpPr>
            <p:spPr bwMode="auto">
              <a:xfrm>
                <a:off x="4838" y="3855"/>
                <a:ext cx="35" cy="28"/>
              </a:xfrm>
              <a:custGeom>
                <a:avLst/>
                <a:gdLst>
                  <a:gd name="T0" fmla="*/ 105 w 212"/>
                  <a:gd name="T1" fmla="*/ 0 h 171"/>
                  <a:gd name="T2" fmla="*/ 95 w 212"/>
                  <a:gd name="T3" fmla="*/ 1 h 171"/>
                  <a:gd name="T4" fmla="*/ 84 w 212"/>
                  <a:gd name="T5" fmla="*/ 2 h 171"/>
                  <a:gd name="T6" fmla="*/ 74 w 212"/>
                  <a:gd name="T7" fmla="*/ 5 h 171"/>
                  <a:gd name="T8" fmla="*/ 65 w 212"/>
                  <a:gd name="T9" fmla="*/ 8 h 171"/>
                  <a:gd name="T10" fmla="*/ 56 w 212"/>
                  <a:gd name="T11" fmla="*/ 13 h 171"/>
                  <a:gd name="T12" fmla="*/ 46 w 212"/>
                  <a:gd name="T13" fmla="*/ 18 h 171"/>
                  <a:gd name="T14" fmla="*/ 39 w 212"/>
                  <a:gd name="T15" fmla="*/ 25 h 171"/>
                  <a:gd name="T16" fmla="*/ 31 w 212"/>
                  <a:gd name="T17" fmla="*/ 31 h 171"/>
                  <a:gd name="T18" fmla="*/ 24 w 212"/>
                  <a:gd name="T19" fmla="*/ 39 h 171"/>
                  <a:gd name="T20" fmla="*/ 18 w 212"/>
                  <a:gd name="T21" fmla="*/ 46 h 171"/>
                  <a:gd name="T22" fmla="*/ 13 w 212"/>
                  <a:gd name="T23" fmla="*/ 55 h 171"/>
                  <a:gd name="T24" fmla="*/ 8 w 212"/>
                  <a:gd name="T25" fmla="*/ 65 h 171"/>
                  <a:gd name="T26" fmla="*/ 5 w 212"/>
                  <a:gd name="T27" fmla="*/ 74 h 171"/>
                  <a:gd name="T28" fmla="*/ 2 w 212"/>
                  <a:gd name="T29" fmla="*/ 84 h 171"/>
                  <a:gd name="T30" fmla="*/ 1 w 212"/>
                  <a:gd name="T31" fmla="*/ 94 h 171"/>
                  <a:gd name="T32" fmla="*/ 0 w 212"/>
                  <a:gd name="T33" fmla="*/ 105 h 171"/>
                  <a:gd name="T34" fmla="*/ 0 w 212"/>
                  <a:gd name="T35" fmla="*/ 115 h 171"/>
                  <a:gd name="T36" fmla="*/ 1 w 212"/>
                  <a:gd name="T37" fmla="*/ 124 h 171"/>
                  <a:gd name="T38" fmla="*/ 4 w 212"/>
                  <a:gd name="T39" fmla="*/ 132 h 171"/>
                  <a:gd name="T40" fmla="*/ 6 w 212"/>
                  <a:gd name="T41" fmla="*/ 141 h 171"/>
                  <a:gd name="T42" fmla="*/ 9 w 212"/>
                  <a:gd name="T43" fmla="*/ 149 h 171"/>
                  <a:gd name="T44" fmla="*/ 13 w 212"/>
                  <a:gd name="T45" fmla="*/ 157 h 171"/>
                  <a:gd name="T46" fmla="*/ 18 w 212"/>
                  <a:gd name="T47" fmla="*/ 164 h 171"/>
                  <a:gd name="T48" fmla="*/ 24 w 212"/>
                  <a:gd name="T49" fmla="*/ 171 h 171"/>
                  <a:gd name="T50" fmla="*/ 188 w 212"/>
                  <a:gd name="T51" fmla="*/ 171 h 171"/>
                  <a:gd name="T52" fmla="*/ 193 w 212"/>
                  <a:gd name="T53" fmla="*/ 164 h 171"/>
                  <a:gd name="T54" fmla="*/ 197 w 212"/>
                  <a:gd name="T55" fmla="*/ 157 h 171"/>
                  <a:gd name="T56" fmla="*/ 202 w 212"/>
                  <a:gd name="T57" fmla="*/ 149 h 171"/>
                  <a:gd name="T58" fmla="*/ 205 w 212"/>
                  <a:gd name="T59" fmla="*/ 141 h 171"/>
                  <a:gd name="T60" fmla="*/ 208 w 212"/>
                  <a:gd name="T61" fmla="*/ 132 h 171"/>
                  <a:gd name="T62" fmla="*/ 209 w 212"/>
                  <a:gd name="T63" fmla="*/ 124 h 171"/>
                  <a:gd name="T64" fmla="*/ 210 w 212"/>
                  <a:gd name="T65" fmla="*/ 115 h 171"/>
                  <a:gd name="T66" fmla="*/ 212 w 212"/>
                  <a:gd name="T67" fmla="*/ 105 h 171"/>
                  <a:gd name="T68" fmla="*/ 210 w 212"/>
                  <a:gd name="T69" fmla="*/ 94 h 171"/>
                  <a:gd name="T70" fmla="*/ 209 w 212"/>
                  <a:gd name="T71" fmla="*/ 84 h 171"/>
                  <a:gd name="T72" fmla="*/ 207 w 212"/>
                  <a:gd name="T73" fmla="*/ 74 h 171"/>
                  <a:gd name="T74" fmla="*/ 203 w 212"/>
                  <a:gd name="T75" fmla="*/ 65 h 171"/>
                  <a:gd name="T76" fmla="*/ 199 w 212"/>
                  <a:gd name="T77" fmla="*/ 55 h 171"/>
                  <a:gd name="T78" fmla="*/ 193 w 212"/>
                  <a:gd name="T79" fmla="*/ 46 h 171"/>
                  <a:gd name="T80" fmla="*/ 187 w 212"/>
                  <a:gd name="T81" fmla="*/ 39 h 171"/>
                  <a:gd name="T82" fmla="*/ 180 w 212"/>
                  <a:gd name="T83" fmla="*/ 31 h 171"/>
                  <a:gd name="T84" fmla="*/ 173 w 212"/>
                  <a:gd name="T85" fmla="*/ 25 h 171"/>
                  <a:gd name="T86" fmla="*/ 164 w 212"/>
                  <a:gd name="T87" fmla="*/ 18 h 171"/>
                  <a:gd name="T88" fmla="*/ 156 w 212"/>
                  <a:gd name="T89" fmla="*/ 13 h 171"/>
                  <a:gd name="T90" fmla="*/ 147 w 212"/>
                  <a:gd name="T91" fmla="*/ 8 h 171"/>
                  <a:gd name="T92" fmla="*/ 137 w 212"/>
                  <a:gd name="T93" fmla="*/ 5 h 171"/>
                  <a:gd name="T94" fmla="*/ 126 w 212"/>
                  <a:gd name="T95" fmla="*/ 2 h 171"/>
                  <a:gd name="T96" fmla="*/ 116 w 212"/>
                  <a:gd name="T97" fmla="*/ 1 h 171"/>
                  <a:gd name="T98" fmla="*/ 105 w 212"/>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2" h="171">
                    <a:moveTo>
                      <a:pt x="105" y="0"/>
                    </a:moveTo>
                    <a:lnTo>
                      <a:pt x="95" y="1"/>
                    </a:lnTo>
                    <a:lnTo>
                      <a:pt x="84" y="2"/>
                    </a:lnTo>
                    <a:lnTo>
                      <a:pt x="74" y="5"/>
                    </a:lnTo>
                    <a:lnTo>
                      <a:pt x="65" y="8"/>
                    </a:lnTo>
                    <a:lnTo>
                      <a:pt x="56" y="13"/>
                    </a:lnTo>
                    <a:lnTo>
                      <a:pt x="46" y="18"/>
                    </a:lnTo>
                    <a:lnTo>
                      <a:pt x="39" y="25"/>
                    </a:lnTo>
                    <a:lnTo>
                      <a:pt x="31" y="31"/>
                    </a:lnTo>
                    <a:lnTo>
                      <a:pt x="24" y="39"/>
                    </a:lnTo>
                    <a:lnTo>
                      <a:pt x="18" y="46"/>
                    </a:lnTo>
                    <a:lnTo>
                      <a:pt x="13" y="55"/>
                    </a:lnTo>
                    <a:lnTo>
                      <a:pt x="8" y="65"/>
                    </a:lnTo>
                    <a:lnTo>
                      <a:pt x="5" y="74"/>
                    </a:lnTo>
                    <a:lnTo>
                      <a:pt x="2" y="84"/>
                    </a:lnTo>
                    <a:lnTo>
                      <a:pt x="1" y="94"/>
                    </a:lnTo>
                    <a:lnTo>
                      <a:pt x="0" y="105"/>
                    </a:lnTo>
                    <a:lnTo>
                      <a:pt x="0" y="115"/>
                    </a:lnTo>
                    <a:lnTo>
                      <a:pt x="1" y="124"/>
                    </a:lnTo>
                    <a:lnTo>
                      <a:pt x="4" y="132"/>
                    </a:lnTo>
                    <a:lnTo>
                      <a:pt x="6" y="141"/>
                    </a:lnTo>
                    <a:lnTo>
                      <a:pt x="9" y="149"/>
                    </a:lnTo>
                    <a:lnTo>
                      <a:pt x="13" y="157"/>
                    </a:lnTo>
                    <a:lnTo>
                      <a:pt x="18" y="164"/>
                    </a:lnTo>
                    <a:lnTo>
                      <a:pt x="24" y="171"/>
                    </a:lnTo>
                    <a:lnTo>
                      <a:pt x="188" y="171"/>
                    </a:lnTo>
                    <a:lnTo>
                      <a:pt x="193" y="164"/>
                    </a:lnTo>
                    <a:lnTo>
                      <a:pt x="197" y="157"/>
                    </a:lnTo>
                    <a:lnTo>
                      <a:pt x="202" y="149"/>
                    </a:lnTo>
                    <a:lnTo>
                      <a:pt x="205" y="141"/>
                    </a:lnTo>
                    <a:lnTo>
                      <a:pt x="208" y="132"/>
                    </a:lnTo>
                    <a:lnTo>
                      <a:pt x="209" y="124"/>
                    </a:lnTo>
                    <a:lnTo>
                      <a:pt x="210" y="115"/>
                    </a:lnTo>
                    <a:lnTo>
                      <a:pt x="212" y="105"/>
                    </a:lnTo>
                    <a:lnTo>
                      <a:pt x="210" y="94"/>
                    </a:lnTo>
                    <a:lnTo>
                      <a:pt x="209" y="84"/>
                    </a:lnTo>
                    <a:lnTo>
                      <a:pt x="207" y="74"/>
                    </a:lnTo>
                    <a:lnTo>
                      <a:pt x="203" y="65"/>
                    </a:lnTo>
                    <a:lnTo>
                      <a:pt x="199" y="55"/>
                    </a:lnTo>
                    <a:lnTo>
                      <a:pt x="193" y="46"/>
                    </a:lnTo>
                    <a:lnTo>
                      <a:pt x="187" y="39"/>
                    </a:lnTo>
                    <a:lnTo>
                      <a:pt x="180" y="31"/>
                    </a:lnTo>
                    <a:lnTo>
                      <a:pt x="173" y="25"/>
                    </a:lnTo>
                    <a:lnTo>
                      <a:pt x="164" y="18"/>
                    </a:lnTo>
                    <a:lnTo>
                      <a:pt x="156" y="13"/>
                    </a:lnTo>
                    <a:lnTo>
                      <a:pt x="147" y="8"/>
                    </a:lnTo>
                    <a:lnTo>
                      <a:pt x="137" y="5"/>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4" name="Freeform 265"/>
              <p:cNvSpPr>
                <a:spLocks/>
              </p:cNvSpPr>
              <p:nvPr/>
            </p:nvSpPr>
            <p:spPr bwMode="auto">
              <a:xfrm>
                <a:off x="4854" y="3840"/>
                <a:ext cx="35" cy="36"/>
              </a:xfrm>
              <a:custGeom>
                <a:avLst/>
                <a:gdLst>
                  <a:gd name="T0" fmla="*/ 95 w 212"/>
                  <a:gd name="T1" fmla="*/ 1 h 211"/>
                  <a:gd name="T2" fmla="*/ 75 w 212"/>
                  <a:gd name="T3" fmla="*/ 4 h 211"/>
                  <a:gd name="T4" fmla="*/ 56 w 212"/>
                  <a:gd name="T5" fmla="*/ 13 h 211"/>
                  <a:gd name="T6" fmla="*/ 39 w 212"/>
                  <a:gd name="T7" fmla="*/ 24 h 211"/>
                  <a:gd name="T8" fmla="*/ 25 w 212"/>
                  <a:gd name="T9" fmla="*/ 39 h 211"/>
                  <a:gd name="T10" fmla="*/ 13 w 212"/>
                  <a:gd name="T11" fmla="*/ 55 h 211"/>
                  <a:gd name="T12" fmla="*/ 5 w 212"/>
                  <a:gd name="T13" fmla="*/ 74 h 211"/>
                  <a:gd name="T14" fmla="*/ 2 w 212"/>
                  <a:gd name="T15" fmla="*/ 94 h 211"/>
                  <a:gd name="T16" fmla="*/ 2 w 212"/>
                  <a:gd name="T17" fmla="*/ 117 h 211"/>
                  <a:gd name="T18" fmla="*/ 5 w 212"/>
                  <a:gd name="T19" fmla="*/ 137 h 211"/>
                  <a:gd name="T20" fmla="*/ 13 w 212"/>
                  <a:gd name="T21" fmla="*/ 156 h 211"/>
                  <a:gd name="T22" fmla="*/ 25 w 212"/>
                  <a:gd name="T23" fmla="*/ 172 h 211"/>
                  <a:gd name="T24" fmla="*/ 39 w 212"/>
                  <a:gd name="T25" fmla="*/ 186 h 211"/>
                  <a:gd name="T26" fmla="*/ 56 w 212"/>
                  <a:gd name="T27" fmla="*/ 198 h 211"/>
                  <a:gd name="T28" fmla="*/ 75 w 212"/>
                  <a:gd name="T29" fmla="*/ 206 h 211"/>
                  <a:gd name="T30" fmla="*/ 95 w 212"/>
                  <a:gd name="T31" fmla="*/ 210 h 211"/>
                  <a:gd name="T32" fmla="*/ 117 w 212"/>
                  <a:gd name="T33" fmla="*/ 210 h 211"/>
                  <a:gd name="T34" fmla="*/ 138 w 212"/>
                  <a:gd name="T35" fmla="*/ 206 h 211"/>
                  <a:gd name="T36" fmla="*/ 156 w 212"/>
                  <a:gd name="T37" fmla="*/ 198 h 211"/>
                  <a:gd name="T38" fmla="*/ 173 w 212"/>
                  <a:gd name="T39" fmla="*/ 186 h 211"/>
                  <a:gd name="T40" fmla="*/ 187 w 212"/>
                  <a:gd name="T41" fmla="*/ 172 h 211"/>
                  <a:gd name="T42" fmla="*/ 199 w 212"/>
                  <a:gd name="T43" fmla="*/ 156 h 211"/>
                  <a:gd name="T44" fmla="*/ 207 w 212"/>
                  <a:gd name="T45" fmla="*/ 137 h 211"/>
                  <a:gd name="T46" fmla="*/ 211 w 212"/>
                  <a:gd name="T47" fmla="*/ 117 h 211"/>
                  <a:gd name="T48" fmla="*/ 211 w 212"/>
                  <a:gd name="T49" fmla="*/ 94 h 211"/>
                  <a:gd name="T50" fmla="*/ 207 w 212"/>
                  <a:gd name="T51" fmla="*/ 74 h 211"/>
                  <a:gd name="T52" fmla="*/ 199 w 212"/>
                  <a:gd name="T53" fmla="*/ 55 h 211"/>
                  <a:gd name="T54" fmla="*/ 187 w 212"/>
                  <a:gd name="T55" fmla="*/ 39 h 211"/>
                  <a:gd name="T56" fmla="*/ 173 w 212"/>
                  <a:gd name="T57" fmla="*/ 24 h 211"/>
                  <a:gd name="T58" fmla="*/ 156 w 212"/>
                  <a:gd name="T59" fmla="*/ 13 h 211"/>
                  <a:gd name="T60" fmla="*/ 138 w 212"/>
                  <a:gd name="T61" fmla="*/ 4 h 211"/>
                  <a:gd name="T62" fmla="*/ 117 w 212"/>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6" y="0"/>
                    </a:moveTo>
                    <a:lnTo>
                      <a:pt x="95" y="1"/>
                    </a:lnTo>
                    <a:lnTo>
                      <a:pt x="84" y="2"/>
                    </a:lnTo>
                    <a:lnTo>
                      <a:pt x="75" y="4"/>
                    </a:lnTo>
                    <a:lnTo>
                      <a:pt x="65" y="8"/>
                    </a:lnTo>
                    <a:lnTo>
                      <a:pt x="56" y="13"/>
                    </a:lnTo>
                    <a:lnTo>
                      <a:pt x="48" y="18"/>
                    </a:lnTo>
                    <a:lnTo>
                      <a:pt x="39" y="24"/>
                    </a:lnTo>
                    <a:lnTo>
                      <a:pt x="31" y="30"/>
                    </a:lnTo>
                    <a:lnTo>
                      <a:pt x="25" y="39"/>
                    </a:lnTo>
                    <a:lnTo>
                      <a:pt x="18" y="47"/>
                    </a:lnTo>
                    <a:lnTo>
                      <a:pt x="13" y="55"/>
                    </a:lnTo>
                    <a:lnTo>
                      <a:pt x="9" y="65"/>
                    </a:lnTo>
                    <a:lnTo>
                      <a:pt x="5" y="74"/>
                    </a:lnTo>
                    <a:lnTo>
                      <a:pt x="3" y="85"/>
                    </a:lnTo>
                    <a:lnTo>
                      <a:pt x="2" y="94"/>
                    </a:lnTo>
                    <a:lnTo>
                      <a:pt x="0" y="106"/>
                    </a:lnTo>
                    <a:lnTo>
                      <a:pt x="2" y="117"/>
                    </a:lnTo>
                    <a:lnTo>
                      <a:pt x="3" y="127"/>
                    </a:lnTo>
                    <a:lnTo>
                      <a:pt x="5" y="137"/>
                    </a:lnTo>
                    <a:lnTo>
                      <a:pt x="9" y="146"/>
                    </a:lnTo>
                    <a:lnTo>
                      <a:pt x="13" y="156"/>
                    </a:lnTo>
                    <a:lnTo>
                      <a:pt x="18" y="164"/>
                    </a:lnTo>
                    <a:lnTo>
                      <a:pt x="25" y="172"/>
                    </a:lnTo>
                    <a:lnTo>
                      <a:pt x="31" y="180"/>
                    </a:lnTo>
                    <a:lnTo>
                      <a:pt x="39" y="186"/>
                    </a:lnTo>
                    <a:lnTo>
                      <a:pt x="48" y="193"/>
                    </a:lnTo>
                    <a:lnTo>
                      <a:pt x="56" y="198"/>
                    </a:lnTo>
                    <a:lnTo>
                      <a:pt x="65" y="203"/>
                    </a:lnTo>
                    <a:lnTo>
                      <a:pt x="75" y="206"/>
                    </a:lnTo>
                    <a:lnTo>
                      <a:pt x="84" y="209"/>
                    </a:lnTo>
                    <a:lnTo>
                      <a:pt x="95" y="210"/>
                    </a:lnTo>
                    <a:lnTo>
                      <a:pt x="106" y="211"/>
                    </a:lnTo>
                    <a:lnTo>
                      <a:pt x="117" y="210"/>
                    </a:lnTo>
                    <a:lnTo>
                      <a:pt x="127" y="209"/>
                    </a:lnTo>
                    <a:lnTo>
                      <a:pt x="138" y="206"/>
                    </a:lnTo>
                    <a:lnTo>
                      <a:pt x="147" y="203"/>
                    </a:lnTo>
                    <a:lnTo>
                      <a:pt x="156" y="198"/>
                    </a:lnTo>
                    <a:lnTo>
                      <a:pt x="165" y="193"/>
                    </a:lnTo>
                    <a:lnTo>
                      <a:pt x="173" y="186"/>
                    </a:lnTo>
                    <a:lnTo>
                      <a:pt x="181" y="180"/>
                    </a:lnTo>
                    <a:lnTo>
                      <a:pt x="187" y="172"/>
                    </a:lnTo>
                    <a:lnTo>
                      <a:pt x="193" y="164"/>
                    </a:lnTo>
                    <a:lnTo>
                      <a:pt x="199" y="156"/>
                    </a:lnTo>
                    <a:lnTo>
                      <a:pt x="204" y="146"/>
                    </a:lnTo>
                    <a:lnTo>
                      <a:pt x="207" y="137"/>
                    </a:lnTo>
                    <a:lnTo>
                      <a:pt x="210" y="127"/>
                    </a:lnTo>
                    <a:lnTo>
                      <a:pt x="211" y="117"/>
                    </a:lnTo>
                    <a:lnTo>
                      <a:pt x="212" y="106"/>
                    </a:lnTo>
                    <a:lnTo>
                      <a:pt x="211" y="94"/>
                    </a:lnTo>
                    <a:lnTo>
                      <a:pt x="210" y="85"/>
                    </a:lnTo>
                    <a:lnTo>
                      <a:pt x="207" y="74"/>
                    </a:lnTo>
                    <a:lnTo>
                      <a:pt x="204" y="65"/>
                    </a:lnTo>
                    <a:lnTo>
                      <a:pt x="199" y="55"/>
                    </a:lnTo>
                    <a:lnTo>
                      <a:pt x="193" y="47"/>
                    </a:lnTo>
                    <a:lnTo>
                      <a:pt x="187" y="39"/>
                    </a:lnTo>
                    <a:lnTo>
                      <a:pt x="181" y="30"/>
                    </a:lnTo>
                    <a:lnTo>
                      <a:pt x="173" y="24"/>
                    </a:lnTo>
                    <a:lnTo>
                      <a:pt x="165" y="18"/>
                    </a:lnTo>
                    <a:lnTo>
                      <a:pt x="156" y="13"/>
                    </a:lnTo>
                    <a:lnTo>
                      <a:pt x="147" y="8"/>
                    </a:lnTo>
                    <a:lnTo>
                      <a:pt x="138" y="4"/>
                    </a:lnTo>
                    <a:lnTo>
                      <a:pt x="127"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5" name="Freeform 266"/>
              <p:cNvSpPr>
                <a:spLocks/>
              </p:cNvSpPr>
              <p:nvPr/>
            </p:nvSpPr>
            <p:spPr bwMode="auto">
              <a:xfrm>
                <a:off x="4869" y="3817"/>
                <a:ext cx="36" cy="36"/>
              </a:xfrm>
              <a:custGeom>
                <a:avLst/>
                <a:gdLst>
                  <a:gd name="T0" fmla="*/ 94 w 211"/>
                  <a:gd name="T1" fmla="*/ 1 h 212"/>
                  <a:gd name="T2" fmla="*/ 74 w 211"/>
                  <a:gd name="T3" fmla="*/ 5 h 212"/>
                  <a:gd name="T4" fmla="*/ 55 w 211"/>
                  <a:gd name="T5" fmla="*/ 13 h 212"/>
                  <a:gd name="T6" fmla="*/ 39 w 211"/>
                  <a:gd name="T7" fmla="*/ 25 h 212"/>
                  <a:gd name="T8" fmla="*/ 25 w 211"/>
                  <a:gd name="T9" fmla="*/ 39 h 212"/>
                  <a:gd name="T10" fmla="*/ 13 w 211"/>
                  <a:gd name="T11" fmla="*/ 56 h 212"/>
                  <a:gd name="T12" fmla="*/ 5 w 211"/>
                  <a:gd name="T13" fmla="*/ 75 h 212"/>
                  <a:gd name="T14" fmla="*/ 1 w 211"/>
                  <a:gd name="T15" fmla="*/ 95 h 212"/>
                  <a:gd name="T16" fmla="*/ 1 w 211"/>
                  <a:gd name="T17" fmla="*/ 117 h 212"/>
                  <a:gd name="T18" fmla="*/ 5 w 211"/>
                  <a:gd name="T19" fmla="*/ 137 h 212"/>
                  <a:gd name="T20" fmla="*/ 13 w 211"/>
                  <a:gd name="T21" fmla="*/ 156 h 212"/>
                  <a:gd name="T22" fmla="*/ 25 w 211"/>
                  <a:gd name="T23" fmla="*/ 173 h 212"/>
                  <a:gd name="T24" fmla="*/ 39 w 211"/>
                  <a:gd name="T25" fmla="*/ 187 h 212"/>
                  <a:gd name="T26" fmla="*/ 55 w 211"/>
                  <a:gd name="T27" fmla="*/ 199 h 212"/>
                  <a:gd name="T28" fmla="*/ 74 w 211"/>
                  <a:gd name="T29" fmla="*/ 207 h 212"/>
                  <a:gd name="T30" fmla="*/ 94 w 211"/>
                  <a:gd name="T31" fmla="*/ 211 h 212"/>
                  <a:gd name="T32" fmla="*/ 117 w 211"/>
                  <a:gd name="T33" fmla="*/ 211 h 212"/>
                  <a:gd name="T34" fmla="*/ 137 w 211"/>
                  <a:gd name="T35" fmla="*/ 207 h 212"/>
                  <a:gd name="T36" fmla="*/ 156 w 211"/>
                  <a:gd name="T37" fmla="*/ 199 h 212"/>
                  <a:gd name="T38" fmla="*/ 172 w 211"/>
                  <a:gd name="T39" fmla="*/ 187 h 212"/>
                  <a:gd name="T40" fmla="*/ 187 w 211"/>
                  <a:gd name="T41" fmla="*/ 173 h 212"/>
                  <a:gd name="T42" fmla="*/ 198 w 211"/>
                  <a:gd name="T43" fmla="*/ 156 h 212"/>
                  <a:gd name="T44" fmla="*/ 207 w 211"/>
                  <a:gd name="T45" fmla="*/ 137 h 212"/>
                  <a:gd name="T46" fmla="*/ 210 w 211"/>
                  <a:gd name="T47" fmla="*/ 117 h 212"/>
                  <a:gd name="T48" fmla="*/ 210 w 211"/>
                  <a:gd name="T49" fmla="*/ 95 h 212"/>
                  <a:gd name="T50" fmla="*/ 207 w 211"/>
                  <a:gd name="T51" fmla="*/ 75 h 212"/>
                  <a:gd name="T52" fmla="*/ 198 w 211"/>
                  <a:gd name="T53" fmla="*/ 56 h 212"/>
                  <a:gd name="T54" fmla="*/ 187 w 211"/>
                  <a:gd name="T55" fmla="*/ 39 h 212"/>
                  <a:gd name="T56" fmla="*/ 172 w 211"/>
                  <a:gd name="T57" fmla="*/ 25 h 212"/>
                  <a:gd name="T58" fmla="*/ 156 w 211"/>
                  <a:gd name="T59" fmla="*/ 13 h 212"/>
                  <a:gd name="T60" fmla="*/ 137 w 211"/>
                  <a:gd name="T61" fmla="*/ 5 h 212"/>
                  <a:gd name="T62" fmla="*/ 117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6" y="0"/>
                    </a:moveTo>
                    <a:lnTo>
                      <a:pt x="94" y="1"/>
                    </a:lnTo>
                    <a:lnTo>
                      <a:pt x="85" y="3"/>
                    </a:lnTo>
                    <a:lnTo>
                      <a:pt x="74" y="5"/>
                    </a:lnTo>
                    <a:lnTo>
                      <a:pt x="65" y="8"/>
                    </a:lnTo>
                    <a:lnTo>
                      <a:pt x="55" y="13"/>
                    </a:lnTo>
                    <a:lnTo>
                      <a:pt x="47" y="18"/>
                    </a:lnTo>
                    <a:lnTo>
                      <a:pt x="39" y="25"/>
                    </a:lnTo>
                    <a:lnTo>
                      <a:pt x="31" y="31"/>
                    </a:lnTo>
                    <a:lnTo>
                      <a:pt x="25" y="39"/>
                    </a:lnTo>
                    <a:lnTo>
                      <a:pt x="19" y="47"/>
                    </a:lnTo>
                    <a:lnTo>
                      <a:pt x="13" y="56"/>
                    </a:lnTo>
                    <a:lnTo>
                      <a:pt x="8" y="65"/>
                    </a:lnTo>
                    <a:lnTo>
                      <a:pt x="5" y="75"/>
                    </a:lnTo>
                    <a:lnTo>
                      <a:pt x="2" y="85"/>
                    </a:lnTo>
                    <a:lnTo>
                      <a:pt x="1" y="95"/>
                    </a:lnTo>
                    <a:lnTo>
                      <a:pt x="0" y="107"/>
                    </a:lnTo>
                    <a:lnTo>
                      <a:pt x="1" y="117"/>
                    </a:lnTo>
                    <a:lnTo>
                      <a:pt x="2" y="127"/>
                    </a:lnTo>
                    <a:lnTo>
                      <a:pt x="5" y="137"/>
                    </a:lnTo>
                    <a:lnTo>
                      <a:pt x="8" y="147"/>
                    </a:lnTo>
                    <a:lnTo>
                      <a:pt x="13" y="156"/>
                    </a:lnTo>
                    <a:lnTo>
                      <a:pt x="19" y="165"/>
                    </a:lnTo>
                    <a:lnTo>
                      <a:pt x="25" y="173"/>
                    </a:lnTo>
                    <a:lnTo>
                      <a:pt x="31" y="181"/>
                    </a:lnTo>
                    <a:lnTo>
                      <a:pt x="39" y="187"/>
                    </a:lnTo>
                    <a:lnTo>
                      <a:pt x="47" y="194"/>
                    </a:lnTo>
                    <a:lnTo>
                      <a:pt x="55" y="199"/>
                    </a:lnTo>
                    <a:lnTo>
                      <a:pt x="65" y="204"/>
                    </a:lnTo>
                    <a:lnTo>
                      <a:pt x="74" y="207"/>
                    </a:lnTo>
                    <a:lnTo>
                      <a:pt x="85" y="209"/>
                    </a:lnTo>
                    <a:lnTo>
                      <a:pt x="94" y="211"/>
                    </a:lnTo>
                    <a:lnTo>
                      <a:pt x="106" y="212"/>
                    </a:lnTo>
                    <a:lnTo>
                      <a:pt x="117" y="211"/>
                    </a:lnTo>
                    <a:lnTo>
                      <a:pt x="127" y="209"/>
                    </a:lnTo>
                    <a:lnTo>
                      <a:pt x="137" y="207"/>
                    </a:lnTo>
                    <a:lnTo>
                      <a:pt x="146" y="204"/>
                    </a:lnTo>
                    <a:lnTo>
                      <a:pt x="156" y="199"/>
                    </a:lnTo>
                    <a:lnTo>
                      <a:pt x="164" y="194"/>
                    </a:lnTo>
                    <a:lnTo>
                      <a:pt x="172" y="187"/>
                    </a:lnTo>
                    <a:lnTo>
                      <a:pt x="181" y="181"/>
                    </a:lnTo>
                    <a:lnTo>
                      <a:pt x="187" y="173"/>
                    </a:lnTo>
                    <a:lnTo>
                      <a:pt x="194" y="165"/>
                    </a:lnTo>
                    <a:lnTo>
                      <a:pt x="198" y="156"/>
                    </a:lnTo>
                    <a:lnTo>
                      <a:pt x="203" y="147"/>
                    </a:lnTo>
                    <a:lnTo>
                      <a:pt x="207" y="137"/>
                    </a:lnTo>
                    <a:lnTo>
                      <a:pt x="209" y="127"/>
                    </a:lnTo>
                    <a:lnTo>
                      <a:pt x="210" y="117"/>
                    </a:lnTo>
                    <a:lnTo>
                      <a:pt x="211" y="107"/>
                    </a:lnTo>
                    <a:lnTo>
                      <a:pt x="210" y="95"/>
                    </a:lnTo>
                    <a:lnTo>
                      <a:pt x="209" y="85"/>
                    </a:lnTo>
                    <a:lnTo>
                      <a:pt x="207" y="75"/>
                    </a:lnTo>
                    <a:lnTo>
                      <a:pt x="203" y="65"/>
                    </a:lnTo>
                    <a:lnTo>
                      <a:pt x="198" y="56"/>
                    </a:lnTo>
                    <a:lnTo>
                      <a:pt x="194" y="47"/>
                    </a:lnTo>
                    <a:lnTo>
                      <a:pt x="187" y="39"/>
                    </a:lnTo>
                    <a:lnTo>
                      <a:pt x="181" y="31"/>
                    </a:lnTo>
                    <a:lnTo>
                      <a:pt x="172" y="25"/>
                    </a:lnTo>
                    <a:lnTo>
                      <a:pt x="164" y="18"/>
                    </a:lnTo>
                    <a:lnTo>
                      <a:pt x="156" y="13"/>
                    </a:lnTo>
                    <a:lnTo>
                      <a:pt x="146" y="8"/>
                    </a:lnTo>
                    <a:lnTo>
                      <a:pt x="137" y="5"/>
                    </a:lnTo>
                    <a:lnTo>
                      <a:pt x="127" y="3"/>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6" name="Freeform 267"/>
              <p:cNvSpPr>
                <a:spLocks/>
              </p:cNvSpPr>
              <p:nvPr/>
            </p:nvSpPr>
            <p:spPr bwMode="auto">
              <a:xfrm>
                <a:off x="4885" y="3787"/>
                <a:ext cx="35" cy="36"/>
              </a:xfrm>
              <a:custGeom>
                <a:avLst/>
                <a:gdLst>
                  <a:gd name="T0" fmla="*/ 96 w 212"/>
                  <a:gd name="T1" fmla="*/ 2 h 212"/>
                  <a:gd name="T2" fmla="*/ 75 w 212"/>
                  <a:gd name="T3" fmla="*/ 5 h 212"/>
                  <a:gd name="T4" fmla="*/ 56 w 212"/>
                  <a:gd name="T5" fmla="*/ 13 h 212"/>
                  <a:gd name="T6" fmla="*/ 39 w 212"/>
                  <a:gd name="T7" fmla="*/ 25 h 212"/>
                  <a:gd name="T8" fmla="*/ 25 w 212"/>
                  <a:gd name="T9" fmla="*/ 39 h 212"/>
                  <a:gd name="T10" fmla="*/ 13 w 212"/>
                  <a:gd name="T11" fmla="*/ 56 h 212"/>
                  <a:gd name="T12" fmla="*/ 5 w 212"/>
                  <a:gd name="T13" fmla="*/ 75 h 212"/>
                  <a:gd name="T14" fmla="*/ 1 w 212"/>
                  <a:gd name="T15" fmla="*/ 95 h 212"/>
                  <a:gd name="T16" fmla="*/ 1 w 212"/>
                  <a:gd name="T17" fmla="*/ 117 h 212"/>
                  <a:gd name="T18" fmla="*/ 5 w 212"/>
                  <a:gd name="T19" fmla="*/ 138 h 212"/>
                  <a:gd name="T20" fmla="*/ 13 w 212"/>
                  <a:gd name="T21" fmla="*/ 157 h 212"/>
                  <a:gd name="T22" fmla="*/ 25 w 212"/>
                  <a:gd name="T23" fmla="*/ 173 h 212"/>
                  <a:gd name="T24" fmla="*/ 39 w 212"/>
                  <a:gd name="T25" fmla="*/ 187 h 212"/>
                  <a:gd name="T26" fmla="*/ 56 w 212"/>
                  <a:gd name="T27" fmla="*/ 199 h 212"/>
                  <a:gd name="T28" fmla="*/ 75 w 212"/>
                  <a:gd name="T29" fmla="*/ 207 h 212"/>
                  <a:gd name="T30" fmla="*/ 96 w 212"/>
                  <a:gd name="T31" fmla="*/ 211 h 212"/>
                  <a:gd name="T32" fmla="*/ 117 w 212"/>
                  <a:gd name="T33" fmla="*/ 211 h 212"/>
                  <a:gd name="T34" fmla="*/ 137 w 212"/>
                  <a:gd name="T35" fmla="*/ 207 h 212"/>
                  <a:gd name="T36" fmla="*/ 156 w 212"/>
                  <a:gd name="T37" fmla="*/ 199 h 212"/>
                  <a:gd name="T38" fmla="*/ 173 w 212"/>
                  <a:gd name="T39" fmla="*/ 187 h 212"/>
                  <a:gd name="T40" fmla="*/ 188 w 212"/>
                  <a:gd name="T41" fmla="*/ 173 h 212"/>
                  <a:gd name="T42" fmla="*/ 199 w 212"/>
                  <a:gd name="T43" fmla="*/ 157 h 212"/>
                  <a:gd name="T44" fmla="*/ 207 w 212"/>
                  <a:gd name="T45" fmla="*/ 138 h 212"/>
                  <a:gd name="T46" fmla="*/ 211 w 212"/>
                  <a:gd name="T47" fmla="*/ 117 h 212"/>
                  <a:gd name="T48" fmla="*/ 211 w 212"/>
                  <a:gd name="T49" fmla="*/ 95 h 212"/>
                  <a:gd name="T50" fmla="*/ 207 w 212"/>
                  <a:gd name="T51" fmla="*/ 75 h 212"/>
                  <a:gd name="T52" fmla="*/ 199 w 212"/>
                  <a:gd name="T53" fmla="*/ 56 h 212"/>
                  <a:gd name="T54" fmla="*/ 188 w 212"/>
                  <a:gd name="T55" fmla="*/ 39 h 212"/>
                  <a:gd name="T56" fmla="*/ 173 w 212"/>
                  <a:gd name="T57" fmla="*/ 25 h 212"/>
                  <a:gd name="T58" fmla="*/ 156 w 212"/>
                  <a:gd name="T59" fmla="*/ 13 h 212"/>
                  <a:gd name="T60" fmla="*/ 137 w 212"/>
                  <a:gd name="T61" fmla="*/ 5 h 212"/>
                  <a:gd name="T62" fmla="*/ 117 w 212"/>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2">
                    <a:moveTo>
                      <a:pt x="107" y="0"/>
                    </a:moveTo>
                    <a:lnTo>
                      <a:pt x="96" y="2"/>
                    </a:lnTo>
                    <a:lnTo>
                      <a:pt x="85" y="3"/>
                    </a:lnTo>
                    <a:lnTo>
                      <a:pt x="75" y="5"/>
                    </a:lnTo>
                    <a:lnTo>
                      <a:pt x="65" y="9"/>
                    </a:lnTo>
                    <a:lnTo>
                      <a:pt x="56" y="13"/>
                    </a:lnTo>
                    <a:lnTo>
                      <a:pt x="47" y="19"/>
                    </a:lnTo>
                    <a:lnTo>
                      <a:pt x="39" y="25"/>
                    </a:lnTo>
                    <a:lnTo>
                      <a:pt x="32" y="31"/>
                    </a:lnTo>
                    <a:lnTo>
                      <a:pt x="25" y="39"/>
                    </a:lnTo>
                    <a:lnTo>
                      <a:pt x="19" y="48"/>
                    </a:lnTo>
                    <a:lnTo>
                      <a:pt x="13" y="56"/>
                    </a:lnTo>
                    <a:lnTo>
                      <a:pt x="8" y="65"/>
                    </a:lnTo>
                    <a:lnTo>
                      <a:pt x="5" y="75"/>
                    </a:lnTo>
                    <a:lnTo>
                      <a:pt x="3" y="86"/>
                    </a:lnTo>
                    <a:lnTo>
                      <a:pt x="1" y="95"/>
                    </a:lnTo>
                    <a:lnTo>
                      <a:pt x="0" y="107"/>
                    </a:lnTo>
                    <a:lnTo>
                      <a:pt x="1" y="117"/>
                    </a:lnTo>
                    <a:lnTo>
                      <a:pt x="3" y="128"/>
                    </a:lnTo>
                    <a:lnTo>
                      <a:pt x="5" y="138"/>
                    </a:lnTo>
                    <a:lnTo>
                      <a:pt x="8" y="147"/>
                    </a:lnTo>
                    <a:lnTo>
                      <a:pt x="13" y="157"/>
                    </a:lnTo>
                    <a:lnTo>
                      <a:pt x="19" y="165"/>
                    </a:lnTo>
                    <a:lnTo>
                      <a:pt x="25" y="173"/>
                    </a:lnTo>
                    <a:lnTo>
                      <a:pt x="32" y="181"/>
                    </a:lnTo>
                    <a:lnTo>
                      <a:pt x="39" y="187"/>
                    </a:lnTo>
                    <a:lnTo>
                      <a:pt x="47" y="194"/>
                    </a:lnTo>
                    <a:lnTo>
                      <a:pt x="56" y="199"/>
                    </a:lnTo>
                    <a:lnTo>
                      <a:pt x="65" y="204"/>
                    </a:lnTo>
                    <a:lnTo>
                      <a:pt x="75" y="207"/>
                    </a:lnTo>
                    <a:lnTo>
                      <a:pt x="85" y="210"/>
                    </a:lnTo>
                    <a:lnTo>
                      <a:pt x="96" y="211"/>
                    </a:lnTo>
                    <a:lnTo>
                      <a:pt x="107" y="212"/>
                    </a:lnTo>
                    <a:lnTo>
                      <a:pt x="117" y="211"/>
                    </a:lnTo>
                    <a:lnTo>
                      <a:pt x="128" y="210"/>
                    </a:lnTo>
                    <a:lnTo>
                      <a:pt x="137" y="207"/>
                    </a:lnTo>
                    <a:lnTo>
                      <a:pt x="147" y="204"/>
                    </a:lnTo>
                    <a:lnTo>
                      <a:pt x="156" y="199"/>
                    </a:lnTo>
                    <a:lnTo>
                      <a:pt x="166" y="194"/>
                    </a:lnTo>
                    <a:lnTo>
                      <a:pt x="173" y="187"/>
                    </a:lnTo>
                    <a:lnTo>
                      <a:pt x="181" y="181"/>
                    </a:lnTo>
                    <a:lnTo>
                      <a:pt x="188" y="173"/>
                    </a:lnTo>
                    <a:lnTo>
                      <a:pt x="194" y="165"/>
                    </a:lnTo>
                    <a:lnTo>
                      <a:pt x="199" y="157"/>
                    </a:lnTo>
                    <a:lnTo>
                      <a:pt x="203" y="147"/>
                    </a:lnTo>
                    <a:lnTo>
                      <a:pt x="207" y="138"/>
                    </a:lnTo>
                    <a:lnTo>
                      <a:pt x="209" y="128"/>
                    </a:lnTo>
                    <a:lnTo>
                      <a:pt x="211" y="117"/>
                    </a:lnTo>
                    <a:lnTo>
                      <a:pt x="212" y="107"/>
                    </a:lnTo>
                    <a:lnTo>
                      <a:pt x="211" y="95"/>
                    </a:lnTo>
                    <a:lnTo>
                      <a:pt x="209" y="86"/>
                    </a:lnTo>
                    <a:lnTo>
                      <a:pt x="207" y="75"/>
                    </a:lnTo>
                    <a:lnTo>
                      <a:pt x="203" y="65"/>
                    </a:lnTo>
                    <a:lnTo>
                      <a:pt x="199" y="56"/>
                    </a:lnTo>
                    <a:lnTo>
                      <a:pt x="194" y="48"/>
                    </a:lnTo>
                    <a:lnTo>
                      <a:pt x="188" y="39"/>
                    </a:lnTo>
                    <a:lnTo>
                      <a:pt x="181" y="31"/>
                    </a:lnTo>
                    <a:lnTo>
                      <a:pt x="173" y="25"/>
                    </a:lnTo>
                    <a:lnTo>
                      <a:pt x="166" y="19"/>
                    </a:lnTo>
                    <a:lnTo>
                      <a:pt x="156" y="13"/>
                    </a:lnTo>
                    <a:lnTo>
                      <a:pt x="147" y="9"/>
                    </a:lnTo>
                    <a:lnTo>
                      <a:pt x="137" y="5"/>
                    </a:lnTo>
                    <a:lnTo>
                      <a:pt x="128" y="3"/>
                    </a:lnTo>
                    <a:lnTo>
                      <a:pt x="117" y="2"/>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7" name="Freeform 268"/>
              <p:cNvSpPr>
                <a:spLocks/>
              </p:cNvSpPr>
              <p:nvPr/>
            </p:nvSpPr>
            <p:spPr bwMode="auto">
              <a:xfrm>
                <a:off x="4901" y="3757"/>
                <a:ext cx="35" cy="35"/>
              </a:xfrm>
              <a:custGeom>
                <a:avLst/>
                <a:gdLst>
                  <a:gd name="T0" fmla="*/ 94 w 210"/>
                  <a:gd name="T1" fmla="*/ 1 h 212"/>
                  <a:gd name="T2" fmla="*/ 73 w 210"/>
                  <a:gd name="T3" fmla="*/ 5 h 212"/>
                  <a:gd name="T4" fmla="*/ 54 w 210"/>
                  <a:gd name="T5" fmla="*/ 13 h 212"/>
                  <a:gd name="T6" fmla="*/ 38 w 210"/>
                  <a:gd name="T7" fmla="*/ 25 h 212"/>
                  <a:gd name="T8" fmla="*/ 23 w 210"/>
                  <a:gd name="T9" fmla="*/ 39 h 212"/>
                  <a:gd name="T10" fmla="*/ 12 w 210"/>
                  <a:gd name="T11" fmla="*/ 56 h 212"/>
                  <a:gd name="T12" fmla="*/ 4 w 210"/>
                  <a:gd name="T13" fmla="*/ 75 h 212"/>
                  <a:gd name="T14" fmla="*/ 0 w 210"/>
                  <a:gd name="T15" fmla="*/ 95 h 212"/>
                  <a:gd name="T16" fmla="*/ 0 w 210"/>
                  <a:gd name="T17" fmla="*/ 117 h 212"/>
                  <a:gd name="T18" fmla="*/ 4 w 210"/>
                  <a:gd name="T19" fmla="*/ 137 h 212"/>
                  <a:gd name="T20" fmla="*/ 12 w 210"/>
                  <a:gd name="T21" fmla="*/ 156 h 212"/>
                  <a:gd name="T22" fmla="*/ 23 w 210"/>
                  <a:gd name="T23" fmla="*/ 173 h 212"/>
                  <a:gd name="T24" fmla="*/ 38 w 210"/>
                  <a:gd name="T25" fmla="*/ 187 h 212"/>
                  <a:gd name="T26" fmla="*/ 54 w 210"/>
                  <a:gd name="T27" fmla="*/ 199 h 212"/>
                  <a:gd name="T28" fmla="*/ 73 w 210"/>
                  <a:gd name="T29" fmla="*/ 207 h 212"/>
                  <a:gd name="T30" fmla="*/ 94 w 210"/>
                  <a:gd name="T31" fmla="*/ 211 h 212"/>
                  <a:gd name="T32" fmla="*/ 116 w 210"/>
                  <a:gd name="T33" fmla="*/ 211 h 212"/>
                  <a:gd name="T34" fmla="*/ 136 w 210"/>
                  <a:gd name="T35" fmla="*/ 207 h 212"/>
                  <a:gd name="T36" fmla="*/ 155 w 210"/>
                  <a:gd name="T37" fmla="*/ 199 h 212"/>
                  <a:gd name="T38" fmla="*/ 172 w 210"/>
                  <a:gd name="T39" fmla="*/ 187 h 212"/>
                  <a:gd name="T40" fmla="*/ 186 w 210"/>
                  <a:gd name="T41" fmla="*/ 173 h 212"/>
                  <a:gd name="T42" fmla="*/ 197 w 210"/>
                  <a:gd name="T43" fmla="*/ 156 h 212"/>
                  <a:gd name="T44" fmla="*/ 205 w 210"/>
                  <a:gd name="T45" fmla="*/ 137 h 212"/>
                  <a:gd name="T46" fmla="*/ 210 w 210"/>
                  <a:gd name="T47" fmla="*/ 117 h 212"/>
                  <a:gd name="T48" fmla="*/ 210 w 210"/>
                  <a:gd name="T49" fmla="*/ 95 h 212"/>
                  <a:gd name="T50" fmla="*/ 205 w 210"/>
                  <a:gd name="T51" fmla="*/ 75 h 212"/>
                  <a:gd name="T52" fmla="*/ 197 w 210"/>
                  <a:gd name="T53" fmla="*/ 56 h 212"/>
                  <a:gd name="T54" fmla="*/ 186 w 210"/>
                  <a:gd name="T55" fmla="*/ 39 h 212"/>
                  <a:gd name="T56" fmla="*/ 172 w 210"/>
                  <a:gd name="T57" fmla="*/ 25 h 212"/>
                  <a:gd name="T58" fmla="*/ 155 w 210"/>
                  <a:gd name="T59" fmla="*/ 13 h 212"/>
                  <a:gd name="T60" fmla="*/ 136 w 210"/>
                  <a:gd name="T61" fmla="*/ 5 h 212"/>
                  <a:gd name="T62" fmla="*/ 116 w 210"/>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4" y="1"/>
                    </a:lnTo>
                    <a:lnTo>
                      <a:pt x="84" y="3"/>
                    </a:lnTo>
                    <a:lnTo>
                      <a:pt x="73" y="5"/>
                    </a:lnTo>
                    <a:lnTo>
                      <a:pt x="64" y="8"/>
                    </a:lnTo>
                    <a:lnTo>
                      <a:pt x="54" y="13"/>
                    </a:lnTo>
                    <a:lnTo>
                      <a:pt x="46" y="19"/>
                    </a:lnTo>
                    <a:lnTo>
                      <a:pt x="38" y="25"/>
                    </a:lnTo>
                    <a:lnTo>
                      <a:pt x="30" y="31"/>
                    </a:lnTo>
                    <a:lnTo>
                      <a:pt x="23" y="39"/>
                    </a:lnTo>
                    <a:lnTo>
                      <a:pt x="17" y="47"/>
                    </a:lnTo>
                    <a:lnTo>
                      <a:pt x="12" y="56"/>
                    </a:lnTo>
                    <a:lnTo>
                      <a:pt x="8" y="65"/>
                    </a:lnTo>
                    <a:lnTo>
                      <a:pt x="4" y="75"/>
                    </a:lnTo>
                    <a:lnTo>
                      <a:pt x="1" y="85"/>
                    </a:lnTo>
                    <a:lnTo>
                      <a:pt x="0" y="95"/>
                    </a:lnTo>
                    <a:lnTo>
                      <a:pt x="0" y="107"/>
                    </a:lnTo>
                    <a:lnTo>
                      <a:pt x="0" y="117"/>
                    </a:lnTo>
                    <a:lnTo>
                      <a:pt x="1" y="128"/>
                    </a:lnTo>
                    <a:lnTo>
                      <a:pt x="4" y="137"/>
                    </a:lnTo>
                    <a:lnTo>
                      <a:pt x="8" y="147"/>
                    </a:lnTo>
                    <a:lnTo>
                      <a:pt x="12" y="156"/>
                    </a:lnTo>
                    <a:lnTo>
                      <a:pt x="17" y="165"/>
                    </a:lnTo>
                    <a:lnTo>
                      <a:pt x="23" y="173"/>
                    </a:lnTo>
                    <a:lnTo>
                      <a:pt x="30" y="181"/>
                    </a:lnTo>
                    <a:lnTo>
                      <a:pt x="38" y="187"/>
                    </a:lnTo>
                    <a:lnTo>
                      <a:pt x="46" y="194"/>
                    </a:lnTo>
                    <a:lnTo>
                      <a:pt x="54" y="199"/>
                    </a:lnTo>
                    <a:lnTo>
                      <a:pt x="64" y="204"/>
                    </a:lnTo>
                    <a:lnTo>
                      <a:pt x="73" y="207"/>
                    </a:lnTo>
                    <a:lnTo>
                      <a:pt x="84" y="209"/>
                    </a:lnTo>
                    <a:lnTo>
                      <a:pt x="94" y="211"/>
                    </a:lnTo>
                    <a:lnTo>
                      <a:pt x="105" y="212"/>
                    </a:lnTo>
                    <a:lnTo>
                      <a:pt x="116" y="211"/>
                    </a:lnTo>
                    <a:lnTo>
                      <a:pt x="126" y="209"/>
                    </a:lnTo>
                    <a:lnTo>
                      <a:pt x="136" y="207"/>
                    </a:lnTo>
                    <a:lnTo>
                      <a:pt x="146" y="204"/>
                    </a:lnTo>
                    <a:lnTo>
                      <a:pt x="155" y="199"/>
                    </a:lnTo>
                    <a:lnTo>
                      <a:pt x="164" y="194"/>
                    </a:lnTo>
                    <a:lnTo>
                      <a:pt x="172" y="187"/>
                    </a:lnTo>
                    <a:lnTo>
                      <a:pt x="179" y="181"/>
                    </a:lnTo>
                    <a:lnTo>
                      <a:pt x="186" y="173"/>
                    </a:lnTo>
                    <a:lnTo>
                      <a:pt x="192" y="165"/>
                    </a:lnTo>
                    <a:lnTo>
                      <a:pt x="197" y="156"/>
                    </a:lnTo>
                    <a:lnTo>
                      <a:pt x="202" y="147"/>
                    </a:lnTo>
                    <a:lnTo>
                      <a:pt x="205" y="137"/>
                    </a:lnTo>
                    <a:lnTo>
                      <a:pt x="208" y="128"/>
                    </a:lnTo>
                    <a:lnTo>
                      <a:pt x="210" y="117"/>
                    </a:lnTo>
                    <a:lnTo>
                      <a:pt x="210" y="107"/>
                    </a:lnTo>
                    <a:lnTo>
                      <a:pt x="210" y="95"/>
                    </a:lnTo>
                    <a:lnTo>
                      <a:pt x="208" y="85"/>
                    </a:lnTo>
                    <a:lnTo>
                      <a:pt x="205" y="75"/>
                    </a:lnTo>
                    <a:lnTo>
                      <a:pt x="202" y="65"/>
                    </a:lnTo>
                    <a:lnTo>
                      <a:pt x="197" y="56"/>
                    </a:lnTo>
                    <a:lnTo>
                      <a:pt x="192" y="47"/>
                    </a:lnTo>
                    <a:lnTo>
                      <a:pt x="186" y="39"/>
                    </a:lnTo>
                    <a:lnTo>
                      <a:pt x="179" y="31"/>
                    </a:lnTo>
                    <a:lnTo>
                      <a:pt x="172" y="25"/>
                    </a:lnTo>
                    <a:lnTo>
                      <a:pt x="164" y="19"/>
                    </a:lnTo>
                    <a:lnTo>
                      <a:pt x="155" y="13"/>
                    </a:lnTo>
                    <a:lnTo>
                      <a:pt x="146" y="8"/>
                    </a:lnTo>
                    <a:lnTo>
                      <a:pt x="136" y="5"/>
                    </a:lnTo>
                    <a:lnTo>
                      <a:pt x="126"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8" name="Freeform 269"/>
              <p:cNvSpPr>
                <a:spLocks/>
              </p:cNvSpPr>
              <p:nvPr/>
            </p:nvSpPr>
            <p:spPr bwMode="auto">
              <a:xfrm>
                <a:off x="4916" y="3731"/>
                <a:ext cx="35" cy="35"/>
              </a:xfrm>
              <a:custGeom>
                <a:avLst/>
                <a:gdLst>
                  <a:gd name="T0" fmla="*/ 95 w 210"/>
                  <a:gd name="T1" fmla="*/ 1 h 212"/>
                  <a:gd name="T2" fmla="*/ 73 w 210"/>
                  <a:gd name="T3" fmla="*/ 5 h 212"/>
                  <a:gd name="T4" fmla="*/ 54 w 210"/>
                  <a:gd name="T5" fmla="*/ 13 h 212"/>
                  <a:gd name="T6" fmla="*/ 38 w 210"/>
                  <a:gd name="T7" fmla="*/ 25 h 212"/>
                  <a:gd name="T8" fmla="*/ 24 w 210"/>
                  <a:gd name="T9" fmla="*/ 39 h 212"/>
                  <a:gd name="T10" fmla="*/ 12 w 210"/>
                  <a:gd name="T11" fmla="*/ 55 h 212"/>
                  <a:gd name="T12" fmla="*/ 5 w 210"/>
                  <a:gd name="T13" fmla="*/ 74 h 212"/>
                  <a:gd name="T14" fmla="*/ 0 w 210"/>
                  <a:gd name="T15" fmla="*/ 94 h 212"/>
                  <a:gd name="T16" fmla="*/ 0 w 210"/>
                  <a:gd name="T17" fmla="*/ 117 h 212"/>
                  <a:gd name="T18" fmla="*/ 5 w 210"/>
                  <a:gd name="T19" fmla="*/ 137 h 212"/>
                  <a:gd name="T20" fmla="*/ 12 w 210"/>
                  <a:gd name="T21" fmla="*/ 156 h 212"/>
                  <a:gd name="T22" fmla="*/ 24 w 210"/>
                  <a:gd name="T23" fmla="*/ 173 h 212"/>
                  <a:gd name="T24" fmla="*/ 38 w 210"/>
                  <a:gd name="T25" fmla="*/ 187 h 212"/>
                  <a:gd name="T26" fmla="*/ 54 w 210"/>
                  <a:gd name="T27" fmla="*/ 199 h 212"/>
                  <a:gd name="T28" fmla="*/ 73 w 210"/>
                  <a:gd name="T29" fmla="*/ 207 h 212"/>
                  <a:gd name="T30" fmla="*/ 95 w 210"/>
                  <a:gd name="T31" fmla="*/ 210 h 212"/>
                  <a:gd name="T32" fmla="*/ 116 w 210"/>
                  <a:gd name="T33" fmla="*/ 210 h 212"/>
                  <a:gd name="T34" fmla="*/ 136 w 210"/>
                  <a:gd name="T35" fmla="*/ 207 h 212"/>
                  <a:gd name="T36" fmla="*/ 155 w 210"/>
                  <a:gd name="T37" fmla="*/ 199 h 212"/>
                  <a:gd name="T38" fmla="*/ 173 w 210"/>
                  <a:gd name="T39" fmla="*/ 187 h 212"/>
                  <a:gd name="T40" fmla="*/ 187 w 210"/>
                  <a:gd name="T41" fmla="*/ 173 h 212"/>
                  <a:gd name="T42" fmla="*/ 197 w 210"/>
                  <a:gd name="T43" fmla="*/ 156 h 212"/>
                  <a:gd name="T44" fmla="*/ 206 w 210"/>
                  <a:gd name="T45" fmla="*/ 137 h 212"/>
                  <a:gd name="T46" fmla="*/ 210 w 210"/>
                  <a:gd name="T47" fmla="*/ 117 h 212"/>
                  <a:gd name="T48" fmla="*/ 210 w 210"/>
                  <a:gd name="T49" fmla="*/ 94 h 212"/>
                  <a:gd name="T50" fmla="*/ 206 w 210"/>
                  <a:gd name="T51" fmla="*/ 74 h 212"/>
                  <a:gd name="T52" fmla="*/ 197 w 210"/>
                  <a:gd name="T53" fmla="*/ 55 h 212"/>
                  <a:gd name="T54" fmla="*/ 187 w 210"/>
                  <a:gd name="T55" fmla="*/ 39 h 212"/>
                  <a:gd name="T56" fmla="*/ 173 w 210"/>
                  <a:gd name="T57" fmla="*/ 25 h 212"/>
                  <a:gd name="T58" fmla="*/ 155 w 210"/>
                  <a:gd name="T59" fmla="*/ 13 h 212"/>
                  <a:gd name="T60" fmla="*/ 136 w 210"/>
                  <a:gd name="T61" fmla="*/ 5 h 212"/>
                  <a:gd name="T62" fmla="*/ 116 w 210"/>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5" y="1"/>
                    </a:lnTo>
                    <a:lnTo>
                      <a:pt x="84" y="2"/>
                    </a:lnTo>
                    <a:lnTo>
                      <a:pt x="73" y="5"/>
                    </a:lnTo>
                    <a:lnTo>
                      <a:pt x="64" y="8"/>
                    </a:lnTo>
                    <a:lnTo>
                      <a:pt x="54" y="13"/>
                    </a:lnTo>
                    <a:lnTo>
                      <a:pt x="46" y="19"/>
                    </a:lnTo>
                    <a:lnTo>
                      <a:pt x="38" y="25"/>
                    </a:lnTo>
                    <a:lnTo>
                      <a:pt x="31" y="31"/>
                    </a:lnTo>
                    <a:lnTo>
                      <a:pt x="24" y="39"/>
                    </a:lnTo>
                    <a:lnTo>
                      <a:pt x="18" y="47"/>
                    </a:lnTo>
                    <a:lnTo>
                      <a:pt x="12" y="55"/>
                    </a:lnTo>
                    <a:lnTo>
                      <a:pt x="8" y="65"/>
                    </a:lnTo>
                    <a:lnTo>
                      <a:pt x="5" y="74"/>
                    </a:lnTo>
                    <a:lnTo>
                      <a:pt x="1" y="85"/>
                    </a:lnTo>
                    <a:lnTo>
                      <a:pt x="0" y="94"/>
                    </a:lnTo>
                    <a:lnTo>
                      <a:pt x="0" y="106"/>
                    </a:lnTo>
                    <a:lnTo>
                      <a:pt x="0" y="117"/>
                    </a:lnTo>
                    <a:lnTo>
                      <a:pt x="1" y="128"/>
                    </a:lnTo>
                    <a:lnTo>
                      <a:pt x="5" y="137"/>
                    </a:lnTo>
                    <a:lnTo>
                      <a:pt x="8" y="147"/>
                    </a:lnTo>
                    <a:lnTo>
                      <a:pt x="12" y="156"/>
                    </a:lnTo>
                    <a:lnTo>
                      <a:pt x="18" y="165"/>
                    </a:lnTo>
                    <a:lnTo>
                      <a:pt x="24" y="173"/>
                    </a:lnTo>
                    <a:lnTo>
                      <a:pt x="31" y="181"/>
                    </a:lnTo>
                    <a:lnTo>
                      <a:pt x="38" y="187"/>
                    </a:lnTo>
                    <a:lnTo>
                      <a:pt x="46" y="194"/>
                    </a:lnTo>
                    <a:lnTo>
                      <a:pt x="54" y="199"/>
                    </a:lnTo>
                    <a:lnTo>
                      <a:pt x="64" y="203"/>
                    </a:lnTo>
                    <a:lnTo>
                      <a:pt x="73" y="207"/>
                    </a:lnTo>
                    <a:lnTo>
                      <a:pt x="84" y="209"/>
                    </a:lnTo>
                    <a:lnTo>
                      <a:pt x="95" y="210"/>
                    </a:lnTo>
                    <a:lnTo>
                      <a:pt x="105" y="212"/>
                    </a:lnTo>
                    <a:lnTo>
                      <a:pt x="116" y="210"/>
                    </a:lnTo>
                    <a:lnTo>
                      <a:pt x="127" y="209"/>
                    </a:lnTo>
                    <a:lnTo>
                      <a:pt x="136" y="207"/>
                    </a:lnTo>
                    <a:lnTo>
                      <a:pt x="147" y="203"/>
                    </a:lnTo>
                    <a:lnTo>
                      <a:pt x="155" y="199"/>
                    </a:lnTo>
                    <a:lnTo>
                      <a:pt x="164" y="194"/>
                    </a:lnTo>
                    <a:lnTo>
                      <a:pt x="173" y="187"/>
                    </a:lnTo>
                    <a:lnTo>
                      <a:pt x="180" y="181"/>
                    </a:lnTo>
                    <a:lnTo>
                      <a:pt x="187" y="173"/>
                    </a:lnTo>
                    <a:lnTo>
                      <a:pt x="193" y="165"/>
                    </a:lnTo>
                    <a:lnTo>
                      <a:pt x="197" y="156"/>
                    </a:lnTo>
                    <a:lnTo>
                      <a:pt x="202" y="147"/>
                    </a:lnTo>
                    <a:lnTo>
                      <a:pt x="206" y="137"/>
                    </a:lnTo>
                    <a:lnTo>
                      <a:pt x="208" y="128"/>
                    </a:lnTo>
                    <a:lnTo>
                      <a:pt x="210" y="117"/>
                    </a:lnTo>
                    <a:lnTo>
                      <a:pt x="210" y="106"/>
                    </a:lnTo>
                    <a:lnTo>
                      <a:pt x="210" y="94"/>
                    </a:lnTo>
                    <a:lnTo>
                      <a:pt x="208" y="85"/>
                    </a:lnTo>
                    <a:lnTo>
                      <a:pt x="206" y="74"/>
                    </a:lnTo>
                    <a:lnTo>
                      <a:pt x="202" y="65"/>
                    </a:lnTo>
                    <a:lnTo>
                      <a:pt x="197" y="55"/>
                    </a:lnTo>
                    <a:lnTo>
                      <a:pt x="193" y="47"/>
                    </a:lnTo>
                    <a:lnTo>
                      <a:pt x="187" y="39"/>
                    </a:lnTo>
                    <a:lnTo>
                      <a:pt x="180" y="31"/>
                    </a:lnTo>
                    <a:lnTo>
                      <a:pt x="173" y="25"/>
                    </a:lnTo>
                    <a:lnTo>
                      <a:pt x="164" y="19"/>
                    </a:lnTo>
                    <a:lnTo>
                      <a:pt x="155" y="13"/>
                    </a:lnTo>
                    <a:lnTo>
                      <a:pt x="147" y="8"/>
                    </a:lnTo>
                    <a:lnTo>
                      <a:pt x="136" y="5"/>
                    </a:lnTo>
                    <a:lnTo>
                      <a:pt x="127"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9" name="Freeform 270"/>
              <p:cNvSpPr>
                <a:spLocks/>
              </p:cNvSpPr>
              <p:nvPr/>
            </p:nvSpPr>
            <p:spPr bwMode="auto">
              <a:xfrm>
                <a:off x="4932" y="3717"/>
                <a:ext cx="35" cy="35"/>
              </a:xfrm>
              <a:custGeom>
                <a:avLst/>
                <a:gdLst>
                  <a:gd name="T0" fmla="*/ 95 w 211"/>
                  <a:gd name="T1" fmla="*/ 0 h 211"/>
                  <a:gd name="T2" fmla="*/ 75 w 211"/>
                  <a:gd name="T3" fmla="*/ 5 h 211"/>
                  <a:gd name="T4" fmla="*/ 56 w 211"/>
                  <a:gd name="T5" fmla="*/ 13 h 211"/>
                  <a:gd name="T6" fmla="*/ 38 w 211"/>
                  <a:gd name="T7" fmla="*/ 24 h 211"/>
                  <a:gd name="T8" fmla="*/ 24 w 211"/>
                  <a:gd name="T9" fmla="*/ 38 h 211"/>
                  <a:gd name="T10" fmla="*/ 13 w 211"/>
                  <a:gd name="T11" fmla="*/ 55 h 211"/>
                  <a:gd name="T12" fmla="*/ 5 w 211"/>
                  <a:gd name="T13" fmla="*/ 74 h 211"/>
                  <a:gd name="T14" fmla="*/ 0 w 211"/>
                  <a:gd name="T15" fmla="*/ 95 h 211"/>
                  <a:gd name="T16" fmla="*/ 0 w 211"/>
                  <a:gd name="T17" fmla="*/ 116 h 211"/>
                  <a:gd name="T18" fmla="*/ 5 w 211"/>
                  <a:gd name="T19" fmla="*/ 137 h 211"/>
                  <a:gd name="T20" fmla="*/ 13 w 211"/>
                  <a:gd name="T21" fmla="*/ 156 h 211"/>
                  <a:gd name="T22" fmla="*/ 24 w 211"/>
                  <a:gd name="T23" fmla="*/ 173 h 211"/>
                  <a:gd name="T24" fmla="*/ 38 w 211"/>
                  <a:gd name="T25" fmla="*/ 187 h 211"/>
                  <a:gd name="T26" fmla="*/ 56 w 211"/>
                  <a:gd name="T27" fmla="*/ 198 h 211"/>
                  <a:gd name="T28" fmla="*/ 75 w 211"/>
                  <a:gd name="T29" fmla="*/ 206 h 211"/>
                  <a:gd name="T30" fmla="*/ 95 w 211"/>
                  <a:gd name="T31" fmla="*/ 211 h 211"/>
                  <a:gd name="T32" fmla="*/ 116 w 211"/>
                  <a:gd name="T33" fmla="*/ 211 h 211"/>
                  <a:gd name="T34" fmla="*/ 138 w 211"/>
                  <a:gd name="T35" fmla="*/ 206 h 211"/>
                  <a:gd name="T36" fmla="*/ 156 w 211"/>
                  <a:gd name="T37" fmla="*/ 198 h 211"/>
                  <a:gd name="T38" fmla="*/ 173 w 211"/>
                  <a:gd name="T39" fmla="*/ 187 h 211"/>
                  <a:gd name="T40" fmla="*/ 187 w 211"/>
                  <a:gd name="T41" fmla="*/ 173 h 211"/>
                  <a:gd name="T42" fmla="*/ 199 w 211"/>
                  <a:gd name="T43" fmla="*/ 156 h 211"/>
                  <a:gd name="T44" fmla="*/ 206 w 211"/>
                  <a:gd name="T45" fmla="*/ 137 h 211"/>
                  <a:gd name="T46" fmla="*/ 211 w 211"/>
                  <a:gd name="T47" fmla="*/ 116 h 211"/>
                  <a:gd name="T48" fmla="*/ 211 w 211"/>
                  <a:gd name="T49" fmla="*/ 95 h 211"/>
                  <a:gd name="T50" fmla="*/ 206 w 211"/>
                  <a:gd name="T51" fmla="*/ 74 h 211"/>
                  <a:gd name="T52" fmla="*/ 199 w 211"/>
                  <a:gd name="T53" fmla="*/ 55 h 211"/>
                  <a:gd name="T54" fmla="*/ 187 w 211"/>
                  <a:gd name="T55" fmla="*/ 38 h 211"/>
                  <a:gd name="T56" fmla="*/ 173 w 211"/>
                  <a:gd name="T57" fmla="*/ 24 h 211"/>
                  <a:gd name="T58" fmla="*/ 156 w 211"/>
                  <a:gd name="T59" fmla="*/ 13 h 211"/>
                  <a:gd name="T60" fmla="*/ 138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6" y="0"/>
                    </a:moveTo>
                    <a:lnTo>
                      <a:pt x="95" y="0"/>
                    </a:lnTo>
                    <a:lnTo>
                      <a:pt x="84" y="3"/>
                    </a:lnTo>
                    <a:lnTo>
                      <a:pt x="75" y="5"/>
                    </a:lnTo>
                    <a:lnTo>
                      <a:pt x="64" y="9"/>
                    </a:lnTo>
                    <a:lnTo>
                      <a:pt x="56" y="13"/>
                    </a:lnTo>
                    <a:lnTo>
                      <a:pt x="47" y="18"/>
                    </a:lnTo>
                    <a:lnTo>
                      <a:pt x="38" y="24"/>
                    </a:lnTo>
                    <a:lnTo>
                      <a:pt x="31" y="31"/>
                    </a:lnTo>
                    <a:lnTo>
                      <a:pt x="24" y="38"/>
                    </a:lnTo>
                    <a:lnTo>
                      <a:pt x="18" y="46"/>
                    </a:lnTo>
                    <a:lnTo>
                      <a:pt x="13" y="55"/>
                    </a:lnTo>
                    <a:lnTo>
                      <a:pt x="9" y="64"/>
                    </a:lnTo>
                    <a:lnTo>
                      <a:pt x="5" y="74"/>
                    </a:lnTo>
                    <a:lnTo>
                      <a:pt x="3" y="84"/>
                    </a:lnTo>
                    <a:lnTo>
                      <a:pt x="0" y="95"/>
                    </a:lnTo>
                    <a:lnTo>
                      <a:pt x="0" y="106"/>
                    </a:lnTo>
                    <a:lnTo>
                      <a:pt x="0" y="116"/>
                    </a:lnTo>
                    <a:lnTo>
                      <a:pt x="3" y="127"/>
                    </a:lnTo>
                    <a:lnTo>
                      <a:pt x="5" y="137"/>
                    </a:lnTo>
                    <a:lnTo>
                      <a:pt x="9" y="147"/>
                    </a:lnTo>
                    <a:lnTo>
                      <a:pt x="13" y="156"/>
                    </a:lnTo>
                    <a:lnTo>
                      <a:pt x="18" y="165"/>
                    </a:lnTo>
                    <a:lnTo>
                      <a:pt x="24" y="173"/>
                    </a:lnTo>
                    <a:lnTo>
                      <a:pt x="31" y="180"/>
                    </a:lnTo>
                    <a:lnTo>
                      <a:pt x="38" y="187"/>
                    </a:lnTo>
                    <a:lnTo>
                      <a:pt x="47" y="193"/>
                    </a:lnTo>
                    <a:lnTo>
                      <a:pt x="56" y="198"/>
                    </a:lnTo>
                    <a:lnTo>
                      <a:pt x="64" y="203"/>
                    </a:lnTo>
                    <a:lnTo>
                      <a:pt x="75" y="206"/>
                    </a:lnTo>
                    <a:lnTo>
                      <a:pt x="84" y="208"/>
                    </a:lnTo>
                    <a:lnTo>
                      <a:pt x="95" y="211"/>
                    </a:lnTo>
                    <a:lnTo>
                      <a:pt x="106" y="211"/>
                    </a:lnTo>
                    <a:lnTo>
                      <a:pt x="116" y="211"/>
                    </a:lnTo>
                    <a:lnTo>
                      <a:pt x="127" y="208"/>
                    </a:lnTo>
                    <a:lnTo>
                      <a:pt x="138" y="206"/>
                    </a:lnTo>
                    <a:lnTo>
                      <a:pt x="147" y="203"/>
                    </a:lnTo>
                    <a:lnTo>
                      <a:pt x="156" y="198"/>
                    </a:lnTo>
                    <a:lnTo>
                      <a:pt x="165" y="193"/>
                    </a:lnTo>
                    <a:lnTo>
                      <a:pt x="173" y="187"/>
                    </a:lnTo>
                    <a:lnTo>
                      <a:pt x="180" y="180"/>
                    </a:lnTo>
                    <a:lnTo>
                      <a:pt x="187" y="173"/>
                    </a:lnTo>
                    <a:lnTo>
                      <a:pt x="193" y="165"/>
                    </a:lnTo>
                    <a:lnTo>
                      <a:pt x="199" y="156"/>
                    </a:lnTo>
                    <a:lnTo>
                      <a:pt x="203" y="147"/>
                    </a:lnTo>
                    <a:lnTo>
                      <a:pt x="206" y="137"/>
                    </a:lnTo>
                    <a:lnTo>
                      <a:pt x="209" y="127"/>
                    </a:lnTo>
                    <a:lnTo>
                      <a:pt x="211" y="116"/>
                    </a:lnTo>
                    <a:lnTo>
                      <a:pt x="211" y="106"/>
                    </a:lnTo>
                    <a:lnTo>
                      <a:pt x="211" y="95"/>
                    </a:lnTo>
                    <a:lnTo>
                      <a:pt x="209" y="84"/>
                    </a:lnTo>
                    <a:lnTo>
                      <a:pt x="206" y="74"/>
                    </a:lnTo>
                    <a:lnTo>
                      <a:pt x="203" y="64"/>
                    </a:lnTo>
                    <a:lnTo>
                      <a:pt x="199" y="55"/>
                    </a:lnTo>
                    <a:lnTo>
                      <a:pt x="193" y="46"/>
                    </a:lnTo>
                    <a:lnTo>
                      <a:pt x="187" y="38"/>
                    </a:lnTo>
                    <a:lnTo>
                      <a:pt x="180" y="31"/>
                    </a:lnTo>
                    <a:lnTo>
                      <a:pt x="173" y="24"/>
                    </a:lnTo>
                    <a:lnTo>
                      <a:pt x="165" y="18"/>
                    </a:lnTo>
                    <a:lnTo>
                      <a:pt x="156" y="13"/>
                    </a:lnTo>
                    <a:lnTo>
                      <a:pt x="147" y="9"/>
                    </a:lnTo>
                    <a:lnTo>
                      <a:pt x="138" y="5"/>
                    </a:lnTo>
                    <a:lnTo>
                      <a:pt x="127" y="3"/>
                    </a:lnTo>
                    <a:lnTo>
                      <a:pt x="11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0" name="Freeform 271"/>
              <p:cNvSpPr>
                <a:spLocks/>
              </p:cNvSpPr>
              <p:nvPr/>
            </p:nvSpPr>
            <p:spPr bwMode="auto">
              <a:xfrm>
                <a:off x="4947" y="3713"/>
                <a:ext cx="35" cy="35"/>
              </a:xfrm>
              <a:custGeom>
                <a:avLst/>
                <a:gdLst>
                  <a:gd name="T0" fmla="*/ 94 w 210"/>
                  <a:gd name="T1" fmla="*/ 0 h 211"/>
                  <a:gd name="T2" fmla="*/ 74 w 210"/>
                  <a:gd name="T3" fmla="*/ 5 h 211"/>
                  <a:gd name="T4" fmla="*/ 55 w 210"/>
                  <a:gd name="T5" fmla="*/ 12 h 211"/>
                  <a:gd name="T6" fmla="*/ 38 w 210"/>
                  <a:gd name="T7" fmla="*/ 24 h 211"/>
                  <a:gd name="T8" fmla="*/ 23 w 210"/>
                  <a:gd name="T9" fmla="*/ 38 h 211"/>
                  <a:gd name="T10" fmla="*/ 13 w 210"/>
                  <a:gd name="T11" fmla="*/ 55 h 211"/>
                  <a:gd name="T12" fmla="*/ 5 w 210"/>
                  <a:gd name="T13" fmla="*/ 74 h 211"/>
                  <a:gd name="T14" fmla="*/ 0 w 210"/>
                  <a:gd name="T15" fmla="*/ 95 h 211"/>
                  <a:gd name="T16" fmla="*/ 0 w 210"/>
                  <a:gd name="T17" fmla="*/ 116 h 211"/>
                  <a:gd name="T18" fmla="*/ 5 w 210"/>
                  <a:gd name="T19" fmla="*/ 136 h 211"/>
                  <a:gd name="T20" fmla="*/ 13 w 210"/>
                  <a:gd name="T21" fmla="*/ 155 h 211"/>
                  <a:gd name="T22" fmla="*/ 23 w 210"/>
                  <a:gd name="T23" fmla="*/ 173 h 211"/>
                  <a:gd name="T24" fmla="*/ 38 w 210"/>
                  <a:gd name="T25" fmla="*/ 187 h 211"/>
                  <a:gd name="T26" fmla="*/ 55 w 210"/>
                  <a:gd name="T27" fmla="*/ 198 h 211"/>
                  <a:gd name="T28" fmla="*/ 74 w 210"/>
                  <a:gd name="T29" fmla="*/ 206 h 211"/>
                  <a:gd name="T30" fmla="*/ 94 w 210"/>
                  <a:gd name="T31" fmla="*/ 211 h 211"/>
                  <a:gd name="T32" fmla="*/ 116 w 210"/>
                  <a:gd name="T33" fmla="*/ 211 h 211"/>
                  <a:gd name="T34" fmla="*/ 137 w 210"/>
                  <a:gd name="T35" fmla="*/ 206 h 211"/>
                  <a:gd name="T36" fmla="*/ 156 w 210"/>
                  <a:gd name="T37" fmla="*/ 198 h 211"/>
                  <a:gd name="T38" fmla="*/ 172 w 210"/>
                  <a:gd name="T39" fmla="*/ 187 h 211"/>
                  <a:gd name="T40" fmla="*/ 187 w 210"/>
                  <a:gd name="T41" fmla="*/ 173 h 211"/>
                  <a:gd name="T42" fmla="*/ 198 w 210"/>
                  <a:gd name="T43" fmla="*/ 155 h 211"/>
                  <a:gd name="T44" fmla="*/ 206 w 210"/>
                  <a:gd name="T45" fmla="*/ 136 h 211"/>
                  <a:gd name="T46" fmla="*/ 210 w 210"/>
                  <a:gd name="T47" fmla="*/ 116 h 211"/>
                  <a:gd name="T48" fmla="*/ 210 w 210"/>
                  <a:gd name="T49" fmla="*/ 95 h 211"/>
                  <a:gd name="T50" fmla="*/ 206 w 210"/>
                  <a:gd name="T51" fmla="*/ 74 h 211"/>
                  <a:gd name="T52" fmla="*/ 198 w 210"/>
                  <a:gd name="T53" fmla="*/ 55 h 211"/>
                  <a:gd name="T54" fmla="*/ 187 w 210"/>
                  <a:gd name="T55" fmla="*/ 38 h 211"/>
                  <a:gd name="T56" fmla="*/ 172 w 210"/>
                  <a:gd name="T57" fmla="*/ 24 h 211"/>
                  <a:gd name="T58" fmla="*/ 156 w 210"/>
                  <a:gd name="T59" fmla="*/ 12 h 211"/>
                  <a:gd name="T60" fmla="*/ 137 w 210"/>
                  <a:gd name="T61" fmla="*/ 5 h 211"/>
                  <a:gd name="T62" fmla="*/ 116 w 210"/>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0"/>
                    </a:lnTo>
                    <a:lnTo>
                      <a:pt x="84" y="1"/>
                    </a:lnTo>
                    <a:lnTo>
                      <a:pt x="74" y="5"/>
                    </a:lnTo>
                    <a:lnTo>
                      <a:pt x="64" y="9"/>
                    </a:lnTo>
                    <a:lnTo>
                      <a:pt x="55" y="12"/>
                    </a:lnTo>
                    <a:lnTo>
                      <a:pt x="46" y="18"/>
                    </a:lnTo>
                    <a:lnTo>
                      <a:pt x="38" y="24"/>
                    </a:lnTo>
                    <a:lnTo>
                      <a:pt x="31" y="31"/>
                    </a:lnTo>
                    <a:lnTo>
                      <a:pt x="23" y="38"/>
                    </a:lnTo>
                    <a:lnTo>
                      <a:pt x="18" y="46"/>
                    </a:lnTo>
                    <a:lnTo>
                      <a:pt x="13" y="55"/>
                    </a:lnTo>
                    <a:lnTo>
                      <a:pt x="8" y="64"/>
                    </a:lnTo>
                    <a:lnTo>
                      <a:pt x="5" y="74"/>
                    </a:lnTo>
                    <a:lnTo>
                      <a:pt x="2" y="84"/>
                    </a:lnTo>
                    <a:lnTo>
                      <a:pt x="0" y="95"/>
                    </a:lnTo>
                    <a:lnTo>
                      <a:pt x="0" y="106"/>
                    </a:lnTo>
                    <a:lnTo>
                      <a:pt x="0" y="116"/>
                    </a:lnTo>
                    <a:lnTo>
                      <a:pt x="2" y="127"/>
                    </a:lnTo>
                    <a:lnTo>
                      <a:pt x="5" y="136"/>
                    </a:lnTo>
                    <a:lnTo>
                      <a:pt x="8" y="147"/>
                    </a:lnTo>
                    <a:lnTo>
                      <a:pt x="13" y="155"/>
                    </a:lnTo>
                    <a:lnTo>
                      <a:pt x="18" y="165"/>
                    </a:lnTo>
                    <a:lnTo>
                      <a:pt x="23" y="173"/>
                    </a:lnTo>
                    <a:lnTo>
                      <a:pt x="31" y="180"/>
                    </a:lnTo>
                    <a:lnTo>
                      <a:pt x="38" y="187"/>
                    </a:lnTo>
                    <a:lnTo>
                      <a:pt x="46" y="193"/>
                    </a:lnTo>
                    <a:lnTo>
                      <a:pt x="55" y="198"/>
                    </a:lnTo>
                    <a:lnTo>
                      <a:pt x="64" y="202"/>
                    </a:lnTo>
                    <a:lnTo>
                      <a:pt x="74" y="206"/>
                    </a:lnTo>
                    <a:lnTo>
                      <a:pt x="84" y="208"/>
                    </a:lnTo>
                    <a:lnTo>
                      <a:pt x="94" y="211"/>
                    </a:lnTo>
                    <a:lnTo>
                      <a:pt x="105" y="211"/>
                    </a:lnTo>
                    <a:lnTo>
                      <a:pt x="116" y="211"/>
                    </a:lnTo>
                    <a:lnTo>
                      <a:pt x="126" y="208"/>
                    </a:lnTo>
                    <a:lnTo>
                      <a:pt x="137" y="206"/>
                    </a:lnTo>
                    <a:lnTo>
                      <a:pt x="146" y="202"/>
                    </a:lnTo>
                    <a:lnTo>
                      <a:pt x="156" y="198"/>
                    </a:lnTo>
                    <a:lnTo>
                      <a:pt x="164" y="193"/>
                    </a:lnTo>
                    <a:lnTo>
                      <a:pt x="172" y="187"/>
                    </a:lnTo>
                    <a:lnTo>
                      <a:pt x="180" y="180"/>
                    </a:lnTo>
                    <a:lnTo>
                      <a:pt x="187" y="173"/>
                    </a:lnTo>
                    <a:lnTo>
                      <a:pt x="193" y="165"/>
                    </a:lnTo>
                    <a:lnTo>
                      <a:pt x="198" y="155"/>
                    </a:lnTo>
                    <a:lnTo>
                      <a:pt x="202" y="147"/>
                    </a:lnTo>
                    <a:lnTo>
                      <a:pt x="206" y="136"/>
                    </a:lnTo>
                    <a:lnTo>
                      <a:pt x="209" y="127"/>
                    </a:lnTo>
                    <a:lnTo>
                      <a:pt x="210" y="116"/>
                    </a:lnTo>
                    <a:lnTo>
                      <a:pt x="210" y="106"/>
                    </a:lnTo>
                    <a:lnTo>
                      <a:pt x="210" y="95"/>
                    </a:lnTo>
                    <a:lnTo>
                      <a:pt x="209" y="84"/>
                    </a:lnTo>
                    <a:lnTo>
                      <a:pt x="206" y="74"/>
                    </a:lnTo>
                    <a:lnTo>
                      <a:pt x="202" y="64"/>
                    </a:lnTo>
                    <a:lnTo>
                      <a:pt x="198" y="55"/>
                    </a:lnTo>
                    <a:lnTo>
                      <a:pt x="193" y="46"/>
                    </a:lnTo>
                    <a:lnTo>
                      <a:pt x="187" y="38"/>
                    </a:lnTo>
                    <a:lnTo>
                      <a:pt x="180" y="31"/>
                    </a:lnTo>
                    <a:lnTo>
                      <a:pt x="172" y="24"/>
                    </a:lnTo>
                    <a:lnTo>
                      <a:pt x="164" y="18"/>
                    </a:lnTo>
                    <a:lnTo>
                      <a:pt x="156" y="12"/>
                    </a:lnTo>
                    <a:lnTo>
                      <a:pt x="146" y="9"/>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1" name="Freeform 272"/>
              <p:cNvSpPr>
                <a:spLocks/>
              </p:cNvSpPr>
              <p:nvPr/>
            </p:nvSpPr>
            <p:spPr bwMode="auto">
              <a:xfrm>
                <a:off x="4963" y="3724"/>
                <a:ext cx="35" cy="35"/>
              </a:xfrm>
              <a:custGeom>
                <a:avLst/>
                <a:gdLst>
                  <a:gd name="T0" fmla="*/ 95 w 212"/>
                  <a:gd name="T1" fmla="*/ 0 h 210"/>
                  <a:gd name="T2" fmla="*/ 75 w 212"/>
                  <a:gd name="T3" fmla="*/ 4 h 210"/>
                  <a:gd name="T4" fmla="*/ 56 w 212"/>
                  <a:gd name="T5" fmla="*/ 12 h 210"/>
                  <a:gd name="T6" fmla="*/ 39 w 212"/>
                  <a:gd name="T7" fmla="*/ 23 h 210"/>
                  <a:gd name="T8" fmla="*/ 24 w 212"/>
                  <a:gd name="T9" fmla="*/ 38 h 210"/>
                  <a:gd name="T10" fmla="*/ 13 w 212"/>
                  <a:gd name="T11" fmla="*/ 54 h 210"/>
                  <a:gd name="T12" fmla="*/ 5 w 212"/>
                  <a:gd name="T13" fmla="*/ 73 h 210"/>
                  <a:gd name="T14" fmla="*/ 0 w 212"/>
                  <a:gd name="T15" fmla="*/ 94 h 210"/>
                  <a:gd name="T16" fmla="*/ 0 w 212"/>
                  <a:gd name="T17" fmla="*/ 116 h 210"/>
                  <a:gd name="T18" fmla="*/ 5 w 212"/>
                  <a:gd name="T19" fmla="*/ 136 h 210"/>
                  <a:gd name="T20" fmla="*/ 13 w 212"/>
                  <a:gd name="T21" fmla="*/ 155 h 210"/>
                  <a:gd name="T22" fmla="*/ 24 w 212"/>
                  <a:gd name="T23" fmla="*/ 172 h 210"/>
                  <a:gd name="T24" fmla="*/ 39 w 212"/>
                  <a:gd name="T25" fmla="*/ 187 h 210"/>
                  <a:gd name="T26" fmla="*/ 56 w 212"/>
                  <a:gd name="T27" fmla="*/ 197 h 210"/>
                  <a:gd name="T28" fmla="*/ 75 w 212"/>
                  <a:gd name="T29" fmla="*/ 205 h 210"/>
                  <a:gd name="T30" fmla="*/ 95 w 212"/>
                  <a:gd name="T31" fmla="*/ 210 h 210"/>
                  <a:gd name="T32" fmla="*/ 116 w 212"/>
                  <a:gd name="T33" fmla="*/ 210 h 210"/>
                  <a:gd name="T34" fmla="*/ 137 w 212"/>
                  <a:gd name="T35" fmla="*/ 205 h 210"/>
                  <a:gd name="T36" fmla="*/ 156 w 212"/>
                  <a:gd name="T37" fmla="*/ 197 h 210"/>
                  <a:gd name="T38" fmla="*/ 173 w 212"/>
                  <a:gd name="T39" fmla="*/ 187 h 210"/>
                  <a:gd name="T40" fmla="*/ 187 w 212"/>
                  <a:gd name="T41" fmla="*/ 172 h 210"/>
                  <a:gd name="T42" fmla="*/ 199 w 212"/>
                  <a:gd name="T43" fmla="*/ 155 h 210"/>
                  <a:gd name="T44" fmla="*/ 207 w 212"/>
                  <a:gd name="T45" fmla="*/ 136 h 210"/>
                  <a:gd name="T46" fmla="*/ 211 w 212"/>
                  <a:gd name="T47" fmla="*/ 116 h 210"/>
                  <a:gd name="T48" fmla="*/ 211 w 212"/>
                  <a:gd name="T49" fmla="*/ 94 h 210"/>
                  <a:gd name="T50" fmla="*/ 207 w 212"/>
                  <a:gd name="T51" fmla="*/ 73 h 210"/>
                  <a:gd name="T52" fmla="*/ 199 w 212"/>
                  <a:gd name="T53" fmla="*/ 54 h 210"/>
                  <a:gd name="T54" fmla="*/ 187 w 212"/>
                  <a:gd name="T55" fmla="*/ 38 h 210"/>
                  <a:gd name="T56" fmla="*/ 173 w 212"/>
                  <a:gd name="T57" fmla="*/ 23 h 210"/>
                  <a:gd name="T58" fmla="*/ 156 w 212"/>
                  <a:gd name="T59" fmla="*/ 12 h 210"/>
                  <a:gd name="T60" fmla="*/ 137 w 212"/>
                  <a:gd name="T61" fmla="*/ 4 h 210"/>
                  <a:gd name="T62" fmla="*/ 116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1"/>
                    </a:lnTo>
                    <a:lnTo>
                      <a:pt x="75" y="4"/>
                    </a:lnTo>
                    <a:lnTo>
                      <a:pt x="65" y="8"/>
                    </a:lnTo>
                    <a:lnTo>
                      <a:pt x="56" y="12"/>
                    </a:lnTo>
                    <a:lnTo>
                      <a:pt x="46" y="17"/>
                    </a:lnTo>
                    <a:lnTo>
                      <a:pt x="39" y="23"/>
                    </a:lnTo>
                    <a:lnTo>
                      <a:pt x="31" y="30"/>
                    </a:lnTo>
                    <a:lnTo>
                      <a:pt x="24" y="38"/>
                    </a:lnTo>
                    <a:lnTo>
                      <a:pt x="18" y="46"/>
                    </a:lnTo>
                    <a:lnTo>
                      <a:pt x="13" y="54"/>
                    </a:lnTo>
                    <a:lnTo>
                      <a:pt x="9" y="64"/>
                    </a:lnTo>
                    <a:lnTo>
                      <a:pt x="5" y="73"/>
                    </a:lnTo>
                    <a:lnTo>
                      <a:pt x="3" y="84"/>
                    </a:lnTo>
                    <a:lnTo>
                      <a:pt x="0" y="94"/>
                    </a:lnTo>
                    <a:lnTo>
                      <a:pt x="0" y="105"/>
                    </a:lnTo>
                    <a:lnTo>
                      <a:pt x="0" y="116"/>
                    </a:lnTo>
                    <a:lnTo>
                      <a:pt x="3" y="126"/>
                    </a:lnTo>
                    <a:lnTo>
                      <a:pt x="5" y="136"/>
                    </a:lnTo>
                    <a:lnTo>
                      <a:pt x="9" y="146"/>
                    </a:lnTo>
                    <a:lnTo>
                      <a:pt x="13" y="155"/>
                    </a:lnTo>
                    <a:lnTo>
                      <a:pt x="18" y="164"/>
                    </a:lnTo>
                    <a:lnTo>
                      <a:pt x="24" y="172"/>
                    </a:lnTo>
                    <a:lnTo>
                      <a:pt x="31" y="179"/>
                    </a:lnTo>
                    <a:lnTo>
                      <a:pt x="39" y="187"/>
                    </a:lnTo>
                    <a:lnTo>
                      <a:pt x="46" y="192"/>
                    </a:lnTo>
                    <a:lnTo>
                      <a:pt x="56" y="197"/>
                    </a:lnTo>
                    <a:lnTo>
                      <a:pt x="65" y="202"/>
                    </a:lnTo>
                    <a:lnTo>
                      <a:pt x="75" y="205"/>
                    </a:lnTo>
                    <a:lnTo>
                      <a:pt x="84" y="208"/>
                    </a:lnTo>
                    <a:lnTo>
                      <a:pt x="95" y="210"/>
                    </a:lnTo>
                    <a:lnTo>
                      <a:pt x="105" y="210"/>
                    </a:lnTo>
                    <a:lnTo>
                      <a:pt x="116" y="210"/>
                    </a:lnTo>
                    <a:lnTo>
                      <a:pt x="127" y="208"/>
                    </a:lnTo>
                    <a:lnTo>
                      <a:pt x="137" y="205"/>
                    </a:lnTo>
                    <a:lnTo>
                      <a:pt x="147" y="202"/>
                    </a:lnTo>
                    <a:lnTo>
                      <a:pt x="156" y="197"/>
                    </a:lnTo>
                    <a:lnTo>
                      <a:pt x="165" y="192"/>
                    </a:lnTo>
                    <a:lnTo>
                      <a:pt x="173" y="187"/>
                    </a:lnTo>
                    <a:lnTo>
                      <a:pt x="180" y="179"/>
                    </a:lnTo>
                    <a:lnTo>
                      <a:pt x="187" y="172"/>
                    </a:lnTo>
                    <a:lnTo>
                      <a:pt x="193" y="164"/>
                    </a:lnTo>
                    <a:lnTo>
                      <a:pt x="199" y="155"/>
                    </a:lnTo>
                    <a:lnTo>
                      <a:pt x="204" y="146"/>
                    </a:lnTo>
                    <a:lnTo>
                      <a:pt x="207" y="136"/>
                    </a:lnTo>
                    <a:lnTo>
                      <a:pt x="209" y="126"/>
                    </a:lnTo>
                    <a:lnTo>
                      <a:pt x="211" y="116"/>
                    </a:lnTo>
                    <a:lnTo>
                      <a:pt x="212" y="105"/>
                    </a:lnTo>
                    <a:lnTo>
                      <a:pt x="211" y="94"/>
                    </a:lnTo>
                    <a:lnTo>
                      <a:pt x="209" y="84"/>
                    </a:lnTo>
                    <a:lnTo>
                      <a:pt x="207" y="73"/>
                    </a:lnTo>
                    <a:lnTo>
                      <a:pt x="204" y="64"/>
                    </a:lnTo>
                    <a:lnTo>
                      <a:pt x="199" y="54"/>
                    </a:lnTo>
                    <a:lnTo>
                      <a:pt x="193" y="46"/>
                    </a:lnTo>
                    <a:lnTo>
                      <a:pt x="187" y="38"/>
                    </a:lnTo>
                    <a:lnTo>
                      <a:pt x="180" y="30"/>
                    </a:lnTo>
                    <a:lnTo>
                      <a:pt x="173" y="23"/>
                    </a:lnTo>
                    <a:lnTo>
                      <a:pt x="165" y="17"/>
                    </a:lnTo>
                    <a:lnTo>
                      <a:pt x="156" y="12"/>
                    </a:lnTo>
                    <a:lnTo>
                      <a:pt x="147" y="8"/>
                    </a:lnTo>
                    <a:lnTo>
                      <a:pt x="137" y="4"/>
                    </a:lnTo>
                    <a:lnTo>
                      <a:pt x="127"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2" name="Freeform 273"/>
              <p:cNvSpPr>
                <a:spLocks/>
              </p:cNvSpPr>
              <p:nvPr/>
            </p:nvSpPr>
            <p:spPr bwMode="auto">
              <a:xfrm>
                <a:off x="4978" y="3745"/>
                <a:ext cx="36" cy="35"/>
              </a:xfrm>
              <a:custGeom>
                <a:avLst/>
                <a:gdLst>
                  <a:gd name="T0" fmla="*/ 94 w 211"/>
                  <a:gd name="T1" fmla="*/ 1 h 212"/>
                  <a:gd name="T2" fmla="*/ 74 w 211"/>
                  <a:gd name="T3" fmla="*/ 5 h 212"/>
                  <a:gd name="T4" fmla="*/ 55 w 211"/>
                  <a:gd name="T5" fmla="*/ 13 h 212"/>
                  <a:gd name="T6" fmla="*/ 39 w 211"/>
                  <a:gd name="T7" fmla="*/ 25 h 212"/>
                  <a:gd name="T8" fmla="*/ 24 w 211"/>
                  <a:gd name="T9" fmla="*/ 39 h 212"/>
                  <a:gd name="T10" fmla="*/ 13 w 211"/>
                  <a:gd name="T11" fmla="*/ 56 h 212"/>
                  <a:gd name="T12" fmla="*/ 4 w 211"/>
                  <a:gd name="T13" fmla="*/ 75 h 212"/>
                  <a:gd name="T14" fmla="*/ 1 w 211"/>
                  <a:gd name="T15" fmla="*/ 95 h 212"/>
                  <a:gd name="T16" fmla="*/ 1 w 211"/>
                  <a:gd name="T17" fmla="*/ 117 h 212"/>
                  <a:gd name="T18" fmla="*/ 4 w 211"/>
                  <a:gd name="T19" fmla="*/ 137 h 212"/>
                  <a:gd name="T20" fmla="*/ 13 w 211"/>
                  <a:gd name="T21" fmla="*/ 156 h 212"/>
                  <a:gd name="T22" fmla="*/ 24 w 211"/>
                  <a:gd name="T23" fmla="*/ 173 h 212"/>
                  <a:gd name="T24" fmla="*/ 39 w 211"/>
                  <a:gd name="T25" fmla="*/ 187 h 212"/>
                  <a:gd name="T26" fmla="*/ 55 w 211"/>
                  <a:gd name="T27" fmla="*/ 199 h 212"/>
                  <a:gd name="T28" fmla="*/ 74 w 211"/>
                  <a:gd name="T29" fmla="*/ 207 h 212"/>
                  <a:gd name="T30" fmla="*/ 94 w 211"/>
                  <a:gd name="T31" fmla="*/ 211 h 212"/>
                  <a:gd name="T32" fmla="*/ 117 w 211"/>
                  <a:gd name="T33" fmla="*/ 211 h 212"/>
                  <a:gd name="T34" fmla="*/ 137 w 211"/>
                  <a:gd name="T35" fmla="*/ 207 h 212"/>
                  <a:gd name="T36" fmla="*/ 156 w 211"/>
                  <a:gd name="T37" fmla="*/ 199 h 212"/>
                  <a:gd name="T38" fmla="*/ 172 w 211"/>
                  <a:gd name="T39" fmla="*/ 187 h 212"/>
                  <a:gd name="T40" fmla="*/ 186 w 211"/>
                  <a:gd name="T41" fmla="*/ 173 h 212"/>
                  <a:gd name="T42" fmla="*/ 198 w 211"/>
                  <a:gd name="T43" fmla="*/ 156 h 212"/>
                  <a:gd name="T44" fmla="*/ 206 w 211"/>
                  <a:gd name="T45" fmla="*/ 137 h 212"/>
                  <a:gd name="T46" fmla="*/ 210 w 211"/>
                  <a:gd name="T47" fmla="*/ 117 h 212"/>
                  <a:gd name="T48" fmla="*/ 210 w 211"/>
                  <a:gd name="T49" fmla="*/ 95 h 212"/>
                  <a:gd name="T50" fmla="*/ 206 w 211"/>
                  <a:gd name="T51" fmla="*/ 75 h 212"/>
                  <a:gd name="T52" fmla="*/ 198 w 211"/>
                  <a:gd name="T53" fmla="*/ 56 h 212"/>
                  <a:gd name="T54" fmla="*/ 186 w 211"/>
                  <a:gd name="T55" fmla="*/ 39 h 212"/>
                  <a:gd name="T56" fmla="*/ 172 w 211"/>
                  <a:gd name="T57" fmla="*/ 25 h 212"/>
                  <a:gd name="T58" fmla="*/ 156 w 211"/>
                  <a:gd name="T59" fmla="*/ 13 h 212"/>
                  <a:gd name="T60" fmla="*/ 137 w 211"/>
                  <a:gd name="T61" fmla="*/ 5 h 212"/>
                  <a:gd name="T62" fmla="*/ 117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1"/>
                    </a:lnTo>
                    <a:lnTo>
                      <a:pt x="84" y="3"/>
                    </a:lnTo>
                    <a:lnTo>
                      <a:pt x="74" y="5"/>
                    </a:lnTo>
                    <a:lnTo>
                      <a:pt x="65" y="8"/>
                    </a:lnTo>
                    <a:lnTo>
                      <a:pt x="55" y="13"/>
                    </a:lnTo>
                    <a:lnTo>
                      <a:pt x="47" y="18"/>
                    </a:lnTo>
                    <a:lnTo>
                      <a:pt x="39" y="25"/>
                    </a:lnTo>
                    <a:lnTo>
                      <a:pt x="30" y="31"/>
                    </a:lnTo>
                    <a:lnTo>
                      <a:pt x="24" y="39"/>
                    </a:lnTo>
                    <a:lnTo>
                      <a:pt x="17" y="46"/>
                    </a:lnTo>
                    <a:lnTo>
                      <a:pt x="13" y="56"/>
                    </a:lnTo>
                    <a:lnTo>
                      <a:pt x="8" y="65"/>
                    </a:lnTo>
                    <a:lnTo>
                      <a:pt x="4" y="75"/>
                    </a:lnTo>
                    <a:lnTo>
                      <a:pt x="2" y="84"/>
                    </a:lnTo>
                    <a:lnTo>
                      <a:pt x="1" y="95"/>
                    </a:lnTo>
                    <a:lnTo>
                      <a:pt x="0" y="105"/>
                    </a:lnTo>
                    <a:lnTo>
                      <a:pt x="1" y="117"/>
                    </a:lnTo>
                    <a:lnTo>
                      <a:pt x="2" y="127"/>
                    </a:lnTo>
                    <a:lnTo>
                      <a:pt x="4" y="137"/>
                    </a:lnTo>
                    <a:lnTo>
                      <a:pt x="8" y="147"/>
                    </a:lnTo>
                    <a:lnTo>
                      <a:pt x="13" y="156"/>
                    </a:lnTo>
                    <a:lnTo>
                      <a:pt x="17" y="165"/>
                    </a:lnTo>
                    <a:lnTo>
                      <a:pt x="24" y="173"/>
                    </a:lnTo>
                    <a:lnTo>
                      <a:pt x="30" y="180"/>
                    </a:lnTo>
                    <a:lnTo>
                      <a:pt x="39" y="187"/>
                    </a:lnTo>
                    <a:lnTo>
                      <a:pt x="47" y="193"/>
                    </a:lnTo>
                    <a:lnTo>
                      <a:pt x="55" y="199"/>
                    </a:lnTo>
                    <a:lnTo>
                      <a:pt x="65" y="204"/>
                    </a:lnTo>
                    <a:lnTo>
                      <a:pt x="74" y="207"/>
                    </a:lnTo>
                    <a:lnTo>
                      <a:pt x="84" y="210"/>
                    </a:lnTo>
                    <a:lnTo>
                      <a:pt x="94" y="211"/>
                    </a:lnTo>
                    <a:lnTo>
                      <a:pt x="105" y="212"/>
                    </a:lnTo>
                    <a:lnTo>
                      <a:pt x="117" y="211"/>
                    </a:lnTo>
                    <a:lnTo>
                      <a:pt x="126" y="210"/>
                    </a:lnTo>
                    <a:lnTo>
                      <a:pt x="137" y="207"/>
                    </a:lnTo>
                    <a:lnTo>
                      <a:pt x="146" y="204"/>
                    </a:lnTo>
                    <a:lnTo>
                      <a:pt x="156" y="199"/>
                    </a:lnTo>
                    <a:lnTo>
                      <a:pt x="164" y="193"/>
                    </a:lnTo>
                    <a:lnTo>
                      <a:pt x="172" y="187"/>
                    </a:lnTo>
                    <a:lnTo>
                      <a:pt x="180" y="180"/>
                    </a:lnTo>
                    <a:lnTo>
                      <a:pt x="186" y="173"/>
                    </a:lnTo>
                    <a:lnTo>
                      <a:pt x="192" y="165"/>
                    </a:lnTo>
                    <a:lnTo>
                      <a:pt x="198" y="156"/>
                    </a:lnTo>
                    <a:lnTo>
                      <a:pt x="203" y="147"/>
                    </a:lnTo>
                    <a:lnTo>
                      <a:pt x="206" y="137"/>
                    </a:lnTo>
                    <a:lnTo>
                      <a:pt x="209" y="127"/>
                    </a:lnTo>
                    <a:lnTo>
                      <a:pt x="210" y="117"/>
                    </a:lnTo>
                    <a:lnTo>
                      <a:pt x="211" y="105"/>
                    </a:lnTo>
                    <a:lnTo>
                      <a:pt x="210" y="95"/>
                    </a:lnTo>
                    <a:lnTo>
                      <a:pt x="209" y="84"/>
                    </a:lnTo>
                    <a:lnTo>
                      <a:pt x="206" y="75"/>
                    </a:lnTo>
                    <a:lnTo>
                      <a:pt x="203" y="65"/>
                    </a:lnTo>
                    <a:lnTo>
                      <a:pt x="198" y="56"/>
                    </a:lnTo>
                    <a:lnTo>
                      <a:pt x="192" y="46"/>
                    </a:lnTo>
                    <a:lnTo>
                      <a:pt x="186" y="39"/>
                    </a:lnTo>
                    <a:lnTo>
                      <a:pt x="180" y="31"/>
                    </a:lnTo>
                    <a:lnTo>
                      <a:pt x="172" y="25"/>
                    </a:lnTo>
                    <a:lnTo>
                      <a:pt x="164" y="18"/>
                    </a:lnTo>
                    <a:lnTo>
                      <a:pt x="156" y="13"/>
                    </a:lnTo>
                    <a:lnTo>
                      <a:pt x="146" y="8"/>
                    </a:lnTo>
                    <a:lnTo>
                      <a:pt x="137" y="5"/>
                    </a:lnTo>
                    <a:lnTo>
                      <a:pt x="126" y="3"/>
                    </a:lnTo>
                    <a:lnTo>
                      <a:pt x="117"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3" name="Freeform 274"/>
              <p:cNvSpPr>
                <a:spLocks/>
              </p:cNvSpPr>
              <p:nvPr/>
            </p:nvSpPr>
            <p:spPr bwMode="auto">
              <a:xfrm>
                <a:off x="4994" y="3772"/>
                <a:ext cx="35" cy="36"/>
              </a:xfrm>
              <a:custGeom>
                <a:avLst/>
                <a:gdLst>
                  <a:gd name="T0" fmla="*/ 95 w 212"/>
                  <a:gd name="T1" fmla="*/ 1 h 211"/>
                  <a:gd name="T2" fmla="*/ 74 w 212"/>
                  <a:gd name="T3" fmla="*/ 4 h 211"/>
                  <a:gd name="T4" fmla="*/ 56 w 212"/>
                  <a:gd name="T5" fmla="*/ 13 h 211"/>
                  <a:gd name="T6" fmla="*/ 39 w 212"/>
                  <a:gd name="T7" fmla="*/ 24 h 211"/>
                  <a:gd name="T8" fmla="*/ 25 w 212"/>
                  <a:gd name="T9" fmla="*/ 39 h 211"/>
                  <a:gd name="T10" fmla="*/ 13 w 212"/>
                  <a:gd name="T11" fmla="*/ 55 h 211"/>
                  <a:gd name="T12" fmla="*/ 5 w 212"/>
                  <a:gd name="T13" fmla="*/ 74 h 211"/>
                  <a:gd name="T14" fmla="*/ 1 w 212"/>
                  <a:gd name="T15" fmla="*/ 95 h 211"/>
                  <a:gd name="T16" fmla="*/ 1 w 212"/>
                  <a:gd name="T17" fmla="*/ 117 h 211"/>
                  <a:gd name="T18" fmla="*/ 5 w 212"/>
                  <a:gd name="T19" fmla="*/ 137 h 211"/>
                  <a:gd name="T20" fmla="*/ 13 w 212"/>
                  <a:gd name="T21" fmla="*/ 156 h 211"/>
                  <a:gd name="T22" fmla="*/ 25 w 212"/>
                  <a:gd name="T23" fmla="*/ 172 h 211"/>
                  <a:gd name="T24" fmla="*/ 39 w 212"/>
                  <a:gd name="T25" fmla="*/ 188 h 211"/>
                  <a:gd name="T26" fmla="*/ 56 w 212"/>
                  <a:gd name="T27" fmla="*/ 198 h 211"/>
                  <a:gd name="T28" fmla="*/ 74 w 212"/>
                  <a:gd name="T29" fmla="*/ 206 h 211"/>
                  <a:gd name="T30" fmla="*/ 95 w 212"/>
                  <a:gd name="T31" fmla="*/ 210 h 211"/>
                  <a:gd name="T32" fmla="*/ 117 w 212"/>
                  <a:gd name="T33" fmla="*/ 210 h 211"/>
                  <a:gd name="T34" fmla="*/ 137 w 212"/>
                  <a:gd name="T35" fmla="*/ 206 h 211"/>
                  <a:gd name="T36" fmla="*/ 156 w 212"/>
                  <a:gd name="T37" fmla="*/ 198 h 211"/>
                  <a:gd name="T38" fmla="*/ 173 w 212"/>
                  <a:gd name="T39" fmla="*/ 188 h 211"/>
                  <a:gd name="T40" fmla="*/ 187 w 212"/>
                  <a:gd name="T41" fmla="*/ 172 h 211"/>
                  <a:gd name="T42" fmla="*/ 199 w 212"/>
                  <a:gd name="T43" fmla="*/ 156 h 211"/>
                  <a:gd name="T44" fmla="*/ 207 w 212"/>
                  <a:gd name="T45" fmla="*/ 137 h 211"/>
                  <a:gd name="T46" fmla="*/ 210 w 212"/>
                  <a:gd name="T47" fmla="*/ 117 h 211"/>
                  <a:gd name="T48" fmla="*/ 210 w 212"/>
                  <a:gd name="T49" fmla="*/ 95 h 211"/>
                  <a:gd name="T50" fmla="*/ 207 w 212"/>
                  <a:gd name="T51" fmla="*/ 74 h 211"/>
                  <a:gd name="T52" fmla="*/ 199 w 212"/>
                  <a:gd name="T53" fmla="*/ 55 h 211"/>
                  <a:gd name="T54" fmla="*/ 187 w 212"/>
                  <a:gd name="T55" fmla="*/ 39 h 211"/>
                  <a:gd name="T56" fmla="*/ 173 w 212"/>
                  <a:gd name="T57" fmla="*/ 24 h 211"/>
                  <a:gd name="T58" fmla="*/ 156 w 212"/>
                  <a:gd name="T59" fmla="*/ 13 h 211"/>
                  <a:gd name="T60" fmla="*/ 137 w 212"/>
                  <a:gd name="T61" fmla="*/ 4 h 211"/>
                  <a:gd name="T62" fmla="*/ 117 w 212"/>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6" y="0"/>
                    </a:moveTo>
                    <a:lnTo>
                      <a:pt x="95" y="1"/>
                    </a:lnTo>
                    <a:lnTo>
                      <a:pt x="85" y="2"/>
                    </a:lnTo>
                    <a:lnTo>
                      <a:pt x="74" y="4"/>
                    </a:lnTo>
                    <a:lnTo>
                      <a:pt x="65" y="8"/>
                    </a:lnTo>
                    <a:lnTo>
                      <a:pt x="56" y="13"/>
                    </a:lnTo>
                    <a:lnTo>
                      <a:pt x="47" y="18"/>
                    </a:lnTo>
                    <a:lnTo>
                      <a:pt x="39" y="24"/>
                    </a:lnTo>
                    <a:lnTo>
                      <a:pt x="31" y="31"/>
                    </a:lnTo>
                    <a:lnTo>
                      <a:pt x="25" y="39"/>
                    </a:lnTo>
                    <a:lnTo>
                      <a:pt x="19" y="47"/>
                    </a:lnTo>
                    <a:lnTo>
                      <a:pt x="13" y="55"/>
                    </a:lnTo>
                    <a:lnTo>
                      <a:pt x="8" y="65"/>
                    </a:lnTo>
                    <a:lnTo>
                      <a:pt x="5" y="74"/>
                    </a:lnTo>
                    <a:lnTo>
                      <a:pt x="2" y="85"/>
                    </a:lnTo>
                    <a:lnTo>
                      <a:pt x="1" y="95"/>
                    </a:lnTo>
                    <a:lnTo>
                      <a:pt x="0" y="106"/>
                    </a:lnTo>
                    <a:lnTo>
                      <a:pt x="1" y="117"/>
                    </a:lnTo>
                    <a:lnTo>
                      <a:pt x="2" y="127"/>
                    </a:lnTo>
                    <a:lnTo>
                      <a:pt x="5" y="137"/>
                    </a:lnTo>
                    <a:lnTo>
                      <a:pt x="8" y="146"/>
                    </a:lnTo>
                    <a:lnTo>
                      <a:pt x="13" y="156"/>
                    </a:lnTo>
                    <a:lnTo>
                      <a:pt x="19" y="165"/>
                    </a:lnTo>
                    <a:lnTo>
                      <a:pt x="25" y="172"/>
                    </a:lnTo>
                    <a:lnTo>
                      <a:pt x="31" y="180"/>
                    </a:lnTo>
                    <a:lnTo>
                      <a:pt x="39" y="188"/>
                    </a:lnTo>
                    <a:lnTo>
                      <a:pt x="47" y="193"/>
                    </a:lnTo>
                    <a:lnTo>
                      <a:pt x="56" y="198"/>
                    </a:lnTo>
                    <a:lnTo>
                      <a:pt x="65" y="203"/>
                    </a:lnTo>
                    <a:lnTo>
                      <a:pt x="74" y="206"/>
                    </a:lnTo>
                    <a:lnTo>
                      <a:pt x="85" y="209"/>
                    </a:lnTo>
                    <a:lnTo>
                      <a:pt x="95" y="210"/>
                    </a:lnTo>
                    <a:lnTo>
                      <a:pt x="106" y="211"/>
                    </a:lnTo>
                    <a:lnTo>
                      <a:pt x="117" y="210"/>
                    </a:lnTo>
                    <a:lnTo>
                      <a:pt x="128" y="209"/>
                    </a:lnTo>
                    <a:lnTo>
                      <a:pt x="137" y="206"/>
                    </a:lnTo>
                    <a:lnTo>
                      <a:pt x="147" y="203"/>
                    </a:lnTo>
                    <a:lnTo>
                      <a:pt x="156" y="198"/>
                    </a:lnTo>
                    <a:lnTo>
                      <a:pt x="164" y="193"/>
                    </a:lnTo>
                    <a:lnTo>
                      <a:pt x="173" y="188"/>
                    </a:lnTo>
                    <a:lnTo>
                      <a:pt x="181" y="180"/>
                    </a:lnTo>
                    <a:lnTo>
                      <a:pt x="187" y="172"/>
                    </a:lnTo>
                    <a:lnTo>
                      <a:pt x="194" y="165"/>
                    </a:lnTo>
                    <a:lnTo>
                      <a:pt x="199" y="156"/>
                    </a:lnTo>
                    <a:lnTo>
                      <a:pt x="203" y="146"/>
                    </a:lnTo>
                    <a:lnTo>
                      <a:pt x="207" y="137"/>
                    </a:lnTo>
                    <a:lnTo>
                      <a:pt x="209" y="127"/>
                    </a:lnTo>
                    <a:lnTo>
                      <a:pt x="210" y="117"/>
                    </a:lnTo>
                    <a:lnTo>
                      <a:pt x="212" y="106"/>
                    </a:lnTo>
                    <a:lnTo>
                      <a:pt x="210" y="95"/>
                    </a:lnTo>
                    <a:lnTo>
                      <a:pt x="209" y="85"/>
                    </a:lnTo>
                    <a:lnTo>
                      <a:pt x="207" y="74"/>
                    </a:lnTo>
                    <a:lnTo>
                      <a:pt x="203" y="65"/>
                    </a:lnTo>
                    <a:lnTo>
                      <a:pt x="199" y="55"/>
                    </a:lnTo>
                    <a:lnTo>
                      <a:pt x="194" y="47"/>
                    </a:lnTo>
                    <a:lnTo>
                      <a:pt x="187" y="39"/>
                    </a:lnTo>
                    <a:lnTo>
                      <a:pt x="181" y="31"/>
                    </a:lnTo>
                    <a:lnTo>
                      <a:pt x="173" y="24"/>
                    </a:lnTo>
                    <a:lnTo>
                      <a:pt x="164" y="18"/>
                    </a:lnTo>
                    <a:lnTo>
                      <a:pt x="156" y="13"/>
                    </a:lnTo>
                    <a:lnTo>
                      <a:pt x="147" y="8"/>
                    </a:lnTo>
                    <a:lnTo>
                      <a:pt x="137" y="4"/>
                    </a:lnTo>
                    <a:lnTo>
                      <a:pt x="128"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4" name="Freeform 275"/>
              <p:cNvSpPr>
                <a:spLocks/>
              </p:cNvSpPr>
              <p:nvPr/>
            </p:nvSpPr>
            <p:spPr bwMode="auto">
              <a:xfrm>
                <a:off x="5010" y="3800"/>
                <a:ext cx="35" cy="35"/>
              </a:xfrm>
              <a:custGeom>
                <a:avLst/>
                <a:gdLst>
                  <a:gd name="T0" fmla="*/ 96 w 212"/>
                  <a:gd name="T1" fmla="*/ 0 h 211"/>
                  <a:gd name="T2" fmla="*/ 75 w 212"/>
                  <a:gd name="T3" fmla="*/ 5 h 211"/>
                  <a:gd name="T4" fmla="*/ 56 w 212"/>
                  <a:gd name="T5" fmla="*/ 12 h 211"/>
                  <a:gd name="T6" fmla="*/ 39 w 212"/>
                  <a:gd name="T7" fmla="*/ 24 h 211"/>
                  <a:gd name="T8" fmla="*/ 25 w 212"/>
                  <a:gd name="T9" fmla="*/ 38 h 211"/>
                  <a:gd name="T10" fmla="*/ 13 w 212"/>
                  <a:gd name="T11" fmla="*/ 54 h 211"/>
                  <a:gd name="T12" fmla="*/ 5 w 212"/>
                  <a:gd name="T13" fmla="*/ 73 h 211"/>
                  <a:gd name="T14" fmla="*/ 2 w 212"/>
                  <a:gd name="T15" fmla="*/ 95 h 211"/>
                  <a:gd name="T16" fmla="*/ 2 w 212"/>
                  <a:gd name="T17" fmla="*/ 116 h 211"/>
                  <a:gd name="T18" fmla="*/ 5 w 212"/>
                  <a:gd name="T19" fmla="*/ 136 h 211"/>
                  <a:gd name="T20" fmla="*/ 13 w 212"/>
                  <a:gd name="T21" fmla="*/ 155 h 211"/>
                  <a:gd name="T22" fmla="*/ 25 w 212"/>
                  <a:gd name="T23" fmla="*/ 173 h 211"/>
                  <a:gd name="T24" fmla="*/ 39 w 212"/>
                  <a:gd name="T25" fmla="*/ 187 h 211"/>
                  <a:gd name="T26" fmla="*/ 56 w 212"/>
                  <a:gd name="T27" fmla="*/ 198 h 211"/>
                  <a:gd name="T28" fmla="*/ 75 w 212"/>
                  <a:gd name="T29" fmla="*/ 206 h 211"/>
                  <a:gd name="T30" fmla="*/ 96 w 212"/>
                  <a:gd name="T31" fmla="*/ 211 h 211"/>
                  <a:gd name="T32" fmla="*/ 117 w 212"/>
                  <a:gd name="T33" fmla="*/ 211 h 211"/>
                  <a:gd name="T34" fmla="*/ 137 w 212"/>
                  <a:gd name="T35" fmla="*/ 206 h 211"/>
                  <a:gd name="T36" fmla="*/ 156 w 212"/>
                  <a:gd name="T37" fmla="*/ 198 h 211"/>
                  <a:gd name="T38" fmla="*/ 173 w 212"/>
                  <a:gd name="T39" fmla="*/ 187 h 211"/>
                  <a:gd name="T40" fmla="*/ 187 w 212"/>
                  <a:gd name="T41" fmla="*/ 173 h 211"/>
                  <a:gd name="T42" fmla="*/ 199 w 212"/>
                  <a:gd name="T43" fmla="*/ 155 h 211"/>
                  <a:gd name="T44" fmla="*/ 207 w 212"/>
                  <a:gd name="T45" fmla="*/ 136 h 211"/>
                  <a:gd name="T46" fmla="*/ 211 w 212"/>
                  <a:gd name="T47" fmla="*/ 116 h 211"/>
                  <a:gd name="T48" fmla="*/ 211 w 212"/>
                  <a:gd name="T49" fmla="*/ 95 h 211"/>
                  <a:gd name="T50" fmla="*/ 207 w 212"/>
                  <a:gd name="T51" fmla="*/ 73 h 211"/>
                  <a:gd name="T52" fmla="*/ 199 w 212"/>
                  <a:gd name="T53" fmla="*/ 54 h 211"/>
                  <a:gd name="T54" fmla="*/ 187 w 212"/>
                  <a:gd name="T55" fmla="*/ 38 h 211"/>
                  <a:gd name="T56" fmla="*/ 173 w 212"/>
                  <a:gd name="T57" fmla="*/ 24 h 211"/>
                  <a:gd name="T58" fmla="*/ 156 w 212"/>
                  <a:gd name="T59" fmla="*/ 12 h 211"/>
                  <a:gd name="T60" fmla="*/ 137 w 212"/>
                  <a:gd name="T61" fmla="*/ 5 h 211"/>
                  <a:gd name="T62" fmla="*/ 117 w 212"/>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1">
                    <a:moveTo>
                      <a:pt x="107" y="0"/>
                    </a:moveTo>
                    <a:lnTo>
                      <a:pt x="96" y="0"/>
                    </a:lnTo>
                    <a:lnTo>
                      <a:pt x="85" y="1"/>
                    </a:lnTo>
                    <a:lnTo>
                      <a:pt x="75" y="5"/>
                    </a:lnTo>
                    <a:lnTo>
                      <a:pt x="65" y="8"/>
                    </a:lnTo>
                    <a:lnTo>
                      <a:pt x="56" y="12"/>
                    </a:lnTo>
                    <a:lnTo>
                      <a:pt x="48" y="18"/>
                    </a:lnTo>
                    <a:lnTo>
                      <a:pt x="39" y="24"/>
                    </a:lnTo>
                    <a:lnTo>
                      <a:pt x="32" y="31"/>
                    </a:lnTo>
                    <a:lnTo>
                      <a:pt x="25" y="38"/>
                    </a:lnTo>
                    <a:lnTo>
                      <a:pt x="19" y="46"/>
                    </a:lnTo>
                    <a:lnTo>
                      <a:pt x="13" y="54"/>
                    </a:lnTo>
                    <a:lnTo>
                      <a:pt x="9" y="64"/>
                    </a:lnTo>
                    <a:lnTo>
                      <a:pt x="5" y="73"/>
                    </a:lnTo>
                    <a:lnTo>
                      <a:pt x="3" y="84"/>
                    </a:lnTo>
                    <a:lnTo>
                      <a:pt x="2" y="95"/>
                    </a:lnTo>
                    <a:lnTo>
                      <a:pt x="0" y="105"/>
                    </a:lnTo>
                    <a:lnTo>
                      <a:pt x="2" y="116"/>
                    </a:lnTo>
                    <a:lnTo>
                      <a:pt x="3" y="127"/>
                    </a:lnTo>
                    <a:lnTo>
                      <a:pt x="5" y="136"/>
                    </a:lnTo>
                    <a:lnTo>
                      <a:pt x="9" y="147"/>
                    </a:lnTo>
                    <a:lnTo>
                      <a:pt x="13" y="155"/>
                    </a:lnTo>
                    <a:lnTo>
                      <a:pt x="19" y="164"/>
                    </a:lnTo>
                    <a:lnTo>
                      <a:pt x="25" y="173"/>
                    </a:lnTo>
                    <a:lnTo>
                      <a:pt x="32" y="180"/>
                    </a:lnTo>
                    <a:lnTo>
                      <a:pt x="39" y="187"/>
                    </a:lnTo>
                    <a:lnTo>
                      <a:pt x="48" y="193"/>
                    </a:lnTo>
                    <a:lnTo>
                      <a:pt x="56" y="198"/>
                    </a:lnTo>
                    <a:lnTo>
                      <a:pt x="65" y="202"/>
                    </a:lnTo>
                    <a:lnTo>
                      <a:pt x="75" y="206"/>
                    </a:lnTo>
                    <a:lnTo>
                      <a:pt x="85" y="208"/>
                    </a:lnTo>
                    <a:lnTo>
                      <a:pt x="96" y="211"/>
                    </a:lnTo>
                    <a:lnTo>
                      <a:pt x="107" y="211"/>
                    </a:lnTo>
                    <a:lnTo>
                      <a:pt x="117" y="211"/>
                    </a:lnTo>
                    <a:lnTo>
                      <a:pt x="128" y="208"/>
                    </a:lnTo>
                    <a:lnTo>
                      <a:pt x="137" y="206"/>
                    </a:lnTo>
                    <a:lnTo>
                      <a:pt x="147" y="202"/>
                    </a:lnTo>
                    <a:lnTo>
                      <a:pt x="156" y="198"/>
                    </a:lnTo>
                    <a:lnTo>
                      <a:pt x="166" y="193"/>
                    </a:lnTo>
                    <a:lnTo>
                      <a:pt x="173" y="187"/>
                    </a:lnTo>
                    <a:lnTo>
                      <a:pt x="181" y="180"/>
                    </a:lnTo>
                    <a:lnTo>
                      <a:pt x="187" y="173"/>
                    </a:lnTo>
                    <a:lnTo>
                      <a:pt x="194" y="164"/>
                    </a:lnTo>
                    <a:lnTo>
                      <a:pt x="199" y="155"/>
                    </a:lnTo>
                    <a:lnTo>
                      <a:pt x="204" y="147"/>
                    </a:lnTo>
                    <a:lnTo>
                      <a:pt x="207" y="136"/>
                    </a:lnTo>
                    <a:lnTo>
                      <a:pt x="210" y="127"/>
                    </a:lnTo>
                    <a:lnTo>
                      <a:pt x="211" y="116"/>
                    </a:lnTo>
                    <a:lnTo>
                      <a:pt x="212" y="105"/>
                    </a:lnTo>
                    <a:lnTo>
                      <a:pt x="211" y="95"/>
                    </a:lnTo>
                    <a:lnTo>
                      <a:pt x="210" y="84"/>
                    </a:lnTo>
                    <a:lnTo>
                      <a:pt x="207" y="73"/>
                    </a:lnTo>
                    <a:lnTo>
                      <a:pt x="204" y="64"/>
                    </a:lnTo>
                    <a:lnTo>
                      <a:pt x="199" y="54"/>
                    </a:lnTo>
                    <a:lnTo>
                      <a:pt x="194" y="46"/>
                    </a:lnTo>
                    <a:lnTo>
                      <a:pt x="187" y="38"/>
                    </a:lnTo>
                    <a:lnTo>
                      <a:pt x="181" y="31"/>
                    </a:lnTo>
                    <a:lnTo>
                      <a:pt x="173" y="24"/>
                    </a:lnTo>
                    <a:lnTo>
                      <a:pt x="166" y="18"/>
                    </a:lnTo>
                    <a:lnTo>
                      <a:pt x="156" y="12"/>
                    </a:lnTo>
                    <a:lnTo>
                      <a:pt x="147" y="8"/>
                    </a:lnTo>
                    <a:lnTo>
                      <a:pt x="137" y="5"/>
                    </a:lnTo>
                    <a:lnTo>
                      <a:pt x="128" y="1"/>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5" name="Freeform 276"/>
              <p:cNvSpPr>
                <a:spLocks/>
              </p:cNvSpPr>
              <p:nvPr/>
            </p:nvSpPr>
            <p:spPr bwMode="auto">
              <a:xfrm>
                <a:off x="5025" y="3824"/>
                <a:ext cx="35" cy="36"/>
              </a:xfrm>
              <a:custGeom>
                <a:avLst/>
                <a:gdLst>
                  <a:gd name="T0" fmla="*/ 94 w 210"/>
                  <a:gd name="T1" fmla="*/ 1 h 211"/>
                  <a:gd name="T2" fmla="*/ 73 w 210"/>
                  <a:gd name="T3" fmla="*/ 4 h 211"/>
                  <a:gd name="T4" fmla="*/ 54 w 210"/>
                  <a:gd name="T5" fmla="*/ 13 h 211"/>
                  <a:gd name="T6" fmla="*/ 38 w 210"/>
                  <a:gd name="T7" fmla="*/ 23 h 211"/>
                  <a:gd name="T8" fmla="*/ 24 w 210"/>
                  <a:gd name="T9" fmla="*/ 39 h 211"/>
                  <a:gd name="T10" fmla="*/ 12 w 210"/>
                  <a:gd name="T11" fmla="*/ 55 h 211"/>
                  <a:gd name="T12" fmla="*/ 5 w 210"/>
                  <a:gd name="T13" fmla="*/ 74 h 211"/>
                  <a:gd name="T14" fmla="*/ 0 w 210"/>
                  <a:gd name="T15" fmla="*/ 94 h 211"/>
                  <a:gd name="T16" fmla="*/ 0 w 210"/>
                  <a:gd name="T17" fmla="*/ 115 h 211"/>
                  <a:gd name="T18" fmla="*/ 5 w 210"/>
                  <a:gd name="T19" fmla="*/ 137 h 211"/>
                  <a:gd name="T20" fmla="*/ 12 w 210"/>
                  <a:gd name="T21" fmla="*/ 156 h 211"/>
                  <a:gd name="T22" fmla="*/ 24 w 210"/>
                  <a:gd name="T23" fmla="*/ 172 h 211"/>
                  <a:gd name="T24" fmla="*/ 38 w 210"/>
                  <a:gd name="T25" fmla="*/ 186 h 211"/>
                  <a:gd name="T26" fmla="*/ 54 w 210"/>
                  <a:gd name="T27" fmla="*/ 198 h 211"/>
                  <a:gd name="T28" fmla="*/ 73 w 210"/>
                  <a:gd name="T29" fmla="*/ 206 h 211"/>
                  <a:gd name="T30" fmla="*/ 94 w 210"/>
                  <a:gd name="T31" fmla="*/ 210 h 211"/>
                  <a:gd name="T32" fmla="*/ 116 w 210"/>
                  <a:gd name="T33" fmla="*/ 210 h 211"/>
                  <a:gd name="T34" fmla="*/ 136 w 210"/>
                  <a:gd name="T35" fmla="*/ 206 h 211"/>
                  <a:gd name="T36" fmla="*/ 155 w 210"/>
                  <a:gd name="T37" fmla="*/ 198 h 211"/>
                  <a:gd name="T38" fmla="*/ 172 w 210"/>
                  <a:gd name="T39" fmla="*/ 186 h 211"/>
                  <a:gd name="T40" fmla="*/ 187 w 210"/>
                  <a:gd name="T41" fmla="*/ 172 h 211"/>
                  <a:gd name="T42" fmla="*/ 197 w 210"/>
                  <a:gd name="T43" fmla="*/ 156 h 211"/>
                  <a:gd name="T44" fmla="*/ 206 w 210"/>
                  <a:gd name="T45" fmla="*/ 137 h 211"/>
                  <a:gd name="T46" fmla="*/ 210 w 210"/>
                  <a:gd name="T47" fmla="*/ 115 h 211"/>
                  <a:gd name="T48" fmla="*/ 210 w 210"/>
                  <a:gd name="T49" fmla="*/ 94 h 211"/>
                  <a:gd name="T50" fmla="*/ 206 w 210"/>
                  <a:gd name="T51" fmla="*/ 74 h 211"/>
                  <a:gd name="T52" fmla="*/ 197 w 210"/>
                  <a:gd name="T53" fmla="*/ 55 h 211"/>
                  <a:gd name="T54" fmla="*/ 187 w 210"/>
                  <a:gd name="T55" fmla="*/ 39 h 211"/>
                  <a:gd name="T56" fmla="*/ 172 w 210"/>
                  <a:gd name="T57" fmla="*/ 23 h 211"/>
                  <a:gd name="T58" fmla="*/ 155 w 210"/>
                  <a:gd name="T59" fmla="*/ 13 h 211"/>
                  <a:gd name="T60" fmla="*/ 136 w 210"/>
                  <a:gd name="T61" fmla="*/ 4 h 211"/>
                  <a:gd name="T62" fmla="*/ 116 w 210"/>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1"/>
                    </a:lnTo>
                    <a:lnTo>
                      <a:pt x="84" y="2"/>
                    </a:lnTo>
                    <a:lnTo>
                      <a:pt x="73" y="4"/>
                    </a:lnTo>
                    <a:lnTo>
                      <a:pt x="64" y="8"/>
                    </a:lnTo>
                    <a:lnTo>
                      <a:pt x="54" y="13"/>
                    </a:lnTo>
                    <a:lnTo>
                      <a:pt x="46" y="17"/>
                    </a:lnTo>
                    <a:lnTo>
                      <a:pt x="38" y="23"/>
                    </a:lnTo>
                    <a:lnTo>
                      <a:pt x="31" y="30"/>
                    </a:lnTo>
                    <a:lnTo>
                      <a:pt x="24" y="39"/>
                    </a:lnTo>
                    <a:lnTo>
                      <a:pt x="18" y="46"/>
                    </a:lnTo>
                    <a:lnTo>
                      <a:pt x="12" y="55"/>
                    </a:lnTo>
                    <a:lnTo>
                      <a:pt x="8" y="65"/>
                    </a:lnTo>
                    <a:lnTo>
                      <a:pt x="5" y="74"/>
                    </a:lnTo>
                    <a:lnTo>
                      <a:pt x="1" y="83"/>
                    </a:lnTo>
                    <a:lnTo>
                      <a:pt x="0" y="94"/>
                    </a:lnTo>
                    <a:lnTo>
                      <a:pt x="0" y="105"/>
                    </a:lnTo>
                    <a:lnTo>
                      <a:pt x="0" y="115"/>
                    </a:lnTo>
                    <a:lnTo>
                      <a:pt x="1" y="126"/>
                    </a:lnTo>
                    <a:lnTo>
                      <a:pt x="5" y="137"/>
                    </a:lnTo>
                    <a:lnTo>
                      <a:pt x="8" y="146"/>
                    </a:lnTo>
                    <a:lnTo>
                      <a:pt x="12" y="156"/>
                    </a:lnTo>
                    <a:lnTo>
                      <a:pt x="18" y="164"/>
                    </a:lnTo>
                    <a:lnTo>
                      <a:pt x="24" y="172"/>
                    </a:lnTo>
                    <a:lnTo>
                      <a:pt x="31" y="179"/>
                    </a:lnTo>
                    <a:lnTo>
                      <a:pt x="38" y="186"/>
                    </a:lnTo>
                    <a:lnTo>
                      <a:pt x="46" y="192"/>
                    </a:lnTo>
                    <a:lnTo>
                      <a:pt x="54" y="198"/>
                    </a:lnTo>
                    <a:lnTo>
                      <a:pt x="64" y="203"/>
                    </a:lnTo>
                    <a:lnTo>
                      <a:pt x="73" y="206"/>
                    </a:lnTo>
                    <a:lnTo>
                      <a:pt x="84" y="209"/>
                    </a:lnTo>
                    <a:lnTo>
                      <a:pt x="94" y="210"/>
                    </a:lnTo>
                    <a:lnTo>
                      <a:pt x="105" y="211"/>
                    </a:lnTo>
                    <a:lnTo>
                      <a:pt x="116" y="210"/>
                    </a:lnTo>
                    <a:lnTo>
                      <a:pt x="126" y="209"/>
                    </a:lnTo>
                    <a:lnTo>
                      <a:pt x="136" y="206"/>
                    </a:lnTo>
                    <a:lnTo>
                      <a:pt x="145" y="203"/>
                    </a:lnTo>
                    <a:lnTo>
                      <a:pt x="155" y="198"/>
                    </a:lnTo>
                    <a:lnTo>
                      <a:pt x="164" y="192"/>
                    </a:lnTo>
                    <a:lnTo>
                      <a:pt x="172" y="186"/>
                    </a:lnTo>
                    <a:lnTo>
                      <a:pt x="180" y="179"/>
                    </a:lnTo>
                    <a:lnTo>
                      <a:pt x="187" y="172"/>
                    </a:lnTo>
                    <a:lnTo>
                      <a:pt x="193" y="164"/>
                    </a:lnTo>
                    <a:lnTo>
                      <a:pt x="197" y="156"/>
                    </a:lnTo>
                    <a:lnTo>
                      <a:pt x="202" y="146"/>
                    </a:lnTo>
                    <a:lnTo>
                      <a:pt x="206" y="137"/>
                    </a:lnTo>
                    <a:lnTo>
                      <a:pt x="208" y="126"/>
                    </a:lnTo>
                    <a:lnTo>
                      <a:pt x="210" y="115"/>
                    </a:lnTo>
                    <a:lnTo>
                      <a:pt x="210" y="105"/>
                    </a:lnTo>
                    <a:lnTo>
                      <a:pt x="210" y="94"/>
                    </a:lnTo>
                    <a:lnTo>
                      <a:pt x="208" y="83"/>
                    </a:lnTo>
                    <a:lnTo>
                      <a:pt x="206" y="74"/>
                    </a:lnTo>
                    <a:lnTo>
                      <a:pt x="202" y="65"/>
                    </a:lnTo>
                    <a:lnTo>
                      <a:pt x="197" y="55"/>
                    </a:lnTo>
                    <a:lnTo>
                      <a:pt x="193" y="46"/>
                    </a:lnTo>
                    <a:lnTo>
                      <a:pt x="187" y="39"/>
                    </a:lnTo>
                    <a:lnTo>
                      <a:pt x="180" y="30"/>
                    </a:lnTo>
                    <a:lnTo>
                      <a:pt x="172" y="23"/>
                    </a:lnTo>
                    <a:lnTo>
                      <a:pt x="164" y="17"/>
                    </a:lnTo>
                    <a:lnTo>
                      <a:pt x="155" y="13"/>
                    </a:lnTo>
                    <a:lnTo>
                      <a:pt x="145" y="8"/>
                    </a:lnTo>
                    <a:lnTo>
                      <a:pt x="136" y="4"/>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6" name="Freeform 277"/>
              <p:cNvSpPr>
                <a:spLocks/>
              </p:cNvSpPr>
              <p:nvPr/>
            </p:nvSpPr>
            <p:spPr bwMode="auto">
              <a:xfrm>
                <a:off x="5041" y="3842"/>
                <a:ext cx="35" cy="35"/>
              </a:xfrm>
              <a:custGeom>
                <a:avLst/>
                <a:gdLst>
                  <a:gd name="T0" fmla="*/ 95 w 211"/>
                  <a:gd name="T1" fmla="*/ 0 h 211"/>
                  <a:gd name="T2" fmla="*/ 74 w 211"/>
                  <a:gd name="T3" fmla="*/ 5 h 211"/>
                  <a:gd name="T4" fmla="*/ 55 w 211"/>
                  <a:gd name="T5" fmla="*/ 13 h 211"/>
                  <a:gd name="T6" fmla="*/ 38 w 211"/>
                  <a:gd name="T7" fmla="*/ 24 h 211"/>
                  <a:gd name="T8" fmla="*/ 24 w 211"/>
                  <a:gd name="T9" fmla="*/ 38 h 211"/>
                  <a:gd name="T10" fmla="*/ 12 w 211"/>
                  <a:gd name="T11" fmla="*/ 56 h 211"/>
                  <a:gd name="T12" fmla="*/ 5 w 211"/>
                  <a:gd name="T13" fmla="*/ 75 h 211"/>
                  <a:gd name="T14" fmla="*/ 0 w 211"/>
                  <a:gd name="T15" fmla="*/ 95 h 211"/>
                  <a:gd name="T16" fmla="*/ 0 w 211"/>
                  <a:gd name="T17" fmla="*/ 116 h 211"/>
                  <a:gd name="T18" fmla="*/ 5 w 211"/>
                  <a:gd name="T19" fmla="*/ 137 h 211"/>
                  <a:gd name="T20" fmla="*/ 12 w 211"/>
                  <a:gd name="T21" fmla="*/ 156 h 211"/>
                  <a:gd name="T22" fmla="*/ 24 w 211"/>
                  <a:gd name="T23" fmla="*/ 173 h 211"/>
                  <a:gd name="T24" fmla="*/ 38 w 211"/>
                  <a:gd name="T25" fmla="*/ 187 h 211"/>
                  <a:gd name="T26" fmla="*/ 55 w 211"/>
                  <a:gd name="T27" fmla="*/ 199 h 211"/>
                  <a:gd name="T28" fmla="*/ 74 w 211"/>
                  <a:gd name="T29" fmla="*/ 206 h 211"/>
                  <a:gd name="T30" fmla="*/ 95 w 211"/>
                  <a:gd name="T31" fmla="*/ 211 h 211"/>
                  <a:gd name="T32" fmla="*/ 116 w 211"/>
                  <a:gd name="T33" fmla="*/ 211 h 211"/>
                  <a:gd name="T34" fmla="*/ 136 w 211"/>
                  <a:gd name="T35" fmla="*/ 206 h 211"/>
                  <a:gd name="T36" fmla="*/ 155 w 211"/>
                  <a:gd name="T37" fmla="*/ 199 h 211"/>
                  <a:gd name="T38" fmla="*/ 173 w 211"/>
                  <a:gd name="T39" fmla="*/ 187 h 211"/>
                  <a:gd name="T40" fmla="*/ 187 w 211"/>
                  <a:gd name="T41" fmla="*/ 173 h 211"/>
                  <a:gd name="T42" fmla="*/ 198 w 211"/>
                  <a:gd name="T43" fmla="*/ 156 h 211"/>
                  <a:gd name="T44" fmla="*/ 206 w 211"/>
                  <a:gd name="T45" fmla="*/ 137 h 211"/>
                  <a:gd name="T46" fmla="*/ 211 w 211"/>
                  <a:gd name="T47" fmla="*/ 116 h 211"/>
                  <a:gd name="T48" fmla="*/ 211 w 211"/>
                  <a:gd name="T49" fmla="*/ 95 h 211"/>
                  <a:gd name="T50" fmla="*/ 206 w 211"/>
                  <a:gd name="T51" fmla="*/ 75 h 211"/>
                  <a:gd name="T52" fmla="*/ 198 w 211"/>
                  <a:gd name="T53" fmla="*/ 56 h 211"/>
                  <a:gd name="T54" fmla="*/ 187 w 211"/>
                  <a:gd name="T55" fmla="*/ 38 h 211"/>
                  <a:gd name="T56" fmla="*/ 173 w 211"/>
                  <a:gd name="T57" fmla="*/ 24 h 211"/>
                  <a:gd name="T58" fmla="*/ 155 w 211"/>
                  <a:gd name="T59" fmla="*/ 13 h 211"/>
                  <a:gd name="T60" fmla="*/ 136 w 211"/>
                  <a:gd name="T61" fmla="*/ 5 h 211"/>
                  <a:gd name="T62" fmla="*/ 116 w 211"/>
                  <a:gd name="T6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1">
                    <a:moveTo>
                      <a:pt x="105" y="0"/>
                    </a:moveTo>
                    <a:lnTo>
                      <a:pt x="95" y="0"/>
                    </a:lnTo>
                    <a:lnTo>
                      <a:pt x="84" y="3"/>
                    </a:lnTo>
                    <a:lnTo>
                      <a:pt x="74" y="5"/>
                    </a:lnTo>
                    <a:lnTo>
                      <a:pt x="64" y="9"/>
                    </a:lnTo>
                    <a:lnTo>
                      <a:pt x="55" y="13"/>
                    </a:lnTo>
                    <a:lnTo>
                      <a:pt x="46" y="18"/>
                    </a:lnTo>
                    <a:lnTo>
                      <a:pt x="38" y="24"/>
                    </a:lnTo>
                    <a:lnTo>
                      <a:pt x="31" y="31"/>
                    </a:lnTo>
                    <a:lnTo>
                      <a:pt x="24" y="38"/>
                    </a:lnTo>
                    <a:lnTo>
                      <a:pt x="18" y="46"/>
                    </a:lnTo>
                    <a:lnTo>
                      <a:pt x="12" y="56"/>
                    </a:lnTo>
                    <a:lnTo>
                      <a:pt x="9" y="64"/>
                    </a:lnTo>
                    <a:lnTo>
                      <a:pt x="5" y="75"/>
                    </a:lnTo>
                    <a:lnTo>
                      <a:pt x="1" y="84"/>
                    </a:lnTo>
                    <a:lnTo>
                      <a:pt x="0" y="95"/>
                    </a:lnTo>
                    <a:lnTo>
                      <a:pt x="0" y="106"/>
                    </a:lnTo>
                    <a:lnTo>
                      <a:pt x="0" y="116"/>
                    </a:lnTo>
                    <a:lnTo>
                      <a:pt x="1" y="127"/>
                    </a:lnTo>
                    <a:lnTo>
                      <a:pt x="5" y="137"/>
                    </a:lnTo>
                    <a:lnTo>
                      <a:pt x="9" y="147"/>
                    </a:lnTo>
                    <a:lnTo>
                      <a:pt x="12" y="156"/>
                    </a:lnTo>
                    <a:lnTo>
                      <a:pt x="18" y="165"/>
                    </a:lnTo>
                    <a:lnTo>
                      <a:pt x="24" y="173"/>
                    </a:lnTo>
                    <a:lnTo>
                      <a:pt x="31" y="180"/>
                    </a:lnTo>
                    <a:lnTo>
                      <a:pt x="38" y="187"/>
                    </a:lnTo>
                    <a:lnTo>
                      <a:pt x="46" y="193"/>
                    </a:lnTo>
                    <a:lnTo>
                      <a:pt x="55" y="199"/>
                    </a:lnTo>
                    <a:lnTo>
                      <a:pt x="64" y="203"/>
                    </a:lnTo>
                    <a:lnTo>
                      <a:pt x="74" y="206"/>
                    </a:lnTo>
                    <a:lnTo>
                      <a:pt x="84" y="210"/>
                    </a:lnTo>
                    <a:lnTo>
                      <a:pt x="95" y="211"/>
                    </a:lnTo>
                    <a:lnTo>
                      <a:pt x="105" y="211"/>
                    </a:lnTo>
                    <a:lnTo>
                      <a:pt x="116" y="211"/>
                    </a:lnTo>
                    <a:lnTo>
                      <a:pt x="127" y="210"/>
                    </a:lnTo>
                    <a:lnTo>
                      <a:pt x="136" y="206"/>
                    </a:lnTo>
                    <a:lnTo>
                      <a:pt x="147" y="203"/>
                    </a:lnTo>
                    <a:lnTo>
                      <a:pt x="155" y="199"/>
                    </a:lnTo>
                    <a:lnTo>
                      <a:pt x="165" y="193"/>
                    </a:lnTo>
                    <a:lnTo>
                      <a:pt x="173" y="187"/>
                    </a:lnTo>
                    <a:lnTo>
                      <a:pt x="180" y="180"/>
                    </a:lnTo>
                    <a:lnTo>
                      <a:pt x="187" y="173"/>
                    </a:lnTo>
                    <a:lnTo>
                      <a:pt x="193" y="165"/>
                    </a:lnTo>
                    <a:lnTo>
                      <a:pt x="198" y="156"/>
                    </a:lnTo>
                    <a:lnTo>
                      <a:pt x="202" y="147"/>
                    </a:lnTo>
                    <a:lnTo>
                      <a:pt x="206" y="137"/>
                    </a:lnTo>
                    <a:lnTo>
                      <a:pt x="208" y="127"/>
                    </a:lnTo>
                    <a:lnTo>
                      <a:pt x="211" y="116"/>
                    </a:lnTo>
                    <a:lnTo>
                      <a:pt x="211" y="106"/>
                    </a:lnTo>
                    <a:lnTo>
                      <a:pt x="211" y="95"/>
                    </a:lnTo>
                    <a:lnTo>
                      <a:pt x="208" y="84"/>
                    </a:lnTo>
                    <a:lnTo>
                      <a:pt x="206" y="75"/>
                    </a:lnTo>
                    <a:lnTo>
                      <a:pt x="202" y="64"/>
                    </a:lnTo>
                    <a:lnTo>
                      <a:pt x="198" y="56"/>
                    </a:lnTo>
                    <a:lnTo>
                      <a:pt x="193" y="46"/>
                    </a:lnTo>
                    <a:lnTo>
                      <a:pt x="187" y="38"/>
                    </a:lnTo>
                    <a:lnTo>
                      <a:pt x="180" y="31"/>
                    </a:lnTo>
                    <a:lnTo>
                      <a:pt x="173" y="24"/>
                    </a:lnTo>
                    <a:lnTo>
                      <a:pt x="165" y="18"/>
                    </a:lnTo>
                    <a:lnTo>
                      <a:pt x="155" y="13"/>
                    </a:lnTo>
                    <a:lnTo>
                      <a:pt x="147" y="9"/>
                    </a:lnTo>
                    <a:lnTo>
                      <a:pt x="136" y="5"/>
                    </a:lnTo>
                    <a:lnTo>
                      <a:pt x="127" y="3"/>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7" name="Freeform 278"/>
              <p:cNvSpPr>
                <a:spLocks/>
              </p:cNvSpPr>
              <p:nvPr/>
            </p:nvSpPr>
            <p:spPr bwMode="auto">
              <a:xfrm>
                <a:off x="5056" y="3853"/>
                <a:ext cx="36" cy="30"/>
              </a:xfrm>
              <a:custGeom>
                <a:avLst/>
                <a:gdLst>
                  <a:gd name="T0" fmla="*/ 105 w 210"/>
                  <a:gd name="T1" fmla="*/ 0 h 182"/>
                  <a:gd name="T2" fmla="*/ 94 w 210"/>
                  <a:gd name="T3" fmla="*/ 0 h 182"/>
                  <a:gd name="T4" fmla="*/ 84 w 210"/>
                  <a:gd name="T5" fmla="*/ 1 h 182"/>
                  <a:gd name="T6" fmla="*/ 73 w 210"/>
                  <a:gd name="T7" fmla="*/ 5 h 182"/>
                  <a:gd name="T8" fmla="*/ 64 w 210"/>
                  <a:gd name="T9" fmla="*/ 8 h 182"/>
                  <a:gd name="T10" fmla="*/ 54 w 210"/>
                  <a:gd name="T11" fmla="*/ 12 h 182"/>
                  <a:gd name="T12" fmla="*/ 46 w 210"/>
                  <a:gd name="T13" fmla="*/ 18 h 182"/>
                  <a:gd name="T14" fmla="*/ 38 w 210"/>
                  <a:gd name="T15" fmla="*/ 24 h 182"/>
                  <a:gd name="T16" fmla="*/ 30 w 210"/>
                  <a:gd name="T17" fmla="*/ 31 h 182"/>
                  <a:gd name="T18" fmla="*/ 23 w 210"/>
                  <a:gd name="T19" fmla="*/ 38 h 182"/>
                  <a:gd name="T20" fmla="*/ 17 w 210"/>
                  <a:gd name="T21" fmla="*/ 46 h 182"/>
                  <a:gd name="T22" fmla="*/ 13 w 210"/>
                  <a:gd name="T23" fmla="*/ 55 h 182"/>
                  <a:gd name="T24" fmla="*/ 8 w 210"/>
                  <a:gd name="T25" fmla="*/ 64 h 182"/>
                  <a:gd name="T26" fmla="*/ 4 w 210"/>
                  <a:gd name="T27" fmla="*/ 73 h 182"/>
                  <a:gd name="T28" fmla="*/ 2 w 210"/>
                  <a:gd name="T29" fmla="*/ 84 h 182"/>
                  <a:gd name="T30" fmla="*/ 0 w 210"/>
                  <a:gd name="T31" fmla="*/ 95 h 182"/>
                  <a:gd name="T32" fmla="*/ 0 w 210"/>
                  <a:gd name="T33" fmla="*/ 105 h 182"/>
                  <a:gd name="T34" fmla="*/ 0 w 210"/>
                  <a:gd name="T35" fmla="*/ 116 h 182"/>
                  <a:gd name="T36" fmla="*/ 2 w 210"/>
                  <a:gd name="T37" fmla="*/ 128 h 182"/>
                  <a:gd name="T38" fmla="*/ 4 w 210"/>
                  <a:gd name="T39" fmla="*/ 139 h 182"/>
                  <a:gd name="T40" fmla="*/ 8 w 210"/>
                  <a:gd name="T41" fmla="*/ 148 h 182"/>
                  <a:gd name="T42" fmla="*/ 13 w 210"/>
                  <a:gd name="T43" fmla="*/ 157 h 182"/>
                  <a:gd name="T44" fmla="*/ 19 w 210"/>
                  <a:gd name="T45" fmla="*/ 167 h 182"/>
                  <a:gd name="T46" fmla="*/ 26 w 210"/>
                  <a:gd name="T47" fmla="*/ 175 h 182"/>
                  <a:gd name="T48" fmla="*/ 33 w 210"/>
                  <a:gd name="T49" fmla="*/ 182 h 182"/>
                  <a:gd name="T50" fmla="*/ 177 w 210"/>
                  <a:gd name="T51" fmla="*/ 182 h 182"/>
                  <a:gd name="T52" fmla="*/ 184 w 210"/>
                  <a:gd name="T53" fmla="*/ 175 h 182"/>
                  <a:gd name="T54" fmla="*/ 191 w 210"/>
                  <a:gd name="T55" fmla="*/ 167 h 182"/>
                  <a:gd name="T56" fmla="*/ 197 w 210"/>
                  <a:gd name="T57" fmla="*/ 157 h 182"/>
                  <a:gd name="T58" fmla="*/ 202 w 210"/>
                  <a:gd name="T59" fmla="*/ 148 h 182"/>
                  <a:gd name="T60" fmla="*/ 205 w 210"/>
                  <a:gd name="T61" fmla="*/ 139 h 182"/>
                  <a:gd name="T62" fmla="*/ 208 w 210"/>
                  <a:gd name="T63" fmla="*/ 128 h 182"/>
                  <a:gd name="T64" fmla="*/ 210 w 210"/>
                  <a:gd name="T65" fmla="*/ 116 h 182"/>
                  <a:gd name="T66" fmla="*/ 210 w 210"/>
                  <a:gd name="T67" fmla="*/ 105 h 182"/>
                  <a:gd name="T68" fmla="*/ 210 w 210"/>
                  <a:gd name="T69" fmla="*/ 95 h 182"/>
                  <a:gd name="T70" fmla="*/ 208 w 210"/>
                  <a:gd name="T71" fmla="*/ 84 h 182"/>
                  <a:gd name="T72" fmla="*/ 205 w 210"/>
                  <a:gd name="T73" fmla="*/ 73 h 182"/>
                  <a:gd name="T74" fmla="*/ 202 w 210"/>
                  <a:gd name="T75" fmla="*/ 64 h 182"/>
                  <a:gd name="T76" fmla="*/ 197 w 210"/>
                  <a:gd name="T77" fmla="*/ 55 h 182"/>
                  <a:gd name="T78" fmla="*/ 192 w 210"/>
                  <a:gd name="T79" fmla="*/ 46 h 182"/>
                  <a:gd name="T80" fmla="*/ 186 w 210"/>
                  <a:gd name="T81" fmla="*/ 38 h 182"/>
                  <a:gd name="T82" fmla="*/ 179 w 210"/>
                  <a:gd name="T83" fmla="*/ 31 h 182"/>
                  <a:gd name="T84" fmla="*/ 172 w 210"/>
                  <a:gd name="T85" fmla="*/ 24 h 182"/>
                  <a:gd name="T86" fmla="*/ 164 w 210"/>
                  <a:gd name="T87" fmla="*/ 18 h 182"/>
                  <a:gd name="T88" fmla="*/ 156 w 210"/>
                  <a:gd name="T89" fmla="*/ 12 h 182"/>
                  <a:gd name="T90" fmla="*/ 146 w 210"/>
                  <a:gd name="T91" fmla="*/ 8 h 182"/>
                  <a:gd name="T92" fmla="*/ 137 w 210"/>
                  <a:gd name="T93" fmla="*/ 5 h 182"/>
                  <a:gd name="T94" fmla="*/ 126 w 210"/>
                  <a:gd name="T95" fmla="*/ 1 h 182"/>
                  <a:gd name="T96" fmla="*/ 116 w 210"/>
                  <a:gd name="T97" fmla="*/ 0 h 182"/>
                  <a:gd name="T98" fmla="*/ 105 w 210"/>
                  <a:gd name="T9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82">
                    <a:moveTo>
                      <a:pt x="105" y="0"/>
                    </a:moveTo>
                    <a:lnTo>
                      <a:pt x="94" y="0"/>
                    </a:lnTo>
                    <a:lnTo>
                      <a:pt x="84" y="1"/>
                    </a:lnTo>
                    <a:lnTo>
                      <a:pt x="73" y="5"/>
                    </a:lnTo>
                    <a:lnTo>
                      <a:pt x="64" y="8"/>
                    </a:lnTo>
                    <a:lnTo>
                      <a:pt x="54" y="12"/>
                    </a:lnTo>
                    <a:lnTo>
                      <a:pt x="46" y="18"/>
                    </a:lnTo>
                    <a:lnTo>
                      <a:pt x="38" y="24"/>
                    </a:lnTo>
                    <a:lnTo>
                      <a:pt x="30" y="31"/>
                    </a:lnTo>
                    <a:lnTo>
                      <a:pt x="23" y="38"/>
                    </a:lnTo>
                    <a:lnTo>
                      <a:pt x="17" y="46"/>
                    </a:lnTo>
                    <a:lnTo>
                      <a:pt x="13" y="55"/>
                    </a:lnTo>
                    <a:lnTo>
                      <a:pt x="8" y="64"/>
                    </a:lnTo>
                    <a:lnTo>
                      <a:pt x="4" y="73"/>
                    </a:lnTo>
                    <a:lnTo>
                      <a:pt x="2" y="84"/>
                    </a:lnTo>
                    <a:lnTo>
                      <a:pt x="0" y="95"/>
                    </a:lnTo>
                    <a:lnTo>
                      <a:pt x="0" y="105"/>
                    </a:lnTo>
                    <a:lnTo>
                      <a:pt x="0" y="116"/>
                    </a:lnTo>
                    <a:lnTo>
                      <a:pt x="2" y="128"/>
                    </a:lnTo>
                    <a:lnTo>
                      <a:pt x="4" y="139"/>
                    </a:lnTo>
                    <a:lnTo>
                      <a:pt x="8" y="148"/>
                    </a:lnTo>
                    <a:lnTo>
                      <a:pt x="13" y="157"/>
                    </a:lnTo>
                    <a:lnTo>
                      <a:pt x="19" y="167"/>
                    </a:lnTo>
                    <a:lnTo>
                      <a:pt x="26" y="175"/>
                    </a:lnTo>
                    <a:lnTo>
                      <a:pt x="33" y="182"/>
                    </a:lnTo>
                    <a:lnTo>
                      <a:pt x="177" y="182"/>
                    </a:lnTo>
                    <a:lnTo>
                      <a:pt x="184" y="175"/>
                    </a:lnTo>
                    <a:lnTo>
                      <a:pt x="191" y="167"/>
                    </a:lnTo>
                    <a:lnTo>
                      <a:pt x="197" y="157"/>
                    </a:lnTo>
                    <a:lnTo>
                      <a:pt x="202" y="148"/>
                    </a:lnTo>
                    <a:lnTo>
                      <a:pt x="205" y="139"/>
                    </a:lnTo>
                    <a:lnTo>
                      <a:pt x="208" y="128"/>
                    </a:lnTo>
                    <a:lnTo>
                      <a:pt x="210" y="116"/>
                    </a:lnTo>
                    <a:lnTo>
                      <a:pt x="210" y="105"/>
                    </a:lnTo>
                    <a:lnTo>
                      <a:pt x="210" y="95"/>
                    </a:lnTo>
                    <a:lnTo>
                      <a:pt x="208" y="84"/>
                    </a:lnTo>
                    <a:lnTo>
                      <a:pt x="205" y="73"/>
                    </a:lnTo>
                    <a:lnTo>
                      <a:pt x="202" y="64"/>
                    </a:lnTo>
                    <a:lnTo>
                      <a:pt x="197" y="55"/>
                    </a:lnTo>
                    <a:lnTo>
                      <a:pt x="192" y="46"/>
                    </a:lnTo>
                    <a:lnTo>
                      <a:pt x="186" y="38"/>
                    </a:lnTo>
                    <a:lnTo>
                      <a:pt x="179" y="31"/>
                    </a:lnTo>
                    <a:lnTo>
                      <a:pt x="172" y="24"/>
                    </a:lnTo>
                    <a:lnTo>
                      <a:pt x="164" y="18"/>
                    </a:lnTo>
                    <a:lnTo>
                      <a:pt x="156" y="12"/>
                    </a:lnTo>
                    <a:lnTo>
                      <a:pt x="146" y="8"/>
                    </a:lnTo>
                    <a:lnTo>
                      <a:pt x="137" y="5"/>
                    </a:lnTo>
                    <a:lnTo>
                      <a:pt x="126"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8" name="Freeform 279"/>
              <p:cNvSpPr>
                <a:spLocks/>
              </p:cNvSpPr>
              <p:nvPr/>
            </p:nvSpPr>
            <p:spPr bwMode="auto">
              <a:xfrm>
                <a:off x="5072" y="3858"/>
                <a:ext cx="35" cy="25"/>
              </a:xfrm>
              <a:custGeom>
                <a:avLst/>
                <a:gdLst>
                  <a:gd name="T0" fmla="*/ 105 w 210"/>
                  <a:gd name="T1" fmla="*/ 0 h 152"/>
                  <a:gd name="T2" fmla="*/ 95 w 210"/>
                  <a:gd name="T3" fmla="*/ 0 h 152"/>
                  <a:gd name="T4" fmla="*/ 84 w 210"/>
                  <a:gd name="T5" fmla="*/ 2 h 152"/>
                  <a:gd name="T6" fmla="*/ 75 w 210"/>
                  <a:gd name="T7" fmla="*/ 4 h 152"/>
                  <a:gd name="T8" fmla="*/ 64 w 210"/>
                  <a:gd name="T9" fmla="*/ 8 h 152"/>
                  <a:gd name="T10" fmla="*/ 56 w 210"/>
                  <a:gd name="T11" fmla="*/ 13 h 152"/>
                  <a:gd name="T12" fmla="*/ 46 w 210"/>
                  <a:gd name="T13" fmla="*/ 17 h 152"/>
                  <a:gd name="T14" fmla="*/ 38 w 210"/>
                  <a:gd name="T15" fmla="*/ 23 h 152"/>
                  <a:gd name="T16" fmla="*/ 31 w 210"/>
                  <a:gd name="T17" fmla="*/ 30 h 152"/>
                  <a:gd name="T18" fmla="*/ 24 w 210"/>
                  <a:gd name="T19" fmla="*/ 38 h 152"/>
                  <a:gd name="T20" fmla="*/ 18 w 210"/>
                  <a:gd name="T21" fmla="*/ 46 h 152"/>
                  <a:gd name="T22" fmla="*/ 13 w 210"/>
                  <a:gd name="T23" fmla="*/ 55 h 152"/>
                  <a:gd name="T24" fmla="*/ 8 w 210"/>
                  <a:gd name="T25" fmla="*/ 64 h 152"/>
                  <a:gd name="T26" fmla="*/ 5 w 210"/>
                  <a:gd name="T27" fmla="*/ 74 h 152"/>
                  <a:gd name="T28" fmla="*/ 2 w 210"/>
                  <a:gd name="T29" fmla="*/ 84 h 152"/>
                  <a:gd name="T30" fmla="*/ 0 w 210"/>
                  <a:gd name="T31" fmla="*/ 94 h 152"/>
                  <a:gd name="T32" fmla="*/ 0 w 210"/>
                  <a:gd name="T33" fmla="*/ 105 h 152"/>
                  <a:gd name="T34" fmla="*/ 1 w 210"/>
                  <a:gd name="T35" fmla="*/ 118 h 152"/>
                  <a:gd name="T36" fmla="*/ 2 w 210"/>
                  <a:gd name="T37" fmla="*/ 130 h 152"/>
                  <a:gd name="T38" fmla="*/ 6 w 210"/>
                  <a:gd name="T39" fmla="*/ 142 h 152"/>
                  <a:gd name="T40" fmla="*/ 11 w 210"/>
                  <a:gd name="T41" fmla="*/ 152 h 152"/>
                  <a:gd name="T42" fmla="*/ 200 w 210"/>
                  <a:gd name="T43" fmla="*/ 152 h 152"/>
                  <a:gd name="T44" fmla="*/ 205 w 210"/>
                  <a:gd name="T45" fmla="*/ 142 h 152"/>
                  <a:gd name="T46" fmla="*/ 208 w 210"/>
                  <a:gd name="T47" fmla="*/ 130 h 152"/>
                  <a:gd name="T48" fmla="*/ 210 w 210"/>
                  <a:gd name="T49" fmla="*/ 118 h 152"/>
                  <a:gd name="T50" fmla="*/ 210 w 210"/>
                  <a:gd name="T51" fmla="*/ 105 h 152"/>
                  <a:gd name="T52" fmla="*/ 210 w 210"/>
                  <a:gd name="T53" fmla="*/ 94 h 152"/>
                  <a:gd name="T54" fmla="*/ 209 w 210"/>
                  <a:gd name="T55" fmla="*/ 84 h 152"/>
                  <a:gd name="T56" fmla="*/ 206 w 210"/>
                  <a:gd name="T57" fmla="*/ 74 h 152"/>
                  <a:gd name="T58" fmla="*/ 202 w 210"/>
                  <a:gd name="T59" fmla="*/ 64 h 152"/>
                  <a:gd name="T60" fmla="*/ 199 w 210"/>
                  <a:gd name="T61" fmla="*/ 55 h 152"/>
                  <a:gd name="T62" fmla="*/ 193 w 210"/>
                  <a:gd name="T63" fmla="*/ 46 h 152"/>
                  <a:gd name="T64" fmla="*/ 187 w 210"/>
                  <a:gd name="T65" fmla="*/ 38 h 152"/>
                  <a:gd name="T66" fmla="*/ 180 w 210"/>
                  <a:gd name="T67" fmla="*/ 30 h 152"/>
                  <a:gd name="T68" fmla="*/ 173 w 210"/>
                  <a:gd name="T69" fmla="*/ 23 h 152"/>
                  <a:gd name="T70" fmla="*/ 164 w 210"/>
                  <a:gd name="T71" fmla="*/ 17 h 152"/>
                  <a:gd name="T72" fmla="*/ 156 w 210"/>
                  <a:gd name="T73" fmla="*/ 13 h 152"/>
                  <a:gd name="T74" fmla="*/ 147 w 210"/>
                  <a:gd name="T75" fmla="*/ 8 h 152"/>
                  <a:gd name="T76" fmla="*/ 137 w 210"/>
                  <a:gd name="T77" fmla="*/ 4 h 152"/>
                  <a:gd name="T78" fmla="*/ 127 w 210"/>
                  <a:gd name="T79" fmla="*/ 2 h 152"/>
                  <a:gd name="T80" fmla="*/ 116 w 210"/>
                  <a:gd name="T81" fmla="*/ 0 h 152"/>
                  <a:gd name="T82" fmla="*/ 105 w 210"/>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52">
                    <a:moveTo>
                      <a:pt x="105" y="0"/>
                    </a:moveTo>
                    <a:lnTo>
                      <a:pt x="95" y="0"/>
                    </a:lnTo>
                    <a:lnTo>
                      <a:pt x="84" y="2"/>
                    </a:lnTo>
                    <a:lnTo>
                      <a:pt x="75" y="4"/>
                    </a:lnTo>
                    <a:lnTo>
                      <a:pt x="64" y="8"/>
                    </a:lnTo>
                    <a:lnTo>
                      <a:pt x="56" y="13"/>
                    </a:lnTo>
                    <a:lnTo>
                      <a:pt x="46" y="17"/>
                    </a:lnTo>
                    <a:lnTo>
                      <a:pt x="38" y="23"/>
                    </a:lnTo>
                    <a:lnTo>
                      <a:pt x="31" y="30"/>
                    </a:lnTo>
                    <a:lnTo>
                      <a:pt x="24" y="38"/>
                    </a:lnTo>
                    <a:lnTo>
                      <a:pt x="18" y="46"/>
                    </a:lnTo>
                    <a:lnTo>
                      <a:pt x="13" y="55"/>
                    </a:lnTo>
                    <a:lnTo>
                      <a:pt x="8" y="64"/>
                    </a:lnTo>
                    <a:lnTo>
                      <a:pt x="5" y="74"/>
                    </a:lnTo>
                    <a:lnTo>
                      <a:pt x="2" y="84"/>
                    </a:lnTo>
                    <a:lnTo>
                      <a:pt x="0" y="94"/>
                    </a:lnTo>
                    <a:lnTo>
                      <a:pt x="0" y="105"/>
                    </a:lnTo>
                    <a:lnTo>
                      <a:pt x="1" y="118"/>
                    </a:lnTo>
                    <a:lnTo>
                      <a:pt x="2" y="130"/>
                    </a:lnTo>
                    <a:lnTo>
                      <a:pt x="6" y="142"/>
                    </a:lnTo>
                    <a:lnTo>
                      <a:pt x="11" y="152"/>
                    </a:lnTo>
                    <a:lnTo>
                      <a:pt x="200" y="152"/>
                    </a:lnTo>
                    <a:lnTo>
                      <a:pt x="205" y="142"/>
                    </a:lnTo>
                    <a:lnTo>
                      <a:pt x="208" y="130"/>
                    </a:lnTo>
                    <a:lnTo>
                      <a:pt x="210" y="118"/>
                    </a:lnTo>
                    <a:lnTo>
                      <a:pt x="210" y="105"/>
                    </a:lnTo>
                    <a:lnTo>
                      <a:pt x="210" y="94"/>
                    </a:lnTo>
                    <a:lnTo>
                      <a:pt x="209" y="84"/>
                    </a:lnTo>
                    <a:lnTo>
                      <a:pt x="206" y="74"/>
                    </a:lnTo>
                    <a:lnTo>
                      <a:pt x="202" y="64"/>
                    </a:lnTo>
                    <a:lnTo>
                      <a:pt x="199" y="55"/>
                    </a:lnTo>
                    <a:lnTo>
                      <a:pt x="193" y="46"/>
                    </a:lnTo>
                    <a:lnTo>
                      <a:pt x="187" y="38"/>
                    </a:lnTo>
                    <a:lnTo>
                      <a:pt x="180" y="30"/>
                    </a:lnTo>
                    <a:lnTo>
                      <a:pt x="173" y="23"/>
                    </a:lnTo>
                    <a:lnTo>
                      <a:pt x="164" y="17"/>
                    </a:lnTo>
                    <a:lnTo>
                      <a:pt x="156" y="13"/>
                    </a:lnTo>
                    <a:lnTo>
                      <a:pt x="147" y="8"/>
                    </a:lnTo>
                    <a:lnTo>
                      <a:pt x="137" y="4"/>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9" name="Freeform 280"/>
              <p:cNvSpPr>
                <a:spLocks/>
              </p:cNvSpPr>
              <p:nvPr/>
            </p:nvSpPr>
            <p:spPr bwMode="auto">
              <a:xfrm>
                <a:off x="5088" y="3859"/>
                <a:ext cx="35" cy="24"/>
              </a:xfrm>
              <a:custGeom>
                <a:avLst/>
                <a:gdLst>
                  <a:gd name="T0" fmla="*/ 106 w 211"/>
                  <a:gd name="T1" fmla="*/ 0 h 145"/>
                  <a:gd name="T2" fmla="*/ 95 w 211"/>
                  <a:gd name="T3" fmla="*/ 1 h 145"/>
                  <a:gd name="T4" fmla="*/ 84 w 211"/>
                  <a:gd name="T5" fmla="*/ 2 h 145"/>
                  <a:gd name="T6" fmla="*/ 75 w 211"/>
                  <a:gd name="T7" fmla="*/ 5 h 145"/>
                  <a:gd name="T8" fmla="*/ 65 w 211"/>
                  <a:gd name="T9" fmla="*/ 8 h 145"/>
                  <a:gd name="T10" fmla="*/ 56 w 211"/>
                  <a:gd name="T11" fmla="*/ 13 h 145"/>
                  <a:gd name="T12" fmla="*/ 47 w 211"/>
                  <a:gd name="T13" fmla="*/ 19 h 145"/>
                  <a:gd name="T14" fmla="*/ 38 w 211"/>
                  <a:gd name="T15" fmla="*/ 25 h 145"/>
                  <a:gd name="T16" fmla="*/ 31 w 211"/>
                  <a:gd name="T17" fmla="*/ 31 h 145"/>
                  <a:gd name="T18" fmla="*/ 24 w 211"/>
                  <a:gd name="T19" fmla="*/ 39 h 145"/>
                  <a:gd name="T20" fmla="*/ 18 w 211"/>
                  <a:gd name="T21" fmla="*/ 47 h 145"/>
                  <a:gd name="T22" fmla="*/ 13 w 211"/>
                  <a:gd name="T23" fmla="*/ 55 h 145"/>
                  <a:gd name="T24" fmla="*/ 9 w 211"/>
                  <a:gd name="T25" fmla="*/ 65 h 145"/>
                  <a:gd name="T26" fmla="*/ 5 w 211"/>
                  <a:gd name="T27" fmla="*/ 74 h 145"/>
                  <a:gd name="T28" fmla="*/ 3 w 211"/>
                  <a:gd name="T29" fmla="*/ 85 h 145"/>
                  <a:gd name="T30" fmla="*/ 0 w 211"/>
                  <a:gd name="T31" fmla="*/ 94 h 145"/>
                  <a:gd name="T32" fmla="*/ 0 w 211"/>
                  <a:gd name="T33" fmla="*/ 106 h 145"/>
                  <a:gd name="T34" fmla="*/ 0 w 211"/>
                  <a:gd name="T35" fmla="*/ 116 h 145"/>
                  <a:gd name="T36" fmla="*/ 3 w 211"/>
                  <a:gd name="T37" fmla="*/ 126 h 145"/>
                  <a:gd name="T38" fmla="*/ 5 w 211"/>
                  <a:gd name="T39" fmla="*/ 136 h 145"/>
                  <a:gd name="T40" fmla="*/ 9 w 211"/>
                  <a:gd name="T41" fmla="*/ 145 h 145"/>
                  <a:gd name="T42" fmla="*/ 204 w 211"/>
                  <a:gd name="T43" fmla="*/ 145 h 145"/>
                  <a:gd name="T44" fmla="*/ 207 w 211"/>
                  <a:gd name="T45" fmla="*/ 136 h 145"/>
                  <a:gd name="T46" fmla="*/ 210 w 211"/>
                  <a:gd name="T47" fmla="*/ 126 h 145"/>
                  <a:gd name="T48" fmla="*/ 211 w 211"/>
                  <a:gd name="T49" fmla="*/ 116 h 145"/>
                  <a:gd name="T50" fmla="*/ 211 w 211"/>
                  <a:gd name="T51" fmla="*/ 106 h 145"/>
                  <a:gd name="T52" fmla="*/ 211 w 211"/>
                  <a:gd name="T53" fmla="*/ 94 h 145"/>
                  <a:gd name="T54" fmla="*/ 210 w 211"/>
                  <a:gd name="T55" fmla="*/ 85 h 145"/>
                  <a:gd name="T56" fmla="*/ 206 w 211"/>
                  <a:gd name="T57" fmla="*/ 74 h 145"/>
                  <a:gd name="T58" fmla="*/ 203 w 211"/>
                  <a:gd name="T59" fmla="*/ 65 h 145"/>
                  <a:gd name="T60" fmla="*/ 199 w 211"/>
                  <a:gd name="T61" fmla="*/ 55 h 145"/>
                  <a:gd name="T62" fmla="*/ 193 w 211"/>
                  <a:gd name="T63" fmla="*/ 47 h 145"/>
                  <a:gd name="T64" fmla="*/ 187 w 211"/>
                  <a:gd name="T65" fmla="*/ 39 h 145"/>
                  <a:gd name="T66" fmla="*/ 180 w 211"/>
                  <a:gd name="T67" fmla="*/ 31 h 145"/>
                  <a:gd name="T68" fmla="*/ 173 w 211"/>
                  <a:gd name="T69" fmla="*/ 25 h 145"/>
                  <a:gd name="T70" fmla="*/ 165 w 211"/>
                  <a:gd name="T71" fmla="*/ 19 h 145"/>
                  <a:gd name="T72" fmla="*/ 156 w 211"/>
                  <a:gd name="T73" fmla="*/ 13 h 145"/>
                  <a:gd name="T74" fmla="*/ 147 w 211"/>
                  <a:gd name="T75" fmla="*/ 8 h 145"/>
                  <a:gd name="T76" fmla="*/ 138 w 211"/>
                  <a:gd name="T77" fmla="*/ 5 h 145"/>
                  <a:gd name="T78" fmla="*/ 127 w 211"/>
                  <a:gd name="T79" fmla="*/ 2 h 145"/>
                  <a:gd name="T80" fmla="*/ 116 w 211"/>
                  <a:gd name="T81" fmla="*/ 1 h 145"/>
                  <a:gd name="T82" fmla="*/ 106 w 211"/>
                  <a:gd name="T8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145">
                    <a:moveTo>
                      <a:pt x="106" y="0"/>
                    </a:moveTo>
                    <a:lnTo>
                      <a:pt x="95" y="1"/>
                    </a:lnTo>
                    <a:lnTo>
                      <a:pt x="84" y="2"/>
                    </a:lnTo>
                    <a:lnTo>
                      <a:pt x="75" y="5"/>
                    </a:lnTo>
                    <a:lnTo>
                      <a:pt x="65" y="8"/>
                    </a:lnTo>
                    <a:lnTo>
                      <a:pt x="56" y="13"/>
                    </a:lnTo>
                    <a:lnTo>
                      <a:pt x="47" y="19"/>
                    </a:lnTo>
                    <a:lnTo>
                      <a:pt x="38" y="25"/>
                    </a:lnTo>
                    <a:lnTo>
                      <a:pt x="31" y="31"/>
                    </a:lnTo>
                    <a:lnTo>
                      <a:pt x="24" y="39"/>
                    </a:lnTo>
                    <a:lnTo>
                      <a:pt x="18" y="47"/>
                    </a:lnTo>
                    <a:lnTo>
                      <a:pt x="13" y="55"/>
                    </a:lnTo>
                    <a:lnTo>
                      <a:pt x="9" y="65"/>
                    </a:lnTo>
                    <a:lnTo>
                      <a:pt x="5" y="74"/>
                    </a:lnTo>
                    <a:lnTo>
                      <a:pt x="3" y="85"/>
                    </a:lnTo>
                    <a:lnTo>
                      <a:pt x="0" y="94"/>
                    </a:lnTo>
                    <a:lnTo>
                      <a:pt x="0" y="106"/>
                    </a:lnTo>
                    <a:lnTo>
                      <a:pt x="0" y="116"/>
                    </a:lnTo>
                    <a:lnTo>
                      <a:pt x="3" y="126"/>
                    </a:lnTo>
                    <a:lnTo>
                      <a:pt x="5" y="136"/>
                    </a:lnTo>
                    <a:lnTo>
                      <a:pt x="9" y="145"/>
                    </a:lnTo>
                    <a:lnTo>
                      <a:pt x="204" y="145"/>
                    </a:lnTo>
                    <a:lnTo>
                      <a:pt x="207" y="136"/>
                    </a:lnTo>
                    <a:lnTo>
                      <a:pt x="210" y="126"/>
                    </a:lnTo>
                    <a:lnTo>
                      <a:pt x="211" y="116"/>
                    </a:lnTo>
                    <a:lnTo>
                      <a:pt x="211" y="106"/>
                    </a:lnTo>
                    <a:lnTo>
                      <a:pt x="211" y="94"/>
                    </a:lnTo>
                    <a:lnTo>
                      <a:pt x="210" y="85"/>
                    </a:lnTo>
                    <a:lnTo>
                      <a:pt x="206" y="74"/>
                    </a:lnTo>
                    <a:lnTo>
                      <a:pt x="203" y="65"/>
                    </a:lnTo>
                    <a:lnTo>
                      <a:pt x="199" y="55"/>
                    </a:lnTo>
                    <a:lnTo>
                      <a:pt x="193" y="47"/>
                    </a:lnTo>
                    <a:lnTo>
                      <a:pt x="187" y="39"/>
                    </a:lnTo>
                    <a:lnTo>
                      <a:pt x="180" y="31"/>
                    </a:lnTo>
                    <a:lnTo>
                      <a:pt x="173" y="25"/>
                    </a:lnTo>
                    <a:lnTo>
                      <a:pt x="165" y="19"/>
                    </a:lnTo>
                    <a:lnTo>
                      <a:pt x="156" y="13"/>
                    </a:lnTo>
                    <a:lnTo>
                      <a:pt x="147" y="8"/>
                    </a:lnTo>
                    <a:lnTo>
                      <a:pt x="138" y="5"/>
                    </a:lnTo>
                    <a:lnTo>
                      <a:pt x="127" y="2"/>
                    </a:lnTo>
                    <a:lnTo>
                      <a:pt x="116"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0" name="Freeform 281"/>
              <p:cNvSpPr>
                <a:spLocks/>
              </p:cNvSpPr>
              <p:nvPr/>
            </p:nvSpPr>
            <p:spPr bwMode="auto">
              <a:xfrm>
                <a:off x="5103" y="3859"/>
                <a:ext cx="35" cy="24"/>
              </a:xfrm>
              <a:custGeom>
                <a:avLst/>
                <a:gdLst>
                  <a:gd name="T0" fmla="*/ 105 w 211"/>
                  <a:gd name="T1" fmla="*/ 0 h 149"/>
                  <a:gd name="T2" fmla="*/ 94 w 211"/>
                  <a:gd name="T3" fmla="*/ 1 h 149"/>
                  <a:gd name="T4" fmla="*/ 84 w 211"/>
                  <a:gd name="T5" fmla="*/ 3 h 149"/>
                  <a:gd name="T6" fmla="*/ 74 w 211"/>
                  <a:gd name="T7" fmla="*/ 5 h 149"/>
                  <a:gd name="T8" fmla="*/ 65 w 211"/>
                  <a:gd name="T9" fmla="*/ 9 h 149"/>
                  <a:gd name="T10" fmla="*/ 55 w 211"/>
                  <a:gd name="T11" fmla="*/ 13 h 149"/>
                  <a:gd name="T12" fmla="*/ 46 w 211"/>
                  <a:gd name="T13" fmla="*/ 18 h 149"/>
                  <a:gd name="T14" fmla="*/ 39 w 211"/>
                  <a:gd name="T15" fmla="*/ 25 h 149"/>
                  <a:gd name="T16" fmla="*/ 31 w 211"/>
                  <a:gd name="T17" fmla="*/ 31 h 149"/>
                  <a:gd name="T18" fmla="*/ 25 w 211"/>
                  <a:gd name="T19" fmla="*/ 39 h 149"/>
                  <a:gd name="T20" fmla="*/ 18 w 211"/>
                  <a:gd name="T21" fmla="*/ 46 h 149"/>
                  <a:gd name="T22" fmla="*/ 13 w 211"/>
                  <a:gd name="T23" fmla="*/ 56 h 149"/>
                  <a:gd name="T24" fmla="*/ 8 w 211"/>
                  <a:gd name="T25" fmla="*/ 65 h 149"/>
                  <a:gd name="T26" fmla="*/ 5 w 211"/>
                  <a:gd name="T27" fmla="*/ 75 h 149"/>
                  <a:gd name="T28" fmla="*/ 2 w 211"/>
                  <a:gd name="T29" fmla="*/ 84 h 149"/>
                  <a:gd name="T30" fmla="*/ 1 w 211"/>
                  <a:gd name="T31" fmla="*/ 95 h 149"/>
                  <a:gd name="T32" fmla="*/ 0 w 211"/>
                  <a:gd name="T33" fmla="*/ 106 h 149"/>
                  <a:gd name="T34" fmla="*/ 1 w 211"/>
                  <a:gd name="T35" fmla="*/ 117 h 149"/>
                  <a:gd name="T36" fmla="*/ 2 w 211"/>
                  <a:gd name="T37" fmla="*/ 128 h 149"/>
                  <a:gd name="T38" fmla="*/ 6 w 211"/>
                  <a:gd name="T39" fmla="*/ 139 h 149"/>
                  <a:gd name="T40" fmla="*/ 9 w 211"/>
                  <a:gd name="T41" fmla="*/ 149 h 149"/>
                  <a:gd name="T42" fmla="*/ 202 w 211"/>
                  <a:gd name="T43" fmla="*/ 149 h 149"/>
                  <a:gd name="T44" fmla="*/ 205 w 211"/>
                  <a:gd name="T45" fmla="*/ 139 h 149"/>
                  <a:gd name="T46" fmla="*/ 209 w 211"/>
                  <a:gd name="T47" fmla="*/ 128 h 149"/>
                  <a:gd name="T48" fmla="*/ 210 w 211"/>
                  <a:gd name="T49" fmla="*/ 117 h 149"/>
                  <a:gd name="T50" fmla="*/ 211 w 211"/>
                  <a:gd name="T51" fmla="*/ 106 h 149"/>
                  <a:gd name="T52" fmla="*/ 210 w 211"/>
                  <a:gd name="T53" fmla="*/ 95 h 149"/>
                  <a:gd name="T54" fmla="*/ 209 w 211"/>
                  <a:gd name="T55" fmla="*/ 84 h 149"/>
                  <a:gd name="T56" fmla="*/ 207 w 211"/>
                  <a:gd name="T57" fmla="*/ 75 h 149"/>
                  <a:gd name="T58" fmla="*/ 203 w 211"/>
                  <a:gd name="T59" fmla="*/ 65 h 149"/>
                  <a:gd name="T60" fmla="*/ 198 w 211"/>
                  <a:gd name="T61" fmla="*/ 56 h 149"/>
                  <a:gd name="T62" fmla="*/ 192 w 211"/>
                  <a:gd name="T63" fmla="*/ 46 h 149"/>
                  <a:gd name="T64" fmla="*/ 187 w 211"/>
                  <a:gd name="T65" fmla="*/ 39 h 149"/>
                  <a:gd name="T66" fmla="*/ 179 w 211"/>
                  <a:gd name="T67" fmla="*/ 31 h 149"/>
                  <a:gd name="T68" fmla="*/ 172 w 211"/>
                  <a:gd name="T69" fmla="*/ 25 h 149"/>
                  <a:gd name="T70" fmla="*/ 164 w 211"/>
                  <a:gd name="T71" fmla="*/ 18 h 149"/>
                  <a:gd name="T72" fmla="*/ 156 w 211"/>
                  <a:gd name="T73" fmla="*/ 13 h 149"/>
                  <a:gd name="T74" fmla="*/ 146 w 211"/>
                  <a:gd name="T75" fmla="*/ 9 h 149"/>
                  <a:gd name="T76" fmla="*/ 137 w 211"/>
                  <a:gd name="T77" fmla="*/ 5 h 149"/>
                  <a:gd name="T78" fmla="*/ 126 w 211"/>
                  <a:gd name="T79" fmla="*/ 3 h 149"/>
                  <a:gd name="T80" fmla="*/ 116 w 211"/>
                  <a:gd name="T81" fmla="*/ 1 h 149"/>
                  <a:gd name="T82" fmla="*/ 105 w 211"/>
                  <a:gd name="T8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149">
                    <a:moveTo>
                      <a:pt x="105" y="0"/>
                    </a:moveTo>
                    <a:lnTo>
                      <a:pt x="94" y="1"/>
                    </a:lnTo>
                    <a:lnTo>
                      <a:pt x="84" y="3"/>
                    </a:lnTo>
                    <a:lnTo>
                      <a:pt x="74" y="5"/>
                    </a:lnTo>
                    <a:lnTo>
                      <a:pt x="65" y="9"/>
                    </a:lnTo>
                    <a:lnTo>
                      <a:pt x="55" y="13"/>
                    </a:lnTo>
                    <a:lnTo>
                      <a:pt x="46" y="18"/>
                    </a:lnTo>
                    <a:lnTo>
                      <a:pt x="39" y="25"/>
                    </a:lnTo>
                    <a:lnTo>
                      <a:pt x="31" y="31"/>
                    </a:lnTo>
                    <a:lnTo>
                      <a:pt x="25" y="39"/>
                    </a:lnTo>
                    <a:lnTo>
                      <a:pt x="18" y="46"/>
                    </a:lnTo>
                    <a:lnTo>
                      <a:pt x="13" y="56"/>
                    </a:lnTo>
                    <a:lnTo>
                      <a:pt x="8" y="65"/>
                    </a:lnTo>
                    <a:lnTo>
                      <a:pt x="5" y="75"/>
                    </a:lnTo>
                    <a:lnTo>
                      <a:pt x="2" y="84"/>
                    </a:lnTo>
                    <a:lnTo>
                      <a:pt x="1" y="95"/>
                    </a:lnTo>
                    <a:lnTo>
                      <a:pt x="0" y="106"/>
                    </a:lnTo>
                    <a:lnTo>
                      <a:pt x="1" y="117"/>
                    </a:lnTo>
                    <a:lnTo>
                      <a:pt x="2" y="128"/>
                    </a:lnTo>
                    <a:lnTo>
                      <a:pt x="6" y="139"/>
                    </a:lnTo>
                    <a:lnTo>
                      <a:pt x="9" y="149"/>
                    </a:lnTo>
                    <a:lnTo>
                      <a:pt x="202" y="149"/>
                    </a:lnTo>
                    <a:lnTo>
                      <a:pt x="205" y="139"/>
                    </a:lnTo>
                    <a:lnTo>
                      <a:pt x="209" y="128"/>
                    </a:lnTo>
                    <a:lnTo>
                      <a:pt x="210" y="117"/>
                    </a:lnTo>
                    <a:lnTo>
                      <a:pt x="211" y="106"/>
                    </a:lnTo>
                    <a:lnTo>
                      <a:pt x="210" y="95"/>
                    </a:lnTo>
                    <a:lnTo>
                      <a:pt x="209" y="84"/>
                    </a:lnTo>
                    <a:lnTo>
                      <a:pt x="207" y="75"/>
                    </a:lnTo>
                    <a:lnTo>
                      <a:pt x="203" y="65"/>
                    </a:lnTo>
                    <a:lnTo>
                      <a:pt x="198" y="56"/>
                    </a:lnTo>
                    <a:lnTo>
                      <a:pt x="192" y="46"/>
                    </a:lnTo>
                    <a:lnTo>
                      <a:pt x="187" y="39"/>
                    </a:lnTo>
                    <a:lnTo>
                      <a:pt x="179" y="31"/>
                    </a:lnTo>
                    <a:lnTo>
                      <a:pt x="172" y="25"/>
                    </a:lnTo>
                    <a:lnTo>
                      <a:pt x="164" y="18"/>
                    </a:lnTo>
                    <a:lnTo>
                      <a:pt x="156" y="13"/>
                    </a:lnTo>
                    <a:lnTo>
                      <a:pt x="146" y="9"/>
                    </a:lnTo>
                    <a:lnTo>
                      <a:pt x="137" y="5"/>
                    </a:lnTo>
                    <a:lnTo>
                      <a:pt x="126"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1" name="Freeform 282"/>
              <p:cNvSpPr>
                <a:spLocks/>
              </p:cNvSpPr>
              <p:nvPr/>
            </p:nvSpPr>
            <p:spPr bwMode="auto">
              <a:xfrm>
                <a:off x="5119" y="3858"/>
                <a:ext cx="35" cy="25"/>
              </a:xfrm>
              <a:custGeom>
                <a:avLst/>
                <a:gdLst>
                  <a:gd name="T0" fmla="*/ 105 w 212"/>
                  <a:gd name="T1" fmla="*/ 0 h 152"/>
                  <a:gd name="T2" fmla="*/ 95 w 212"/>
                  <a:gd name="T3" fmla="*/ 0 h 152"/>
                  <a:gd name="T4" fmla="*/ 84 w 212"/>
                  <a:gd name="T5" fmla="*/ 2 h 152"/>
                  <a:gd name="T6" fmla="*/ 75 w 212"/>
                  <a:gd name="T7" fmla="*/ 4 h 152"/>
                  <a:gd name="T8" fmla="*/ 65 w 212"/>
                  <a:gd name="T9" fmla="*/ 8 h 152"/>
                  <a:gd name="T10" fmla="*/ 56 w 212"/>
                  <a:gd name="T11" fmla="*/ 13 h 152"/>
                  <a:gd name="T12" fmla="*/ 47 w 212"/>
                  <a:gd name="T13" fmla="*/ 17 h 152"/>
                  <a:gd name="T14" fmla="*/ 39 w 212"/>
                  <a:gd name="T15" fmla="*/ 23 h 152"/>
                  <a:gd name="T16" fmla="*/ 31 w 212"/>
                  <a:gd name="T17" fmla="*/ 30 h 152"/>
                  <a:gd name="T18" fmla="*/ 25 w 212"/>
                  <a:gd name="T19" fmla="*/ 38 h 152"/>
                  <a:gd name="T20" fmla="*/ 18 w 212"/>
                  <a:gd name="T21" fmla="*/ 46 h 152"/>
                  <a:gd name="T22" fmla="*/ 13 w 212"/>
                  <a:gd name="T23" fmla="*/ 55 h 152"/>
                  <a:gd name="T24" fmla="*/ 8 w 212"/>
                  <a:gd name="T25" fmla="*/ 64 h 152"/>
                  <a:gd name="T26" fmla="*/ 5 w 212"/>
                  <a:gd name="T27" fmla="*/ 74 h 152"/>
                  <a:gd name="T28" fmla="*/ 3 w 212"/>
                  <a:gd name="T29" fmla="*/ 84 h 152"/>
                  <a:gd name="T30" fmla="*/ 1 w 212"/>
                  <a:gd name="T31" fmla="*/ 94 h 152"/>
                  <a:gd name="T32" fmla="*/ 0 w 212"/>
                  <a:gd name="T33" fmla="*/ 105 h 152"/>
                  <a:gd name="T34" fmla="*/ 1 w 212"/>
                  <a:gd name="T35" fmla="*/ 118 h 152"/>
                  <a:gd name="T36" fmla="*/ 4 w 212"/>
                  <a:gd name="T37" fmla="*/ 130 h 152"/>
                  <a:gd name="T38" fmla="*/ 7 w 212"/>
                  <a:gd name="T39" fmla="*/ 142 h 152"/>
                  <a:gd name="T40" fmla="*/ 12 w 212"/>
                  <a:gd name="T41" fmla="*/ 152 h 152"/>
                  <a:gd name="T42" fmla="*/ 200 w 212"/>
                  <a:gd name="T43" fmla="*/ 152 h 152"/>
                  <a:gd name="T44" fmla="*/ 205 w 212"/>
                  <a:gd name="T45" fmla="*/ 142 h 152"/>
                  <a:gd name="T46" fmla="*/ 208 w 212"/>
                  <a:gd name="T47" fmla="*/ 130 h 152"/>
                  <a:gd name="T48" fmla="*/ 211 w 212"/>
                  <a:gd name="T49" fmla="*/ 118 h 152"/>
                  <a:gd name="T50" fmla="*/ 212 w 212"/>
                  <a:gd name="T51" fmla="*/ 105 h 152"/>
                  <a:gd name="T52" fmla="*/ 211 w 212"/>
                  <a:gd name="T53" fmla="*/ 94 h 152"/>
                  <a:gd name="T54" fmla="*/ 209 w 212"/>
                  <a:gd name="T55" fmla="*/ 84 h 152"/>
                  <a:gd name="T56" fmla="*/ 207 w 212"/>
                  <a:gd name="T57" fmla="*/ 74 h 152"/>
                  <a:gd name="T58" fmla="*/ 203 w 212"/>
                  <a:gd name="T59" fmla="*/ 64 h 152"/>
                  <a:gd name="T60" fmla="*/ 199 w 212"/>
                  <a:gd name="T61" fmla="*/ 55 h 152"/>
                  <a:gd name="T62" fmla="*/ 193 w 212"/>
                  <a:gd name="T63" fmla="*/ 46 h 152"/>
                  <a:gd name="T64" fmla="*/ 187 w 212"/>
                  <a:gd name="T65" fmla="*/ 38 h 152"/>
                  <a:gd name="T66" fmla="*/ 181 w 212"/>
                  <a:gd name="T67" fmla="*/ 30 h 152"/>
                  <a:gd name="T68" fmla="*/ 173 w 212"/>
                  <a:gd name="T69" fmla="*/ 23 h 152"/>
                  <a:gd name="T70" fmla="*/ 164 w 212"/>
                  <a:gd name="T71" fmla="*/ 17 h 152"/>
                  <a:gd name="T72" fmla="*/ 156 w 212"/>
                  <a:gd name="T73" fmla="*/ 13 h 152"/>
                  <a:gd name="T74" fmla="*/ 147 w 212"/>
                  <a:gd name="T75" fmla="*/ 8 h 152"/>
                  <a:gd name="T76" fmla="*/ 137 w 212"/>
                  <a:gd name="T77" fmla="*/ 4 h 152"/>
                  <a:gd name="T78" fmla="*/ 127 w 212"/>
                  <a:gd name="T79" fmla="*/ 2 h 152"/>
                  <a:gd name="T80" fmla="*/ 117 w 212"/>
                  <a:gd name="T81" fmla="*/ 0 h 152"/>
                  <a:gd name="T82" fmla="*/ 105 w 212"/>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52">
                    <a:moveTo>
                      <a:pt x="105" y="0"/>
                    </a:moveTo>
                    <a:lnTo>
                      <a:pt x="95" y="0"/>
                    </a:lnTo>
                    <a:lnTo>
                      <a:pt x="84" y="2"/>
                    </a:lnTo>
                    <a:lnTo>
                      <a:pt x="75" y="4"/>
                    </a:lnTo>
                    <a:lnTo>
                      <a:pt x="65" y="8"/>
                    </a:lnTo>
                    <a:lnTo>
                      <a:pt x="56" y="13"/>
                    </a:lnTo>
                    <a:lnTo>
                      <a:pt x="47" y="17"/>
                    </a:lnTo>
                    <a:lnTo>
                      <a:pt x="39" y="23"/>
                    </a:lnTo>
                    <a:lnTo>
                      <a:pt x="31" y="30"/>
                    </a:lnTo>
                    <a:lnTo>
                      <a:pt x="25" y="38"/>
                    </a:lnTo>
                    <a:lnTo>
                      <a:pt x="18" y="46"/>
                    </a:lnTo>
                    <a:lnTo>
                      <a:pt x="13" y="55"/>
                    </a:lnTo>
                    <a:lnTo>
                      <a:pt x="8" y="64"/>
                    </a:lnTo>
                    <a:lnTo>
                      <a:pt x="5" y="74"/>
                    </a:lnTo>
                    <a:lnTo>
                      <a:pt x="3" y="84"/>
                    </a:lnTo>
                    <a:lnTo>
                      <a:pt x="1" y="94"/>
                    </a:lnTo>
                    <a:lnTo>
                      <a:pt x="0" y="105"/>
                    </a:lnTo>
                    <a:lnTo>
                      <a:pt x="1" y="118"/>
                    </a:lnTo>
                    <a:lnTo>
                      <a:pt x="4" y="130"/>
                    </a:lnTo>
                    <a:lnTo>
                      <a:pt x="7" y="142"/>
                    </a:lnTo>
                    <a:lnTo>
                      <a:pt x="12" y="152"/>
                    </a:lnTo>
                    <a:lnTo>
                      <a:pt x="200" y="152"/>
                    </a:lnTo>
                    <a:lnTo>
                      <a:pt x="205" y="142"/>
                    </a:lnTo>
                    <a:lnTo>
                      <a:pt x="208" y="130"/>
                    </a:lnTo>
                    <a:lnTo>
                      <a:pt x="211" y="118"/>
                    </a:lnTo>
                    <a:lnTo>
                      <a:pt x="212" y="105"/>
                    </a:lnTo>
                    <a:lnTo>
                      <a:pt x="211" y="94"/>
                    </a:lnTo>
                    <a:lnTo>
                      <a:pt x="209" y="84"/>
                    </a:lnTo>
                    <a:lnTo>
                      <a:pt x="207" y="74"/>
                    </a:lnTo>
                    <a:lnTo>
                      <a:pt x="203" y="64"/>
                    </a:lnTo>
                    <a:lnTo>
                      <a:pt x="199" y="55"/>
                    </a:lnTo>
                    <a:lnTo>
                      <a:pt x="193" y="46"/>
                    </a:lnTo>
                    <a:lnTo>
                      <a:pt x="187" y="38"/>
                    </a:lnTo>
                    <a:lnTo>
                      <a:pt x="181" y="30"/>
                    </a:lnTo>
                    <a:lnTo>
                      <a:pt x="173" y="23"/>
                    </a:lnTo>
                    <a:lnTo>
                      <a:pt x="164" y="17"/>
                    </a:lnTo>
                    <a:lnTo>
                      <a:pt x="156" y="13"/>
                    </a:lnTo>
                    <a:lnTo>
                      <a:pt x="147" y="8"/>
                    </a:lnTo>
                    <a:lnTo>
                      <a:pt x="137" y="4"/>
                    </a:lnTo>
                    <a:lnTo>
                      <a:pt x="127"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2" name="Freeform 283"/>
              <p:cNvSpPr>
                <a:spLocks/>
              </p:cNvSpPr>
              <p:nvPr/>
            </p:nvSpPr>
            <p:spPr bwMode="auto">
              <a:xfrm>
                <a:off x="5134" y="3858"/>
                <a:ext cx="36" cy="25"/>
              </a:xfrm>
              <a:custGeom>
                <a:avLst/>
                <a:gdLst>
                  <a:gd name="T0" fmla="*/ 106 w 211"/>
                  <a:gd name="T1" fmla="*/ 0 h 152"/>
                  <a:gd name="T2" fmla="*/ 94 w 211"/>
                  <a:gd name="T3" fmla="*/ 0 h 152"/>
                  <a:gd name="T4" fmla="*/ 85 w 211"/>
                  <a:gd name="T5" fmla="*/ 2 h 152"/>
                  <a:gd name="T6" fmla="*/ 74 w 211"/>
                  <a:gd name="T7" fmla="*/ 4 h 152"/>
                  <a:gd name="T8" fmla="*/ 65 w 211"/>
                  <a:gd name="T9" fmla="*/ 8 h 152"/>
                  <a:gd name="T10" fmla="*/ 55 w 211"/>
                  <a:gd name="T11" fmla="*/ 13 h 152"/>
                  <a:gd name="T12" fmla="*/ 47 w 211"/>
                  <a:gd name="T13" fmla="*/ 17 h 152"/>
                  <a:gd name="T14" fmla="*/ 39 w 211"/>
                  <a:gd name="T15" fmla="*/ 23 h 152"/>
                  <a:gd name="T16" fmla="*/ 31 w 211"/>
                  <a:gd name="T17" fmla="*/ 30 h 152"/>
                  <a:gd name="T18" fmla="*/ 24 w 211"/>
                  <a:gd name="T19" fmla="*/ 38 h 152"/>
                  <a:gd name="T20" fmla="*/ 18 w 211"/>
                  <a:gd name="T21" fmla="*/ 46 h 152"/>
                  <a:gd name="T22" fmla="*/ 13 w 211"/>
                  <a:gd name="T23" fmla="*/ 55 h 152"/>
                  <a:gd name="T24" fmla="*/ 8 w 211"/>
                  <a:gd name="T25" fmla="*/ 64 h 152"/>
                  <a:gd name="T26" fmla="*/ 4 w 211"/>
                  <a:gd name="T27" fmla="*/ 74 h 152"/>
                  <a:gd name="T28" fmla="*/ 2 w 211"/>
                  <a:gd name="T29" fmla="*/ 84 h 152"/>
                  <a:gd name="T30" fmla="*/ 1 w 211"/>
                  <a:gd name="T31" fmla="*/ 94 h 152"/>
                  <a:gd name="T32" fmla="*/ 0 w 211"/>
                  <a:gd name="T33" fmla="*/ 105 h 152"/>
                  <a:gd name="T34" fmla="*/ 1 w 211"/>
                  <a:gd name="T35" fmla="*/ 118 h 152"/>
                  <a:gd name="T36" fmla="*/ 3 w 211"/>
                  <a:gd name="T37" fmla="*/ 130 h 152"/>
                  <a:gd name="T38" fmla="*/ 7 w 211"/>
                  <a:gd name="T39" fmla="*/ 142 h 152"/>
                  <a:gd name="T40" fmla="*/ 11 w 211"/>
                  <a:gd name="T41" fmla="*/ 152 h 152"/>
                  <a:gd name="T42" fmla="*/ 199 w 211"/>
                  <a:gd name="T43" fmla="*/ 152 h 152"/>
                  <a:gd name="T44" fmla="*/ 204 w 211"/>
                  <a:gd name="T45" fmla="*/ 142 h 152"/>
                  <a:gd name="T46" fmla="*/ 208 w 211"/>
                  <a:gd name="T47" fmla="*/ 130 h 152"/>
                  <a:gd name="T48" fmla="*/ 210 w 211"/>
                  <a:gd name="T49" fmla="*/ 118 h 152"/>
                  <a:gd name="T50" fmla="*/ 211 w 211"/>
                  <a:gd name="T51" fmla="*/ 105 h 152"/>
                  <a:gd name="T52" fmla="*/ 210 w 211"/>
                  <a:gd name="T53" fmla="*/ 94 h 152"/>
                  <a:gd name="T54" fmla="*/ 209 w 211"/>
                  <a:gd name="T55" fmla="*/ 84 h 152"/>
                  <a:gd name="T56" fmla="*/ 206 w 211"/>
                  <a:gd name="T57" fmla="*/ 74 h 152"/>
                  <a:gd name="T58" fmla="*/ 203 w 211"/>
                  <a:gd name="T59" fmla="*/ 64 h 152"/>
                  <a:gd name="T60" fmla="*/ 198 w 211"/>
                  <a:gd name="T61" fmla="*/ 55 h 152"/>
                  <a:gd name="T62" fmla="*/ 193 w 211"/>
                  <a:gd name="T63" fmla="*/ 46 h 152"/>
                  <a:gd name="T64" fmla="*/ 186 w 211"/>
                  <a:gd name="T65" fmla="*/ 38 h 152"/>
                  <a:gd name="T66" fmla="*/ 180 w 211"/>
                  <a:gd name="T67" fmla="*/ 30 h 152"/>
                  <a:gd name="T68" fmla="*/ 172 w 211"/>
                  <a:gd name="T69" fmla="*/ 23 h 152"/>
                  <a:gd name="T70" fmla="*/ 164 w 211"/>
                  <a:gd name="T71" fmla="*/ 17 h 152"/>
                  <a:gd name="T72" fmla="*/ 156 w 211"/>
                  <a:gd name="T73" fmla="*/ 13 h 152"/>
                  <a:gd name="T74" fmla="*/ 146 w 211"/>
                  <a:gd name="T75" fmla="*/ 8 h 152"/>
                  <a:gd name="T76" fmla="*/ 137 w 211"/>
                  <a:gd name="T77" fmla="*/ 4 h 152"/>
                  <a:gd name="T78" fmla="*/ 127 w 211"/>
                  <a:gd name="T79" fmla="*/ 2 h 152"/>
                  <a:gd name="T80" fmla="*/ 117 w 211"/>
                  <a:gd name="T81" fmla="*/ 0 h 152"/>
                  <a:gd name="T82" fmla="*/ 106 w 211"/>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152">
                    <a:moveTo>
                      <a:pt x="106" y="0"/>
                    </a:moveTo>
                    <a:lnTo>
                      <a:pt x="94" y="0"/>
                    </a:lnTo>
                    <a:lnTo>
                      <a:pt x="85" y="2"/>
                    </a:lnTo>
                    <a:lnTo>
                      <a:pt x="74" y="4"/>
                    </a:lnTo>
                    <a:lnTo>
                      <a:pt x="65" y="8"/>
                    </a:lnTo>
                    <a:lnTo>
                      <a:pt x="55" y="13"/>
                    </a:lnTo>
                    <a:lnTo>
                      <a:pt x="47" y="17"/>
                    </a:lnTo>
                    <a:lnTo>
                      <a:pt x="39" y="23"/>
                    </a:lnTo>
                    <a:lnTo>
                      <a:pt x="31" y="30"/>
                    </a:lnTo>
                    <a:lnTo>
                      <a:pt x="24" y="38"/>
                    </a:lnTo>
                    <a:lnTo>
                      <a:pt x="18" y="46"/>
                    </a:lnTo>
                    <a:lnTo>
                      <a:pt x="13" y="55"/>
                    </a:lnTo>
                    <a:lnTo>
                      <a:pt x="8" y="64"/>
                    </a:lnTo>
                    <a:lnTo>
                      <a:pt x="4" y="74"/>
                    </a:lnTo>
                    <a:lnTo>
                      <a:pt x="2" y="84"/>
                    </a:lnTo>
                    <a:lnTo>
                      <a:pt x="1" y="94"/>
                    </a:lnTo>
                    <a:lnTo>
                      <a:pt x="0" y="105"/>
                    </a:lnTo>
                    <a:lnTo>
                      <a:pt x="1" y="118"/>
                    </a:lnTo>
                    <a:lnTo>
                      <a:pt x="3" y="130"/>
                    </a:lnTo>
                    <a:lnTo>
                      <a:pt x="7" y="142"/>
                    </a:lnTo>
                    <a:lnTo>
                      <a:pt x="11" y="152"/>
                    </a:lnTo>
                    <a:lnTo>
                      <a:pt x="199" y="152"/>
                    </a:lnTo>
                    <a:lnTo>
                      <a:pt x="204" y="142"/>
                    </a:lnTo>
                    <a:lnTo>
                      <a:pt x="208" y="130"/>
                    </a:lnTo>
                    <a:lnTo>
                      <a:pt x="210" y="118"/>
                    </a:lnTo>
                    <a:lnTo>
                      <a:pt x="211" y="105"/>
                    </a:lnTo>
                    <a:lnTo>
                      <a:pt x="210" y="94"/>
                    </a:lnTo>
                    <a:lnTo>
                      <a:pt x="209" y="84"/>
                    </a:lnTo>
                    <a:lnTo>
                      <a:pt x="206" y="74"/>
                    </a:lnTo>
                    <a:lnTo>
                      <a:pt x="203" y="64"/>
                    </a:lnTo>
                    <a:lnTo>
                      <a:pt x="198" y="55"/>
                    </a:lnTo>
                    <a:lnTo>
                      <a:pt x="193" y="46"/>
                    </a:lnTo>
                    <a:lnTo>
                      <a:pt x="186" y="38"/>
                    </a:lnTo>
                    <a:lnTo>
                      <a:pt x="180" y="30"/>
                    </a:lnTo>
                    <a:lnTo>
                      <a:pt x="172" y="23"/>
                    </a:lnTo>
                    <a:lnTo>
                      <a:pt x="164" y="17"/>
                    </a:lnTo>
                    <a:lnTo>
                      <a:pt x="156" y="13"/>
                    </a:lnTo>
                    <a:lnTo>
                      <a:pt x="146" y="8"/>
                    </a:lnTo>
                    <a:lnTo>
                      <a:pt x="137" y="4"/>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3" name="Freeform 284"/>
              <p:cNvSpPr>
                <a:spLocks/>
              </p:cNvSpPr>
              <p:nvPr/>
            </p:nvSpPr>
            <p:spPr bwMode="auto">
              <a:xfrm>
                <a:off x="5150" y="3859"/>
                <a:ext cx="35" cy="24"/>
              </a:xfrm>
              <a:custGeom>
                <a:avLst/>
                <a:gdLst>
                  <a:gd name="T0" fmla="*/ 106 w 212"/>
                  <a:gd name="T1" fmla="*/ 0 h 145"/>
                  <a:gd name="T2" fmla="*/ 96 w 212"/>
                  <a:gd name="T3" fmla="*/ 1 h 145"/>
                  <a:gd name="T4" fmla="*/ 85 w 212"/>
                  <a:gd name="T5" fmla="*/ 2 h 145"/>
                  <a:gd name="T6" fmla="*/ 74 w 212"/>
                  <a:gd name="T7" fmla="*/ 5 h 145"/>
                  <a:gd name="T8" fmla="*/ 65 w 212"/>
                  <a:gd name="T9" fmla="*/ 8 h 145"/>
                  <a:gd name="T10" fmla="*/ 55 w 212"/>
                  <a:gd name="T11" fmla="*/ 13 h 145"/>
                  <a:gd name="T12" fmla="*/ 47 w 212"/>
                  <a:gd name="T13" fmla="*/ 19 h 145"/>
                  <a:gd name="T14" fmla="*/ 39 w 212"/>
                  <a:gd name="T15" fmla="*/ 25 h 145"/>
                  <a:gd name="T16" fmla="*/ 32 w 212"/>
                  <a:gd name="T17" fmla="*/ 31 h 145"/>
                  <a:gd name="T18" fmla="*/ 25 w 212"/>
                  <a:gd name="T19" fmla="*/ 39 h 145"/>
                  <a:gd name="T20" fmla="*/ 19 w 212"/>
                  <a:gd name="T21" fmla="*/ 47 h 145"/>
                  <a:gd name="T22" fmla="*/ 13 w 212"/>
                  <a:gd name="T23" fmla="*/ 55 h 145"/>
                  <a:gd name="T24" fmla="*/ 8 w 212"/>
                  <a:gd name="T25" fmla="*/ 65 h 145"/>
                  <a:gd name="T26" fmla="*/ 5 w 212"/>
                  <a:gd name="T27" fmla="*/ 74 h 145"/>
                  <a:gd name="T28" fmla="*/ 2 w 212"/>
                  <a:gd name="T29" fmla="*/ 85 h 145"/>
                  <a:gd name="T30" fmla="*/ 1 w 212"/>
                  <a:gd name="T31" fmla="*/ 94 h 145"/>
                  <a:gd name="T32" fmla="*/ 0 w 212"/>
                  <a:gd name="T33" fmla="*/ 106 h 145"/>
                  <a:gd name="T34" fmla="*/ 1 w 212"/>
                  <a:gd name="T35" fmla="*/ 116 h 145"/>
                  <a:gd name="T36" fmla="*/ 2 w 212"/>
                  <a:gd name="T37" fmla="*/ 126 h 145"/>
                  <a:gd name="T38" fmla="*/ 5 w 212"/>
                  <a:gd name="T39" fmla="*/ 136 h 145"/>
                  <a:gd name="T40" fmla="*/ 8 w 212"/>
                  <a:gd name="T41" fmla="*/ 145 h 145"/>
                  <a:gd name="T42" fmla="*/ 203 w 212"/>
                  <a:gd name="T43" fmla="*/ 145 h 145"/>
                  <a:gd name="T44" fmla="*/ 207 w 212"/>
                  <a:gd name="T45" fmla="*/ 136 h 145"/>
                  <a:gd name="T46" fmla="*/ 209 w 212"/>
                  <a:gd name="T47" fmla="*/ 126 h 145"/>
                  <a:gd name="T48" fmla="*/ 212 w 212"/>
                  <a:gd name="T49" fmla="*/ 116 h 145"/>
                  <a:gd name="T50" fmla="*/ 212 w 212"/>
                  <a:gd name="T51" fmla="*/ 106 h 145"/>
                  <a:gd name="T52" fmla="*/ 210 w 212"/>
                  <a:gd name="T53" fmla="*/ 94 h 145"/>
                  <a:gd name="T54" fmla="*/ 209 w 212"/>
                  <a:gd name="T55" fmla="*/ 85 h 145"/>
                  <a:gd name="T56" fmla="*/ 207 w 212"/>
                  <a:gd name="T57" fmla="*/ 74 h 145"/>
                  <a:gd name="T58" fmla="*/ 203 w 212"/>
                  <a:gd name="T59" fmla="*/ 65 h 145"/>
                  <a:gd name="T60" fmla="*/ 199 w 212"/>
                  <a:gd name="T61" fmla="*/ 55 h 145"/>
                  <a:gd name="T62" fmla="*/ 194 w 212"/>
                  <a:gd name="T63" fmla="*/ 47 h 145"/>
                  <a:gd name="T64" fmla="*/ 188 w 212"/>
                  <a:gd name="T65" fmla="*/ 39 h 145"/>
                  <a:gd name="T66" fmla="*/ 181 w 212"/>
                  <a:gd name="T67" fmla="*/ 31 h 145"/>
                  <a:gd name="T68" fmla="*/ 173 w 212"/>
                  <a:gd name="T69" fmla="*/ 25 h 145"/>
                  <a:gd name="T70" fmla="*/ 165 w 212"/>
                  <a:gd name="T71" fmla="*/ 19 h 145"/>
                  <a:gd name="T72" fmla="*/ 156 w 212"/>
                  <a:gd name="T73" fmla="*/ 13 h 145"/>
                  <a:gd name="T74" fmla="*/ 147 w 212"/>
                  <a:gd name="T75" fmla="*/ 8 h 145"/>
                  <a:gd name="T76" fmla="*/ 137 w 212"/>
                  <a:gd name="T77" fmla="*/ 5 h 145"/>
                  <a:gd name="T78" fmla="*/ 128 w 212"/>
                  <a:gd name="T79" fmla="*/ 2 h 145"/>
                  <a:gd name="T80" fmla="*/ 117 w 212"/>
                  <a:gd name="T81" fmla="*/ 1 h 145"/>
                  <a:gd name="T82" fmla="*/ 106 w 212"/>
                  <a:gd name="T8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45">
                    <a:moveTo>
                      <a:pt x="106" y="0"/>
                    </a:moveTo>
                    <a:lnTo>
                      <a:pt x="96" y="1"/>
                    </a:lnTo>
                    <a:lnTo>
                      <a:pt x="85" y="2"/>
                    </a:lnTo>
                    <a:lnTo>
                      <a:pt x="74" y="5"/>
                    </a:lnTo>
                    <a:lnTo>
                      <a:pt x="65" y="8"/>
                    </a:lnTo>
                    <a:lnTo>
                      <a:pt x="55" y="13"/>
                    </a:lnTo>
                    <a:lnTo>
                      <a:pt x="47" y="19"/>
                    </a:lnTo>
                    <a:lnTo>
                      <a:pt x="39" y="25"/>
                    </a:lnTo>
                    <a:lnTo>
                      <a:pt x="32" y="31"/>
                    </a:lnTo>
                    <a:lnTo>
                      <a:pt x="25" y="39"/>
                    </a:lnTo>
                    <a:lnTo>
                      <a:pt x="19" y="47"/>
                    </a:lnTo>
                    <a:lnTo>
                      <a:pt x="13" y="55"/>
                    </a:lnTo>
                    <a:lnTo>
                      <a:pt x="8" y="65"/>
                    </a:lnTo>
                    <a:lnTo>
                      <a:pt x="5" y="74"/>
                    </a:lnTo>
                    <a:lnTo>
                      <a:pt x="2" y="85"/>
                    </a:lnTo>
                    <a:lnTo>
                      <a:pt x="1" y="94"/>
                    </a:lnTo>
                    <a:lnTo>
                      <a:pt x="0" y="106"/>
                    </a:lnTo>
                    <a:lnTo>
                      <a:pt x="1" y="116"/>
                    </a:lnTo>
                    <a:lnTo>
                      <a:pt x="2" y="126"/>
                    </a:lnTo>
                    <a:lnTo>
                      <a:pt x="5" y="136"/>
                    </a:lnTo>
                    <a:lnTo>
                      <a:pt x="8" y="145"/>
                    </a:lnTo>
                    <a:lnTo>
                      <a:pt x="203" y="145"/>
                    </a:lnTo>
                    <a:lnTo>
                      <a:pt x="207" y="136"/>
                    </a:lnTo>
                    <a:lnTo>
                      <a:pt x="209" y="126"/>
                    </a:lnTo>
                    <a:lnTo>
                      <a:pt x="212" y="116"/>
                    </a:lnTo>
                    <a:lnTo>
                      <a:pt x="212" y="106"/>
                    </a:lnTo>
                    <a:lnTo>
                      <a:pt x="210" y="94"/>
                    </a:lnTo>
                    <a:lnTo>
                      <a:pt x="209" y="85"/>
                    </a:lnTo>
                    <a:lnTo>
                      <a:pt x="207" y="74"/>
                    </a:lnTo>
                    <a:lnTo>
                      <a:pt x="203" y="65"/>
                    </a:lnTo>
                    <a:lnTo>
                      <a:pt x="199" y="55"/>
                    </a:lnTo>
                    <a:lnTo>
                      <a:pt x="194" y="47"/>
                    </a:lnTo>
                    <a:lnTo>
                      <a:pt x="188" y="39"/>
                    </a:lnTo>
                    <a:lnTo>
                      <a:pt x="181" y="31"/>
                    </a:lnTo>
                    <a:lnTo>
                      <a:pt x="173" y="25"/>
                    </a:lnTo>
                    <a:lnTo>
                      <a:pt x="165" y="19"/>
                    </a:lnTo>
                    <a:lnTo>
                      <a:pt x="156" y="13"/>
                    </a:lnTo>
                    <a:lnTo>
                      <a:pt x="147" y="8"/>
                    </a:lnTo>
                    <a:lnTo>
                      <a:pt x="137" y="5"/>
                    </a:lnTo>
                    <a:lnTo>
                      <a:pt x="128"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4" name="Freeform 285"/>
              <p:cNvSpPr>
                <a:spLocks/>
              </p:cNvSpPr>
              <p:nvPr/>
            </p:nvSpPr>
            <p:spPr bwMode="auto">
              <a:xfrm>
                <a:off x="5166" y="3861"/>
                <a:ext cx="35" cy="22"/>
              </a:xfrm>
              <a:custGeom>
                <a:avLst/>
                <a:gdLst>
                  <a:gd name="T0" fmla="*/ 105 w 210"/>
                  <a:gd name="T1" fmla="*/ 0 h 133"/>
                  <a:gd name="T2" fmla="*/ 94 w 210"/>
                  <a:gd name="T3" fmla="*/ 0 h 133"/>
                  <a:gd name="T4" fmla="*/ 83 w 210"/>
                  <a:gd name="T5" fmla="*/ 2 h 133"/>
                  <a:gd name="T6" fmla="*/ 73 w 210"/>
                  <a:gd name="T7" fmla="*/ 4 h 133"/>
                  <a:gd name="T8" fmla="*/ 63 w 210"/>
                  <a:gd name="T9" fmla="*/ 8 h 133"/>
                  <a:gd name="T10" fmla="*/ 54 w 210"/>
                  <a:gd name="T11" fmla="*/ 13 h 133"/>
                  <a:gd name="T12" fmla="*/ 46 w 210"/>
                  <a:gd name="T13" fmla="*/ 17 h 133"/>
                  <a:gd name="T14" fmla="*/ 37 w 210"/>
                  <a:gd name="T15" fmla="*/ 23 h 133"/>
                  <a:gd name="T16" fmla="*/ 30 w 210"/>
                  <a:gd name="T17" fmla="*/ 30 h 133"/>
                  <a:gd name="T18" fmla="*/ 23 w 210"/>
                  <a:gd name="T19" fmla="*/ 37 h 133"/>
                  <a:gd name="T20" fmla="*/ 17 w 210"/>
                  <a:gd name="T21" fmla="*/ 46 h 133"/>
                  <a:gd name="T22" fmla="*/ 11 w 210"/>
                  <a:gd name="T23" fmla="*/ 54 h 133"/>
                  <a:gd name="T24" fmla="*/ 8 w 210"/>
                  <a:gd name="T25" fmla="*/ 64 h 133"/>
                  <a:gd name="T26" fmla="*/ 4 w 210"/>
                  <a:gd name="T27" fmla="*/ 73 h 133"/>
                  <a:gd name="T28" fmla="*/ 1 w 210"/>
                  <a:gd name="T29" fmla="*/ 84 h 133"/>
                  <a:gd name="T30" fmla="*/ 0 w 210"/>
                  <a:gd name="T31" fmla="*/ 94 h 133"/>
                  <a:gd name="T32" fmla="*/ 0 w 210"/>
                  <a:gd name="T33" fmla="*/ 105 h 133"/>
                  <a:gd name="T34" fmla="*/ 0 w 210"/>
                  <a:gd name="T35" fmla="*/ 119 h 133"/>
                  <a:gd name="T36" fmla="*/ 3 w 210"/>
                  <a:gd name="T37" fmla="*/ 133 h 133"/>
                  <a:gd name="T38" fmla="*/ 206 w 210"/>
                  <a:gd name="T39" fmla="*/ 133 h 133"/>
                  <a:gd name="T40" fmla="*/ 209 w 210"/>
                  <a:gd name="T41" fmla="*/ 119 h 133"/>
                  <a:gd name="T42" fmla="*/ 210 w 210"/>
                  <a:gd name="T43" fmla="*/ 105 h 133"/>
                  <a:gd name="T44" fmla="*/ 210 w 210"/>
                  <a:gd name="T45" fmla="*/ 94 h 133"/>
                  <a:gd name="T46" fmla="*/ 208 w 210"/>
                  <a:gd name="T47" fmla="*/ 84 h 133"/>
                  <a:gd name="T48" fmla="*/ 205 w 210"/>
                  <a:gd name="T49" fmla="*/ 73 h 133"/>
                  <a:gd name="T50" fmla="*/ 202 w 210"/>
                  <a:gd name="T51" fmla="*/ 64 h 133"/>
                  <a:gd name="T52" fmla="*/ 197 w 210"/>
                  <a:gd name="T53" fmla="*/ 54 h 133"/>
                  <a:gd name="T54" fmla="*/ 192 w 210"/>
                  <a:gd name="T55" fmla="*/ 46 h 133"/>
                  <a:gd name="T56" fmla="*/ 186 w 210"/>
                  <a:gd name="T57" fmla="*/ 37 h 133"/>
                  <a:gd name="T58" fmla="*/ 179 w 210"/>
                  <a:gd name="T59" fmla="*/ 30 h 133"/>
                  <a:gd name="T60" fmla="*/ 172 w 210"/>
                  <a:gd name="T61" fmla="*/ 23 h 133"/>
                  <a:gd name="T62" fmla="*/ 164 w 210"/>
                  <a:gd name="T63" fmla="*/ 17 h 133"/>
                  <a:gd name="T64" fmla="*/ 154 w 210"/>
                  <a:gd name="T65" fmla="*/ 13 h 133"/>
                  <a:gd name="T66" fmla="*/ 146 w 210"/>
                  <a:gd name="T67" fmla="*/ 8 h 133"/>
                  <a:gd name="T68" fmla="*/ 135 w 210"/>
                  <a:gd name="T69" fmla="*/ 4 h 133"/>
                  <a:gd name="T70" fmla="*/ 126 w 210"/>
                  <a:gd name="T71" fmla="*/ 2 h 133"/>
                  <a:gd name="T72" fmla="*/ 115 w 210"/>
                  <a:gd name="T73" fmla="*/ 0 h 133"/>
                  <a:gd name="T74" fmla="*/ 105 w 210"/>
                  <a:gd name="T7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133">
                    <a:moveTo>
                      <a:pt x="105" y="0"/>
                    </a:moveTo>
                    <a:lnTo>
                      <a:pt x="94" y="0"/>
                    </a:lnTo>
                    <a:lnTo>
                      <a:pt x="83" y="2"/>
                    </a:lnTo>
                    <a:lnTo>
                      <a:pt x="73" y="4"/>
                    </a:lnTo>
                    <a:lnTo>
                      <a:pt x="63" y="8"/>
                    </a:lnTo>
                    <a:lnTo>
                      <a:pt x="54" y="13"/>
                    </a:lnTo>
                    <a:lnTo>
                      <a:pt x="46" y="17"/>
                    </a:lnTo>
                    <a:lnTo>
                      <a:pt x="37" y="23"/>
                    </a:lnTo>
                    <a:lnTo>
                      <a:pt x="30" y="30"/>
                    </a:lnTo>
                    <a:lnTo>
                      <a:pt x="23" y="37"/>
                    </a:lnTo>
                    <a:lnTo>
                      <a:pt x="17" y="46"/>
                    </a:lnTo>
                    <a:lnTo>
                      <a:pt x="11" y="54"/>
                    </a:lnTo>
                    <a:lnTo>
                      <a:pt x="8" y="64"/>
                    </a:lnTo>
                    <a:lnTo>
                      <a:pt x="4" y="73"/>
                    </a:lnTo>
                    <a:lnTo>
                      <a:pt x="1" y="84"/>
                    </a:lnTo>
                    <a:lnTo>
                      <a:pt x="0" y="94"/>
                    </a:lnTo>
                    <a:lnTo>
                      <a:pt x="0" y="105"/>
                    </a:lnTo>
                    <a:lnTo>
                      <a:pt x="0" y="119"/>
                    </a:lnTo>
                    <a:lnTo>
                      <a:pt x="3" y="133"/>
                    </a:lnTo>
                    <a:lnTo>
                      <a:pt x="206" y="133"/>
                    </a:lnTo>
                    <a:lnTo>
                      <a:pt x="209" y="119"/>
                    </a:lnTo>
                    <a:lnTo>
                      <a:pt x="210" y="105"/>
                    </a:lnTo>
                    <a:lnTo>
                      <a:pt x="210" y="94"/>
                    </a:lnTo>
                    <a:lnTo>
                      <a:pt x="208" y="84"/>
                    </a:lnTo>
                    <a:lnTo>
                      <a:pt x="205" y="73"/>
                    </a:lnTo>
                    <a:lnTo>
                      <a:pt x="202" y="64"/>
                    </a:lnTo>
                    <a:lnTo>
                      <a:pt x="197" y="54"/>
                    </a:lnTo>
                    <a:lnTo>
                      <a:pt x="192" y="46"/>
                    </a:lnTo>
                    <a:lnTo>
                      <a:pt x="186" y="37"/>
                    </a:lnTo>
                    <a:lnTo>
                      <a:pt x="179" y="30"/>
                    </a:lnTo>
                    <a:lnTo>
                      <a:pt x="172" y="23"/>
                    </a:lnTo>
                    <a:lnTo>
                      <a:pt x="164" y="17"/>
                    </a:lnTo>
                    <a:lnTo>
                      <a:pt x="154" y="13"/>
                    </a:lnTo>
                    <a:lnTo>
                      <a:pt x="146" y="8"/>
                    </a:lnTo>
                    <a:lnTo>
                      <a:pt x="135" y="4"/>
                    </a:lnTo>
                    <a:lnTo>
                      <a:pt x="126" y="2"/>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5" name="Freeform 286"/>
              <p:cNvSpPr>
                <a:spLocks/>
              </p:cNvSpPr>
              <p:nvPr/>
            </p:nvSpPr>
            <p:spPr bwMode="auto">
              <a:xfrm>
                <a:off x="5181" y="3863"/>
                <a:ext cx="35" cy="20"/>
              </a:xfrm>
              <a:custGeom>
                <a:avLst/>
                <a:gdLst>
                  <a:gd name="T0" fmla="*/ 105 w 210"/>
                  <a:gd name="T1" fmla="*/ 0 h 123"/>
                  <a:gd name="T2" fmla="*/ 94 w 210"/>
                  <a:gd name="T3" fmla="*/ 1 h 123"/>
                  <a:gd name="T4" fmla="*/ 84 w 210"/>
                  <a:gd name="T5" fmla="*/ 3 h 123"/>
                  <a:gd name="T6" fmla="*/ 73 w 210"/>
                  <a:gd name="T7" fmla="*/ 5 h 123"/>
                  <a:gd name="T8" fmla="*/ 64 w 210"/>
                  <a:gd name="T9" fmla="*/ 9 h 123"/>
                  <a:gd name="T10" fmla="*/ 54 w 210"/>
                  <a:gd name="T11" fmla="*/ 13 h 123"/>
                  <a:gd name="T12" fmla="*/ 46 w 210"/>
                  <a:gd name="T13" fmla="*/ 19 h 123"/>
                  <a:gd name="T14" fmla="*/ 38 w 210"/>
                  <a:gd name="T15" fmla="*/ 25 h 123"/>
                  <a:gd name="T16" fmla="*/ 31 w 210"/>
                  <a:gd name="T17" fmla="*/ 31 h 123"/>
                  <a:gd name="T18" fmla="*/ 24 w 210"/>
                  <a:gd name="T19" fmla="*/ 39 h 123"/>
                  <a:gd name="T20" fmla="*/ 18 w 210"/>
                  <a:gd name="T21" fmla="*/ 48 h 123"/>
                  <a:gd name="T22" fmla="*/ 12 w 210"/>
                  <a:gd name="T23" fmla="*/ 56 h 123"/>
                  <a:gd name="T24" fmla="*/ 8 w 210"/>
                  <a:gd name="T25" fmla="*/ 65 h 123"/>
                  <a:gd name="T26" fmla="*/ 5 w 210"/>
                  <a:gd name="T27" fmla="*/ 75 h 123"/>
                  <a:gd name="T28" fmla="*/ 2 w 210"/>
                  <a:gd name="T29" fmla="*/ 85 h 123"/>
                  <a:gd name="T30" fmla="*/ 0 w 210"/>
                  <a:gd name="T31" fmla="*/ 95 h 123"/>
                  <a:gd name="T32" fmla="*/ 0 w 210"/>
                  <a:gd name="T33" fmla="*/ 107 h 123"/>
                  <a:gd name="T34" fmla="*/ 0 w 210"/>
                  <a:gd name="T35" fmla="*/ 115 h 123"/>
                  <a:gd name="T36" fmla="*/ 1 w 210"/>
                  <a:gd name="T37" fmla="*/ 123 h 123"/>
                  <a:gd name="T38" fmla="*/ 209 w 210"/>
                  <a:gd name="T39" fmla="*/ 123 h 123"/>
                  <a:gd name="T40" fmla="*/ 210 w 210"/>
                  <a:gd name="T41" fmla="*/ 115 h 123"/>
                  <a:gd name="T42" fmla="*/ 210 w 210"/>
                  <a:gd name="T43" fmla="*/ 107 h 123"/>
                  <a:gd name="T44" fmla="*/ 210 w 210"/>
                  <a:gd name="T45" fmla="*/ 95 h 123"/>
                  <a:gd name="T46" fmla="*/ 208 w 210"/>
                  <a:gd name="T47" fmla="*/ 85 h 123"/>
                  <a:gd name="T48" fmla="*/ 206 w 210"/>
                  <a:gd name="T49" fmla="*/ 75 h 123"/>
                  <a:gd name="T50" fmla="*/ 202 w 210"/>
                  <a:gd name="T51" fmla="*/ 65 h 123"/>
                  <a:gd name="T52" fmla="*/ 197 w 210"/>
                  <a:gd name="T53" fmla="*/ 56 h 123"/>
                  <a:gd name="T54" fmla="*/ 193 w 210"/>
                  <a:gd name="T55" fmla="*/ 48 h 123"/>
                  <a:gd name="T56" fmla="*/ 187 w 210"/>
                  <a:gd name="T57" fmla="*/ 39 h 123"/>
                  <a:gd name="T58" fmla="*/ 180 w 210"/>
                  <a:gd name="T59" fmla="*/ 31 h 123"/>
                  <a:gd name="T60" fmla="*/ 172 w 210"/>
                  <a:gd name="T61" fmla="*/ 25 h 123"/>
                  <a:gd name="T62" fmla="*/ 164 w 210"/>
                  <a:gd name="T63" fmla="*/ 19 h 123"/>
                  <a:gd name="T64" fmla="*/ 155 w 210"/>
                  <a:gd name="T65" fmla="*/ 13 h 123"/>
                  <a:gd name="T66" fmla="*/ 146 w 210"/>
                  <a:gd name="T67" fmla="*/ 9 h 123"/>
                  <a:gd name="T68" fmla="*/ 136 w 210"/>
                  <a:gd name="T69" fmla="*/ 5 h 123"/>
                  <a:gd name="T70" fmla="*/ 126 w 210"/>
                  <a:gd name="T71" fmla="*/ 3 h 123"/>
                  <a:gd name="T72" fmla="*/ 116 w 210"/>
                  <a:gd name="T73" fmla="*/ 1 h 123"/>
                  <a:gd name="T74" fmla="*/ 105 w 210"/>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123">
                    <a:moveTo>
                      <a:pt x="105" y="0"/>
                    </a:moveTo>
                    <a:lnTo>
                      <a:pt x="94" y="1"/>
                    </a:lnTo>
                    <a:lnTo>
                      <a:pt x="84" y="3"/>
                    </a:lnTo>
                    <a:lnTo>
                      <a:pt x="73" y="5"/>
                    </a:lnTo>
                    <a:lnTo>
                      <a:pt x="64" y="9"/>
                    </a:lnTo>
                    <a:lnTo>
                      <a:pt x="54" y="13"/>
                    </a:lnTo>
                    <a:lnTo>
                      <a:pt x="46" y="19"/>
                    </a:lnTo>
                    <a:lnTo>
                      <a:pt x="38" y="25"/>
                    </a:lnTo>
                    <a:lnTo>
                      <a:pt x="31" y="31"/>
                    </a:lnTo>
                    <a:lnTo>
                      <a:pt x="24" y="39"/>
                    </a:lnTo>
                    <a:lnTo>
                      <a:pt x="18" y="48"/>
                    </a:lnTo>
                    <a:lnTo>
                      <a:pt x="12" y="56"/>
                    </a:lnTo>
                    <a:lnTo>
                      <a:pt x="8" y="65"/>
                    </a:lnTo>
                    <a:lnTo>
                      <a:pt x="5" y="75"/>
                    </a:lnTo>
                    <a:lnTo>
                      <a:pt x="2" y="85"/>
                    </a:lnTo>
                    <a:lnTo>
                      <a:pt x="0" y="95"/>
                    </a:lnTo>
                    <a:lnTo>
                      <a:pt x="0" y="107"/>
                    </a:lnTo>
                    <a:lnTo>
                      <a:pt x="0" y="115"/>
                    </a:lnTo>
                    <a:lnTo>
                      <a:pt x="1" y="123"/>
                    </a:lnTo>
                    <a:lnTo>
                      <a:pt x="209" y="123"/>
                    </a:lnTo>
                    <a:lnTo>
                      <a:pt x="210" y="115"/>
                    </a:lnTo>
                    <a:lnTo>
                      <a:pt x="210" y="107"/>
                    </a:lnTo>
                    <a:lnTo>
                      <a:pt x="210" y="95"/>
                    </a:lnTo>
                    <a:lnTo>
                      <a:pt x="208" y="85"/>
                    </a:lnTo>
                    <a:lnTo>
                      <a:pt x="206" y="75"/>
                    </a:lnTo>
                    <a:lnTo>
                      <a:pt x="202" y="65"/>
                    </a:lnTo>
                    <a:lnTo>
                      <a:pt x="197" y="56"/>
                    </a:lnTo>
                    <a:lnTo>
                      <a:pt x="193" y="48"/>
                    </a:lnTo>
                    <a:lnTo>
                      <a:pt x="187" y="39"/>
                    </a:lnTo>
                    <a:lnTo>
                      <a:pt x="180" y="31"/>
                    </a:lnTo>
                    <a:lnTo>
                      <a:pt x="172" y="25"/>
                    </a:lnTo>
                    <a:lnTo>
                      <a:pt x="164" y="19"/>
                    </a:lnTo>
                    <a:lnTo>
                      <a:pt x="155" y="13"/>
                    </a:lnTo>
                    <a:lnTo>
                      <a:pt x="146" y="9"/>
                    </a:lnTo>
                    <a:lnTo>
                      <a:pt x="136" y="5"/>
                    </a:lnTo>
                    <a:lnTo>
                      <a:pt x="126"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6" name="Freeform 287"/>
              <p:cNvSpPr>
                <a:spLocks/>
              </p:cNvSpPr>
              <p:nvPr/>
            </p:nvSpPr>
            <p:spPr bwMode="auto">
              <a:xfrm>
                <a:off x="5197" y="3865"/>
                <a:ext cx="35" cy="18"/>
              </a:xfrm>
              <a:custGeom>
                <a:avLst/>
                <a:gdLst>
                  <a:gd name="T0" fmla="*/ 105 w 211"/>
                  <a:gd name="T1" fmla="*/ 0 h 111"/>
                  <a:gd name="T2" fmla="*/ 95 w 211"/>
                  <a:gd name="T3" fmla="*/ 0 h 111"/>
                  <a:gd name="T4" fmla="*/ 84 w 211"/>
                  <a:gd name="T5" fmla="*/ 2 h 111"/>
                  <a:gd name="T6" fmla="*/ 75 w 211"/>
                  <a:gd name="T7" fmla="*/ 5 h 111"/>
                  <a:gd name="T8" fmla="*/ 64 w 211"/>
                  <a:gd name="T9" fmla="*/ 8 h 111"/>
                  <a:gd name="T10" fmla="*/ 56 w 211"/>
                  <a:gd name="T11" fmla="*/ 13 h 111"/>
                  <a:gd name="T12" fmla="*/ 46 w 211"/>
                  <a:gd name="T13" fmla="*/ 18 h 111"/>
                  <a:gd name="T14" fmla="*/ 38 w 211"/>
                  <a:gd name="T15" fmla="*/ 24 h 111"/>
                  <a:gd name="T16" fmla="*/ 31 w 211"/>
                  <a:gd name="T17" fmla="*/ 31 h 111"/>
                  <a:gd name="T18" fmla="*/ 24 w 211"/>
                  <a:gd name="T19" fmla="*/ 38 h 111"/>
                  <a:gd name="T20" fmla="*/ 18 w 211"/>
                  <a:gd name="T21" fmla="*/ 46 h 111"/>
                  <a:gd name="T22" fmla="*/ 13 w 211"/>
                  <a:gd name="T23" fmla="*/ 55 h 111"/>
                  <a:gd name="T24" fmla="*/ 9 w 211"/>
                  <a:gd name="T25" fmla="*/ 64 h 111"/>
                  <a:gd name="T26" fmla="*/ 5 w 211"/>
                  <a:gd name="T27" fmla="*/ 73 h 111"/>
                  <a:gd name="T28" fmla="*/ 3 w 211"/>
                  <a:gd name="T29" fmla="*/ 84 h 111"/>
                  <a:gd name="T30" fmla="*/ 0 w 211"/>
                  <a:gd name="T31" fmla="*/ 95 h 111"/>
                  <a:gd name="T32" fmla="*/ 0 w 211"/>
                  <a:gd name="T33" fmla="*/ 105 h 111"/>
                  <a:gd name="T34" fmla="*/ 0 w 211"/>
                  <a:gd name="T35" fmla="*/ 109 h 111"/>
                  <a:gd name="T36" fmla="*/ 0 w 211"/>
                  <a:gd name="T37" fmla="*/ 111 h 111"/>
                  <a:gd name="T38" fmla="*/ 211 w 211"/>
                  <a:gd name="T39" fmla="*/ 111 h 111"/>
                  <a:gd name="T40" fmla="*/ 211 w 211"/>
                  <a:gd name="T41" fmla="*/ 109 h 111"/>
                  <a:gd name="T42" fmla="*/ 211 w 211"/>
                  <a:gd name="T43" fmla="*/ 105 h 111"/>
                  <a:gd name="T44" fmla="*/ 211 w 211"/>
                  <a:gd name="T45" fmla="*/ 95 h 111"/>
                  <a:gd name="T46" fmla="*/ 209 w 211"/>
                  <a:gd name="T47" fmla="*/ 84 h 111"/>
                  <a:gd name="T48" fmla="*/ 206 w 211"/>
                  <a:gd name="T49" fmla="*/ 73 h 111"/>
                  <a:gd name="T50" fmla="*/ 202 w 211"/>
                  <a:gd name="T51" fmla="*/ 64 h 111"/>
                  <a:gd name="T52" fmla="*/ 199 w 211"/>
                  <a:gd name="T53" fmla="*/ 55 h 111"/>
                  <a:gd name="T54" fmla="*/ 193 w 211"/>
                  <a:gd name="T55" fmla="*/ 46 h 111"/>
                  <a:gd name="T56" fmla="*/ 187 w 211"/>
                  <a:gd name="T57" fmla="*/ 38 h 111"/>
                  <a:gd name="T58" fmla="*/ 180 w 211"/>
                  <a:gd name="T59" fmla="*/ 31 h 111"/>
                  <a:gd name="T60" fmla="*/ 173 w 211"/>
                  <a:gd name="T61" fmla="*/ 24 h 111"/>
                  <a:gd name="T62" fmla="*/ 165 w 211"/>
                  <a:gd name="T63" fmla="*/ 18 h 111"/>
                  <a:gd name="T64" fmla="*/ 156 w 211"/>
                  <a:gd name="T65" fmla="*/ 13 h 111"/>
                  <a:gd name="T66" fmla="*/ 147 w 211"/>
                  <a:gd name="T67" fmla="*/ 8 h 111"/>
                  <a:gd name="T68" fmla="*/ 137 w 211"/>
                  <a:gd name="T69" fmla="*/ 5 h 111"/>
                  <a:gd name="T70" fmla="*/ 127 w 211"/>
                  <a:gd name="T71" fmla="*/ 2 h 111"/>
                  <a:gd name="T72" fmla="*/ 116 w 211"/>
                  <a:gd name="T73" fmla="*/ 0 h 111"/>
                  <a:gd name="T74" fmla="*/ 105 w 211"/>
                  <a:gd name="T7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111">
                    <a:moveTo>
                      <a:pt x="105" y="0"/>
                    </a:moveTo>
                    <a:lnTo>
                      <a:pt x="95" y="0"/>
                    </a:lnTo>
                    <a:lnTo>
                      <a:pt x="84" y="2"/>
                    </a:lnTo>
                    <a:lnTo>
                      <a:pt x="75" y="5"/>
                    </a:lnTo>
                    <a:lnTo>
                      <a:pt x="64" y="8"/>
                    </a:lnTo>
                    <a:lnTo>
                      <a:pt x="56" y="13"/>
                    </a:lnTo>
                    <a:lnTo>
                      <a:pt x="46" y="18"/>
                    </a:lnTo>
                    <a:lnTo>
                      <a:pt x="38" y="24"/>
                    </a:lnTo>
                    <a:lnTo>
                      <a:pt x="31" y="31"/>
                    </a:lnTo>
                    <a:lnTo>
                      <a:pt x="24" y="38"/>
                    </a:lnTo>
                    <a:lnTo>
                      <a:pt x="18" y="46"/>
                    </a:lnTo>
                    <a:lnTo>
                      <a:pt x="13" y="55"/>
                    </a:lnTo>
                    <a:lnTo>
                      <a:pt x="9" y="64"/>
                    </a:lnTo>
                    <a:lnTo>
                      <a:pt x="5" y="73"/>
                    </a:lnTo>
                    <a:lnTo>
                      <a:pt x="3" y="84"/>
                    </a:lnTo>
                    <a:lnTo>
                      <a:pt x="0" y="95"/>
                    </a:lnTo>
                    <a:lnTo>
                      <a:pt x="0" y="105"/>
                    </a:lnTo>
                    <a:lnTo>
                      <a:pt x="0" y="109"/>
                    </a:lnTo>
                    <a:lnTo>
                      <a:pt x="0" y="111"/>
                    </a:lnTo>
                    <a:lnTo>
                      <a:pt x="211" y="111"/>
                    </a:lnTo>
                    <a:lnTo>
                      <a:pt x="211" y="109"/>
                    </a:lnTo>
                    <a:lnTo>
                      <a:pt x="211" y="105"/>
                    </a:lnTo>
                    <a:lnTo>
                      <a:pt x="211" y="95"/>
                    </a:lnTo>
                    <a:lnTo>
                      <a:pt x="209" y="84"/>
                    </a:lnTo>
                    <a:lnTo>
                      <a:pt x="206" y="73"/>
                    </a:lnTo>
                    <a:lnTo>
                      <a:pt x="202" y="64"/>
                    </a:lnTo>
                    <a:lnTo>
                      <a:pt x="199" y="55"/>
                    </a:lnTo>
                    <a:lnTo>
                      <a:pt x="193" y="46"/>
                    </a:lnTo>
                    <a:lnTo>
                      <a:pt x="187" y="38"/>
                    </a:lnTo>
                    <a:lnTo>
                      <a:pt x="180" y="31"/>
                    </a:lnTo>
                    <a:lnTo>
                      <a:pt x="173" y="24"/>
                    </a:lnTo>
                    <a:lnTo>
                      <a:pt x="165" y="18"/>
                    </a:lnTo>
                    <a:lnTo>
                      <a:pt x="156" y="13"/>
                    </a:lnTo>
                    <a:lnTo>
                      <a:pt x="147" y="8"/>
                    </a:lnTo>
                    <a:lnTo>
                      <a:pt x="137" y="5"/>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7" name="Freeform 288"/>
              <p:cNvSpPr>
                <a:spLocks/>
              </p:cNvSpPr>
              <p:nvPr/>
            </p:nvSpPr>
            <p:spPr bwMode="auto">
              <a:xfrm>
                <a:off x="5212" y="3865"/>
                <a:ext cx="35" cy="18"/>
              </a:xfrm>
              <a:custGeom>
                <a:avLst/>
                <a:gdLst>
                  <a:gd name="T0" fmla="*/ 105 w 210"/>
                  <a:gd name="T1" fmla="*/ 0 h 107"/>
                  <a:gd name="T2" fmla="*/ 94 w 210"/>
                  <a:gd name="T3" fmla="*/ 0 h 107"/>
                  <a:gd name="T4" fmla="*/ 84 w 210"/>
                  <a:gd name="T5" fmla="*/ 2 h 107"/>
                  <a:gd name="T6" fmla="*/ 74 w 210"/>
                  <a:gd name="T7" fmla="*/ 4 h 107"/>
                  <a:gd name="T8" fmla="*/ 63 w 210"/>
                  <a:gd name="T9" fmla="*/ 8 h 107"/>
                  <a:gd name="T10" fmla="*/ 55 w 210"/>
                  <a:gd name="T11" fmla="*/ 13 h 107"/>
                  <a:gd name="T12" fmla="*/ 46 w 210"/>
                  <a:gd name="T13" fmla="*/ 17 h 107"/>
                  <a:gd name="T14" fmla="*/ 37 w 210"/>
                  <a:gd name="T15" fmla="*/ 23 h 107"/>
                  <a:gd name="T16" fmla="*/ 30 w 210"/>
                  <a:gd name="T17" fmla="*/ 30 h 107"/>
                  <a:gd name="T18" fmla="*/ 23 w 210"/>
                  <a:gd name="T19" fmla="*/ 38 h 107"/>
                  <a:gd name="T20" fmla="*/ 17 w 210"/>
                  <a:gd name="T21" fmla="*/ 46 h 107"/>
                  <a:gd name="T22" fmla="*/ 13 w 210"/>
                  <a:gd name="T23" fmla="*/ 55 h 107"/>
                  <a:gd name="T24" fmla="*/ 8 w 210"/>
                  <a:gd name="T25" fmla="*/ 64 h 107"/>
                  <a:gd name="T26" fmla="*/ 4 w 210"/>
                  <a:gd name="T27" fmla="*/ 74 h 107"/>
                  <a:gd name="T28" fmla="*/ 2 w 210"/>
                  <a:gd name="T29" fmla="*/ 84 h 107"/>
                  <a:gd name="T30" fmla="*/ 0 w 210"/>
                  <a:gd name="T31" fmla="*/ 94 h 107"/>
                  <a:gd name="T32" fmla="*/ 0 w 210"/>
                  <a:gd name="T33" fmla="*/ 105 h 107"/>
                  <a:gd name="T34" fmla="*/ 0 w 210"/>
                  <a:gd name="T35" fmla="*/ 107 h 107"/>
                  <a:gd name="T36" fmla="*/ 210 w 210"/>
                  <a:gd name="T37" fmla="*/ 107 h 107"/>
                  <a:gd name="T38" fmla="*/ 210 w 210"/>
                  <a:gd name="T39" fmla="*/ 105 h 107"/>
                  <a:gd name="T40" fmla="*/ 210 w 210"/>
                  <a:gd name="T41" fmla="*/ 94 h 107"/>
                  <a:gd name="T42" fmla="*/ 209 w 210"/>
                  <a:gd name="T43" fmla="*/ 84 h 107"/>
                  <a:gd name="T44" fmla="*/ 205 w 210"/>
                  <a:gd name="T45" fmla="*/ 74 h 107"/>
                  <a:gd name="T46" fmla="*/ 202 w 210"/>
                  <a:gd name="T47" fmla="*/ 64 h 107"/>
                  <a:gd name="T48" fmla="*/ 198 w 210"/>
                  <a:gd name="T49" fmla="*/ 55 h 107"/>
                  <a:gd name="T50" fmla="*/ 192 w 210"/>
                  <a:gd name="T51" fmla="*/ 46 h 107"/>
                  <a:gd name="T52" fmla="*/ 186 w 210"/>
                  <a:gd name="T53" fmla="*/ 38 h 107"/>
                  <a:gd name="T54" fmla="*/ 179 w 210"/>
                  <a:gd name="T55" fmla="*/ 30 h 107"/>
                  <a:gd name="T56" fmla="*/ 172 w 210"/>
                  <a:gd name="T57" fmla="*/ 23 h 107"/>
                  <a:gd name="T58" fmla="*/ 164 w 210"/>
                  <a:gd name="T59" fmla="*/ 17 h 107"/>
                  <a:gd name="T60" fmla="*/ 156 w 210"/>
                  <a:gd name="T61" fmla="*/ 13 h 107"/>
                  <a:gd name="T62" fmla="*/ 146 w 210"/>
                  <a:gd name="T63" fmla="*/ 8 h 107"/>
                  <a:gd name="T64" fmla="*/ 137 w 210"/>
                  <a:gd name="T65" fmla="*/ 4 h 107"/>
                  <a:gd name="T66" fmla="*/ 126 w 210"/>
                  <a:gd name="T67" fmla="*/ 2 h 107"/>
                  <a:gd name="T68" fmla="*/ 115 w 210"/>
                  <a:gd name="T69" fmla="*/ 0 h 107"/>
                  <a:gd name="T70" fmla="*/ 105 w 210"/>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07">
                    <a:moveTo>
                      <a:pt x="105" y="0"/>
                    </a:moveTo>
                    <a:lnTo>
                      <a:pt x="94" y="0"/>
                    </a:lnTo>
                    <a:lnTo>
                      <a:pt x="84" y="2"/>
                    </a:lnTo>
                    <a:lnTo>
                      <a:pt x="74" y="4"/>
                    </a:lnTo>
                    <a:lnTo>
                      <a:pt x="63" y="8"/>
                    </a:lnTo>
                    <a:lnTo>
                      <a:pt x="55" y="13"/>
                    </a:lnTo>
                    <a:lnTo>
                      <a:pt x="46" y="17"/>
                    </a:lnTo>
                    <a:lnTo>
                      <a:pt x="37" y="23"/>
                    </a:lnTo>
                    <a:lnTo>
                      <a:pt x="30" y="30"/>
                    </a:lnTo>
                    <a:lnTo>
                      <a:pt x="23" y="38"/>
                    </a:lnTo>
                    <a:lnTo>
                      <a:pt x="17" y="46"/>
                    </a:lnTo>
                    <a:lnTo>
                      <a:pt x="13" y="55"/>
                    </a:lnTo>
                    <a:lnTo>
                      <a:pt x="8" y="64"/>
                    </a:lnTo>
                    <a:lnTo>
                      <a:pt x="4" y="74"/>
                    </a:lnTo>
                    <a:lnTo>
                      <a:pt x="2" y="84"/>
                    </a:lnTo>
                    <a:lnTo>
                      <a:pt x="0" y="94"/>
                    </a:lnTo>
                    <a:lnTo>
                      <a:pt x="0" y="105"/>
                    </a:lnTo>
                    <a:lnTo>
                      <a:pt x="0" y="107"/>
                    </a:lnTo>
                    <a:lnTo>
                      <a:pt x="210" y="107"/>
                    </a:lnTo>
                    <a:lnTo>
                      <a:pt x="210" y="105"/>
                    </a:lnTo>
                    <a:lnTo>
                      <a:pt x="210" y="94"/>
                    </a:lnTo>
                    <a:lnTo>
                      <a:pt x="209" y="84"/>
                    </a:lnTo>
                    <a:lnTo>
                      <a:pt x="205" y="74"/>
                    </a:lnTo>
                    <a:lnTo>
                      <a:pt x="202" y="64"/>
                    </a:lnTo>
                    <a:lnTo>
                      <a:pt x="198" y="55"/>
                    </a:lnTo>
                    <a:lnTo>
                      <a:pt x="192" y="46"/>
                    </a:lnTo>
                    <a:lnTo>
                      <a:pt x="186" y="38"/>
                    </a:lnTo>
                    <a:lnTo>
                      <a:pt x="179" y="30"/>
                    </a:lnTo>
                    <a:lnTo>
                      <a:pt x="172" y="23"/>
                    </a:lnTo>
                    <a:lnTo>
                      <a:pt x="164" y="17"/>
                    </a:lnTo>
                    <a:lnTo>
                      <a:pt x="156" y="13"/>
                    </a:lnTo>
                    <a:lnTo>
                      <a:pt x="146" y="8"/>
                    </a:lnTo>
                    <a:lnTo>
                      <a:pt x="137" y="4"/>
                    </a:lnTo>
                    <a:lnTo>
                      <a:pt x="126" y="2"/>
                    </a:lnTo>
                    <a:lnTo>
                      <a:pt x="11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8" name="Freeform 289"/>
              <p:cNvSpPr>
                <a:spLocks/>
              </p:cNvSpPr>
              <p:nvPr/>
            </p:nvSpPr>
            <p:spPr bwMode="auto">
              <a:xfrm>
                <a:off x="5228" y="3865"/>
                <a:ext cx="35" cy="18"/>
              </a:xfrm>
              <a:custGeom>
                <a:avLst/>
                <a:gdLst>
                  <a:gd name="T0" fmla="*/ 105 w 212"/>
                  <a:gd name="T1" fmla="*/ 0 h 111"/>
                  <a:gd name="T2" fmla="*/ 95 w 212"/>
                  <a:gd name="T3" fmla="*/ 0 h 111"/>
                  <a:gd name="T4" fmla="*/ 84 w 212"/>
                  <a:gd name="T5" fmla="*/ 2 h 111"/>
                  <a:gd name="T6" fmla="*/ 74 w 212"/>
                  <a:gd name="T7" fmla="*/ 5 h 111"/>
                  <a:gd name="T8" fmla="*/ 65 w 212"/>
                  <a:gd name="T9" fmla="*/ 8 h 111"/>
                  <a:gd name="T10" fmla="*/ 56 w 212"/>
                  <a:gd name="T11" fmla="*/ 13 h 111"/>
                  <a:gd name="T12" fmla="*/ 46 w 212"/>
                  <a:gd name="T13" fmla="*/ 18 h 111"/>
                  <a:gd name="T14" fmla="*/ 39 w 212"/>
                  <a:gd name="T15" fmla="*/ 24 h 111"/>
                  <a:gd name="T16" fmla="*/ 31 w 212"/>
                  <a:gd name="T17" fmla="*/ 31 h 111"/>
                  <a:gd name="T18" fmla="*/ 24 w 212"/>
                  <a:gd name="T19" fmla="*/ 38 h 111"/>
                  <a:gd name="T20" fmla="*/ 18 w 212"/>
                  <a:gd name="T21" fmla="*/ 46 h 111"/>
                  <a:gd name="T22" fmla="*/ 13 w 212"/>
                  <a:gd name="T23" fmla="*/ 55 h 111"/>
                  <a:gd name="T24" fmla="*/ 8 w 212"/>
                  <a:gd name="T25" fmla="*/ 64 h 111"/>
                  <a:gd name="T26" fmla="*/ 5 w 212"/>
                  <a:gd name="T27" fmla="*/ 73 h 111"/>
                  <a:gd name="T28" fmla="*/ 2 w 212"/>
                  <a:gd name="T29" fmla="*/ 84 h 111"/>
                  <a:gd name="T30" fmla="*/ 1 w 212"/>
                  <a:gd name="T31" fmla="*/ 95 h 111"/>
                  <a:gd name="T32" fmla="*/ 0 w 212"/>
                  <a:gd name="T33" fmla="*/ 105 h 111"/>
                  <a:gd name="T34" fmla="*/ 0 w 212"/>
                  <a:gd name="T35" fmla="*/ 109 h 111"/>
                  <a:gd name="T36" fmla="*/ 0 w 212"/>
                  <a:gd name="T37" fmla="*/ 111 h 111"/>
                  <a:gd name="T38" fmla="*/ 210 w 212"/>
                  <a:gd name="T39" fmla="*/ 111 h 111"/>
                  <a:gd name="T40" fmla="*/ 212 w 212"/>
                  <a:gd name="T41" fmla="*/ 109 h 111"/>
                  <a:gd name="T42" fmla="*/ 212 w 212"/>
                  <a:gd name="T43" fmla="*/ 105 h 111"/>
                  <a:gd name="T44" fmla="*/ 210 w 212"/>
                  <a:gd name="T45" fmla="*/ 95 h 111"/>
                  <a:gd name="T46" fmla="*/ 209 w 212"/>
                  <a:gd name="T47" fmla="*/ 84 h 111"/>
                  <a:gd name="T48" fmla="*/ 207 w 212"/>
                  <a:gd name="T49" fmla="*/ 73 h 111"/>
                  <a:gd name="T50" fmla="*/ 203 w 212"/>
                  <a:gd name="T51" fmla="*/ 64 h 111"/>
                  <a:gd name="T52" fmla="*/ 199 w 212"/>
                  <a:gd name="T53" fmla="*/ 55 h 111"/>
                  <a:gd name="T54" fmla="*/ 193 w 212"/>
                  <a:gd name="T55" fmla="*/ 46 h 111"/>
                  <a:gd name="T56" fmla="*/ 187 w 212"/>
                  <a:gd name="T57" fmla="*/ 38 h 111"/>
                  <a:gd name="T58" fmla="*/ 180 w 212"/>
                  <a:gd name="T59" fmla="*/ 31 h 111"/>
                  <a:gd name="T60" fmla="*/ 173 w 212"/>
                  <a:gd name="T61" fmla="*/ 24 h 111"/>
                  <a:gd name="T62" fmla="*/ 164 w 212"/>
                  <a:gd name="T63" fmla="*/ 18 h 111"/>
                  <a:gd name="T64" fmla="*/ 156 w 212"/>
                  <a:gd name="T65" fmla="*/ 13 h 111"/>
                  <a:gd name="T66" fmla="*/ 147 w 212"/>
                  <a:gd name="T67" fmla="*/ 8 h 111"/>
                  <a:gd name="T68" fmla="*/ 137 w 212"/>
                  <a:gd name="T69" fmla="*/ 5 h 111"/>
                  <a:gd name="T70" fmla="*/ 126 w 212"/>
                  <a:gd name="T71" fmla="*/ 2 h 111"/>
                  <a:gd name="T72" fmla="*/ 116 w 212"/>
                  <a:gd name="T73" fmla="*/ 0 h 111"/>
                  <a:gd name="T74" fmla="*/ 105 w 212"/>
                  <a:gd name="T7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111">
                    <a:moveTo>
                      <a:pt x="105" y="0"/>
                    </a:moveTo>
                    <a:lnTo>
                      <a:pt x="95" y="0"/>
                    </a:lnTo>
                    <a:lnTo>
                      <a:pt x="84" y="2"/>
                    </a:lnTo>
                    <a:lnTo>
                      <a:pt x="74" y="5"/>
                    </a:lnTo>
                    <a:lnTo>
                      <a:pt x="65" y="8"/>
                    </a:lnTo>
                    <a:lnTo>
                      <a:pt x="56" y="13"/>
                    </a:lnTo>
                    <a:lnTo>
                      <a:pt x="46" y="18"/>
                    </a:lnTo>
                    <a:lnTo>
                      <a:pt x="39" y="24"/>
                    </a:lnTo>
                    <a:lnTo>
                      <a:pt x="31" y="31"/>
                    </a:lnTo>
                    <a:lnTo>
                      <a:pt x="24" y="38"/>
                    </a:lnTo>
                    <a:lnTo>
                      <a:pt x="18" y="46"/>
                    </a:lnTo>
                    <a:lnTo>
                      <a:pt x="13" y="55"/>
                    </a:lnTo>
                    <a:lnTo>
                      <a:pt x="8" y="64"/>
                    </a:lnTo>
                    <a:lnTo>
                      <a:pt x="5" y="73"/>
                    </a:lnTo>
                    <a:lnTo>
                      <a:pt x="2" y="84"/>
                    </a:lnTo>
                    <a:lnTo>
                      <a:pt x="1" y="95"/>
                    </a:lnTo>
                    <a:lnTo>
                      <a:pt x="0" y="105"/>
                    </a:lnTo>
                    <a:lnTo>
                      <a:pt x="0" y="109"/>
                    </a:lnTo>
                    <a:lnTo>
                      <a:pt x="0" y="111"/>
                    </a:lnTo>
                    <a:lnTo>
                      <a:pt x="210" y="111"/>
                    </a:lnTo>
                    <a:lnTo>
                      <a:pt x="212" y="109"/>
                    </a:lnTo>
                    <a:lnTo>
                      <a:pt x="212" y="105"/>
                    </a:lnTo>
                    <a:lnTo>
                      <a:pt x="210" y="95"/>
                    </a:lnTo>
                    <a:lnTo>
                      <a:pt x="209" y="84"/>
                    </a:lnTo>
                    <a:lnTo>
                      <a:pt x="207" y="73"/>
                    </a:lnTo>
                    <a:lnTo>
                      <a:pt x="203" y="64"/>
                    </a:lnTo>
                    <a:lnTo>
                      <a:pt x="199" y="55"/>
                    </a:lnTo>
                    <a:lnTo>
                      <a:pt x="193" y="46"/>
                    </a:lnTo>
                    <a:lnTo>
                      <a:pt x="187" y="38"/>
                    </a:lnTo>
                    <a:lnTo>
                      <a:pt x="180" y="31"/>
                    </a:lnTo>
                    <a:lnTo>
                      <a:pt x="173" y="24"/>
                    </a:lnTo>
                    <a:lnTo>
                      <a:pt x="164" y="18"/>
                    </a:lnTo>
                    <a:lnTo>
                      <a:pt x="156" y="13"/>
                    </a:lnTo>
                    <a:lnTo>
                      <a:pt x="147" y="8"/>
                    </a:lnTo>
                    <a:lnTo>
                      <a:pt x="137" y="5"/>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9" name="Freeform 290"/>
              <p:cNvSpPr>
                <a:spLocks/>
              </p:cNvSpPr>
              <p:nvPr/>
            </p:nvSpPr>
            <p:spPr bwMode="auto">
              <a:xfrm>
                <a:off x="5243" y="3863"/>
                <a:ext cx="36" cy="20"/>
              </a:xfrm>
              <a:custGeom>
                <a:avLst/>
                <a:gdLst>
                  <a:gd name="T0" fmla="*/ 106 w 212"/>
                  <a:gd name="T1" fmla="*/ 0 h 119"/>
                  <a:gd name="T2" fmla="*/ 95 w 212"/>
                  <a:gd name="T3" fmla="*/ 1 h 119"/>
                  <a:gd name="T4" fmla="*/ 84 w 212"/>
                  <a:gd name="T5" fmla="*/ 2 h 119"/>
                  <a:gd name="T6" fmla="*/ 75 w 212"/>
                  <a:gd name="T7" fmla="*/ 5 h 119"/>
                  <a:gd name="T8" fmla="*/ 65 w 212"/>
                  <a:gd name="T9" fmla="*/ 8 h 119"/>
                  <a:gd name="T10" fmla="*/ 56 w 212"/>
                  <a:gd name="T11" fmla="*/ 13 h 119"/>
                  <a:gd name="T12" fmla="*/ 48 w 212"/>
                  <a:gd name="T13" fmla="*/ 19 h 119"/>
                  <a:gd name="T14" fmla="*/ 39 w 212"/>
                  <a:gd name="T15" fmla="*/ 25 h 119"/>
                  <a:gd name="T16" fmla="*/ 31 w 212"/>
                  <a:gd name="T17" fmla="*/ 32 h 119"/>
                  <a:gd name="T18" fmla="*/ 25 w 212"/>
                  <a:gd name="T19" fmla="*/ 39 h 119"/>
                  <a:gd name="T20" fmla="*/ 18 w 212"/>
                  <a:gd name="T21" fmla="*/ 47 h 119"/>
                  <a:gd name="T22" fmla="*/ 13 w 212"/>
                  <a:gd name="T23" fmla="*/ 55 h 119"/>
                  <a:gd name="T24" fmla="*/ 9 w 212"/>
                  <a:gd name="T25" fmla="*/ 65 h 119"/>
                  <a:gd name="T26" fmla="*/ 5 w 212"/>
                  <a:gd name="T27" fmla="*/ 74 h 119"/>
                  <a:gd name="T28" fmla="*/ 3 w 212"/>
                  <a:gd name="T29" fmla="*/ 85 h 119"/>
                  <a:gd name="T30" fmla="*/ 2 w 212"/>
                  <a:gd name="T31" fmla="*/ 96 h 119"/>
                  <a:gd name="T32" fmla="*/ 0 w 212"/>
                  <a:gd name="T33" fmla="*/ 106 h 119"/>
                  <a:gd name="T34" fmla="*/ 0 w 212"/>
                  <a:gd name="T35" fmla="*/ 112 h 119"/>
                  <a:gd name="T36" fmla="*/ 2 w 212"/>
                  <a:gd name="T37" fmla="*/ 119 h 119"/>
                  <a:gd name="T38" fmla="*/ 211 w 212"/>
                  <a:gd name="T39" fmla="*/ 119 h 119"/>
                  <a:gd name="T40" fmla="*/ 211 w 212"/>
                  <a:gd name="T41" fmla="*/ 112 h 119"/>
                  <a:gd name="T42" fmla="*/ 212 w 212"/>
                  <a:gd name="T43" fmla="*/ 106 h 119"/>
                  <a:gd name="T44" fmla="*/ 211 w 212"/>
                  <a:gd name="T45" fmla="*/ 96 h 119"/>
                  <a:gd name="T46" fmla="*/ 210 w 212"/>
                  <a:gd name="T47" fmla="*/ 85 h 119"/>
                  <a:gd name="T48" fmla="*/ 207 w 212"/>
                  <a:gd name="T49" fmla="*/ 74 h 119"/>
                  <a:gd name="T50" fmla="*/ 204 w 212"/>
                  <a:gd name="T51" fmla="*/ 65 h 119"/>
                  <a:gd name="T52" fmla="*/ 199 w 212"/>
                  <a:gd name="T53" fmla="*/ 55 h 119"/>
                  <a:gd name="T54" fmla="*/ 193 w 212"/>
                  <a:gd name="T55" fmla="*/ 47 h 119"/>
                  <a:gd name="T56" fmla="*/ 187 w 212"/>
                  <a:gd name="T57" fmla="*/ 39 h 119"/>
                  <a:gd name="T58" fmla="*/ 181 w 212"/>
                  <a:gd name="T59" fmla="*/ 32 h 119"/>
                  <a:gd name="T60" fmla="*/ 173 w 212"/>
                  <a:gd name="T61" fmla="*/ 25 h 119"/>
                  <a:gd name="T62" fmla="*/ 165 w 212"/>
                  <a:gd name="T63" fmla="*/ 19 h 119"/>
                  <a:gd name="T64" fmla="*/ 156 w 212"/>
                  <a:gd name="T65" fmla="*/ 13 h 119"/>
                  <a:gd name="T66" fmla="*/ 147 w 212"/>
                  <a:gd name="T67" fmla="*/ 8 h 119"/>
                  <a:gd name="T68" fmla="*/ 138 w 212"/>
                  <a:gd name="T69" fmla="*/ 5 h 119"/>
                  <a:gd name="T70" fmla="*/ 127 w 212"/>
                  <a:gd name="T71" fmla="*/ 2 h 119"/>
                  <a:gd name="T72" fmla="*/ 117 w 212"/>
                  <a:gd name="T73" fmla="*/ 1 h 119"/>
                  <a:gd name="T74" fmla="*/ 106 w 212"/>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119">
                    <a:moveTo>
                      <a:pt x="106" y="0"/>
                    </a:moveTo>
                    <a:lnTo>
                      <a:pt x="95" y="1"/>
                    </a:lnTo>
                    <a:lnTo>
                      <a:pt x="84" y="2"/>
                    </a:lnTo>
                    <a:lnTo>
                      <a:pt x="75" y="5"/>
                    </a:lnTo>
                    <a:lnTo>
                      <a:pt x="65" y="8"/>
                    </a:lnTo>
                    <a:lnTo>
                      <a:pt x="56" y="13"/>
                    </a:lnTo>
                    <a:lnTo>
                      <a:pt x="48" y="19"/>
                    </a:lnTo>
                    <a:lnTo>
                      <a:pt x="39" y="25"/>
                    </a:lnTo>
                    <a:lnTo>
                      <a:pt x="31" y="32"/>
                    </a:lnTo>
                    <a:lnTo>
                      <a:pt x="25" y="39"/>
                    </a:lnTo>
                    <a:lnTo>
                      <a:pt x="18" y="47"/>
                    </a:lnTo>
                    <a:lnTo>
                      <a:pt x="13" y="55"/>
                    </a:lnTo>
                    <a:lnTo>
                      <a:pt x="9" y="65"/>
                    </a:lnTo>
                    <a:lnTo>
                      <a:pt x="5" y="74"/>
                    </a:lnTo>
                    <a:lnTo>
                      <a:pt x="3" y="85"/>
                    </a:lnTo>
                    <a:lnTo>
                      <a:pt x="2" y="96"/>
                    </a:lnTo>
                    <a:lnTo>
                      <a:pt x="0" y="106"/>
                    </a:lnTo>
                    <a:lnTo>
                      <a:pt x="0" y="112"/>
                    </a:lnTo>
                    <a:lnTo>
                      <a:pt x="2" y="119"/>
                    </a:lnTo>
                    <a:lnTo>
                      <a:pt x="211" y="119"/>
                    </a:lnTo>
                    <a:lnTo>
                      <a:pt x="211" y="112"/>
                    </a:lnTo>
                    <a:lnTo>
                      <a:pt x="212" y="106"/>
                    </a:lnTo>
                    <a:lnTo>
                      <a:pt x="211" y="96"/>
                    </a:lnTo>
                    <a:lnTo>
                      <a:pt x="210" y="85"/>
                    </a:lnTo>
                    <a:lnTo>
                      <a:pt x="207" y="74"/>
                    </a:lnTo>
                    <a:lnTo>
                      <a:pt x="204" y="65"/>
                    </a:lnTo>
                    <a:lnTo>
                      <a:pt x="199" y="55"/>
                    </a:lnTo>
                    <a:lnTo>
                      <a:pt x="193" y="47"/>
                    </a:lnTo>
                    <a:lnTo>
                      <a:pt x="187" y="39"/>
                    </a:lnTo>
                    <a:lnTo>
                      <a:pt x="181" y="32"/>
                    </a:lnTo>
                    <a:lnTo>
                      <a:pt x="173" y="25"/>
                    </a:lnTo>
                    <a:lnTo>
                      <a:pt x="165" y="19"/>
                    </a:lnTo>
                    <a:lnTo>
                      <a:pt x="156" y="13"/>
                    </a:lnTo>
                    <a:lnTo>
                      <a:pt x="147" y="8"/>
                    </a:lnTo>
                    <a:lnTo>
                      <a:pt x="138" y="5"/>
                    </a:lnTo>
                    <a:lnTo>
                      <a:pt x="127"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0" name="Freeform 291"/>
              <p:cNvSpPr>
                <a:spLocks/>
              </p:cNvSpPr>
              <p:nvPr/>
            </p:nvSpPr>
            <p:spPr bwMode="auto">
              <a:xfrm>
                <a:off x="5259" y="3861"/>
                <a:ext cx="35" cy="22"/>
              </a:xfrm>
              <a:custGeom>
                <a:avLst/>
                <a:gdLst>
                  <a:gd name="T0" fmla="*/ 106 w 211"/>
                  <a:gd name="T1" fmla="*/ 0 h 133"/>
                  <a:gd name="T2" fmla="*/ 94 w 211"/>
                  <a:gd name="T3" fmla="*/ 0 h 133"/>
                  <a:gd name="T4" fmla="*/ 85 w 211"/>
                  <a:gd name="T5" fmla="*/ 2 h 133"/>
                  <a:gd name="T6" fmla="*/ 74 w 211"/>
                  <a:gd name="T7" fmla="*/ 4 h 133"/>
                  <a:gd name="T8" fmla="*/ 65 w 211"/>
                  <a:gd name="T9" fmla="*/ 8 h 133"/>
                  <a:gd name="T10" fmla="*/ 55 w 211"/>
                  <a:gd name="T11" fmla="*/ 13 h 133"/>
                  <a:gd name="T12" fmla="*/ 47 w 211"/>
                  <a:gd name="T13" fmla="*/ 17 h 133"/>
                  <a:gd name="T14" fmla="*/ 39 w 211"/>
                  <a:gd name="T15" fmla="*/ 23 h 133"/>
                  <a:gd name="T16" fmla="*/ 31 w 211"/>
                  <a:gd name="T17" fmla="*/ 30 h 133"/>
                  <a:gd name="T18" fmla="*/ 25 w 211"/>
                  <a:gd name="T19" fmla="*/ 37 h 133"/>
                  <a:gd name="T20" fmla="*/ 19 w 211"/>
                  <a:gd name="T21" fmla="*/ 46 h 133"/>
                  <a:gd name="T22" fmla="*/ 13 w 211"/>
                  <a:gd name="T23" fmla="*/ 54 h 133"/>
                  <a:gd name="T24" fmla="*/ 8 w 211"/>
                  <a:gd name="T25" fmla="*/ 64 h 133"/>
                  <a:gd name="T26" fmla="*/ 5 w 211"/>
                  <a:gd name="T27" fmla="*/ 73 h 133"/>
                  <a:gd name="T28" fmla="*/ 2 w 211"/>
                  <a:gd name="T29" fmla="*/ 84 h 133"/>
                  <a:gd name="T30" fmla="*/ 1 w 211"/>
                  <a:gd name="T31" fmla="*/ 94 h 133"/>
                  <a:gd name="T32" fmla="*/ 0 w 211"/>
                  <a:gd name="T33" fmla="*/ 105 h 133"/>
                  <a:gd name="T34" fmla="*/ 1 w 211"/>
                  <a:gd name="T35" fmla="*/ 119 h 133"/>
                  <a:gd name="T36" fmla="*/ 5 w 211"/>
                  <a:gd name="T37" fmla="*/ 133 h 133"/>
                  <a:gd name="T38" fmla="*/ 208 w 211"/>
                  <a:gd name="T39" fmla="*/ 133 h 133"/>
                  <a:gd name="T40" fmla="*/ 210 w 211"/>
                  <a:gd name="T41" fmla="*/ 119 h 133"/>
                  <a:gd name="T42" fmla="*/ 211 w 211"/>
                  <a:gd name="T43" fmla="*/ 105 h 133"/>
                  <a:gd name="T44" fmla="*/ 210 w 211"/>
                  <a:gd name="T45" fmla="*/ 94 h 133"/>
                  <a:gd name="T46" fmla="*/ 209 w 211"/>
                  <a:gd name="T47" fmla="*/ 84 h 133"/>
                  <a:gd name="T48" fmla="*/ 207 w 211"/>
                  <a:gd name="T49" fmla="*/ 73 h 133"/>
                  <a:gd name="T50" fmla="*/ 203 w 211"/>
                  <a:gd name="T51" fmla="*/ 64 h 133"/>
                  <a:gd name="T52" fmla="*/ 198 w 211"/>
                  <a:gd name="T53" fmla="*/ 54 h 133"/>
                  <a:gd name="T54" fmla="*/ 194 w 211"/>
                  <a:gd name="T55" fmla="*/ 46 h 133"/>
                  <a:gd name="T56" fmla="*/ 187 w 211"/>
                  <a:gd name="T57" fmla="*/ 37 h 133"/>
                  <a:gd name="T58" fmla="*/ 181 w 211"/>
                  <a:gd name="T59" fmla="*/ 30 h 133"/>
                  <a:gd name="T60" fmla="*/ 172 w 211"/>
                  <a:gd name="T61" fmla="*/ 23 h 133"/>
                  <a:gd name="T62" fmla="*/ 164 w 211"/>
                  <a:gd name="T63" fmla="*/ 17 h 133"/>
                  <a:gd name="T64" fmla="*/ 156 w 211"/>
                  <a:gd name="T65" fmla="*/ 13 h 133"/>
                  <a:gd name="T66" fmla="*/ 146 w 211"/>
                  <a:gd name="T67" fmla="*/ 8 h 133"/>
                  <a:gd name="T68" fmla="*/ 137 w 211"/>
                  <a:gd name="T69" fmla="*/ 4 h 133"/>
                  <a:gd name="T70" fmla="*/ 127 w 211"/>
                  <a:gd name="T71" fmla="*/ 2 h 133"/>
                  <a:gd name="T72" fmla="*/ 117 w 211"/>
                  <a:gd name="T73" fmla="*/ 0 h 133"/>
                  <a:gd name="T74" fmla="*/ 106 w 211"/>
                  <a:gd name="T7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133">
                    <a:moveTo>
                      <a:pt x="106" y="0"/>
                    </a:moveTo>
                    <a:lnTo>
                      <a:pt x="94" y="0"/>
                    </a:lnTo>
                    <a:lnTo>
                      <a:pt x="85" y="2"/>
                    </a:lnTo>
                    <a:lnTo>
                      <a:pt x="74" y="4"/>
                    </a:lnTo>
                    <a:lnTo>
                      <a:pt x="65" y="8"/>
                    </a:lnTo>
                    <a:lnTo>
                      <a:pt x="55" y="13"/>
                    </a:lnTo>
                    <a:lnTo>
                      <a:pt x="47" y="17"/>
                    </a:lnTo>
                    <a:lnTo>
                      <a:pt x="39" y="23"/>
                    </a:lnTo>
                    <a:lnTo>
                      <a:pt x="31" y="30"/>
                    </a:lnTo>
                    <a:lnTo>
                      <a:pt x="25" y="37"/>
                    </a:lnTo>
                    <a:lnTo>
                      <a:pt x="19" y="46"/>
                    </a:lnTo>
                    <a:lnTo>
                      <a:pt x="13" y="54"/>
                    </a:lnTo>
                    <a:lnTo>
                      <a:pt x="8" y="64"/>
                    </a:lnTo>
                    <a:lnTo>
                      <a:pt x="5" y="73"/>
                    </a:lnTo>
                    <a:lnTo>
                      <a:pt x="2" y="84"/>
                    </a:lnTo>
                    <a:lnTo>
                      <a:pt x="1" y="94"/>
                    </a:lnTo>
                    <a:lnTo>
                      <a:pt x="0" y="105"/>
                    </a:lnTo>
                    <a:lnTo>
                      <a:pt x="1" y="119"/>
                    </a:lnTo>
                    <a:lnTo>
                      <a:pt x="5" y="133"/>
                    </a:lnTo>
                    <a:lnTo>
                      <a:pt x="208" y="133"/>
                    </a:lnTo>
                    <a:lnTo>
                      <a:pt x="210" y="119"/>
                    </a:lnTo>
                    <a:lnTo>
                      <a:pt x="211" y="105"/>
                    </a:lnTo>
                    <a:lnTo>
                      <a:pt x="210" y="94"/>
                    </a:lnTo>
                    <a:lnTo>
                      <a:pt x="209" y="84"/>
                    </a:lnTo>
                    <a:lnTo>
                      <a:pt x="207" y="73"/>
                    </a:lnTo>
                    <a:lnTo>
                      <a:pt x="203" y="64"/>
                    </a:lnTo>
                    <a:lnTo>
                      <a:pt x="198" y="54"/>
                    </a:lnTo>
                    <a:lnTo>
                      <a:pt x="194" y="46"/>
                    </a:lnTo>
                    <a:lnTo>
                      <a:pt x="187" y="37"/>
                    </a:lnTo>
                    <a:lnTo>
                      <a:pt x="181" y="30"/>
                    </a:lnTo>
                    <a:lnTo>
                      <a:pt x="172" y="23"/>
                    </a:lnTo>
                    <a:lnTo>
                      <a:pt x="164" y="17"/>
                    </a:lnTo>
                    <a:lnTo>
                      <a:pt x="156" y="13"/>
                    </a:lnTo>
                    <a:lnTo>
                      <a:pt x="146" y="8"/>
                    </a:lnTo>
                    <a:lnTo>
                      <a:pt x="137" y="4"/>
                    </a:lnTo>
                    <a:lnTo>
                      <a:pt x="127" y="2"/>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1" name="Freeform 292"/>
              <p:cNvSpPr>
                <a:spLocks/>
              </p:cNvSpPr>
              <p:nvPr/>
            </p:nvSpPr>
            <p:spPr bwMode="auto">
              <a:xfrm>
                <a:off x="5275" y="3858"/>
                <a:ext cx="35" cy="25"/>
              </a:xfrm>
              <a:custGeom>
                <a:avLst/>
                <a:gdLst>
                  <a:gd name="T0" fmla="*/ 107 w 212"/>
                  <a:gd name="T1" fmla="*/ 0 h 152"/>
                  <a:gd name="T2" fmla="*/ 96 w 212"/>
                  <a:gd name="T3" fmla="*/ 0 h 152"/>
                  <a:gd name="T4" fmla="*/ 85 w 212"/>
                  <a:gd name="T5" fmla="*/ 2 h 152"/>
                  <a:gd name="T6" fmla="*/ 75 w 212"/>
                  <a:gd name="T7" fmla="*/ 4 h 152"/>
                  <a:gd name="T8" fmla="*/ 65 w 212"/>
                  <a:gd name="T9" fmla="*/ 8 h 152"/>
                  <a:gd name="T10" fmla="*/ 56 w 212"/>
                  <a:gd name="T11" fmla="*/ 13 h 152"/>
                  <a:gd name="T12" fmla="*/ 47 w 212"/>
                  <a:gd name="T13" fmla="*/ 17 h 152"/>
                  <a:gd name="T14" fmla="*/ 39 w 212"/>
                  <a:gd name="T15" fmla="*/ 23 h 152"/>
                  <a:gd name="T16" fmla="*/ 32 w 212"/>
                  <a:gd name="T17" fmla="*/ 30 h 152"/>
                  <a:gd name="T18" fmla="*/ 25 w 212"/>
                  <a:gd name="T19" fmla="*/ 38 h 152"/>
                  <a:gd name="T20" fmla="*/ 19 w 212"/>
                  <a:gd name="T21" fmla="*/ 46 h 152"/>
                  <a:gd name="T22" fmla="*/ 13 w 212"/>
                  <a:gd name="T23" fmla="*/ 55 h 152"/>
                  <a:gd name="T24" fmla="*/ 8 w 212"/>
                  <a:gd name="T25" fmla="*/ 64 h 152"/>
                  <a:gd name="T26" fmla="*/ 5 w 212"/>
                  <a:gd name="T27" fmla="*/ 74 h 152"/>
                  <a:gd name="T28" fmla="*/ 3 w 212"/>
                  <a:gd name="T29" fmla="*/ 84 h 152"/>
                  <a:gd name="T30" fmla="*/ 1 w 212"/>
                  <a:gd name="T31" fmla="*/ 94 h 152"/>
                  <a:gd name="T32" fmla="*/ 0 w 212"/>
                  <a:gd name="T33" fmla="*/ 105 h 152"/>
                  <a:gd name="T34" fmla="*/ 1 w 212"/>
                  <a:gd name="T35" fmla="*/ 118 h 152"/>
                  <a:gd name="T36" fmla="*/ 4 w 212"/>
                  <a:gd name="T37" fmla="*/ 130 h 152"/>
                  <a:gd name="T38" fmla="*/ 7 w 212"/>
                  <a:gd name="T39" fmla="*/ 142 h 152"/>
                  <a:gd name="T40" fmla="*/ 12 w 212"/>
                  <a:gd name="T41" fmla="*/ 152 h 152"/>
                  <a:gd name="T42" fmla="*/ 201 w 212"/>
                  <a:gd name="T43" fmla="*/ 152 h 152"/>
                  <a:gd name="T44" fmla="*/ 206 w 212"/>
                  <a:gd name="T45" fmla="*/ 142 h 152"/>
                  <a:gd name="T46" fmla="*/ 208 w 212"/>
                  <a:gd name="T47" fmla="*/ 130 h 152"/>
                  <a:gd name="T48" fmla="*/ 211 w 212"/>
                  <a:gd name="T49" fmla="*/ 118 h 152"/>
                  <a:gd name="T50" fmla="*/ 212 w 212"/>
                  <a:gd name="T51" fmla="*/ 105 h 152"/>
                  <a:gd name="T52" fmla="*/ 211 w 212"/>
                  <a:gd name="T53" fmla="*/ 94 h 152"/>
                  <a:gd name="T54" fmla="*/ 209 w 212"/>
                  <a:gd name="T55" fmla="*/ 84 h 152"/>
                  <a:gd name="T56" fmla="*/ 207 w 212"/>
                  <a:gd name="T57" fmla="*/ 74 h 152"/>
                  <a:gd name="T58" fmla="*/ 203 w 212"/>
                  <a:gd name="T59" fmla="*/ 64 h 152"/>
                  <a:gd name="T60" fmla="*/ 199 w 212"/>
                  <a:gd name="T61" fmla="*/ 55 h 152"/>
                  <a:gd name="T62" fmla="*/ 194 w 212"/>
                  <a:gd name="T63" fmla="*/ 46 h 152"/>
                  <a:gd name="T64" fmla="*/ 188 w 212"/>
                  <a:gd name="T65" fmla="*/ 38 h 152"/>
                  <a:gd name="T66" fmla="*/ 181 w 212"/>
                  <a:gd name="T67" fmla="*/ 30 h 152"/>
                  <a:gd name="T68" fmla="*/ 173 w 212"/>
                  <a:gd name="T69" fmla="*/ 23 h 152"/>
                  <a:gd name="T70" fmla="*/ 166 w 212"/>
                  <a:gd name="T71" fmla="*/ 17 h 152"/>
                  <a:gd name="T72" fmla="*/ 156 w 212"/>
                  <a:gd name="T73" fmla="*/ 13 h 152"/>
                  <a:gd name="T74" fmla="*/ 147 w 212"/>
                  <a:gd name="T75" fmla="*/ 8 h 152"/>
                  <a:gd name="T76" fmla="*/ 137 w 212"/>
                  <a:gd name="T77" fmla="*/ 4 h 152"/>
                  <a:gd name="T78" fmla="*/ 128 w 212"/>
                  <a:gd name="T79" fmla="*/ 2 h 152"/>
                  <a:gd name="T80" fmla="*/ 117 w 212"/>
                  <a:gd name="T81" fmla="*/ 0 h 152"/>
                  <a:gd name="T82" fmla="*/ 107 w 212"/>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52">
                    <a:moveTo>
                      <a:pt x="107" y="0"/>
                    </a:moveTo>
                    <a:lnTo>
                      <a:pt x="96" y="0"/>
                    </a:lnTo>
                    <a:lnTo>
                      <a:pt x="85" y="2"/>
                    </a:lnTo>
                    <a:lnTo>
                      <a:pt x="75" y="4"/>
                    </a:lnTo>
                    <a:lnTo>
                      <a:pt x="65" y="8"/>
                    </a:lnTo>
                    <a:lnTo>
                      <a:pt x="56" y="13"/>
                    </a:lnTo>
                    <a:lnTo>
                      <a:pt x="47" y="17"/>
                    </a:lnTo>
                    <a:lnTo>
                      <a:pt x="39" y="23"/>
                    </a:lnTo>
                    <a:lnTo>
                      <a:pt x="32" y="30"/>
                    </a:lnTo>
                    <a:lnTo>
                      <a:pt x="25" y="38"/>
                    </a:lnTo>
                    <a:lnTo>
                      <a:pt x="19" y="46"/>
                    </a:lnTo>
                    <a:lnTo>
                      <a:pt x="13" y="55"/>
                    </a:lnTo>
                    <a:lnTo>
                      <a:pt x="8" y="64"/>
                    </a:lnTo>
                    <a:lnTo>
                      <a:pt x="5" y="74"/>
                    </a:lnTo>
                    <a:lnTo>
                      <a:pt x="3" y="84"/>
                    </a:lnTo>
                    <a:lnTo>
                      <a:pt x="1" y="94"/>
                    </a:lnTo>
                    <a:lnTo>
                      <a:pt x="0" y="105"/>
                    </a:lnTo>
                    <a:lnTo>
                      <a:pt x="1" y="118"/>
                    </a:lnTo>
                    <a:lnTo>
                      <a:pt x="4" y="130"/>
                    </a:lnTo>
                    <a:lnTo>
                      <a:pt x="7" y="142"/>
                    </a:lnTo>
                    <a:lnTo>
                      <a:pt x="12" y="152"/>
                    </a:lnTo>
                    <a:lnTo>
                      <a:pt x="201" y="152"/>
                    </a:lnTo>
                    <a:lnTo>
                      <a:pt x="206" y="142"/>
                    </a:lnTo>
                    <a:lnTo>
                      <a:pt x="208" y="130"/>
                    </a:lnTo>
                    <a:lnTo>
                      <a:pt x="211" y="118"/>
                    </a:lnTo>
                    <a:lnTo>
                      <a:pt x="212" y="105"/>
                    </a:lnTo>
                    <a:lnTo>
                      <a:pt x="211" y="94"/>
                    </a:lnTo>
                    <a:lnTo>
                      <a:pt x="209" y="84"/>
                    </a:lnTo>
                    <a:lnTo>
                      <a:pt x="207" y="74"/>
                    </a:lnTo>
                    <a:lnTo>
                      <a:pt x="203" y="64"/>
                    </a:lnTo>
                    <a:lnTo>
                      <a:pt x="199" y="55"/>
                    </a:lnTo>
                    <a:lnTo>
                      <a:pt x="194" y="46"/>
                    </a:lnTo>
                    <a:lnTo>
                      <a:pt x="188" y="38"/>
                    </a:lnTo>
                    <a:lnTo>
                      <a:pt x="181" y="30"/>
                    </a:lnTo>
                    <a:lnTo>
                      <a:pt x="173" y="23"/>
                    </a:lnTo>
                    <a:lnTo>
                      <a:pt x="166" y="17"/>
                    </a:lnTo>
                    <a:lnTo>
                      <a:pt x="156" y="13"/>
                    </a:lnTo>
                    <a:lnTo>
                      <a:pt x="147" y="8"/>
                    </a:lnTo>
                    <a:lnTo>
                      <a:pt x="137" y="4"/>
                    </a:lnTo>
                    <a:lnTo>
                      <a:pt x="128" y="2"/>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2" name="Freeform 293"/>
              <p:cNvSpPr>
                <a:spLocks/>
              </p:cNvSpPr>
              <p:nvPr/>
            </p:nvSpPr>
            <p:spPr bwMode="auto">
              <a:xfrm>
                <a:off x="5290" y="3856"/>
                <a:ext cx="35" cy="27"/>
              </a:xfrm>
              <a:custGeom>
                <a:avLst/>
                <a:gdLst>
                  <a:gd name="T0" fmla="*/ 105 w 210"/>
                  <a:gd name="T1" fmla="*/ 0 h 164"/>
                  <a:gd name="T2" fmla="*/ 94 w 210"/>
                  <a:gd name="T3" fmla="*/ 1 h 164"/>
                  <a:gd name="T4" fmla="*/ 84 w 210"/>
                  <a:gd name="T5" fmla="*/ 2 h 164"/>
                  <a:gd name="T6" fmla="*/ 73 w 210"/>
                  <a:gd name="T7" fmla="*/ 5 h 164"/>
                  <a:gd name="T8" fmla="*/ 64 w 210"/>
                  <a:gd name="T9" fmla="*/ 8 h 164"/>
                  <a:gd name="T10" fmla="*/ 54 w 210"/>
                  <a:gd name="T11" fmla="*/ 13 h 164"/>
                  <a:gd name="T12" fmla="*/ 46 w 210"/>
                  <a:gd name="T13" fmla="*/ 19 h 164"/>
                  <a:gd name="T14" fmla="*/ 38 w 210"/>
                  <a:gd name="T15" fmla="*/ 25 h 164"/>
                  <a:gd name="T16" fmla="*/ 30 w 210"/>
                  <a:gd name="T17" fmla="*/ 32 h 164"/>
                  <a:gd name="T18" fmla="*/ 23 w 210"/>
                  <a:gd name="T19" fmla="*/ 39 h 164"/>
                  <a:gd name="T20" fmla="*/ 17 w 210"/>
                  <a:gd name="T21" fmla="*/ 47 h 164"/>
                  <a:gd name="T22" fmla="*/ 12 w 210"/>
                  <a:gd name="T23" fmla="*/ 55 h 164"/>
                  <a:gd name="T24" fmla="*/ 8 w 210"/>
                  <a:gd name="T25" fmla="*/ 65 h 164"/>
                  <a:gd name="T26" fmla="*/ 4 w 210"/>
                  <a:gd name="T27" fmla="*/ 74 h 164"/>
                  <a:gd name="T28" fmla="*/ 1 w 210"/>
                  <a:gd name="T29" fmla="*/ 85 h 164"/>
                  <a:gd name="T30" fmla="*/ 0 w 210"/>
                  <a:gd name="T31" fmla="*/ 96 h 164"/>
                  <a:gd name="T32" fmla="*/ 0 w 210"/>
                  <a:gd name="T33" fmla="*/ 106 h 164"/>
                  <a:gd name="T34" fmla="*/ 1 w 210"/>
                  <a:gd name="T35" fmla="*/ 122 h 164"/>
                  <a:gd name="T36" fmla="*/ 3 w 210"/>
                  <a:gd name="T37" fmla="*/ 137 h 164"/>
                  <a:gd name="T38" fmla="*/ 9 w 210"/>
                  <a:gd name="T39" fmla="*/ 151 h 164"/>
                  <a:gd name="T40" fmla="*/ 16 w 210"/>
                  <a:gd name="T41" fmla="*/ 164 h 164"/>
                  <a:gd name="T42" fmla="*/ 192 w 210"/>
                  <a:gd name="T43" fmla="*/ 164 h 164"/>
                  <a:gd name="T44" fmla="*/ 199 w 210"/>
                  <a:gd name="T45" fmla="*/ 151 h 164"/>
                  <a:gd name="T46" fmla="*/ 205 w 210"/>
                  <a:gd name="T47" fmla="*/ 137 h 164"/>
                  <a:gd name="T48" fmla="*/ 209 w 210"/>
                  <a:gd name="T49" fmla="*/ 122 h 164"/>
                  <a:gd name="T50" fmla="*/ 210 w 210"/>
                  <a:gd name="T51" fmla="*/ 106 h 164"/>
                  <a:gd name="T52" fmla="*/ 210 w 210"/>
                  <a:gd name="T53" fmla="*/ 96 h 164"/>
                  <a:gd name="T54" fmla="*/ 208 w 210"/>
                  <a:gd name="T55" fmla="*/ 85 h 164"/>
                  <a:gd name="T56" fmla="*/ 205 w 210"/>
                  <a:gd name="T57" fmla="*/ 74 h 164"/>
                  <a:gd name="T58" fmla="*/ 202 w 210"/>
                  <a:gd name="T59" fmla="*/ 65 h 164"/>
                  <a:gd name="T60" fmla="*/ 197 w 210"/>
                  <a:gd name="T61" fmla="*/ 55 h 164"/>
                  <a:gd name="T62" fmla="*/ 192 w 210"/>
                  <a:gd name="T63" fmla="*/ 47 h 164"/>
                  <a:gd name="T64" fmla="*/ 186 w 210"/>
                  <a:gd name="T65" fmla="*/ 39 h 164"/>
                  <a:gd name="T66" fmla="*/ 179 w 210"/>
                  <a:gd name="T67" fmla="*/ 32 h 164"/>
                  <a:gd name="T68" fmla="*/ 172 w 210"/>
                  <a:gd name="T69" fmla="*/ 25 h 164"/>
                  <a:gd name="T70" fmla="*/ 164 w 210"/>
                  <a:gd name="T71" fmla="*/ 19 h 164"/>
                  <a:gd name="T72" fmla="*/ 155 w 210"/>
                  <a:gd name="T73" fmla="*/ 13 h 164"/>
                  <a:gd name="T74" fmla="*/ 146 w 210"/>
                  <a:gd name="T75" fmla="*/ 8 h 164"/>
                  <a:gd name="T76" fmla="*/ 136 w 210"/>
                  <a:gd name="T77" fmla="*/ 5 h 164"/>
                  <a:gd name="T78" fmla="*/ 126 w 210"/>
                  <a:gd name="T79" fmla="*/ 2 h 164"/>
                  <a:gd name="T80" fmla="*/ 116 w 210"/>
                  <a:gd name="T81" fmla="*/ 1 h 164"/>
                  <a:gd name="T82" fmla="*/ 105 w 210"/>
                  <a:gd name="T8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64">
                    <a:moveTo>
                      <a:pt x="105" y="0"/>
                    </a:moveTo>
                    <a:lnTo>
                      <a:pt x="94" y="1"/>
                    </a:lnTo>
                    <a:lnTo>
                      <a:pt x="84" y="2"/>
                    </a:lnTo>
                    <a:lnTo>
                      <a:pt x="73" y="5"/>
                    </a:lnTo>
                    <a:lnTo>
                      <a:pt x="64" y="8"/>
                    </a:lnTo>
                    <a:lnTo>
                      <a:pt x="54" y="13"/>
                    </a:lnTo>
                    <a:lnTo>
                      <a:pt x="46" y="19"/>
                    </a:lnTo>
                    <a:lnTo>
                      <a:pt x="38" y="25"/>
                    </a:lnTo>
                    <a:lnTo>
                      <a:pt x="30" y="32"/>
                    </a:lnTo>
                    <a:lnTo>
                      <a:pt x="23" y="39"/>
                    </a:lnTo>
                    <a:lnTo>
                      <a:pt x="17" y="47"/>
                    </a:lnTo>
                    <a:lnTo>
                      <a:pt x="12" y="55"/>
                    </a:lnTo>
                    <a:lnTo>
                      <a:pt x="8" y="65"/>
                    </a:lnTo>
                    <a:lnTo>
                      <a:pt x="4" y="74"/>
                    </a:lnTo>
                    <a:lnTo>
                      <a:pt x="1" y="85"/>
                    </a:lnTo>
                    <a:lnTo>
                      <a:pt x="0" y="96"/>
                    </a:lnTo>
                    <a:lnTo>
                      <a:pt x="0" y="106"/>
                    </a:lnTo>
                    <a:lnTo>
                      <a:pt x="1" y="122"/>
                    </a:lnTo>
                    <a:lnTo>
                      <a:pt x="3" y="137"/>
                    </a:lnTo>
                    <a:lnTo>
                      <a:pt x="9" y="151"/>
                    </a:lnTo>
                    <a:lnTo>
                      <a:pt x="16" y="164"/>
                    </a:lnTo>
                    <a:lnTo>
                      <a:pt x="192" y="164"/>
                    </a:lnTo>
                    <a:lnTo>
                      <a:pt x="199" y="151"/>
                    </a:lnTo>
                    <a:lnTo>
                      <a:pt x="205" y="137"/>
                    </a:lnTo>
                    <a:lnTo>
                      <a:pt x="209" y="122"/>
                    </a:lnTo>
                    <a:lnTo>
                      <a:pt x="210" y="106"/>
                    </a:lnTo>
                    <a:lnTo>
                      <a:pt x="210" y="96"/>
                    </a:lnTo>
                    <a:lnTo>
                      <a:pt x="208" y="85"/>
                    </a:lnTo>
                    <a:lnTo>
                      <a:pt x="205" y="74"/>
                    </a:lnTo>
                    <a:lnTo>
                      <a:pt x="202" y="65"/>
                    </a:lnTo>
                    <a:lnTo>
                      <a:pt x="197" y="55"/>
                    </a:lnTo>
                    <a:lnTo>
                      <a:pt x="192" y="47"/>
                    </a:lnTo>
                    <a:lnTo>
                      <a:pt x="186" y="39"/>
                    </a:lnTo>
                    <a:lnTo>
                      <a:pt x="179" y="32"/>
                    </a:lnTo>
                    <a:lnTo>
                      <a:pt x="172" y="25"/>
                    </a:lnTo>
                    <a:lnTo>
                      <a:pt x="164" y="19"/>
                    </a:lnTo>
                    <a:lnTo>
                      <a:pt x="155" y="13"/>
                    </a:lnTo>
                    <a:lnTo>
                      <a:pt x="146" y="8"/>
                    </a:lnTo>
                    <a:lnTo>
                      <a:pt x="136" y="5"/>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3" name="Freeform 294"/>
              <p:cNvSpPr>
                <a:spLocks/>
              </p:cNvSpPr>
              <p:nvPr/>
            </p:nvSpPr>
            <p:spPr bwMode="auto">
              <a:xfrm>
                <a:off x="5306" y="3855"/>
                <a:ext cx="35" cy="28"/>
              </a:xfrm>
              <a:custGeom>
                <a:avLst/>
                <a:gdLst>
                  <a:gd name="T0" fmla="*/ 105 w 210"/>
                  <a:gd name="T1" fmla="*/ 0 h 171"/>
                  <a:gd name="T2" fmla="*/ 95 w 210"/>
                  <a:gd name="T3" fmla="*/ 1 h 171"/>
                  <a:gd name="T4" fmla="*/ 84 w 210"/>
                  <a:gd name="T5" fmla="*/ 2 h 171"/>
                  <a:gd name="T6" fmla="*/ 73 w 210"/>
                  <a:gd name="T7" fmla="*/ 5 h 171"/>
                  <a:gd name="T8" fmla="*/ 64 w 210"/>
                  <a:gd name="T9" fmla="*/ 8 h 171"/>
                  <a:gd name="T10" fmla="*/ 54 w 210"/>
                  <a:gd name="T11" fmla="*/ 13 h 171"/>
                  <a:gd name="T12" fmla="*/ 46 w 210"/>
                  <a:gd name="T13" fmla="*/ 18 h 171"/>
                  <a:gd name="T14" fmla="*/ 38 w 210"/>
                  <a:gd name="T15" fmla="*/ 25 h 171"/>
                  <a:gd name="T16" fmla="*/ 31 w 210"/>
                  <a:gd name="T17" fmla="*/ 31 h 171"/>
                  <a:gd name="T18" fmla="*/ 24 w 210"/>
                  <a:gd name="T19" fmla="*/ 39 h 171"/>
                  <a:gd name="T20" fmla="*/ 18 w 210"/>
                  <a:gd name="T21" fmla="*/ 46 h 171"/>
                  <a:gd name="T22" fmla="*/ 12 w 210"/>
                  <a:gd name="T23" fmla="*/ 55 h 171"/>
                  <a:gd name="T24" fmla="*/ 8 w 210"/>
                  <a:gd name="T25" fmla="*/ 65 h 171"/>
                  <a:gd name="T26" fmla="*/ 5 w 210"/>
                  <a:gd name="T27" fmla="*/ 74 h 171"/>
                  <a:gd name="T28" fmla="*/ 1 w 210"/>
                  <a:gd name="T29" fmla="*/ 84 h 171"/>
                  <a:gd name="T30" fmla="*/ 0 w 210"/>
                  <a:gd name="T31" fmla="*/ 94 h 171"/>
                  <a:gd name="T32" fmla="*/ 0 w 210"/>
                  <a:gd name="T33" fmla="*/ 105 h 171"/>
                  <a:gd name="T34" fmla="*/ 0 w 210"/>
                  <a:gd name="T35" fmla="*/ 115 h 171"/>
                  <a:gd name="T36" fmla="*/ 1 w 210"/>
                  <a:gd name="T37" fmla="*/ 124 h 171"/>
                  <a:gd name="T38" fmla="*/ 4 w 210"/>
                  <a:gd name="T39" fmla="*/ 132 h 171"/>
                  <a:gd name="T40" fmla="*/ 6 w 210"/>
                  <a:gd name="T41" fmla="*/ 141 h 171"/>
                  <a:gd name="T42" fmla="*/ 10 w 210"/>
                  <a:gd name="T43" fmla="*/ 149 h 171"/>
                  <a:gd name="T44" fmla="*/ 13 w 210"/>
                  <a:gd name="T45" fmla="*/ 157 h 171"/>
                  <a:gd name="T46" fmla="*/ 18 w 210"/>
                  <a:gd name="T47" fmla="*/ 164 h 171"/>
                  <a:gd name="T48" fmla="*/ 23 w 210"/>
                  <a:gd name="T49" fmla="*/ 171 h 171"/>
                  <a:gd name="T50" fmla="*/ 188 w 210"/>
                  <a:gd name="T51" fmla="*/ 171 h 171"/>
                  <a:gd name="T52" fmla="*/ 193 w 210"/>
                  <a:gd name="T53" fmla="*/ 164 h 171"/>
                  <a:gd name="T54" fmla="*/ 197 w 210"/>
                  <a:gd name="T55" fmla="*/ 157 h 171"/>
                  <a:gd name="T56" fmla="*/ 201 w 210"/>
                  <a:gd name="T57" fmla="*/ 149 h 171"/>
                  <a:gd name="T58" fmla="*/ 205 w 210"/>
                  <a:gd name="T59" fmla="*/ 141 h 171"/>
                  <a:gd name="T60" fmla="*/ 207 w 210"/>
                  <a:gd name="T61" fmla="*/ 132 h 171"/>
                  <a:gd name="T62" fmla="*/ 209 w 210"/>
                  <a:gd name="T63" fmla="*/ 124 h 171"/>
                  <a:gd name="T64" fmla="*/ 210 w 210"/>
                  <a:gd name="T65" fmla="*/ 115 h 171"/>
                  <a:gd name="T66" fmla="*/ 210 w 210"/>
                  <a:gd name="T67" fmla="*/ 105 h 171"/>
                  <a:gd name="T68" fmla="*/ 210 w 210"/>
                  <a:gd name="T69" fmla="*/ 94 h 171"/>
                  <a:gd name="T70" fmla="*/ 208 w 210"/>
                  <a:gd name="T71" fmla="*/ 84 h 171"/>
                  <a:gd name="T72" fmla="*/ 206 w 210"/>
                  <a:gd name="T73" fmla="*/ 74 h 171"/>
                  <a:gd name="T74" fmla="*/ 202 w 210"/>
                  <a:gd name="T75" fmla="*/ 65 h 171"/>
                  <a:gd name="T76" fmla="*/ 197 w 210"/>
                  <a:gd name="T77" fmla="*/ 55 h 171"/>
                  <a:gd name="T78" fmla="*/ 193 w 210"/>
                  <a:gd name="T79" fmla="*/ 46 h 171"/>
                  <a:gd name="T80" fmla="*/ 187 w 210"/>
                  <a:gd name="T81" fmla="*/ 39 h 171"/>
                  <a:gd name="T82" fmla="*/ 180 w 210"/>
                  <a:gd name="T83" fmla="*/ 31 h 171"/>
                  <a:gd name="T84" fmla="*/ 173 w 210"/>
                  <a:gd name="T85" fmla="*/ 25 h 171"/>
                  <a:gd name="T86" fmla="*/ 164 w 210"/>
                  <a:gd name="T87" fmla="*/ 18 h 171"/>
                  <a:gd name="T88" fmla="*/ 155 w 210"/>
                  <a:gd name="T89" fmla="*/ 13 h 171"/>
                  <a:gd name="T90" fmla="*/ 147 w 210"/>
                  <a:gd name="T91" fmla="*/ 8 h 171"/>
                  <a:gd name="T92" fmla="*/ 136 w 210"/>
                  <a:gd name="T93" fmla="*/ 5 h 171"/>
                  <a:gd name="T94" fmla="*/ 127 w 210"/>
                  <a:gd name="T95" fmla="*/ 2 h 171"/>
                  <a:gd name="T96" fmla="*/ 116 w 210"/>
                  <a:gd name="T97" fmla="*/ 1 h 171"/>
                  <a:gd name="T98" fmla="*/ 105 w 210"/>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71">
                    <a:moveTo>
                      <a:pt x="105" y="0"/>
                    </a:moveTo>
                    <a:lnTo>
                      <a:pt x="95" y="1"/>
                    </a:lnTo>
                    <a:lnTo>
                      <a:pt x="84" y="2"/>
                    </a:lnTo>
                    <a:lnTo>
                      <a:pt x="73" y="5"/>
                    </a:lnTo>
                    <a:lnTo>
                      <a:pt x="64" y="8"/>
                    </a:lnTo>
                    <a:lnTo>
                      <a:pt x="54" y="13"/>
                    </a:lnTo>
                    <a:lnTo>
                      <a:pt x="46" y="18"/>
                    </a:lnTo>
                    <a:lnTo>
                      <a:pt x="38" y="25"/>
                    </a:lnTo>
                    <a:lnTo>
                      <a:pt x="31" y="31"/>
                    </a:lnTo>
                    <a:lnTo>
                      <a:pt x="24" y="39"/>
                    </a:lnTo>
                    <a:lnTo>
                      <a:pt x="18" y="46"/>
                    </a:lnTo>
                    <a:lnTo>
                      <a:pt x="12" y="55"/>
                    </a:lnTo>
                    <a:lnTo>
                      <a:pt x="8" y="65"/>
                    </a:lnTo>
                    <a:lnTo>
                      <a:pt x="5" y="74"/>
                    </a:lnTo>
                    <a:lnTo>
                      <a:pt x="1" y="84"/>
                    </a:lnTo>
                    <a:lnTo>
                      <a:pt x="0" y="94"/>
                    </a:lnTo>
                    <a:lnTo>
                      <a:pt x="0" y="105"/>
                    </a:lnTo>
                    <a:lnTo>
                      <a:pt x="0" y="115"/>
                    </a:lnTo>
                    <a:lnTo>
                      <a:pt x="1" y="124"/>
                    </a:lnTo>
                    <a:lnTo>
                      <a:pt x="4" y="132"/>
                    </a:lnTo>
                    <a:lnTo>
                      <a:pt x="6" y="141"/>
                    </a:lnTo>
                    <a:lnTo>
                      <a:pt x="10" y="149"/>
                    </a:lnTo>
                    <a:lnTo>
                      <a:pt x="13" y="157"/>
                    </a:lnTo>
                    <a:lnTo>
                      <a:pt x="18" y="164"/>
                    </a:lnTo>
                    <a:lnTo>
                      <a:pt x="23" y="171"/>
                    </a:lnTo>
                    <a:lnTo>
                      <a:pt x="188" y="171"/>
                    </a:lnTo>
                    <a:lnTo>
                      <a:pt x="193" y="164"/>
                    </a:lnTo>
                    <a:lnTo>
                      <a:pt x="197" y="157"/>
                    </a:lnTo>
                    <a:lnTo>
                      <a:pt x="201" y="149"/>
                    </a:lnTo>
                    <a:lnTo>
                      <a:pt x="205" y="141"/>
                    </a:lnTo>
                    <a:lnTo>
                      <a:pt x="207" y="132"/>
                    </a:lnTo>
                    <a:lnTo>
                      <a:pt x="209" y="124"/>
                    </a:lnTo>
                    <a:lnTo>
                      <a:pt x="210" y="115"/>
                    </a:lnTo>
                    <a:lnTo>
                      <a:pt x="210" y="105"/>
                    </a:lnTo>
                    <a:lnTo>
                      <a:pt x="210" y="94"/>
                    </a:lnTo>
                    <a:lnTo>
                      <a:pt x="208" y="84"/>
                    </a:lnTo>
                    <a:lnTo>
                      <a:pt x="206" y="74"/>
                    </a:lnTo>
                    <a:lnTo>
                      <a:pt x="202" y="65"/>
                    </a:lnTo>
                    <a:lnTo>
                      <a:pt x="197" y="55"/>
                    </a:lnTo>
                    <a:lnTo>
                      <a:pt x="193" y="46"/>
                    </a:lnTo>
                    <a:lnTo>
                      <a:pt x="187" y="39"/>
                    </a:lnTo>
                    <a:lnTo>
                      <a:pt x="180" y="31"/>
                    </a:lnTo>
                    <a:lnTo>
                      <a:pt x="173" y="25"/>
                    </a:lnTo>
                    <a:lnTo>
                      <a:pt x="164" y="18"/>
                    </a:lnTo>
                    <a:lnTo>
                      <a:pt x="155" y="13"/>
                    </a:lnTo>
                    <a:lnTo>
                      <a:pt x="147" y="8"/>
                    </a:lnTo>
                    <a:lnTo>
                      <a:pt x="136" y="5"/>
                    </a:lnTo>
                    <a:lnTo>
                      <a:pt x="127"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4" name="Freeform 295"/>
              <p:cNvSpPr>
                <a:spLocks/>
              </p:cNvSpPr>
              <p:nvPr/>
            </p:nvSpPr>
            <p:spPr bwMode="auto">
              <a:xfrm>
                <a:off x="5321" y="3855"/>
                <a:ext cx="35" cy="28"/>
              </a:xfrm>
              <a:custGeom>
                <a:avLst/>
                <a:gdLst>
                  <a:gd name="T0" fmla="*/ 106 w 211"/>
                  <a:gd name="T1" fmla="*/ 0 h 171"/>
                  <a:gd name="T2" fmla="*/ 95 w 211"/>
                  <a:gd name="T3" fmla="*/ 1 h 171"/>
                  <a:gd name="T4" fmla="*/ 84 w 211"/>
                  <a:gd name="T5" fmla="*/ 2 h 171"/>
                  <a:gd name="T6" fmla="*/ 75 w 211"/>
                  <a:gd name="T7" fmla="*/ 5 h 171"/>
                  <a:gd name="T8" fmla="*/ 64 w 211"/>
                  <a:gd name="T9" fmla="*/ 8 h 171"/>
                  <a:gd name="T10" fmla="*/ 56 w 211"/>
                  <a:gd name="T11" fmla="*/ 13 h 171"/>
                  <a:gd name="T12" fmla="*/ 47 w 211"/>
                  <a:gd name="T13" fmla="*/ 18 h 171"/>
                  <a:gd name="T14" fmla="*/ 38 w 211"/>
                  <a:gd name="T15" fmla="*/ 25 h 171"/>
                  <a:gd name="T16" fmla="*/ 31 w 211"/>
                  <a:gd name="T17" fmla="*/ 31 h 171"/>
                  <a:gd name="T18" fmla="*/ 24 w 211"/>
                  <a:gd name="T19" fmla="*/ 39 h 171"/>
                  <a:gd name="T20" fmla="*/ 18 w 211"/>
                  <a:gd name="T21" fmla="*/ 46 h 171"/>
                  <a:gd name="T22" fmla="*/ 13 w 211"/>
                  <a:gd name="T23" fmla="*/ 55 h 171"/>
                  <a:gd name="T24" fmla="*/ 9 w 211"/>
                  <a:gd name="T25" fmla="*/ 65 h 171"/>
                  <a:gd name="T26" fmla="*/ 5 w 211"/>
                  <a:gd name="T27" fmla="*/ 74 h 171"/>
                  <a:gd name="T28" fmla="*/ 3 w 211"/>
                  <a:gd name="T29" fmla="*/ 84 h 171"/>
                  <a:gd name="T30" fmla="*/ 0 w 211"/>
                  <a:gd name="T31" fmla="*/ 94 h 171"/>
                  <a:gd name="T32" fmla="*/ 0 w 211"/>
                  <a:gd name="T33" fmla="*/ 105 h 171"/>
                  <a:gd name="T34" fmla="*/ 0 w 211"/>
                  <a:gd name="T35" fmla="*/ 115 h 171"/>
                  <a:gd name="T36" fmla="*/ 2 w 211"/>
                  <a:gd name="T37" fmla="*/ 124 h 171"/>
                  <a:gd name="T38" fmla="*/ 4 w 211"/>
                  <a:gd name="T39" fmla="*/ 132 h 171"/>
                  <a:gd name="T40" fmla="*/ 6 w 211"/>
                  <a:gd name="T41" fmla="*/ 141 h 171"/>
                  <a:gd name="T42" fmla="*/ 10 w 211"/>
                  <a:gd name="T43" fmla="*/ 149 h 171"/>
                  <a:gd name="T44" fmla="*/ 13 w 211"/>
                  <a:gd name="T45" fmla="*/ 157 h 171"/>
                  <a:gd name="T46" fmla="*/ 18 w 211"/>
                  <a:gd name="T47" fmla="*/ 164 h 171"/>
                  <a:gd name="T48" fmla="*/ 23 w 211"/>
                  <a:gd name="T49" fmla="*/ 171 h 171"/>
                  <a:gd name="T50" fmla="*/ 188 w 211"/>
                  <a:gd name="T51" fmla="*/ 171 h 171"/>
                  <a:gd name="T52" fmla="*/ 193 w 211"/>
                  <a:gd name="T53" fmla="*/ 164 h 171"/>
                  <a:gd name="T54" fmla="*/ 198 w 211"/>
                  <a:gd name="T55" fmla="*/ 157 h 171"/>
                  <a:gd name="T56" fmla="*/ 201 w 211"/>
                  <a:gd name="T57" fmla="*/ 149 h 171"/>
                  <a:gd name="T58" fmla="*/ 205 w 211"/>
                  <a:gd name="T59" fmla="*/ 141 h 171"/>
                  <a:gd name="T60" fmla="*/ 207 w 211"/>
                  <a:gd name="T61" fmla="*/ 132 h 171"/>
                  <a:gd name="T62" fmla="*/ 210 w 211"/>
                  <a:gd name="T63" fmla="*/ 124 h 171"/>
                  <a:gd name="T64" fmla="*/ 211 w 211"/>
                  <a:gd name="T65" fmla="*/ 115 h 171"/>
                  <a:gd name="T66" fmla="*/ 211 w 211"/>
                  <a:gd name="T67" fmla="*/ 105 h 171"/>
                  <a:gd name="T68" fmla="*/ 211 w 211"/>
                  <a:gd name="T69" fmla="*/ 94 h 171"/>
                  <a:gd name="T70" fmla="*/ 208 w 211"/>
                  <a:gd name="T71" fmla="*/ 84 h 171"/>
                  <a:gd name="T72" fmla="*/ 206 w 211"/>
                  <a:gd name="T73" fmla="*/ 74 h 171"/>
                  <a:gd name="T74" fmla="*/ 203 w 211"/>
                  <a:gd name="T75" fmla="*/ 65 h 171"/>
                  <a:gd name="T76" fmla="*/ 199 w 211"/>
                  <a:gd name="T77" fmla="*/ 55 h 171"/>
                  <a:gd name="T78" fmla="*/ 193 w 211"/>
                  <a:gd name="T79" fmla="*/ 46 h 171"/>
                  <a:gd name="T80" fmla="*/ 187 w 211"/>
                  <a:gd name="T81" fmla="*/ 39 h 171"/>
                  <a:gd name="T82" fmla="*/ 180 w 211"/>
                  <a:gd name="T83" fmla="*/ 31 h 171"/>
                  <a:gd name="T84" fmla="*/ 173 w 211"/>
                  <a:gd name="T85" fmla="*/ 25 h 171"/>
                  <a:gd name="T86" fmla="*/ 165 w 211"/>
                  <a:gd name="T87" fmla="*/ 18 h 171"/>
                  <a:gd name="T88" fmla="*/ 156 w 211"/>
                  <a:gd name="T89" fmla="*/ 13 h 171"/>
                  <a:gd name="T90" fmla="*/ 147 w 211"/>
                  <a:gd name="T91" fmla="*/ 8 h 171"/>
                  <a:gd name="T92" fmla="*/ 138 w 211"/>
                  <a:gd name="T93" fmla="*/ 5 h 171"/>
                  <a:gd name="T94" fmla="*/ 127 w 211"/>
                  <a:gd name="T95" fmla="*/ 2 h 171"/>
                  <a:gd name="T96" fmla="*/ 116 w 211"/>
                  <a:gd name="T97" fmla="*/ 1 h 171"/>
                  <a:gd name="T98" fmla="*/ 106 w 211"/>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171">
                    <a:moveTo>
                      <a:pt x="106" y="0"/>
                    </a:moveTo>
                    <a:lnTo>
                      <a:pt x="95" y="1"/>
                    </a:lnTo>
                    <a:lnTo>
                      <a:pt x="84" y="2"/>
                    </a:lnTo>
                    <a:lnTo>
                      <a:pt x="75" y="5"/>
                    </a:lnTo>
                    <a:lnTo>
                      <a:pt x="64" y="8"/>
                    </a:lnTo>
                    <a:lnTo>
                      <a:pt x="56" y="13"/>
                    </a:lnTo>
                    <a:lnTo>
                      <a:pt x="47" y="18"/>
                    </a:lnTo>
                    <a:lnTo>
                      <a:pt x="38" y="25"/>
                    </a:lnTo>
                    <a:lnTo>
                      <a:pt x="31" y="31"/>
                    </a:lnTo>
                    <a:lnTo>
                      <a:pt x="24" y="39"/>
                    </a:lnTo>
                    <a:lnTo>
                      <a:pt x="18" y="46"/>
                    </a:lnTo>
                    <a:lnTo>
                      <a:pt x="13" y="55"/>
                    </a:lnTo>
                    <a:lnTo>
                      <a:pt x="9" y="65"/>
                    </a:lnTo>
                    <a:lnTo>
                      <a:pt x="5" y="74"/>
                    </a:lnTo>
                    <a:lnTo>
                      <a:pt x="3" y="84"/>
                    </a:lnTo>
                    <a:lnTo>
                      <a:pt x="0" y="94"/>
                    </a:lnTo>
                    <a:lnTo>
                      <a:pt x="0" y="105"/>
                    </a:lnTo>
                    <a:lnTo>
                      <a:pt x="0" y="115"/>
                    </a:lnTo>
                    <a:lnTo>
                      <a:pt x="2" y="124"/>
                    </a:lnTo>
                    <a:lnTo>
                      <a:pt x="4" y="132"/>
                    </a:lnTo>
                    <a:lnTo>
                      <a:pt x="6" y="141"/>
                    </a:lnTo>
                    <a:lnTo>
                      <a:pt x="10" y="149"/>
                    </a:lnTo>
                    <a:lnTo>
                      <a:pt x="13" y="157"/>
                    </a:lnTo>
                    <a:lnTo>
                      <a:pt x="18" y="164"/>
                    </a:lnTo>
                    <a:lnTo>
                      <a:pt x="23" y="171"/>
                    </a:lnTo>
                    <a:lnTo>
                      <a:pt x="188" y="171"/>
                    </a:lnTo>
                    <a:lnTo>
                      <a:pt x="193" y="164"/>
                    </a:lnTo>
                    <a:lnTo>
                      <a:pt x="198" y="157"/>
                    </a:lnTo>
                    <a:lnTo>
                      <a:pt x="201" y="149"/>
                    </a:lnTo>
                    <a:lnTo>
                      <a:pt x="205" y="141"/>
                    </a:lnTo>
                    <a:lnTo>
                      <a:pt x="207" y="132"/>
                    </a:lnTo>
                    <a:lnTo>
                      <a:pt x="210" y="124"/>
                    </a:lnTo>
                    <a:lnTo>
                      <a:pt x="211" y="115"/>
                    </a:lnTo>
                    <a:lnTo>
                      <a:pt x="211" y="105"/>
                    </a:lnTo>
                    <a:lnTo>
                      <a:pt x="211" y="94"/>
                    </a:lnTo>
                    <a:lnTo>
                      <a:pt x="208" y="84"/>
                    </a:lnTo>
                    <a:lnTo>
                      <a:pt x="206" y="74"/>
                    </a:lnTo>
                    <a:lnTo>
                      <a:pt x="203" y="65"/>
                    </a:lnTo>
                    <a:lnTo>
                      <a:pt x="199" y="55"/>
                    </a:lnTo>
                    <a:lnTo>
                      <a:pt x="193" y="46"/>
                    </a:lnTo>
                    <a:lnTo>
                      <a:pt x="187" y="39"/>
                    </a:lnTo>
                    <a:lnTo>
                      <a:pt x="180" y="31"/>
                    </a:lnTo>
                    <a:lnTo>
                      <a:pt x="173" y="25"/>
                    </a:lnTo>
                    <a:lnTo>
                      <a:pt x="165" y="18"/>
                    </a:lnTo>
                    <a:lnTo>
                      <a:pt x="156" y="13"/>
                    </a:lnTo>
                    <a:lnTo>
                      <a:pt x="147" y="8"/>
                    </a:lnTo>
                    <a:lnTo>
                      <a:pt x="138" y="5"/>
                    </a:lnTo>
                    <a:lnTo>
                      <a:pt x="127" y="2"/>
                    </a:lnTo>
                    <a:lnTo>
                      <a:pt x="116"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5" name="Freeform 296"/>
              <p:cNvSpPr>
                <a:spLocks/>
              </p:cNvSpPr>
              <p:nvPr/>
            </p:nvSpPr>
            <p:spPr bwMode="auto">
              <a:xfrm>
                <a:off x="5337" y="3855"/>
                <a:ext cx="35" cy="28"/>
              </a:xfrm>
              <a:custGeom>
                <a:avLst/>
                <a:gdLst>
                  <a:gd name="T0" fmla="*/ 105 w 210"/>
                  <a:gd name="T1" fmla="*/ 0 h 168"/>
                  <a:gd name="T2" fmla="*/ 94 w 210"/>
                  <a:gd name="T3" fmla="*/ 2 h 168"/>
                  <a:gd name="T4" fmla="*/ 84 w 210"/>
                  <a:gd name="T5" fmla="*/ 3 h 168"/>
                  <a:gd name="T6" fmla="*/ 74 w 210"/>
                  <a:gd name="T7" fmla="*/ 5 h 168"/>
                  <a:gd name="T8" fmla="*/ 64 w 210"/>
                  <a:gd name="T9" fmla="*/ 9 h 168"/>
                  <a:gd name="T10" fmla="*/ 55 w 210"/>
                  <a:gd name="T11" fmla="*/ 13 h 168"/>
                  <a:gd name="T12" fmla="*/ 46 w 210"/>
                  <a:gd name="T13" fmla="*/ 19 h 168"/>
                  <a:gd name="T14" fmla="*/ 38 w 210"/>
                  <a:gd name="T15" fmla="*/ 25 h 168"/>
                  <a:gd name="T16" fmla="*/ 31 w 210"/>
                  <a:gd name="T17" fmla="*/ 31 h 168"/>
                  <a:gd name="T18" fmla="*/ 23 w 210"/>
                  <a:gd name="T19" fmla="*/ 39 h 168"/>
                  <a:gd name="T20" fmla="*/ 18 w 210"/>
                  <a:gd name="T21" fmla="*/ 48 h 168"/>
                  <a:gd name="T22" fmla="*/ 13 w 210"/>
                  <a:gd name="T23" fmla="*/ 56 h 168"/>
                  <a:gd name="T24" fmla="*/ 8 w 210"/>
                  <a:gd name="T25" fmla="*/ 65 h 168"/>
                  <a:gd name="T26" fmla="*/ 5 w 210"/>
                  <a:gd name="T27" fmla="*/ 75 h 168"/>
                  <a:gd name="T28" fmla="*/ 2 w 210"/>
                  <a:gd name="T29" fmla="*/ 86 h 168"/>
                  <a:gd name="T30" fmla="*/ 0 w 210"/>
                  <a:gd name="T31" fmla="*/ 95 h 168"/>
                  <a:gd name="T32" fmla="*/ 0 w 210"/>
                  <a:gd name="T33" fmla="*/ 107 h 168"/>
                  <a:gd name="T34" fmla="*/ 0 w 210"/>
                  <a:gd name="T35" fmla="*/ 115 h 168"/>
                  <a:gd name="T36" fmla="*/ 1 w 210"/>
                  <a:gd name="T37" fmla="*/ 123 h 168"/>
                  <a:gd name="T38" fmla="*/ 2 w 210"/>
                  <a:gd name="T39" fmla="*/ 132 h 168"/>
                  <a:gd name="T40" fmla="*/ 5 w 210"/>
                  <a:gd name="T41" fmla="*/ 140 h 168"/>
                  <a:gd name="T42" fmla="*/ 8 w 210"/>
                  <a:gd name="T43" fmla="*/ 147 h 168"/>
                  <a:gd name="T44" fmla="*/ 12 w 210"/>
                  <a:gd name="T45" fmla="*/ 154 h 168"/>
                  <a:gd name="T46" fmla="*/ 15 w 210"/>
                  <a:gd name="T47" fmla="*/ 161 h 168"/>
                  <a:gd name="T48" fmla="*/ 20 w 210"/>
                  <a:gd name="T49" fmla="*/ 168 h 168"/>
                  <a:gd name="T50" fmla="*/ 190 w 210"/>
                  <a:gd name="T51" fmla="*/ 168 h 168"/>
                  <a:gd name="T52" fmla="*/ 195 w 210"/>
                  <a:gd name="T53" fmla="*/ 161 h 168"/>
                  <a:gd name="T54" fmla="*/ 200 w 210"/>
                  <a:gd name="T55" fmla="*/ 154 h 168"/>
                  <a:gd name="T56" fmla="*/ 202 w 210"/>
                  <a:gd name="T57" fmla="*/ 147 h 168"/>
                  <a:gd name="T58" fmla="*/ 206 w 210"/>
                  <a:gd name="T59" fmla="*/ 140 h 168"/>
                  <a:gd name="T60" fmla="*/ 208 w 210"/>
                  <a:gd name="T61" fmla="*/ 132 h 168"/>
                  <a:gd name="T62" fmla="*/ 209 w 210"/>
                  <a:gd name="T63" fmla="*/ 123 h 168"/>
                  <a:gd name="T64" fmla="*/ 210 w 210"/>
                  <a:gd name="T65" fmla="*/ 115 h 168"/>
                  <a:gd name="T66" fmla="*/ 210 w 210"/>
                  <a:gd name="T67" fmla="*/ 107 h 168"/>
                  <a:gd name="T68" fmla="*/ 210 w 210"/>
                  <a:gd name="T69" fmla="*/ 95 h 168"/>
                  <a:gd name="T70" fmla="*/ 209 w 210"/>
                  <a:gd name="T71" fmla="*/ 86 h 168"/>
                  <a:gd name="T72" fmla="*/ 206 w 210"/>
                  <a:gd name="T73" fmla="*/ 75 h 168"/>
                  <a:gd name="T74" fmla="*/ 202 w 210"/>
                  <a:gd name="T75" fmla="*/ 65 h 168"/>
                  <a:gd name="T76" fmla="*/ 198 w 210"/>
                  <a:gd name="T77" fmla="*/ 56 h 168"/>
                  <a:gd name="T78" fmla="*/ 193 w 210"/>
                  <a:gd name="T79" fmla="*/ 48 h 168"/>
                  <a:gd name="T80" fmla="*/ 187 w 210"/>
                  <a:gd name="T81" fmla="*/ 39 h 168"/>
                  <a:gd name="T82" fmla="*/ 180 w 210"/>
                  <a:gd name="T83" fmla="*/ 31 h 168"/>
                  <a:gd name="T84" fmla="*/ 172 w 210"/>
                  <a:gd name="T85" fmla="*/ 25 h 168"/>
                  <a:gd name="T86" fmla="*/ 164 w 210"/>
                  <a:gd name="T87" fmla="*/ 19 h 168"/>
                  <a:gd name="T88" fmla="*/ 156 w 210"/>
                  <a:gd name="T89" fmla="*/ 13 h 168"/>
                  <a:gd name="T90" fmla="*/ 146 w 210"/>
                  <a:gd name="T91" fmla="*/ 9 h 168"/>
                  <a:gd name="T92" fmla="*/ 137 w 210"/>
                  <a:gd name="T93" fmla="*/ 5 h 168"/>
                  <a:gd name="T94" fmla="*/ 126 w 210"/>
                  <a:gd name="T95" fmla="*/ 3 h 168"/>
                  <a:gd name="T96" fmla="*/ 116 w 210"/>
                  <a:gd name="T97" fmla="*/ 2 h 168"/>
                  <a:gd name="T98" fmla="*/ 105 w 210"/>
                  <a:gd name="T9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68">
                    <a:moveTo>
                      <a:pt x="105" y="0"/>
                    </a:moveTo>
                    <a:lnTo>
                      <a:pt x="94" y="2"/>
                    </a:lnTo>
                    <a:lnTo>
                      <a:pt x="84" y="3"/>
                    </a:lnTo>
                    <a:lnTo>
                      <a:pt x="74" y="5"/>
                    </a:lnTo>
                    <a:lnTo>
                      <a:pt x="64" y="9"/>
                    </a:lnTo>
                    <a:lnTo>
                      <a:pt x="55" y="13"/>
                    </a:lnTo>
                    <a:lnTo>
                      <a:pt x="46" y="19"/>
                    </a:lnTo>
                    <a:lnTo>
                      <a:pt x="38" y="25"/>
                    </a:lnTo>
                    <a:lnTo>
                      <a:pt x="31" y="31"/>
                    </a:lnTo>
                    <a:lnTo>
                      <a:pt x="23" y="39"/>
                    </a:lnTo>
                    <a:lnTo>
                      <a:pt x="18" y="48"/>
                    </a:lnTo>
                    <a:lnTo>
                      <a:pt x="13" y="56"/>
                    </a:lnTo>
                    <a:lnTo>
                      <a:pt x="8" y="65"/>
                    </a:lnTo>
                    <a:lnTo>
                      <a:pt x="5" y="75"/>
                    </a:lnTo>
                    <a:lnTo>
                      <a:pt x="2" y="86"/>
                    </a:lnTo>
                    <a:lnTo>
                      <a:pt x="0" y="95"/>
                    </a:lnTo>
                    <a:lnTo>
                      <a:pt x="0" y="107"/>
                    </a:lnTo>
                    <a:lnTo>
                      <a:pt x="0" y="115"/>
                    </a:lnTo>
                    <a:lnTo>
                      <a:pt x="1" y="123"/>
                    </a:lnTo>
                    <a:lnTo>
                      <a:pt x="2" y="132"/>
                    </a:lnTo>
                    <a:lnTo>
                      <a:pt x="5" y="140"/>
                    </a:lnTo>
                    <a:lnTo>
                      <a:pt x="8" y="147"/>
                    </a:lnTo>
                    <a:lnTo>
                      <a:pt x="12" y="154"/>
                    </a:lnTo>
                    <a:lnTo>
                      <a:pt x="15" y="161"/>
                    </a:lnTo>
                    <a:lnTo>
                      <a:pt x="20" y="168"/>
                    </a:lnTo>
                    <a:lnTo>
                      <a:pt x="190" y="168"/>
                    </a:lnTo>
                    <a:lnTo>
                      <a:pt x="195" y="161"/>
                    </a:lnTo>
                    <a:lnTo>
                      <a:pt x="200" y="154"/>
                    </a:lnTo>
                    <a:lnTo>
                      <a:pt x="202" y="147"/>
                    </a:lnTo>
                    <a:lnTo>
                      <a:pt x="206" y="140"/>
                    </a:lnTo>
                    <a:lnTo>
                      <a:pt x="208" y="132"/>
                    </a:lnTo>
                    <a:lnTo>
                      <a:pt x="209" y="123"/>
                    </a:lnTo>
                    <a:lnTo>
                      <a:pt x="210" y="115"/>
                    </a:lnTo>
                    <a:lnTo>
                      <a:pt x="210" y="107"/>
                    </a:lnTo>
                    <a:lnTo>
                      <a:pt x="210" y="95"/>
                    </a:lnTo>
                    <a:lnTo>
                      <a:pt x="209" y="86"/>
                    </a:lnTo>
                    <a:lnTo>
                      <a:pt x="206" y="75"/>
                    </a:lnTo>
                    <a:lnTo>
                      <a:pt x="202" y="65"/>
                    </a:lnTo>
                    <a:lnTo>
                      <a:pt x="198" y="56"/>
                    </a:lnTo>
                    <a:lnTo>
                      <a:pt x="193" y="48"/>
                    </a:lnTo>
                    <a:lnTo>
                      <a:pt x="187" y="39"/>
                    </a:lnTo>
                    <a:lnTo>
                      <a:pt x="180" y="31"/>
                    </a:lnTo>
                    <a:lnTo>
                      <a:pt x="172" y="25"/>
                    </a:lnTo>
                    <a:lnTo>
                      <a:pt x="164" y="19"/>
                    </a:lnTo>
                    <a:lnTo>
                      <a:pt x="156" y="13"/>
                    </a:lnTo>
                    <a:lnTo>
                      <a:pt x="146" y="9"/>
                    </a:lnTo>
                    <a:lnTo>
                      <a:pt x="137" y="5"/>
                    </a:lnTo>
                    <a:lnTo>
                      <a:pt x="126"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6" name="Freeform 297"/>
              <p:cNvSpPr>
                <a:spLocks/>
              </p:cNvSpPr>
              <p:nvPr/>
            </p:nvSpPr>
            <p:spPr bwMode="auto">
              <a:xfrm>
                <a:off x="5353" y="3857"/>
                <a:ext cx="35" cy="26"/>
              </a:xfrm>
              <a:custGeom>
                <a:avLst/>
                <a:gdLst>
                  <a:gd name="T0" fmla="*/ 105 w 212"/>
                  <a:gd name="T1" fmla="*/ 0 h 159"/>
                  <a:gd name="T2" fmla="*/ 95 w 212"/>
                  <a:gd name="T3" fmla="*/ 0 h 159"/>
                  <a:gd name="T4" fmla="*/ 84 w 212"/>
                  <a:gd name="T5" fmla="*/ 1 h 159"/>
                  <a:gd name="T6" fmla="*/ 75 w 212"/>
                  <a:gd name="T7" fmla="*/ 4 h 159"/>
                  <a:gd name="T8" fmla="*/ 65 w 212"/>
                  <a:gd name="T9" fmla="*/ 8 h 159"/>
                  <a:gd name="T10" fmla="*/ 56 w 212"/>
                  <a:gd name="T11" fmla="*/ 11 h 159"/>
                  <a:gd name="T12" fmla="*/ 46 w 212"/>
                  <a:gd name="T13" fmla="*/ 17 h 159"/>
                  <a:gd name="T14" fmla="*/ 39 w 212"/>
                  <a:gd name="T15" fmla="*/ 23 h 159"/>
                  <a:gd name="T16" fmla="*/ 31 w 212"/>
                  <a:gd name="T17" fmla="*/ 30 h 159"/>
                  <a:gd name="T18" fmla="*/ 24 w 212"/>
                  <a:gd name="T19" fmla="*/ 37 h 159"/>
                  <a:gd name="T20" fmla="*/ 18 w 212"/>
                  <a:gd name="T21" fmla="*/ 46 h 159"/>
                  <a:gd name="T22" fmla="*/ 13 w 212"/>
                  <a:gd name="T23" fmla="*/ 54 h 159"/>
                  <a:gd name="T24" fmla="*/ 8 w 212"/>
                  <a:gd name="T25" fmla="*/ 63 h 159"/>
                  <a:gd name="T26" fmla="*/ 5 w 212"/>
                  <a:gd name="T27" fmla="*/ 73 h 159"/>
                  <a:gd name="T28" fmla="*/ 3 w 212"/>
                  <a:gd name="T29" fmla="*/ 84 h 159"/>
                  <a:gd name="T30" fmla="*/ 0 w 212"/>
                  <a:gd name="T31" fmla="*/ 94 h 159"/>
                  <a:gd name="T32" fmla="*/ 0 w 212"/>
                  <a:gd name="T33" fmla="*/ 105 h 159"/>
                  <a:gd name="T34" fmla="*/ 1 w 212"/>
                  <a:gd name="T35" fmla="*/ 119 h 159"/>
                  <a:gd name="T36" fmla="*/ 4 w 212"/>
                  <a:gd name="T37" fmla="*/ 133 h 159"/>
                  <a:gd name="T38" fmla="*/ 8 w 212"/>
                  <a:gd name="T39" fmla="*/ 147 h 159"/>
                  <a:gd name="T40" fmla="*/ 16 w 212"/>
                  <a:gd name="T41" fmla="*/ 159 h 159"/>
                  <a:gd name="T42" fmla="*/ 196 w 212"/>
                  <a:gd name="T43" fmla="*/ 159 h 159"/>
                  <a:gd name="T44" fmla="*/ 202 w 212"/>
                  <a:gd name="T45" fmla="*/ 147 h 159"/>
                  <a:gd name="T46" fmla="*/ 207 w 212"/>
                  <a:gd name="T47" fmla="*/ 133 h 159"/>
                  <a:gd name="T48" fmla="*/ 211 w 212"/>
                  <a:gd name="T49" fmla="*/ 119 h 159"/>
                  <a:gd name="T50" fmla="*/ 212 w 212"/>
                  <a:gd name="T51" fmla="*/ 105 h 159"/>
                  <a:gd name="T52" fmla="*/ 211 w 212"/>
                  <a:gd name="T53" fmla="*/ 94 h 159"/>
                  <a:gd name="T54" fmla="*/ 209 w 212"/>
                  <a:gd name="T55" fmla="*/ 84 h 159"/>
                  <a:gd name="T56" fmla="*/ 207 w 212"/>
                  <a:gd name="T57" fmla="*/ 73 h 159"/>
                  <a:gd name="T58" fmla="*/ 204 w 212"/>
                  <a:gd name="T59" fmla="*/ 63 h 159"/>
                  <a:gd name="T60" fmla="*/ 199 w 212"/>
                  <a:gd name="T61" fmla="*/ 54 h 159"/>
                  <a:gd name="T62" fmla="*/ 193 w 212"/>
                  <a:gd name="T63" fmla="*/ 46 h 159"/>
                  <a:gd name="T64" fmla="*/ 187 w 212"/>
                  <a:gd name="T65" fmla="*/ 37 h 159"/>
                  <a:gd name="T66" fmla="*/ 180 w 212"/>
                  <a:gd name="T67" fmla="*/ 30 h 159"/>
                  <a:gd name="T68" fmla="*/ 173 w 212"/>
                  <a:gd name="T69" fmla="*/ 23 h 159"/>
                  <a:gd name="T70" fmla="*/ 165 w 212"/>
                  <a:gd name="T71" fmla="*/ 17 h 159"/>
                  <a:gd name="T72" fmla="*/ 156 w 212"/>
                  <a:gd name="T73" fmla="*/ 11 h 159"/>
                  <a:gd name="T74" fmla="*/ 147 w 212"/>
                  <a:gd name="T75" fmla="*/ 8 h 159"/>
                  <a:gd name="T76" fmla="*/ 137 w 212"/>
                  <a:gd name="T77" fmla="*/ 4 h 159"/>
                  <a:gd name="T78" fmla="*/ 127 w 212"/>
                  <a:gd name="T79" fmla="*/ 1 h 159"/>
                  <a:gd name="T80" fmla="*/ 116 w 212"/>
                  <a:gd name="T81" fmla="*/ 0 h 159"/>
                  <a:gd name="T82" fmla="*/ 105 w 212"/>
                  <a:gd name="T8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59">
                    <a:moveTo>
                      <a:pt x="105" y="0"/>
                    </a:moveTo>
                    <a:lnTo>
                      <a:pt x="95" y="0"/>
                    </a:lnTo>
                    <a:lnTo>
                      <a:pt x="84" y="1"/>
                    </a:lnTo>
                    <a:lnTo>
                      <a:pt x="75" y="4"/>
                    </a:lnTo>
                    <a:lnTo>
                      <a:pt x="65" y="8"/>
                    </a:lnTo>
                    <a:lnTo>
                      <a:pt x="56" y="11"/>
                    </a:lnTo>
                    <a:lnTo>
                      <a:pt x="46" y="17"/>
                    </a:lnTo>
                    <a:lnTo>
                      <a:pt x="39" y="23"/>
                    </a:lnTo>
                    <a:lnTo>
                      <a:pt x="31" y="30"/>
                    </a:lnTo>
                    <a:lnTo>
                      <a:pt x="24" y="37"/>
                    </a:lnTo>
                    <a:lnTo>
                      <a:pt x="18" y="46"/>
                    </a:lnTo>
                    <a:lnTo>
                      <a:pt x="13" y="54"/>
                    </a:lnTo>
                    <a:lnTo>
                      <a:pt x="8" y="63"/>
                    </a:lnTo>
                    <a:lnTo>
                      <a:pt x="5" y="73"/>
                    </a:lnTo>
                    <a:lnTo>
                      <a:pt x="3" y="84"/>
                    </a:lnTo>
                    <a:lnTo>
                      <a:pt x="0" y="94"/>
                    </a:lnTo>
                    <a:lnTo>
                      <a:pt x="0" y="105"/>
                    </a:lnTo>
                    <a:lnTo>
                      <a:pt x="1" y="119"/>
                    </a:lnTo>
                    <a:lnTo>
                      <a:pt x="4" y="133"/>
                    </a:lnTo>
                    <a:lnTo>
                      <a:pt x="8" y="147"/>
                    </a:lnTo>
                    <a:lnTo>
                      <a:pt x="16" y="159"/>
                    </a:lnTo>
                    <a:lnTo>
                      <a:pt x="196" y="159"/>
                    </a:lnTo>
                    <a:lnTo>
                      <a:pt x="202" y="147"/>
                    </a:lnTo>
                    <a:lnTo>
                      <a:pt x="207" y="133"/>
                    </a:lnTo>
                    <a:lnTo>
                      <a:pt x="211" y="119"/>
                    </a:lnTo>
                    <a:lnTo>
                      <a:pt x="212" y="105"/>
                    </a:lnTo>
                    <a:lnTo>
                      <a:pt x="211" y="94"/>
                    </a:lnTo>
                    <a:lnTo>
                      <a:pt x="209" y="84"/>
                    </a:lnTo>
                    <a:lnTo>
                      <a:pt x="207" y="73"/>
                    </a:lnTo>
                    <a:lnTo>
                      <a:pt x="204" y="63"/>
                    </a:lnTo>
                    <a:lnTo>
                      <a:pt x="199" y="54"/>
                    </a:lnTo>
                    <a:lnTo>
                      <a:pt x="193" y="46"/>
                    </a:lnTo>
                    <a:lnTo>
                      <a:pt x="187" y="37"/>
                    </a:lnTo>
                    <a:lnTo>
                      <a:pt x="180" y="30"/>
                    </a:lnTo>
                    <a:lnTo>
                      <a:pt x="173" y="23"/>
                    </a:lnTo>
                    <a:lnTo>
                      <a:pt x="165" y="17"/>
                    </a:lnTo>
                    <a:lnTo>
                      <a:pt x="156" y="11"/>
                    </a:lnTo>
                    <a:lnTo>
                      <a:pt x="147" y="8"/>
                    </a:lnTo>
                    <a:lnTo>
                      <a:pt x="137" y="4"/>
                    </a:lnTo>
                    <a:lnTo>
                      <a:pt x="127"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7" name="Freeform 298"/>
              <p:cNvSpPr>
                <a:spLocks/>
              </p:cNvSpPr>
              <p:nvPr/>
            </p:nvSpPr>
            <p:spPr bwMode="auto">
              <a:xfrm>
                <a:off x="5368" y="3859"/>
                <a:ext cx="35" cy="24"/>
              </a:xfrm>
              <a:custGeom>
                <a:avLst/>
                <a:gdLst>
                  <a:gd name="T0" fmla="*/ 105 w 211"/>
                  <a:gd name="T1" fmla="*/ 0 h 149"/>
                  <a:gd name="T2" fmla="*/ 94 w 211"/>
                  <a:gd name="T3" fmla="*/ 1 h 149"/>
                  <a:gd name="T4" fmla="*/ 84 w 211"/>
                  <a:gd name="T5" fmla="*/ 3 h 149"/>
                  <a:gd name="T6" fmla="*/ 74 w 211"/>
                  <a:gd name="T7" fmla="*/ 5 h 149"/>
                  <a:gd name="T8" fmla="*/ 65 w 211"/>
                  <a:gd name="T9" fmla="*/ 9 h 149"/>
                  <a:gd name="T10" fmla="*/ 55 w 211"/>
                  <a:gd name="T11" fmla="*/ 13 h 149"/>
                  <a:gd name="T12" fmla="*/ 47 w 211"/>
                  <a:gd name="T13" fmla="*/ 18 h 149"/>
                  <a:gd name="T14" fmla="*/ 39 w 211"/>
                  <a:gd name="T15" fmla="*/ 25 h 149"/>
                  <a:gd name="T16" fmla="*/ 30 w 211"/>
                  <a:gd name="T17" fmla="*/ 31 h 149"/>
                  <a:gd name="T18" fmla="*/ 24 w 211"/>
                  <a:gd name="T19" fmla="*/ 39 h 149"/>
                  <a:gd name="T20" fmla="*/ 17 w 211"/>
                  <a:gd name="T21" fmla="*/ 46 h 149"/>
                  <a:gd name="T22" fmla="*/ 13 w 211"/>
                  <a:gd name="T23" fmla="*/ 56 h 149"/>
                  <a:gd name="T24" fmla="*/ 8 w 211"/>
                  <a:gd name="T25" fmla="*/ 65 h 149"/>
                  <a:gd name="T26" fmla="*/ 4 w 211"/>
                  <a:gd name="T27" fmla="*/ 75 h 149"/>
                  <a:gd name="T28" fmla="*/ 2 w 211"/>
                  <a:gd name="T29" fmla="*/ 84 h 149"/>
                  <a:gd name="T30" fmla="*/ 1 w 211"/>
                  <a:gd name="T31" fmla="*/ 95 h 149"/>
                  <a:gd name="T32" fmla="*/ 0 w 211"/>
                  <a:gd name="T33" fmla="*/ 106 h 149"/>
                  <a:gd name="T34" fmla="*/ 1 w 211"/>
                  <a:gd name="T35" fmla="*/ 117 h 149"/>
                  <a:gd name="T36" fmla="*/ 2 w 211"/>
                  <a:gd name="T37" fmla="*/ 128 h 149"/>
                  <a:gd name="T38" fmla="*/ 6 w 211"/>
                  <a:gd name="T39" fmla="*/ 139 h 149"/>
                  <a:gd name="T40" fmla="*/ 9 w 211"/>
                  <a:gd name="T41" fmla="*/ 149 h 149"/>
                  <a:gd name="T42" fmla="*/ 202 w 211"/>
                  <a:gd name="T43" fmla="*/ 149 h 149"/>
                  <a:gd name="T44" fmla="*/ 205 w 211"/>
                  <a:gd name="T45" fmla="*/ 139 h 149"/>
                  <a:gd name="T46" fmla="*/ 209 w 211"/>
                  <a:gd name="T47" fmla="*/ 128 h 149"/>
                  <a:gd name="T48" fmla="*/ 210 w 211"/>
                  <a:gd name="T49" fmla="*/ 117 h 149"/>
                  <a:gd name="T50" fmla="*/ 211 w 211"/>
                  <a:gd name="T51" fmla="*/ 106 h 149"/>
                  <a:gd name="T52" fmla="*/ 210 w 211"/>
                  <a:gd name="T53" fmla="*/ 95 h 149"/>
                  <a:gd name="T54" fmla="*/ 209 w 211"/>
                  <a:gd name="T55" fmla="*/ 84 h 149"/>
                  <a:gd name="T56" fmla="*/ 206 w 211"/>
                  <a:gd name="T57" fmla="*/ 75 h 149"/>
                  <a:gd name="T58" fmla="*/ 203 w 211"/>
                  <a:gd name="T59" fmla="*/ 65 h 149"/>
                  <a:gd name="T60" fmla="*/ 198 w 211"/>
                  <a:gd name="T61" fmla="*/ 56 h 149"/>
                  <a:gd name="T62" fmla="*/ 192 w 211"/>
                  <a:gd name="T63" fmla="*/ 46 h 149"/>
                  <a:gd name="T64" fmla="*/ 186 w 211"/>
                  <a:gd name="T65" fmla="*/ 39 h 149"/>
                  <a:gd name="T66" fmla="*/ 179 w 211"/>
                  <a:gd name="T67" fmla="*/ 31 h 149"/>
                  <a:gd name="T68" fmla="*/ 172 w 211"/>
                  <a:gd name="T69" fmla="*/ 25 h 149"/>
                  <a:gd name="T70" fmla="*/ 164 w 211"/>
                  <a:gd name="T71" fmla="*/ 18 h 149"/>
                  <a:gd name="T72" fmla="*/ 156 w 211"/>
                  <a:gd name="T73" fmla="*/ 13 h 149"/>
                  <a:gd name="T74" fmla="*/ 146 w 211"/>
                  <a:gd name="T75" fmla="*/ 9 h 149"/>
                  <a:gd name="T76" fmla="*/ 137 w 211"/>
                  <a:gd name="T77" fmla="*/ 5 h 149"/>
                  <a:gd name="T78" fmla="*/ 126 w 211"/>
                  <a:gd name="T79" fmla="*/ 3 h 149"/>
                  <a:gd name="T80" fmla="*/ 117 w 211"/>
                  <a:gd name="T81" fmla="*/ 1 h 149"/>
                  <a:gd name="T82" fmla="*/ 105 w 211"/>
                  <a:gd name="T8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149">
                    <a:moveTo>
                      <a:pt x="105" y="0"/>
                    </a:moveTo>
                    <a:lnTo>
                      <a:pt x="94" y="1"/>
                    </a:lnTo>
                    <a:lnTo>
                      <a:pt x="84" y="3"/>
                    </a:lnTo>
                    <a:lnTo>
                      <a:pt x="74" y="5"/>
                    </a:lnTo>
                    <a:lnTo>
                      <a:pt x="65" y="9"/>
                    </a:lnTo>
                    <a:lnTo>
                      <a:pt x="55" y="13"/>
                    </a:lnTo>
                    <a:lnTo>
                      <a:pt x="47" y="18"/>
                    </a:lnTo>
                    <a:lnTo>
                      <a:pt x="39" y="25"/>
                    </a:lnTo>
                    <a:lnTo>
                      <a:pt x="30" y="31"/>
                    </a:lnTo>
                    <a:lnTo>
                      <a:pt x="24" y="39"/>
                    </a:lnTo>
                    <a:lnTo>
                      <a:pt x="17" y="46"/>
                    </a:lnTo>
                    <a:lnTo>
                      <a:pt x="13" y="56"/>
                    </a:lnTo>
                    <a:lnTo>
                      <a:pt x="8" y="65"/>
                    </a:lnTo>
                    <a:lnTo>
                      <a:pt x="4" y="75"/>
                    </a:lnTo>
                    <a:lnTo>
                      <a:pt x="2" y="84"/>
                    </a:lnTo>
                    <a:lnTo>
                      <a:pt x="1" y="95"/>
                    </a:lnTo>
                    <a:lnTo>
                      <a:pt x="0" y="106"/>
                    </a:lnTo>
                    <a:lnTo>
                      <a:pt x="1" y="117"/>
                    </a:lnTo>
                    <a:lnTo>
                      <a:pt x="2" y="128"/>
                    </a:lnTo>
                    <a:lnTo>
                      <a:pt x="6" y="139"/>
                    </a:lnTo>
                    <a:lnTo>
                      <a:pt x="9" y="149"/>
                    </a:lnTo>
                    <a:lnTo>
                      <a:pt x="202" y="149"/>
                    </a:lnTo>
                    <a:lnTo>
                      <a:pt x="205" y="139"/>
                    </a:lnTo>
                    <a:lnTo>
                      <a:pt x="209" y="128"/>
                    </a:lnTo>
                    <a:lnTo>
                      <a:pt x="210" y="117"/>
                    </a:lnTo>
                    <a:lnTo>
                      <a:pt x="211" y="106"/>
                    </a:lnTo>
                    <a:lnTo>
                      <a:pt x="210" y="95"/>
                    </a:lnTo>
                    <a:lnTo>
                      <a:pt x="209" y="84"/>
                    </a:lnTo>
                    <a:lnTo>
                      <a:pt x="206" y="75"/>
                    </a:lnTo>
                    <a:lnTo>
                      <a:pt x="203" y="65"/>
                    </a:lnTo>
                    <a:lnTo>
                      <a:pt x="198" y="56"/>
                    </a:lnTo>
                    <a:lnTo>
                      <a:pt x="192" y="46"/>
                    </a:lnTo>
                    <a:lnTo>
                      <a:pt x="186" y="39"/>
                    </a:lnTo>
                    <a:lnTo>
                      <a:pt x="179" y="31"/>
                    </a:lnTo>
                    <a:lnTo>
                      <a:pt x="172" y="25"/>
                    </a:lnTo>
                    <a:lnTo>
                      <a:pt x="164" y="18"/>
                    </a:lnTo>
                    <a:lnTo>
                      <a:pt x="156" y="13"/>
                    </a:lnTo>
                    <a:lnTo>
                      <a:pt x="146" y="9"/>
                    </a:lnTo>
                    <a:lnTo>
                      <a:pt x="137" y="5"/>
                    </a:lnTo>
                    <a:lnTo>
                      <a:pt x="126" y="3"/>
                    </a:lnTo>
                    <a:lnTo>
                      <a:pt x="117"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8" name="Freeform 299"/>
              <p:cNvSpPr>
                <a:spLocks/>
              </p:cNvSpPr>
              <p:nvPr/>
            </p:nvSpPr>
            <p:spPr bwMode="auto">
              <a:xfrm>
                <a:off x="5384" y="3859"/>
                <a:ext cx="35" cy="24"/>
              </a:xfrm>
              <a:custGeom>
                <a:avLst/>
                <a:gdLst>
                  <a:gd name="T0" fmla="*/ 106 w 212"/>
                  <a:gd name="T1" fmla="*/ 0 h 145"/>
                  <a:gd name="T2" fmla="*/ 95 w 212"/>
                  <a:gd name="T3" fmla="*/ 1 h 145"/>
                  <a:gd name="T4" fmla="*/ 85 w 212"/>
                  <a:gd name="T5" fmla="*/ 2 h 145"/>
                  <a:gd name="T6" fmla="*/ 74 w 212"/>
                  <a:gd name="T7" fmla="*/ 5 h 145"/>
                  <a:gd name="T8" fmla="*/ 65 w 212"/>
                  <a:gd name="T9" fmla="*/ 8 h 145"/>
                  <a:gd name="T10" fmla="*/ 56 w 212"/>
                  <a:gd name="T11" fmla="*/ 13 h 145"/>
                  <a:gd name="T12" fmla="*/ 47 w 212"/>
                  <a:gd name="T13" fmla="*/ 19 h 145"/>
                  <a:gd name="T14" fmla="*/ 39 w 212"/>
                  <a:gd name="T15" fmla="*/ 25 h 145"/>
                  <a:gd name="T16" fmla="*/ 31 w 212"/>
                  <a:gd name="T17" fmla="*/ 31 h 145"/>
                  <a:gd name="T18" fmla="*/ 25 w 212"/>
                  <a:gd name="T19" fmla="*/ 39 h 145"/>
                  <a:gd name="T20" fmla="*/ 19 w 212"/>
                  <a:gd name="T21" fmla="*/ 47 h 145"/>
                  <a:gd name="T22" fmla="*/ 13 w 212"/>
                  <a:gd name="T23" fmla="*/ 55 h 145"/>
                  <a:gd name="T24" fmla="*/ 8 w 212"/>
                  <a:gd name="T25" fmla="*/ 65 h 145"/>
                  <a:gd name="T26" fmla="*/ 5 w 212"/>
                  <a:gd name="T27" fmla="*/ 74 h 145"/>
                  <a:gd name="T28" fmla="*/ 2 w 212"/>
                  <a:gd name="T29" fmla="*/ 85 h 145"/>
                  <a:gd name="T30" fmla="*/ 1 w 212"/>
                  <a:gd name="T31" fmla="*/ 94 h 145"/>
                  <a:gd name="T32" fmla="*/ 0 w 212"/>
                  <a:gd name="T33" fmla="*/ 106 h 145"/>
                  <a:gd name="T34" fmla="*/ 1 w 212"/>
                  <a:gd name="T35" fmla="*/ 116 h 145"/>
                  <a:gd name="T36" fmla="*/ 2 w 212"/>
                  <a:gd name="T37" fmla="*/ 126 h 145"/>
                  <a:gd name="T38" fmla="*/ 5 w 212"/>
                  <a:gd name="T39" fmla="*/ 136 h 145"/>
                  <a:gd name="T40" fmla="*/ 8 w 212"/>
                  <a:gd name="T41" fmla="*/ 145 h 145"/>
                  <a:gd name="T42" fmla="*/ 203 w 212"/>
                  <a:gd name="T43" fmla="*/ 145 h 145"/>
                  <a:gd name="T44" fmla="*/ 207 w 212"/>
                  <a:gd name="T45" fmla="*/ 136 h 145"/>
                  <a:gd name="T46" fmla="*/ 209 w 212"/>
                  <a:gd name="T47" fmla="*/ 126 h 145"/>
                  <a:gd name="T48" fmla="*/ 210 w 212"/>
                  <a:gd name="T49" fmla="*/ 116 h 145"/>
                  <a:gd name="T50" fmla="*/ 212 w 212"/>
                  <a:gd name="T51" fmla="*/ 106 h 145"/>
                  <a:gd name="T52" fmla="*/ 210 w 212"/>
                  <a:gd name="T53" fmla="*/ 94 h 145"/>
                  <a:gd name="T54" fmla="*/ 209 w 212"/>
                  <a:gd name="T55" fmla="*/ 85 h 145"/>
                  <a:gd name="T56" fmla="*/ 207 w 212"/>
                  <a:gd name="T57" fmla="*/ 74 h 145"/>
                  <a:gd name="T58" fmla="*/ 203 w 212"/>
                  <a:gd name="T59" fmla="*/ 65 h 145"/>
                  <a:gd name="T60" fmla="*/ 199 w 212"/>
                  <a:gd name="T61" fmla="*/ 55 h 145"/>
                  <a:gd name="T62" fmla="*/ 194 w 212"/>
                  <a:gd name="T63" fmla="*/ 47 h 145"/>
                  <a:gd name="T64" fmla="*/ 187 w 212"/>
                  <a:gd name="T65" fmla="*/ 39 h 145"/>
                  <a:gd name="T66" fmla="*/ 181 w 212"/>
                  <a:gd name="T67" fmla="*/ 31 h 145"/>
                  <a:gd name="T68" fmla="*/ 173 w 212"/>
                  <a:gd name="T69" fmla="*/ 25 h 145"/>
                  <a:gd name="T70" fmla="*/ 164 w 212"/>
                  <a:gd name="T71" fmla="*/ 19 h 145"/>
                  <a:gd name="T72" fmla="*/ 156 w 212"/>
                  <a:gd name="T73" fmla="*/ 13 h 145"/>
                  <a:gd name="T74" fmla="*/ 147 w 212"/>
                  <a:gd name="T75" fmla="*/ 8 h 145"/>
                  <a:gd name="T76" fmla="*/ 137 w 212"/>
                  <a:gd name="T77" fmla="*/ 5 h 145"/>
                  <a:gd name="T78" fmla="*/ 126 w 212"/>
                  <a:gd name="T79" fmla="*/ 2 h 145"/>
                  <a:gd name="T80" fmla="*/ 117 w 212"/>
                  <a:gd name="T81" fmla="*/ 1 h 145"/>
                  <a:gd name="T82" fmla="*/ 106 w 212"/>
                  <a:gd name="T8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45">
                    <a:moveTo>
                      <a:pt x="106" y="0"/>
                    </a:moveTo>
                    <a:lnTo>
                      <a:pt x="95" y="1"/>
                    </a:lnTo>
                    <a:lnTo>
                      <a:pt x="85" y="2"/>
                    </a:lnTo>
                    <a:lnTo>
                      <a:pt x="74" y="5"/>
                    </a:lnTo>
                    <a:lnTo>
                      <a:pt x="65" y="8"/>
                    </a:lnTo>
                    <a:lnTo>
                      <a:pt x="56" y="13"/>
                    </a:lnTo>
                    <a:lnTo>
                      <a:pt x="47" y="19"/>
                    </a:lnTo>
                    <a:lnTo>
                      <a:pt x="39" y="25"/>
                    </a:lnTo>
                    <a:lnTo>
                      <a:pt x="31" y="31"/>
                    </a:lnTo>
                    <a:lnTo>
                      <a:pt x="25" y="39"/>
                    </a:lnTo>
                    <a:lnTo>
                      <a:pt x="19" y="47"/>
                    </a:lnTo>
                    <a:lnTo>
                      <a:pt x="13" y="55"/>
                    </a:lnTo>
                    <a:lnTo>
                      <a:pt x="8" y="65"/>
                    </a:lnTo>
                    <a:lnTo>
                      <a:pt x="5" y="74"/>
                    </a:lnTo>
                    <a:lnTo>
                      <a:pt x="2" y="85"/>
                    </a:lnTo>
                    <a:lnTo>
                      <a:pt x="1" y="94"/>
                    </a:lnTo>
                    <a:lnTo>
                      <a:pt x="0" y="106"/>
                    </a:lnTo>
                    <a:lnTo>
                      <a:pt x="1" y="116"/>
                    </a:lnTo>
                    <a:lnTo>
                      <a:pt x="2" y="126"/>
                    </a:lnTo>
                    <a:lnTo>
                      <a:pt x="5" y="136"/>
                    </a:lnTo>
                    <a:lnTo>
                      <a:pt x="8" y="145"/>
                    </a:lnTo>
                    <a:lnTo>
                      <a:pt x="203" y="145"/>
                    </a:lnTo>
                    <a:lnTo>
                      <a:pt x="207" y="136"/>
                    </a:lnTo>
                    <a:lnTo>
                      <a:pt x="209" y="126"/>
                    </a:lnTo>
                    <a:lnTo>
                      <a:pt x="210" y="116"/>
                    </a:lnTo>
                    <a:lnTo>
                      <a:pt x="212" y="106"/>
                    </a:lnTo>
                    <a:lnTo>
                      <a:pt x="210" y="94"/>
                    </a:lnTo>
                    <a:lnTo>
                      <a:pt x="209" y="85"/>
                    </a:lnTo>
                    <a:lnTo>
                      <a:pt x="207" y="74"/>
                    </a:lnTo>
                    <a:lnTo>
                      <a:pt x="203" y="65"/>
                    </a:lnTo>
                    <a:lnTo>
                      <a:pt x="199" y="55"/>
                    </a:lnTo>
                    <a:lnTo>
                      <a:pt x="194" y="47"/>
                    </a:lnTo>
                    <a:lnTo>
                      <a:pt x="187" y="39"/>
                    </a:lnTo>
                    <a:lnTo>
                      <a:pt x="181" y="31"/>
                    </a:lnTo>
                    <a:lnTo>
                      <a:pt x="173" y="25"/>
                    </a:lnTo>
                    <a:lnTo>
                      <a:pt x="164" y="19"/>
                    </a:lnTo>
                    <a:lnTo>
                      <a:pt x="156" y="13"/>
                    </a:lnTo>
                    <a:lnTo>
                      <a:pt x="147" y="8"/>
                    </a:lnTo>
                    <a:lnTo>
                      <a:pt x="137" y="5"/>
                    </a:lnTo>
                    <a:lnTo>
                      <a:pt x="126" y="2"/>
                    </a:lnTo>
                    <a:lnTo>
                      <a:pt x="117"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9" name="Freeform 300"/>
              <p:cNvSpPr>
                <a:spLocks/>
              </p:cNvSpPr>
              <p:nvPr/>
            </p:nvSpPr>
            <p:spPr bwMode="auto">
              <a:xfrm>
                <a:off x="5399" y="3859"/>
                <a:ext cx="35" cy="24"/>
              </a:xfrm>
              <a:custGeom>
                <a:avLst/>
                <a:gdLst>
                  <a:gd name="T0" fmla="*/ 107 w 212"/>
                  <a:gd name="T1" fmla="*/ 0 h 145"/>
                  <a:gd name="T2" fmla="*/ 96 w 212"/>
                  <a:gd name="T3" fmla="*/ 1 h 145"/>
                  <a:gd name="T4" fmla="*/ 85 w 212"/>
                  <a:gd name="T5" fmla="*/ 2 h 145"/>
                  <a:gd name="T6" fmla="*/ 75 w 212"/>
                  <a:gd name="T7" fmla="*/ 5 h 145"/>
                  <a:gd name="T8" fmla="*/ 65 w 212"/>
                  <a:gd name="T9" fmla="*/ 8 h 145"/>
                  <a:gd name="T10" fmla="*/ 56 w 212"/>
                  <a:gd name="T11" fmla="*/ 13 h 145"/>
                  <a:gd name="T12" fmla="*/ 48 w 212"/>
                  <a:gd name="T13" fmla="*/ 19 h 145"/>
                  <a:gd name="T14" fmla="*/ 39 w 212"/>
                  <a:gd name="T15" fmla="*/ 25 h 145"/>
                  <a:gd name="T16" fmla="*/ 32 w 212"/>
                  <a:gd name="T17" fmla="*/ 31 h 145"/>
                  <a:gd name="T18" fmla="*/ 25 w 212"/>
                  <a:gd name="T19" fmla="*/ 39 h 145"/>
                  <a:gd name="T20" fmla="*/ 19 w 212"/>
                  <a:gd name="T21" fmla="*/ 47 h 145"/>
                  <a:gd name="T22" fmla="*/ 13 w 212"/>
                  <a:gd name="T23" fmla="*/ 55 h 145"/>
                  <a:gd name="T24" fmla="*/ 9 w 212"/>
                  <a:gd name="T25" fmla="*/ 65 h 145"/>
                  <a:gd name="T26" fmla="*/ 5 w 212"/>
                  <a:gd name="T27" fmla="*/ 74 h 145"/>
                  <a:gd name="T28" fmla="*/ 3 w 212"/>
                  <a:gd name="T29" fmla="*/ 85 h 145"/>
                  <a:gd name="T30" fmla="*/ 2 w 212"/>
                  <a:gd name="T31" fmla="*/ 94 h 145"/>
                  <a:gd name="T32" fmla="*/ 0 w 212"/>
                  <a:gd name="T33" fmla="*/ 106 h 145"/>
                  <a:gd name="T34" fmla="*/ 2 w 212"/>
                  <a:gd name="T35" fmla="*/ 116 h 145"/>
                  <a:gd name="T36" fmla="*/ 3 w 212"/>
                  <a:gd name="T37" fmla="*/ 126 h 145"/>
                  <a:gd name="T38" fmla="*/ 5 w 212"/>
                  <a:gd name="T39" fmla="*/ 136 h 145"/>
                  <a:gd name="T40" fmla="*/ 9 w 212"/>
                  <a:gd name="T41" fmla="*/ 145 h 145"/>
                  <a:gd name="T42" fmla="*/ 204 w 212"/>
                  <a:gd name="T43" fmla="*/ 145 h 145"/>
                  <a:gd name="T44" fmla="*/ 207 w 212"/>
                  <a:gd name="T45" fmla="*/ 136 h 145"/>
                  <a:gd name="T46" fmla="*/ 210 w 212"/>
                  <a:gd name="T47" fmla="*/ 126 h 145"/>
                  <a:gd name="T48" fmla="*/ 211 w 212"/>
                  <a:gd name="T49" fmla="*/ 116 h 145"/>
                  <a:gd name="T50" fmla="*/ 212 w 212"/>
                  <a:gd name="T51" fmla="*/ 106 h 145"/>
                  <a:gd name="T52" fmla="*/ 211 w 212"/>
                  <a:gd name="T53" fmla="*/ 94 h 145"/>
                  <a:gd name="T54" fmla="*/ 210 w 212"/>
                  <a:gd name="T55" fmla="*/ 85 h 145"/>
                  <a:gd name="T56" fmla="*/ 207 w 212"/>
                  <a:gd name="T57" fmla="*/ 74 h 145"/>
                  <a:gd name="T58" fmla="*/ 204 w 212"/>
                  <a:gd name="T59" fmla="*/ 65 h 145"/>
                  <a:gd name="T60" fmla="*/ 199 w 212"/>
                  <a:gd name="T61" fmla="*/ 55 h 145"/>
                  <a:gd name="T62" fmla="*/ 194 w 212"/>
                  <a:gd name="T63" fmla="*/ 47 h 145"/>
                  <a:gd name="T64" fmla="*/ 187 w 212"/>
                  <a:gd name="T65" fmla="*/ 39 h 145"/>
                  <a:gd name="T66" fmla="*/ 181 w 212"/>
                  <a:gd name="T67" fmla="*/ 31 h 145"/>
                  <a:gd name="T68" fmla="*/ 173 w 212"/>
                  <a:gd name="T69" fmla="*/ 25 h 145"/>
                  <a:gd name="T70" fmla="*/ 166 w 212"/>
                  <a:gd name="T71" fmla="*/ 19 h 145"/>
                  <a:gd name="T72" fmla="*/ 156 w 212"/>
                  <a:gd name="T73" fmla="*/ 13 h 145"/>
                  <a:gd name="T74" fmla="*/ 147 w 212"/>
                  <a:gd name="T75" fmla="*/ 8 h 145"/>
                  <a:gd name="T76" fmla="*/ 137 w 212"/>
                  <a:gd name="T77" fmla="*/ 5 h 145"/>
                  <a:gd name="T78" fmla="*/ 128 w 212"/>
                  <a:gd name="T79" fmla="*/ 2 h 145"/>
                  <a:gd name="T80" fmla="*/ 117 w 212"/>
                  <a:gd name="T81" fmla="*/ 1 h 145"/>
                  <a:gd name="T82" fmla="*/ 107 w 212"/>
                  <a:gd name="T8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45">
                    <a:moveTo>
                      <a:pt x="107" y="0"/>
                    </a:moveTo>
                    <a:lnTo>
                      <a:pt x="96" y="1"/>
                    </a:lnTo>
                    <a:lnTo>
                      <a:pt x="85" y="2"/>
                    </a:lnTo>
                    <a:lnTo>
                      <a:pt x="75" y="5"/>
                    </a:lnTo>
                    <a:lnTo>
                      <a:pt x="65" y="8"/>
                    </a:lnTo>
                    <a:lnTo>
                      <a:pt x="56" y="13"/>
                    </a:lnTo>
                    <a:lnTo>
                      <a:pt x="48" y="19"/>
                    </a:lnTo>
                    <a:lnTo>
                      <a:pt x="39" y="25"/>
                    </a:lnTo>
                    <a:lnTo>
                      <a:pt x="32" y="31"/>
                    </a:lnTo>
                    <a:lnTo>
                      <a:pt x="25" y="39"/>
                    </a:lnTo>
                    <a:lnTo>
                      <a:pt x="19" y="47"/>
                    </a:lnTo>
                    <a:lnTo>
                      <a:pt x="13" y="55"/>
                    </a:lnTo>
                    <a:lnTo>
                      <a:pt x="9" y="65"/>
                    </a:lnTo>
                    <a:lnTo>
                      <a:pt x="5" y="74"/>
                    </a:lnTo>
                    <a:lnTo>
                      <a:pt x="3" y="85"/>
                    </a:lnTo>
                    <a:lnTo>
                      <a:pt x="2" y="94"/>
                    </a:lnTo>
                    <a:lnTo>
                      <a:pt x="0" y="106"/>
                    </a:lnTo>
                    <a:lnTo>
                      <a:pt x="2" y="116"/>
                    </a:lnTo>
                    <a:lnTo>
                      <a:pt x="3" y="126"/>
                    </a:lnTo>
                    <a:lnTo>
                      <a:pt x="5" y="136"/>
                    </a:lnTo>
                    <a:lnTo>
                      <a:pt x="9" y="145"/>
                    </a:lnTo>
                    <a:lnTo>
                      <a:pt x="204" y="145"/>
                    </a:lnTo>
                    <a:lnTo>
                      <a:pt x="207" y="136"/>
                    </a:lnTo>
                    <a:lnTo>
                      <a:pt x="210" y="126"/>
                    </a:lnTo>
                    <a:lnTo>
                      <a:pt x="211" y="116"/>
                    </a:lnTo>
                    <a:lnTo>
                      <a:pt x="212" y="106"/>
                    </a:lnTo>
                    <a:lnTo>
                      <a:pt x="211" y="94"/>
                    </a:lnTo>
                    <a:lnTo>
                      <a:pt x="210" y="85"/>
                    </a:lnTo>
                    <a:lnTo>
                      <a:pt x="207" y="74"/>
                    </a:lnTo>
                    <a:lnTo>
                      <a:pt x="204" y="65"/>
                    </a:lnTo>
                    <a:lnTo>
                      <a:pt x="199" y="55"/>
                    </a:lnTo>
                    <a:lnTo>
                      <a:pt x="194" y="47"/>
                    </a:lnTo>
                    <a:lnTo>
                      <a:pt x="187" y="39"/>
                    </a:lnTo>
                    <a:lnTo>
                      <a:pt x="181" y="31"/>
                    </a:lnTo>
                    <a:lnTo>
                      <a:pt x="173" y="25"/>
                    </a:lnTo>
                    <a:lnTo>
                      <a:pt x="166" y="19"/>
                    </a:lnTo>
                    <a:lnTo>
                      <a:pt x="156" y="13"/>
                    </a:lnTo>
                    <a:lnTo>
                      <a:pt x="147" y="8"/>
                    </a:lnTo>
                    <a:lnTo>
                      <a:pt x="137" y="5"/>
                    </a:lnTo>
                    <a:lnTo>
                      <a:pt x="128" y="2"/>
                    </a:lnTo>
                    <a:lnTo>
                      <a:pt x="117" y="1"/>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0" name="Freeform 301"/>
              <p:cNvSpPr>
                <a:spLocks/>
              </p:cNvSpPr>
              <p:nvPr/>
            </p:nvSpPr>
            <p:spPr bwMode="auto">
              <a:xfrm>
                <a:off x="5415" y="3859"/>
                <a:ext cx="35" cy="24"/>
              </a:xfrm>
              <a:custGeom>
                <a:avLst/>
                <a:gdLst>
                  <a:gd name="T0" fmla="*/ 105 w 210"/>
                  <a:gd name="T1" fmla="*/ 0 h 149"/>
                  <a:gd name="T2" fmla="*/ 94 w 210"/>
                  <a:gd name="T3" fmla="*/ 1 h 149"/>
                  <a:gd name="T4" fmla="*/ 84 w 210"/>
                  <a:gd name="T5" fmla="*/ 3 h 149"/>
                  <a:gd name="T6" fmla="*/ 73 w 210"/>
                  <a:gd name="T7" fmla="*/ 5 h 149"/>
                  <a:gd name="T8" fmla="*/ 64 w 210"/>
                  <a:gd name="T9" fmla="*/ 9 h 149"/>
                  <a:gd name="T10" fmla="*/ 54 w 210"/>
                  <a:gd name="T11" fmla="*/ 13 h 149"/>
                  <a:gd name="T12" fmla="*/ 46 w 210"/>
                  <a:gd name="T13" fmla="*/ 18 h 149"/>
                  <a:gd name="T14" fmla="*/ 38 w 210"/>
                  <a:gd name="T15" fmla="*/ 25 h 149"/>
                  <a:gd name="T16" fmla="*/ 31 w 210"/>
                  <a:gd name="T17" fmla="*/ 31 h 149"/>
                  <a:gd name="T18" fmla="*/ 24 w 210"/>
                  <a:gd name="T19" fmla="*/ 39 h 149"/>
                  <a:gd name="T20" fmla="*/ 18 w 210"/>
                  <a:gd name="T21" fmla="*/ 46 h 149"/>
                  <a:gd name="T22" fmla="*/ 12 w 210"/>
                  <a:gd name="T23" fmla="*/ 56 h 149"/>
                  <a:gd name="T24" fmla="*/ 8 w 210"/>
                  <a:gd name="T25" fmla="*/ 65 h 149"/>
                  <a:gd name="T26" fmla="*/ 5 w 210"/>
                  <a:gd name="T27" fmla="*/ 75 h 149"/>
                  <a:gd name="T28" fmla="*/ 1 w 210"/>
                  <a:gd name="T29" fmla="*/ 84 h 149"/>
                  <a:gd name="T30" fmla="*/ 0 w 210"/>
                  <a:gd name="T31" fmla="*/ 95 h 149"/>
                  <a:gd name="T32" fmla="*/ 0 w 210"/>
                  <a:gd name="T33" fmla="*/ 106 h 149"/>
                  <a:gd name="T34" fmla="*/ 0 w 210"/>
                  <a:gd name="T35" fmla="*/ 117 h 149"/>
                  <a:gd name="T36" fmla="*/ 2 w 210"/>
                  <a:gd name="T37" fmla="*/ 128 h 149"/>
                  <a:gd name="T38" fmla="*/ 5 w 210"/>
                  <a:gd name="T39" fmla="*/ 139 h 149"/>
                  <a:gd name="T40" fmla="*/ 8 w 210"/>
                  <a:gd name="T41" fmla="*/ 149 h 149"/>
                  <a:gd name="T42" fmla="*/ 201 w 210"/>
                  <a:gd name="T43" fmla="*/ 149 h 149"/>
                  <a:gd name="T44" fmla="*/ 204 w 210"/>
                  <a:gd name="T45" fmla="*/ 139 h 149"/>
                  <a:gd name="T46" fmla="*/ 208 w 210"/>
                  <a:gd name="T47" fmla="*/ 128 h 149"/>
                  <a:gd name="T48" fmla="*/ 209 w 210"/>
                  <a:gd name="T49" fmla="*/ 117 h 149"/>
                  <a:gd name="T50" fmla="*/ 210 w 210"/>
                  <a:gd name="T51" fmla="*/ 106 h 149"/>
                  <a:gd name="T52" fmla="*/ 210 w 210"/>
                  <a:gd name="T53" fmla="*/ 95 h 149"/>
                  <a:gd name="T54" fmla="*/ 208 w 210"/>
                  <a:gd name="T55" fmla="*/ 84 h 149"/>
                  <a:gd name="T56" fmla="*/ 206 w 210"/>
                  <a:gd name="T57" fmla="*/ 75 h 149"/>
                  <a:gd name="T58" fmla="*/ 202 w 210"/>
                  <a:gd name="T59" fmla="*/ 65 h 149"/>
                  <a:gd name="T60" fmla="*/ 197 w 210"/>
                  <a:gd name="T61" fmla="*/ 56 h 149"/>
                  <a:gd name="T62" fmla="*/ 193 w 210"/>
                  <a:gd name="T63" fmla="*/ 46 h 149"/>
                  <a:gd name="T64" fmla="*/ 187 w 210"/>
                  <a:gd name="T65" fmla="*/ 39 h 149"/>
                  <a:gd name="T66" fmla="*/ 180 w 210"/>
                  <a:gd name="T67" fmla="*/ 31 h 149"/>
                  <a:gd name="T68" fmla="*/ 172 w 210"/>
                  <a:gd name="T69" fmla="*/ 25 h 149"/>
                  <a:gd name="T70" fmla="*/ 164 w 210"/>
                  <a:gd name="T71" fmla="*/ 18 h 149"/>
                  <a:gd name="T72" fmla="*/ 155 w 210"/>
                  <a:gd name="T73" fmla="*/ 13 h 149"/>
                  <a:gd name="T74" fmla="*/ 145 w 210"/>
                  <a:gd name="T75" fmla="*/ 9 h 149"/>
                  <a:gd name="T76" fmla="*/ 136 w 210"/>
                  <a:gd name="T77" fmla="*/ 5 h 149"/>
                  <a:gd name="T78" fmla="*/ 126 w 210"/>
                  <a:gd name="T79" fmla="*/ 3 h 149"/>
                  <a:gd name="T80" fmla="*/ 116 w 210"/>
                  <a:gd name="T81" fmla="*/ 1 h 149"/>
                  <a:gd name="T82" fmla="*/ 105 w 210"/>
                  <a:gd name="T8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49">
                    <a:moveTo>
                      <a:pt x="105" y="0"/>
                    </a:moveTo>
                    <a:lnTo>
                      <a:pt x="94" y="1"/>
                    </a:lnTo>
                    <a:lnTo>
                      <a:pt x="84" y="3"/>
                    </a:lnTo>
                    <a:lnTo>
                      <a:pt x="73" y="5"/>
                    </a:lnTo>
                    <a:lnTo>
                      <a:pt x="64" y="9"/>
                    </a:lnTo>
                    <a:lnTo>
                      <a:pt x="54" y="13"/>
                    </a:lnTo>
                    <a:lnTo>
                      <a:pt x="46" y="18"/>
                    </a:lnTo>
                    <a:lnTo>
                      <a:pt x="38" y="25"/>
                    </a:lnTo>
                    <a:lnTo>
                      <a:pt x="31" y="31"/>
                    </a:lnTo>
                    <a:lnTo>
                      <a:pt x="24" y="39"/>
                    </a:lnTo>
                    <a:lnTo>
                      <a:pt x="18" y="46"/>
                    </a:lnTo>
                    <a:lnTo>
                      <a:pt x="12" y="56"/>
                    </a:lnTo>
                    <a:lnTo>
                      <a:pt x="8" y="65"/>
                    </a:lnTo>
                    <a:lnTo>
                      <a:pt x="5" y="75"/>
                    </a:lnTo>
                    <a:lnTo>
                      <a:pt x="1" y="84"/>
                    </a:lnTo>
                    <a:lnTo>
                      <a:pt x="0" y="95"/>
                    </a:lnTo>
                    <a:lnTo>
                      <a:pt x="0" y="106"/>
                    </a:lnTo>
                    <a:lnTo>
                      <a:pt x="0" y="117"/>
                    </a:lnTo>
                    <a:lnTo>
                      <a:pt x="2" y="128"/>
                    </a:lnTo>
                    <a:lnTo>
                      <a:pt x="5" y="139"/>
                    </a:lnTo>
                    <a:lnTo>
                      <a:pt x="8" y="149"/>
                    </a:lnTo>
                    <a:lnTo>
                      <a:pt x="201" y="149"/>
                    </a:lnTo>
                    <a:lnTo>
                      <a:pt x="204" y="139"/>
                    </a:lnTo>
                    <a:lnTo>
                      <a:pt x="208" y="128"/>
                    </a:lnTo>
                    <a:lnTo>
                      <a:pt x="209" y="117"/>
                    </a:lnTo>
                    <a:lnTo>
                      <a:pt x="210" y="106"/>
                    </a:lnTo>
                    <a:lnTo>
                      <a:pt x="210" y="95"/>
                    </a:lnTo>
                    <a:lnTo>
                      <a:pt x="208" y="84"/>
                    </a:lnTo>
                    <a:lnTo>
                      <a:pt x="206" y="75"/>
                    </a:lnTo>
                    <a:lnTo>
                      <a:pt x="202" y="65"/>
                    </a:lnTo>
                    <a:lnTo>
                      <a:pt x="197" y="56"/>
                    </a:lnTo>
                    <a:lnTo>
                      <a:pt x="193" y="46"/>
                    </a:lnTo>
                    <a:lnTo>
                      <a:pt x="187" y="39"/>
                    </a:lnTo>
                    <a:lnTo>
                      <a:pt x="180" y="31"/>
                    </a:lnTo>
                    <a:lnTo>
                      <a:pt x="172" y="25"/>
                    </a:lnTo>
                    <a:lnTo>
                      <a:pt x="164" y="18"/>
                    </a:lnTo>
                    <a:lnTo>
                      <a:pt x="155" y="13"/>
                    </a:lnTo>
                    <a:lnTo>
                      <a:pt x="145" y="9"/>
                    </a:lnTo>
                    <a:lnTo>
                      <a:pt x="136" y="5"/>
                    </a:lnTo>
                    <a:lnTo>
                      <a:pt x="126" y="3"/>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1" name="Freeform 302"/>
              <p:cNvSpPr>
                <a:spLocks/>
              </p:cNvSpPr>
              <p:nvPr/>
            </p:nvSpPr>
            <p:spPr bwMode="auto">
              <a:xfrm>
                <a:off x="5431" y="3857"/>
                <a:ext cx="35" cy="26"/>
              </a:xfrm>
              <a:custGeom>
                <a:avLst/>
                <a:gdLst>
                  <a:gd name="T0" fmla="*/ 105 w 211"/>
                  <a:gd name="T1" fmla="*/ 0 h 159"/>
                  <a:gd name="T2" fmla="*/ 95 w 211"/>
                  <a:gd name="T3" fmla="*/ 0 h 159"/>
                  <a:gd name="T4" fmla="*/ 84 w 211"/>
                  <a:gd name="T5" fmla="*/ 1 h 159"/>
                  <a:gd name="T6" fmla="*/ 74 w 211"/>
                  <a:gd name="T7" fmla="*/ 4 h 159"/>
                  <a:gd name="T8" fmla="*/ 64 w 211"/>
                  <a:gd name="T9" fmla="*/ 8 h 159"/>
                  <a:gd name="T10" fmla="*/ 55 w 211"/>
                  <a:gd name="T11" fmla="*/ 11 h 159"/>
                  <a:gd name="T12" fmla="*/ 46 w 211"/>
                  <a:gd name="T13" fmla="*/ 17 h 159"/>
                  <a:gd name="T14" fmla="*/ 38 w 211"/>
                  <a:gd name="T15" fmla="*/ 23 h 159"/>
                  <a:gd name="T16" fmla="*/ 31 w 211"/>
                  <a:gd name="T17" fmla="*/ 30 h 159"/>
                  <a:gd name="T18" fmla="*/ 24 w 211"/>
                  <a:gd name="T19" fmla="*/ 37 h 159"/>
                  <a:gd name="T20" fmla="*/ 18 w 211"/>
                  <a:gd name="T21" fmla="*/ 46 h 159"/>
                  <a:gd name="T22" fmla="*/ 12 w 211"/>
                  <a:gd name="T23" fmla="*/ 54 h 159"/>
                  <a:gd name="T24" fmla="*/ 9 w 211"/>
                  <a:gd name="T25" fmla="*/ 63 h 159"/>
                  <a:gd name="T26" fmla="*/ 5 w 211"/>
                  <a:gd name="T27" fmla="*/ 73 h 159"/>
                  <a:gd name="T28" fmla="*/ 1 w 211"/>
                  <a:gd name="T29" fmla="*/ 84 h 159"/>
                  <a:gd name="T30" fmla="*/ 0 w 211"/>
                  <a:gd name="T31" fmla="*/ 94 h 159"/>
                  <a:gd name="T32" fmla="*/ 0 w 211"/>
                  <a:gd name="T33" fmla="*/ 105 h 159"/>
                  <a:gd name="T34" fmla="*/ 0 w 211"/>
                  <a:gd name="T35" fmla="*/ 119 h 159"/>
                  <a:gd name="T36" fmla="*/ 4 w 211"/>
                  <a:gd name="T37" fmla="*/ 133 h 159"/>
                  <a:gd name="T38" fmla="*/ 9 w 211"/>
                  <a:gd name="T39" fmla="*/ 147 h 159"/>
                  <a:gd name="T40" fmla="*/ 14 w 211"/>
                  <a:gd name="T41" fmla="*/ 159 h 159"/>
                  <a:gd name="T42" fmla="*/ 195 w 211"/>
                  <a:gd name="T43" fmla="*/ 159 h 159"/>
                  <a:gd name="T44" fmla="*/ 202 w 211"/>
                  <a:gd name="T45" fmla="*/ 147 h 159"/>
                  <a:gd name="T46" fmla="*/ 207 w 211"/>
                  <a:gd name="T47" fmla="*/ 133 h 159"/>
                  <a:gd name="T48" fmla="*/ 210 w 211"/>
                  <a:gd name="T49" fmla="*/ 119 h 159"/>
                  <a:gd name="T50" fmla="*/ 211 w 211"/>
                  <a:gd name="T51" fmla="*/ 105 h 159"/>
                  <a:gd name="T52" fmla="*/ 211 w 211"/>
                  <a:gd name="T53" fmla="*/ 94 h 159"/>
                  <a:gd name="T54" fmla="*/ 208 w 211"/>
                  <a:gd name="T55" fmla="*/ 84 h 159"/>
                  <a:gd name="T56" fmla="*/ 206 w 211"/>
                  <a:gd name="T57" fmla="*/ 73 h 159"/>
                  <a:gd name="T58" fmla="*/ 202 w 211"/>
                  <a:gd name="T59" fmla="*/ 63 h 159"/>
                  <a:gd name="T60" fmla="*/ 198 w 211"/>
                  <a:gd name="T61" fmla="*/ 54 h 159"/>
                  <a:gd name="T62" fmla="*/ 193 w 211"/>
                  <a:gd name="T63" fmla="*/ 46 h 159"/>
                  <a:gd name="T64" fmla="*/ 187 w 211"/>
                  <a:gd name="T65" fmla="*/ 37 h 159"/>
                  <a:gd name="T66" fmla="*/ 180 w 211"/>
                  <a:gd name="T67" fmla="*/ 30 h 159"/>
                  <a:gd name="T68" fmla="*/ 173 w 211"/>
                  <a:gd name="T69" fmla="*/ 23 h 159"/>
                  <a:gd name="T70" fmla="*/ 165 w 211"/>
                  <a:gd name="T71" fmla="*/ 17 h 159"/>
                  <a:gd name="T72" fmla="*/ 155 w 211"/>
                  <a:gd name="T73" fmla="*/ 11 h 159"/>
                  <a:gd name="T74" fmla="*/ 147 w 211"/>
                  <a:gd name="T75" fmla="*/ 8 h 159"/>
                  <a:gd name="T76" fmla="*/ 136 w 211"/>
                  <a:gd name="T77" fmla="*/ 4 h 159"/>
                  <a:gd name="T78" fmla="*/ 127 w 211"/>
                  <a:gd name="T79" fmla="*/ 1 h 159"/>
                  <a:gd name="T80" fmla="*/ 116 w 211"/>
                  <a:gd name="T81" fmla="*/ 0 h 159"/>
                  <a:gd name="T82" fmla="*/ 105 w 211"/>
                  <a:gd name="T8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159">
                    <a:moveTo>
                      <a:pt x="105" y="0"/>
                    </a:moveTo>
                    <a:lnTo>
                      <a:pt x="95" y="0"/>
                    </a:lnTo>
                    <a:lnTo>
                      <a:pt x="84" y="1"/>
                    </a:lnTo>
                    <a:lnTo>
                      <a:pt x="74" y="4"/>
                    </a:lnTo>
                    <a:lnTo>
                      <a:pt x="64" y="8"/>
                    </a:lnTo>
                    <a:lnTo>
                      <a:pt x="55" y="11"/>
                    </a:lnTo>
                    <a:lnTo>
                      <a:pt x="46" y="17"/>
                    </a:lnTo>
                    <a:lnTo>
                      <a:pt x="38" y="23"/>
                    </a:lnTo>
                    <a:lnTo>
                      <a:pt x="31" y="30"/>
                    </a:lnTo>
                    <a:lnTo>
                      <a:pt x="24" y="37"/>
                    </a:lnTo>
                    <a:lnTo>
                      <a:pt x="18" y="46"/>
                    </a:lnTo>
                    <a:lnTo>
                      <a:pt x="12" y="54"/>
                    </a:lnTo>
                    <a:lnTo>
                      <a:pt x="9" y="63"/>
                    </a:lnTo>
                    <a:lnTo>
                      <a:pt x="5" y="73"/>
                    </a:lnTo>
                    <a:lnTo>
                      <a:pt x="1" y="84"/>
                    </a:lnTo>
                    <a:lnTo>
                      <a:pt x="0" y="94"/>
                    </a:lnTo>
                    <a:lnTo>
                      <a:pt x="0" y="105"/>
                    </a:lnTo>
                    <a:lnTo>
                      <a:pt x="0" y="119"/>
                    </a:lnTo>
                    <a:lnTo>
                      <a:pt x="4" y="133"/>
                    </a:lnTo>
                    <a:lnTo>
                      <a:pt x="9" y="147"/>
                    </a:lnTo>
                    <a:lnTo>
                      <a:pt x="14" y="159"/>
                    </a:lnTo>
                    <a:lnTo>
                      <a:pt x="195" y="159"/>
                    </a:lnTo>
                    <a:lnTo>
                      <a:pt x="202" y="147"/>
                    </a:lnTo>
                    <a:lnTo>
                      <a:pt x="207" y="133"/>
                    </a:lnTo>
                    <a:lnTo>
                      <a:pt x="210" y="119"/>
                    </a:lnTo>
                    <a:lnTo>
                      <a:pt x="211" y="105"/>
                    </a:lnTo>
                    <a:lnTo>
                      <a:pt x="211" y="94"/>
                    </a:lnTo>
                    <a:lnTo>
                      <a:pt x="208" y="84"/>
                    </a:lnTo>
                    <a:lnTo>
                      <a:pt x="206" y="73"/>
                    </a:lnTo>
                    <a:lnTo>
                      <a:pt x="202" y="63"/>
                    </a:lnTo>
                    <a:lnTo>
                      <a:pt x="198" y="54"/>
                    </a:lnTo>
                    <a:lnTo>
                      <a:pt x="193" y="46"/>
                    </a:lnTo>
                    <a:lnTo>
                      <a:pt x="187" y="37"/>
                    </a:lnTo>
                    <a:lnTo>
                      <a:pt x="180" y="30"/>
                    </a:lnTo>
                    <a:lnTo>
                      <a:pt x="173" y="23"/>
                    </a:lnTo>
                    <a:lnTo>
                      <a:pt x="165" y="17"/>
                    </a:lnTo>
                    <a:lnTo>
                      <a:pt x="155" y="11"/>
                    </a:lnTo>
                    <a:lnTo>
                      <a:pt x="147" y="8"/>
                    </a:lnTo>
                    <a:lnTo>
                      <a:pt x="136" y="4"/>
                    </a:lnTo>
                    <a:lnTo>
                      <a:pt x="127" y="1"/>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2" name="Freeform 303"/>
              <p:cNvSpPr>
                <a:spLocks/>
              </p:cNvSpPr>
              <p:nvPr/>
            </p:nvSpPr>
            <p:spPr bwMode="auto">
              <a:xfrm>
                <a:off x="5446" y="3855"/>
                <a:ext cx="35" cy="28"/>
              </a:xfrm>
              <a:custGeom>
                <a:avLst/>
                <a:gdLst>
                  <a:gd name="T0" fmla="*/ 105 w 210"/>
                  <a:gd name="T1" fmla="*/ 0 h 168"/>
                  <a:gd name="T2" fmla="*/ 94 w 210"/>
                  <a:gd name="T3" fmla="*/ 2 h 168"/>
                  <a:gd name="T4" fmla="*/ 84 w 210"/>
                  <a:gd name="T5" fmla="*/ 3 h 168"/>
                  <a:gd name="T6" fmla="*/ 73 w 210"/>
                  <a:gd name="T7" fmla="*/ 5 h 168"/>
                  <a:gd name="T8" fmla="*/ 64 w 210"/>
                  <a:gd name="T9" fmla="*/ 9 h 168"/>
                  <a:gd name="T10" fmla="*/ 54 w 210"/>
                  <a:gd name="T11" fmla="*/ 13 h 168"/>
                  <a:gd name="T12" fmla="*/ 46 w 210"/>
                  <a:gd name="T13" fmla="*/ 19 h 168"/>
                  <a:gd name="T14" fmla="*/ 37 w 210"/>
                  <a:gd name="T15" fmla="*/ 25 h 168"/>
                  <a:gd name="T16" fmla="*/ 30 w 210"/>
                  <a:gd name="T17" fmla="*/ 31 h 168"/>
                  <a:gd name="T18" fmla="*/ 23 w 210"/>
                  <a:gd name="T19" fmla="*/ 39 h 168"/>
                  <a:gd name="T20" fmla="*/ 17 w 210"/>
                  <a:gd name="T21" fmla="*/ 48 h 168"/>
                  <a:gd name="T22" fmla="*/ 13 w 210"/>
                  <a:gd name="T23" fmla="*/ 56 h 168"/>
                  <a:gd name="T24" fmla="*/ 8 w 210"/>
                  <a:gd name="T25" fmla="*/ 65 h 168"/>
                  <a:gd name="T26" fmla="*/ 4 w 210"/>
                  <a:gd name="T27" fmla="*/ 75 h 168"/>
                  <a:gd name="T28" fmla="*/ 2 w 210"/>
                  <a:gd name="T29" fmla="*/ 86 h 168"/>
                  <a:gd name="T30" fmla="*/ 0 w 210"/>
                  <a:gd name="T31" fmla="*/ 95 h 168"/>
                  <a:gd name="T32" fmla="*/ 0 w 210"/>
                  <a:gd name="T33" fmla="*/ 107 h 168"/>
                  <a:gd name="T34" fmla="*/ 0 w 210"/>
                  <a:gd name="T35" fmla="*/ 115 h 168"/>
                  <a:gd name="T36" fmla="*/ 1 w 210"/>
                  <a:gd name="T37" fmla="*/ 123 h 168"/>
                  <a:gd name="T38" fmla="*/ 2 w 210"/>
                  <a:gd name="T39" fmla="*/ 132 h 168"/>
                  <a:gd name="T40" fmla="*/ 4 w 210"/>
                  <a:gd name="T41" fmla="*/ 140 h 168"/>
                  <a:gd name="T42" fmla="*/ 8 w 210"/>
                  <a:gd name="T43" fmla="*/ 147 h 168"/>
                  <a:gd name="T44" fmla="*/ 11 w 210"/>
                  <a:gd name="T45" fmla="*/ 154 h 168"/>
                  <a:gd name="T46" fmla="*/ 15 w 210"/>
                  <a:gd name="T47" fmla="*/ 161 h 168"/>
                  <a:gd name="T48" fmla="*/ 20 w 210"/>
                  <a:gd name="T49" fmla="*/ 168 h 168"/>
                  <a:gd name="T50" fmla="*/ 190 w 210"/>
                  <a:gd name="T51" fmla="*/ 168 h 168"/>
                  <a:gd name="T52" fmla="*/ 195 w 210"/>
                  <a:gd name="T53" fmla="*/ 161 h 168"/>
                  <a:gd name="T54" fmla="*/ 198 w 210"/>
                  <a:gd name="T55" fmla="*/ 154 h 168"/>
                  <a:gd name="T56" fmla="*/ 202 w 210"/>
                  <a:gd name="T57" fmla="*/ 147 h 168"/>
                  <a:gd name="T58" fmla="*/ 205 w 210"/>
                  <a:gd name="T59" fmla="*/ 140 h 168"/>
                  <a:gd name="T60" fmla="*/ 208 w 210"/>
                  <a:gd name="T61" fmla="*/ 132 h 168"/>
                  <a:gd name="T62" fmla="*/ 209 w 210"/>
                  <a:gd name="T63" fmla="*/ 123 h 168"/>
                  <a:gd name="T64" fmla="*/ 210 w 210"/>
                  <a:gd name="T65" fmla="*/ 115 h 168"/>
                  <a:gd name="T66" fmla="*/ 210 w 210"/>
                  <a:gd name="T67" fmla="*/ 107 h 168"/>
                  <a:gd name="T68" fmla="*/ 210 w 210"/>
                  <a:gd name="T69" fmla="*/ 95 h 168"/>
                  <a:gd name="T70" fmla="*/ 208 w 210"/>
                  <a:gd name="T71" fmla="*/ 86 h 168"/>
                  <a:gd name="T72" fmla="*/ 205 w 210"/>
                  <a:gd name="T73" fmla="*/ 75 h 168"/>
                  <a:gd name="T74" fmla="*/ 202 w 210"/>
                  <a:gd name="T75" fmla="*/ 65 h 168"/>
                  <a:gd name="T76" fmla="*/ 197 w 210"/>
                  <a:gd name="T77" fmla="*/ 56 h 168"/>
                  <a:gd name="T78" fmla="*/ 192 w 210"/>
                  <a:gd name="T79" fmla="*/ 48 h 168"/>
                  <a:gd name="T80" fmla="*/ 186 w 210"/>
                  <a:gd name="T81" fmla="*/ 39 h 168"/>
                  <a:gd name="T82" fmla="*/ 179 w 210"/>
                  <a:gd name="T83" fmla="*/ 31 h 168"/>
                  <a:gd name="T84" fmla="*/ 172 w 210"/>
                  <a:gd name="T85" fmla="*/ 25 h 168"/>
                  <a:gd name="T86" fmla="*/ 164 w 210"/>
                  <a:gd name="T87" fmla="*/ 19 h 168"/>
                  <a:gd name="T88" fmla="*/ 156 w 210"/>
                  <a:gd name="T89" fmla="*/ 13 h 168"/>
                  <a:gd name="T90" fmla="*/ 146 w 210"/>
                  <a:gd name="T91" fmla="*/ 9 h 168"/>
                  <a:gd name="T92" fmla="*/ 137 w 210"/>
                  <a:gd name="T93" fmla="*/ 5 h 168"/>
                  <a:gd name="T94" fmla="*/ 126 w 210"/>
                  <a:gd name="T95" fmla="*/ 3 h 168"/>
                  <a:gd name="T96" fmla="*/ 116 w 210"/>
                  <a:gd name="T97" fmla="*/ 2 h 168"/>
                  <a:gd name="T98" fmla="*/ 105 w 210"/>
                  <a:gd name="T9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68">
                    <a:moveTo>
                      <a:pt x="105" y="0"/>
                    </a:moveTo>
                    <a:lnTo>
                      <a:pt x="94" y="2"/>
                    </a:lnTo>
                    <a:lnTo>
                      <a:pt x="84" y="3"/>
                    </a:lnTo>
                    <a:lnTo>
                      <a:pt x="73" y="5"/>
                    </a:lnTo>
                    <a:lnTo>
                      <a:pt x="64" y="9"/>
                    </a:lnTo>
                    <a:lnTo>
                      <a:pt x="54" y="13"/>
                    </a:lnTo>
                    <a:lnTo>
                      <a:pt x="46" y="19"/>
                    </a:lnTo>
                    <a:lnTo>
                      <a:pt x="37" y="25"/>
                    </a:lnTo>
                    <a:lnTo>
                      <a:pt x="30" y="31"/>
                    </a:lnTo>
                    <a:lnTo>
                      <a:pt x="23" y="39"/>
                    </a:lnTo>
                    <a:lnTo>
                      <a:pt x="17" y="48"/>
                    </a:lnTo>
                    <a:lnTo>
                      <a:pt x="13" y="56"/>
                    </a:lnTo>
                    <a:lnTo>
                      <a:pt x="8" y="65"/>
                    </a:lnTo>
                    <a:lnTo>
                      <a:pt x="4" y="75"/>
                    </a:lnTo>
                    <a:lnTo>
                      <a:pt x="2" y="86"/>
                    </a:lnTo>
                    <a:lnTo>
                      <a:pt x="0" y="95"/>
                    </a:lnTo>
                    <a:lnTo>
                      <a:pt x="0" y="107"/>
                    </a:lnTo>
                    <a:lnTo>
                      <a:pt x="0" y="115"/>
                    </a:lnTo>
                    <a:lnTo>
                      <a:pt x="1" y="123"/>
                    </a:lnTo>
                    <a:lnTo>
                      <a:pt x="2" y="132"/>
                    </a:lnTo>
                    <a:lnTo>
                      <a:pt x="4" y="140"/>
                    </a:lnTo>
                    <a:lnTo>
                      <a:pt x="8" y="147"/>
                    </a:lnTo>
                    <a:lnTo>
                      <a:pt x="11" y="154"/>
                    </a:lnTo>
                    <a:lnTo>
                      <a:pt x="15" y="161"/>
                    </a:lnTo>
                    <a:lnTo>
                      <a:pt x="20" y="168"/>
                    </a:lnTo>
                    <a:lnTo>
                      <a:pt x="190" y="168"/>
                    </a:lnTo>
                    <a:lnTo>
                      <a:pt x="195" y="161"/>
                    </a:lnTo>
                    <a:lnTo>
                      <a:pt x="198" y="154"/>
                    </a:lnTo>
                    <a:lnTo>
                      <a:pt x="202" y="147"/>
                    </a:lnTo>
                    <a:lnTo>
                      <a:pt x="205" y="140"/>
                    </a:lnTo>
                    <a:lnTo>
                      <a:pt x="208" y="132"/>
                    </a:lnTo>
                    <a:lnTo>
                      <a:pt x="209" y="123"/>
                    </a:lnTo>
                    <a:lnTo>
                      <a:pt x="210" y="115"/>
                    </a:lnTo>
                    <a:lnTo>
                      <a:pt x="210" y="107"/>
                    </a:lnTo>
                    <a:lnTo>
                      <a:pt x="210" y="95"/>
                    </a:lnTo>
                    <a:lnTo>
                      <a:pt x="208" y="86"/>
                    </a:lnTo>
                    <a:lnTo>
                      <a:pt x="205" y="75"/>
                    </a:lnTo>
                    <a:lnTo>
                      <a:pt x="202" y="65"/>
                    </a:lnTo>
                    <a:lnTo>
                      <a:pt x="197" y="56"/>
                    </a:lnTo>
                    <a:lnTo>
                      <a:pt x="192" y="48"/>
                    </a:lnTo>
                    <a:lnTo>
                      <a:pt x="186" y="39"/>
                    </a:lnTo>
                    <a:lnTo>
                      <a:pt x="179" y="31"/>
                    </a:lnTo>
                    <a:lnTo>
                      <a:pt x="172" y="25"/>
                    </a:lnTo>
                    <a:lnTo>
                      <a:pt x="164" y="19"/>
                    </a:lnTo>
                    <a:lnTo>
                      <a:pt x="156" y="13"/>
                    </a:lnTo>
                    <a:lnTo>
                      <a:pt x="146" y="9"/>
                    </a:lnTo>
                    <a:lnTo>
                      <a:pt x="137" y="5"/>
                    </a:lnTo>
                    <a:lnTo>
                      <a:pt x="126"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3" name="Freeform 304"/>
              <p:cNvSpPr>
                <a:spLocks/>
              </p:cNvSpPr>
              <p:nvPr/>
            </p:nvSpPr>
            <p:spPr bwMode="auto">
              <a:xfrm>
                <a:off x="5462" y="3854"/>
                <a:ext cx="35" cy="29"/>
              </a:xfrm>
              <a:custGeom>
                <a:avLst/>
                <a:gdLst>
                  <a:gd name="T0" fmla="*/ 105 w 210"/>
                  <a:gd name="T1" fmla="*/ 0 h 175"/>
                  <a:gd name="T2" fmla="*/ 95 w 210"/>
                  <a:gd name="T3" fmla="*/ 0 h 175"/>
                  <a:gd name="T4" fmla="*/ 84 w 210"/>
                  <a:gd name="T5" fmla="*/ 3 h 175"/>
                  <a:gd name="T6" fmla="*/ 75 w 210"/>
                  <a:gd name="T7" fmla="*/ 5 h 175"/>
                  <a:gd name="T8" fmla="*/ 64 w 210"/>
                  <a:gd name="T9" fmla="*/ 9 h 175"/>
                  <a:gd name="T10" fmla="*/ 56 w 210"/>
                  <a:gd name="T11" fmla="*/ 13 h 175"/>
                  <a:gd name="T12" fmla="*/ 46 w 210"/>
                  <a:gd name="T13" fmla="*/ 18 h 175"/>
                  <a:gd name="T14" fmla="*/ 38 w 210"/>
                  <a:gd name="T15" fmla="*/ 24 h 175"/>
                  <a:gd name="T16" fmla="*/ 31 w 210"/>
                  <a:gd name="T17" fmla="*/ 31 h 175"/>
                  <a:gd name="T18" fmla="*/ 24 w 210"/>
                  <a:gd name="T19" fmla="*/ 38 h 175"/>
                  <a:gd name="T20" fmla="*/ 18 w 210"/>
                  <a:gd name="T21" fmla="*/ 46 h 175"/>
                  <a:gd name="T22" fmla="*/ 13 w 210"/>
                  <a:gd name="T23" fmla="*/ 56 h 175"/>
                  <a:gd name="T24" fmla="*/ 8 w 210"/>
                  <a:gd name="T25" fmla="*/ 65 h 175"/>
                  <a:gd name="T26" fmla="*/ 5 w 210"/>
                  <a:gd name="T27" fmla="*/ 75 h 175"/>
                  <a:gd name="T28" fmla="*/ 2 w 210"/>
                  <a:gd name="T29" fmla="*/ 84 h 175"/>
                  <a:gd name="T30" fmla="*/ 0 w 210"/>
                  <a:gd name="T31" fmla="*/ 95 h 175"/>
                  <a:gd name="T32" fmla="*/ 0 w 210"/>
                  <a:gd name="T33" fmla="*/ 106 h 175"/>
                  <a:gd name="T34" fmla="*/ 0 w 210"/>
                  <a:gd name="T35" fmla="*/ 116 h 175"/>
                  <a:gd name="T36" fmla="*/ 1 w 210"/>
                  <a:gd name="T37" fmla="*/ 126 h 175"/>
                  <a:gd name="T38" fmla="*/ 4 w 210"/>
                  <a:gd name="T39" fmla="*/ 135 h 175"/>
                  <a:gd name="T40" fmla="*/ 7 w 210"/>
                  <a:gd name="T41" fmla="*/ 143 h 175"/>
                  <a:gd name="T42" fmla="*/ 11 w 210"/>
                  <a:gd name="T43" fmla="*/ 152 h 175"/>
                  <a:gd name="T44" fmla="*/ 15 w 210"/>
                  <a:gd name="T45" fmla="*/ 160 h 175"/>
                  <a:gd name="T46" fmla="*/ 20 w 210"/>
                  <a:gd name="T47" fmla="*/ 168 h 175"/>
                  <a:gd name="T48" fmla="*/ 26 w 210"/>
                  <a:gd name="T49" fmla="*/ 175 h 175"/>
                  <a:gd name="T50" fmla="*/ 184 w 210"/>
                  <a:gd name="T51" fmla="*/ 175 h 175"/>
                  <a:gd name="T52" fmla="*/ 190 w 210"/>
                  <a:gd name="T53" fmla="*/ 168 h 175"/>
                  <a:gd name="T54" fmla="*/ 196 w 210"/>
                  <a:gd name="T55" fmla="*/ 160 h 175"/>
                  <a:gd name="T56" fmla="*/ 200 w 210"/>
                  <a:gd name="T57" fmla="*/ 152 h 175"/>
                  <a:gd name="T58" fmla="*/ 203 w 210"/>
                  <a:gd name="T59" fmla="*/ 143 h 175"/>
                  <a:gd name="T60" fmla="*/ 207 w 210"/>
                  <a:gd name="T61" fmla="*/ 135 h 175"/>
                  <a:gd name="T62" fmla="*/ 209 w 210"/>
                  <a:gd name="T63" fmla="*/ 126 h 175"/>
                  <a:gd name="T64" fmla="*/ 210 w 210"/>
                  <a:gd name="T65" fmla="*/ 116 h 175"/>
                  <a:gd name="T66" fmla="*/ 210 w 210"/>
                  <a:gd name="T67" fmla="*/ 106 h 175"/>
                  <a:gd name="T68" fmla="*/ 210 w 210"/>
                  <a:gd name="T69" fmla="*/ 95 h 175"/>
                  <a:gd name="T70" fmla="*/ 209 w 210"/>
                  <a:gd name="T71" fmla="*/ 84 h 175"/>
                  <a:gd name="T72" fmla="*/ 206 w 210"/>
                  <a:gd name="T73" fmla="*/ 75 h 175"/>
                  <a:gd name="T74" fmla="*/ 202 w 210"/>
                  <a:gd name="T75" fmla="*/ 65 h 175"/>
                  <a:gd name="T76" fmla="*/ 199 w 210"/>
                  <a:gd name="T77" fmla="*/ 56 h 175"/>
                  <a:gd name="T78" fmla="*/ 193 w 210"/>
                  <a:gd name="T79" fmla="*/ 46 h 175"/>
                  <a:gd name="T80" fmla="*/ 187 w 210"/>
                  <a:gd name="T81" fmla="*/ 38 h 175"/>
                  <a:gd name="T82" fmla="*/ 180 w 210"/>
                  <a:gd name="T83" fmla="*/ 31 h 175"/>
                  <a:gd name="T84" fmla="*/ 173 w 210"/>
                  <a:gd name="T85" fmla="*/ 24 h 175"/>
                  <a:gd name="T86" fmla="*/ 164 w 210"/>
                  <a:gd name="T87" fmla="*/ 18 h 175"/>
                  <a:gd name="T88" fmla="*/ 156 w 210"/>
                  <a:gd name="T89" fmla="*/ 13 h 175"/>
                  <a:gd name="T90" fmla="*/ 147 w 210"/>
                  <a:gd name="T91" fmla="*/ 9 h 175"/>
                  <a:gd name="T92" fmla="*/ 137 w 210"/>
                  <a:gd name="T93" fmla="*/ 5 h 175"/>
                  <a:gd name="T94" fmla="*/ 127 w 210"/>
                  <a:gd name="T95" fmla="*/ 3 h 175"/>
                  <a:gd name="T96" fmla="*/ 116 w 210"/>
                  <a:gd name="T97" fmla="*/ 0 h 175"/>
                  <a:gd name="T98" fmla="*/ 105 w 210"/>
                  <a:gd name="T9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75">
                    <a:moveTo>
                      <a:pt x="105" y="0"/>
                    </a:moveTo>
                    <a:lnTo>
                      <a:pt x="95" y="0"/>
                    </a:lnTo>
                    <a:lnTo>
                      <a:pt x="84" y="3"/>
                    </a:lnTo>
                    <a:lnTo>
                      <a:pt x="75" y="5"/>
                    </a:lnTo>
                    <a:lnTo>
                      <a:pt x="64" y="9"/>
                    </a:lnTo>
                    <a:lnTo>
                      <a:pt x="56" y="13"/>
                    </a:lnTo>
                    <a:lnTo>
                      <a:pt x="46" y="18"/>
                    </a:lnTo>
                    <a:lnTo>
                      <a:pt x="38" y="24"/>
                    </a:lnTo>
                    <a:lnTo>
                      <a:pt x="31" y="31"/>
                    </a:lnTo>
                    <a:lnTo>
                      <a:pt x="24" y="38"/>
                    </a:lnTo>
                    <a:lnTo>
                      <a:pt x="18" y="46"/>
                    </a:lnTo>
                    <a:lnTo>
                      <a:pt x="13" y="56"/>
                    </a:lnTo>
                    <a:lnTo>
                      <a:pt x="8" y="65"/>
                    </a:lnTo>
                    <a:lnTo>
                      <a:pt x="5" y="75"/>
                    </a:lnTo>
                    <a:lnTo>
                      <a:pt x="2" y="84"/>
                    </a:lnTo>
                    <a:lnTo>
                      <a:pt x="0" y="95"/>
                    </a:lnTo>
                    <a:lnTo>
                      <a:pt x="0" y="106"/>
                    </a:lnTo>
                    <a:lnTo>
                      <a:pt x="0" y="116"/>
                    </a:lnTo>
                    <a:lnTo>
                      <a:pt x="1" y="126"/>
                    </a:lnTo>
                    <a:lnTo>
                      <a:pt x="4" y="135"/>
                    </a:lnTo>
                    <a:lnTo>
                      <a:pt x="7" y="143"/>
                    </a:lnTo>
                    <a:lnTo>
                      <a:pt x="11" y="152"/>
                    </a:lnTo>
                    <a:lnTo>
                      <a:pt x="15" y="160"/>
                    </a:lnTo>
                    <a:lnTo>
                      <a:pt x="20" y="168"/>
                    </a:lnTo>
                    <a:lnTo>
                      <a:pt x="26" y="175"/>
                    </a:lnTo>
                    <a:lnTo>
                      <a:pt x="184" y="175"/>
                    </a:lnTo>
                    <a:lnTo>
                      <a:pt x="190" y="168"/>
                    </a:lnTo>
                    <a:lnTo>
                      <a:pt x="196" y="160"/>
                    </a:lnTo>
                    <a:lnTo>
                      <a:pt x="200" y="152"/>
                    </a:lnTo>
                    <a:lnTo>
                      <a:pt x="203" y="143"/>
                    </a:lnTo>
                    <a:lnTo>
                      <a:pt x="207" y="135"/>
                    </a:lnTo>
                    <a:lnTo>
                      <a:pt x="209" y="126"/>
                    </a:lnTo>
                    <a:lnTo>
                      <a:pt x="210" y="116"/>
                    </a:lnTo>
                    <a:lnTo>
                      <a:pt x="210" y="106"/>
                    </a:lnTo>
                    <a:lnTo>
                      <a:pt x="210" y="95"/>
                    </a:lnTo>
                    <a:lnTo>
                      <a:pt x="209" y="84"/>
                    </a:lnTo>
                    <a:lnTo>
                      <a:pt x="206" y="75"/>
                    </a:lnTo>
                    <a:lnTo>
                      <a:pt x="202" y="65"/>
                    </a:lnTo>
                    <a:lnTo>
                      <a:pt x="199" y="56"/>
                    </a:lnTo>
                    <a:lnTo>
                      <a:pt x="193" y="46"/>
                    </a:lnTo>
                    <a:lnTo>
                      <a:pt x="187" y="38"/>
                    </a:lnTo>
                    <a:lnTo>
                      <a:pt x="180" y="31"/>
                    </a:lnTo>
                    <a:lnTo>
                      <a:pt x="173" y="24"/>
                    </a:lnTo>
                    <a:lnTo>
                      <a:pt x="164" y="18"/>
                    </a:lnTo>
                    <a:lnTo>
                      <a:pt x="156" y="13"/>
                    </a:lnTo>
                    <a:lnTo>
                      <a:pt x="147" y="9"/>
                    </a:lnTo>
                    <a:lnTo>
                      <a:pt x="137" y="5"/>
                    </a:lnTo>
                    <a:lnTo>
                      <a:pt x="127" y="3"/>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4" name="Freeform 305"/>
              <p:cNvSpPr>
                <a:spLocks/>
              </p:cNvSpPr>
              <p:nvPr/>
            </p:nvSpPr>
            <p:spPr bwMode="auto">
              <a:xfrm>
                <a:off x="5478" y="3854"/>
                <a:ext cx="35" cy="29"/>
              </a:xfrm>
              <a:custGeom>
                <a:avLst/>
                <a:gdLst>
                  <a:gd name="T0" fmla="*/ 105 w 212"/>
                  <a:gd name="T1" fmla="*/ 0 h 178"/>
                  <a:gd name="T2" fmla="*/ 95 w 212"/>
                  <a:gd name="T3" fmla="*/ 0 h 178"/>
                  <a:gd name="T4" fmla="*/ 84 w 212"/>
                  <a:gd name="T5" fmla="*/ 2 h 178"/>
                  <a:gd name="T6" fmla="*/ 74 w 212"/>
                  <a:gd name="T7" fmla="*/ 4 h 178"/>
                  <a:gd name="T8" fmla="*/ 65 w 212"/>
                  <a:gd name="T9" fmla="*/ 8 h 178"/>
                  <a:gd name="T10" fmla="*/ 56 w 212"/>
                  <a:gd name="T11" fmla="*/ 13 h 178"/>
                  <a:gd name="T12" fmla="*/ 46 w 212"/>
                  <a:gd name="T13" fmla="*/ 17 h 178"/>
                  <a:gd name="T14" fmla="*/ 39 w 212"/>
                  <a:gd name="T15" fmla="*/ 23 h 178"/>
                  <a:gd name="T16" fmla="*/ 31 w 212"/>
                  <a:gd name="T17" fmla="*/ 30 h 178"/>
                  <a:gd name="T18" fmla="*/ 25 w 212"/>
                  <a:gd name="T19" fmla="*/ 38 h 178"/>
                  <a:gd name="T20" fmla="*/ 18 w 212"/>
                  <a:gd name="T21" fmla="*/ 46 h 178"/>
                  <a:gd name="T22" fmla="*/ 13 w 212"/>
                  <a:gd name="T23" fmla="*/ 55 h 178"/>
                  <a:gd name="T24" fmla="*/ 8 w 212"/>
                  <a:gd name="T25" fmla="*/ 64 h 178"/>
                  <a:gd name="T26" fmla="*/ 5 w 212"/>
                  <a:gd name="T27" fmla="*/ 74 h 178"/>
                  <a:gd name="T28" fmla="*/ 2 w 212"/>
                  <a:gd name="T29" fmla="*/ 84 h 178"/>
                  <a:gd name="T30" fmla="*/ 1 w 212"/>
                  <a:gd name="T31" fmla="*/ 94 h 178"/>
                  <a:gd name="T32" fmla="*/ 0 w 212"/>
                  <a:gd name="T33" fmla="*/ 105 h 178"/>
                  <a:gd name="T34" fmla="*/ 1 w 212"/>
                  <a:gd name="T35" fmla="*/ 116 h 178"/>
                  <a:gd name="T36" fmla="*/ 2 w 212"/>
                  <a:gd name="T37" fmla="*/ 126 h 178"/>
                  <a:gd name="T38" fmla="*/ 5 w 212"/>
                  <a:gd name="T39" fmla="*/ 136 h 178"/>
                  <a:gd name="T40" fmla="*/ 8 w 212"/>
                  <a:gd name="T41" fmla="*/ 145 h 178"/>
                  <a:gd name="T42" fmla="*/ 12 w 212"/>
                  <a:gd name="T43" fmla="*/ 155 h 178"/>
                  <a:gd name="T44" fmla="*/ 18 w 212"/>
                  <a:gd name="T45" fmla="*/ 163 h 178"/>
                  <a:gd name="T46" fmla="*/ 24 w 212"/>
                  <a:gd name="T47" fmla="*/ 171 h 178"/>
                  <a:gd name="T48" fmla="*/ 30 w 212"/>
                  <a:gd name="T49" fmla="*/ 178 h 178"/>
                  <a:gd name="T50" fmla="*/ 182 w 212"/>
                  <a:gd name="T51" fmla="*/ 178 h 178"/>
                  <a:gd name="T52" fmla="*/ 188 w 212"/>
                  <a:gd name="T53" fmla="*/ 171 h 178"/>
                  <a:gd name="T54" fmla="*/ 194 w 212"/>
                  <a:gd name="T55" fmla="*/ 163 h 178"/>
                  <a:gd name="T56" fmla="*/ 199 w 212"/>
                  <a:gd name="T57" fmla="*/ 155 h 178"/>
                  <a:gd name="T58" fmla="*/ 203 w 212"/>
                  <a:gd name="T59" fmla="*/ 145 h 178"/>
                  <a:gd name="T60" fmla="*/ 207 w 212"/>
                  <a:gd name="T61" fmla="*/ 136 h 178"/>
                  <a:gd name="T62" fmla="*/ 209 w 212"/>
                  <a:gd name="T63" fmla="*/ 126 h 178"/>
                  <a:gd name="T64" fmla="*/ 210 w 212"/>
                  <a:gd name="T65" fmla="*/ 116 h 178"/>
                  <a:gd name="T66" fmla="*/ 212 w 212"/>
                  <a:gd name="T67" fmla="*/ 105 h 178"/>
                  <a:gd name="T68" fmla="*/ 210 w 212"/>
                  <a:gd name="T69" fmla="*/ 94 h 178"/>
                  <a:gd name="T70" fmla="*/ 209 w 212"/>
                  <a:gd name="T71" fmla="*/ 84 h 178"/>
                  <a:gd name="T72" fmla="*/ 207 w 212"/>
                  <a:gd name="T73" fmla="*/ 74 h 178"/>
                  <a:gd name="T74" fmla="*/ 203 w 212"/>
                  <a:gd name="T75" fmla="*/ 64 h 178"/>
                  <a:gd name="T76" fmla="*/ 199 w 212"/>
                  <a:gd name="T77" fmla="*/ 55 h 178"/>
                  <a:gd name="T78" fmla="*/ 193 w 212"/>
                  <a:gd name="T79" fmla="*/ 46 h 178"/>
                  <a:gd name="T80" fmla="*/ 187 w 212"/>
                  <a:gd name="T81" fmla="*/ 38 h 178"/>
                  <a:gd name="T82" fmla="*/ 180 w 212"/>
                  <a:gd name="T83" fmla="*/ 30 h 178"/>
                  <a:gd name="T84" fmla="*/ 173 w 212"/>
                  <a:gd name="T85" fmla="*/ 23 h 178"/>
                  <a:gd name="T86" fmla="*/ 164 w 212"/>
                  <a:gd name="T87" fmla="*/ 17 h 178"/>
                  <a:gd name="T88" fmla="*/ 156 w 212"/>
                  <a:gd name="T89" fmla="*/ 13 h 178"/>
                  <a:gd name="T90" fmla="*/ 147 w 212"/>
                  <a:gd name="T91" fmla="*/ 8 h 178"/>
                  <a:gd name="T92" fmla="*/ 137 w 212"/>
                  <a:gd name="T93" fmla="*/ 4 h 178"/>
                  <a:gd name="T94" fmla="*/ 126 w 212"/>
                  <a:gd name="T95" fmla="*/ 2 h 178"/>
                  <a:gd name="T96" fmla="*/ 117 w 212"/>
                  <a:gd name="T97" fmla="*/ 0 h 178"/>
                  <a:gd name="T98" fmla="*/ 105 w 212"/>
                  <a:gd name="T9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2" h="178">
                    <a:moveTo>
                      <a:pt x="105" y="0"/>
                    </a:moveTo>
                    <a:lnTo>
                      <a:pt x="95" y="0"/>
                    </a:lnTo>
                    <a:lnTo>
                      <a:pt x="84" y="2"/>
                    </a:lnTo>
                    <a:lnTo>
                      <a:pt x="74" y="4"/>
                    </a:lnTo>
                    <a:lnTo>
                      <a:pt x="65" y="8"/>
                    </a:lnTo>
                    <a:lnTo>
                      <a:pt x="56" y="13"/>
                    </a:lnTo>
                    <a:lnTo>
                      <a:pt x="46" y="17"/>
                    </a:lnTo>
                    <a:lnTo>
                      <a:pt x="39" y="23"/>
                    </a:lnTo>
                    <a:lnTo>
                      <a:pt x="31" y="30"/>
                    </a:lnTo>
                    <a:lnTo>
                      <a:pt x="25" y="38"/>
                    </a:lnTo>
                    <a:lnTo>
                      <a:pt x="18" y="46"/>
                    </a:lnTo>
                    <a:lnTo>
                      <a:pt x="13" y="55"/>
                    </a:lnTo>
                    <a:lnTo>
                      <a:pt x="8" y="64"/>
                    </a:lnTo>
                    <a:lnTo>
                      <a:pt x="5" y="74"/>
                    </a:lnTo>
                    <a:lnTo>
                      <a:pt x="2" y="84"/>
                    </a:lnTo>
                    <a:lnTo>
                      <a:pt x="1" y="94"/>
                    </a:lnTo>
                    <a:lnTo>
                      <a:pt x="0" y="105"/>
                    </a:lnTo>
                    <a:lnTo>
                      <a:pt x="1" y="116"/>
                    </a:lnTo>
                    <a:lnTo>
                      <a:pt x="2" y="126"/>
                    </a:lnTo>
                    <a:lnTo>
                      <a:pt x="5" y="136"/>
                    </a:lnTo>
                    <a:lnTo>
                      <a:pt x="8" y="145"/>
                    </a:lnTo>
                    <a:lnTo>
                      <a:pt x="12" y="155"/>
                    </a:lnTo>
                    <a:lnTo>
                      <a:pt x="18" y="163"/>
                    </a:lnTo>
                    <a:lnTo>
                      <a:pt x="24" y="171"/>
                    </a:lnTo>
                    <a:lnTo>
                      <a:pt x="30" y="178"/>
                    </a:lnTo>
                    <a:lnTo>
                      <a:pt x="182" y="178"/>
                    </a:lnTo>
                    <a:lnTo>
                      <a:pt x="188" y="171"/>
                    </a:lnTo>
                    <a:lnTo>
                      <a:pt x="194" y="163"/>
                    </a:lnTo>
                    <a:lnTo>
                      <a:pt x="199" y="155"/>
                    </a:lnTo>
                    <a:lnTo>
                      <a:pt x="203" y="145"/>
                    </a:lnTo>
                    <a:lnTo>
                      <a:pt x="207" y="136"/>
                    </a:lnTo>
                    <a:lnTo>
                      <a:pt x="209" y="126"/>
                    </a:lnTo>
                    <a:lnTo>
                      <a:pt x="210" y="116"/>
                    </a:lnTo>
                    <a:lnTo>
                      <a:pt x="212" y="105"/>
                    </a:lnTo>
                    <a:lnTo>
                      <a:pt x="210" y="94"/>
                    </a:lnTo>
                    <a:lnTo>
                      <a:pt x="209" y="84"/>
                    </a:lnTo>
                    <a:lnTo>
                      <a:pt x="207" y="74"/>
                    </a:lnTo>
                    <a:lnTo>
                      <a:pt x="203" y="64"/>
                    </a:lnTo>
                    <a:lnTo>
                      <a:pt x="199" y="55"/>
                    </a:lnTo>
                    <a:lnTo>
                      <a:pt x="193" y="46"/>
                    </a:lnTo>
                    <a:lnTo>
                      <a:pt x="187" y="38"/>
                    </a:lnTo>
                    <a:lnTo>
                      <a:pt x="180" y="30"/>
                    </a:lnTo>
                    <a:lnTo>
                      <a:pt x="173" y="23"/>
                    </a:lnTo>
                    <a:lnTo>
                      <a:pt x="164" y="17"/>
                    </a:lnTo>
                    <a:lnTo>
                      <a:pt x="156" y="13"/>
                    </a:lnTo>
                    <a:lnTo>
                      <a:pt x="147" y="8"/>
                    </a:lnTo>
                    <a:lnTo>
                      <a:pt x="137" y="4"/>
                    </a:lnTo>
                    <a:lnTo>
                      <a:pt x="126" y="2"/>
                    </a:lnTo>
                    <a:lnTo>
                      <a:pt x="117"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5" name="Freeform 306"/>
              <p:cNvSpPr>
                <a:spLocks/>
              </p:cNvSpPr>
              <p:nvPr/>
            </p:nvSpPr>
            <p:spPr bwMode="auto">
              <a:xfrm>
                <a:off x="5493" y="3854"/>
                <a:ext cx="36" cy="29"/>
              </a:xfrm>
              <a:custGeom>
                <a:avLst/>
                <a:gdLst>
                  <a:gd name="T0" fmla="*/ 107 w 212"/>
                  <a:gd name="T1" fmla="*/ 0 h 178"/>
                  <a:gd name="T2" fmla="*/ 95 w 212"/>
                  <a:gd name="T3" fmla="*/ 0 h 178"/>
                  <a:gd name="T4" fmla="*/ 85 w 212"/>
                  <a:gd name="T5" fmla="*/ 2 h 178"/>
                  <a:gd name="T6" fmla="*/ 75 w 212"/>
                  <a:gd name="T7" fmla="*/ 4 h 178"/>
                  <a:gd name="T8" fmla="*/ 65 w 212"/>
                  <a:gd name="T9" fmla="*/ 8 h 178"/>
                  <a:gd name="T10" fmla="*/ 56 w 212"/>
                  <a:gd name="T11" fmla="*/ 13 h 178"/>
                  <a:gd name="T12" fmla="*/ 48 w 212"/>
                  <a:gd name="T13" fmla="*/ 17 h 178"/>
                  <a:gd name="T14" fmla="*/ 39 w 212"/>
                  <a:gd name="T15" fmla="*/ 23 h 178"/>
                  <a:gd name="T16" fmla="*/ 31 w 212"/>
                  <a:gd name="T17" fmla="*/ 30 h 178"/>
                  <a:gd name="T18" fmla="*/ 25 w 212"/>
                  <a:gd name="T19" fmla="*/ 38 h 178"/>
                  <a:gd name="T20" fmla="*/ 19 w 212"/>
                  <a:gd name="T21" fmla="*/ 46 h 178"/>
                  <a:gd name="T22" fmla="*/ 13 w 212"/>
                  <a:gd name="T23" fmla="*/ 55 h 178"/>
                  <a:gd name="T24" fmla="*/ 9 w 212"/>
                  <a:gd name="T25" fmla="*/ 64 h 178"/>
                  <a:gd name="T26" fmla="*/ 5 w 212"/>
                  <a:gd name="T27" fmla="*/ 74 h 178"/>
                  <a:gd name="T28" fmla="*/ 3 w 212"/>
                  <a:gd name="T29" fmla="*/ 84 h 178"/>
                  <a:gd name="T30" fmla="*/ 2 w 212"/>
                  <a:gd name="T31" fmla="*/ 94 h 178"/>
                  <a:gd name="T32" fmla="*/ 0 w 212"/>
                  <a:gd name="T33" fmla="*/ 105 h 178"/>
                  <a:gd name="T34" fmla="*/ 2 w 212"/>
                  <a:gd name="T35" fmla="*/ 116 h 178"/>
                  <a:gd name="T36" fmla="*/ 3 w 212"/>
                  <a:gd name="T37" fmla="*/ 126 h 178"/>
                  <a:gd name="T38" fmla="*/ 5 w 212"/>
                  <a:gd name="T39" fmla="*/ 136 h 178"/>
                  <a:gd name="T40" fmla="*/ 9 w 212"/>
                  <a:gd name="T41" fmla="*/ 145 h 178"/>
                  <a:gd name="T42" fmla="*/ 13 w 212"/>
                  <a:gd name="T43" fmla="*/ 155 h 178"/>
                  <a:gd name="T44" fmla="*/ 18 w 212"/>
                  <a:gd name="T45" fmla="*/ 163 h 178"/>
                  <a:gd name="T46" fmla="*/ 24 w 212"/>
                  <a:gd name="T47" fmla="*/ 171 h 178"/>
                  <a:gd name="T48" fmla="*/ 30 w 212"/>
                  <a:gd name="T49" fmla="*/ 178 h 178"/>
                  <a:gd name="T50" fmla="*/ 182 w 212"/>
                  <a:gd name="T51" fmla="*/ 178 h 178"/>
                  <a:gd name="T52" fmla="*/ 188 w 212"/>
                  <a:gd name="T53" fmla="*/ 171 h 178"/>
                  <a:gd name="T54" fmla="*/ 194 w 212"/>
                  <a:gd name="T55" fmla="*/ 163 h 178"/>
                  <a:gd name="T56" fmla="*/ 199 w 212"/>
                  <a:gd name="T57" fmla="*/ 155 h 178"/>
                  <a:gd name="T58" fmla="*/ 204 w 212"/>
                  <a:gd name="T59" fmla="*/ 145 h 178"/>
                  <a:gd name="T60" fmla="*/ 207 w 212"/>
                  <a:gd name="T61" fmla="*/ 136 h 178"/>
                  <a:gd name="T62" fmla="*/ 210 w 212"/>
                  <a:gd name="T63" fmla="*/ 126 h 178"/>
                  <a:gd name="T64" fmla="*/ 211 w 212"/>
                  <a:gd name="T65" fmla="*/ 116 h 178"/>
                  <a:gd name="T66" fmla="*/ 212 w 212"/>
                  <a:gd name="T67" fmla="*/ 105 h 178"/>
                  <a:gd name="T68" fmla="*/ 211 w 212"/>
                  <a:gd name="T69" fmla="*/ 94 h 178"/>
                  <a:gd name="T70" fmla="*/ 210 w 212"/>
                  <a:gd name="T71" fmla="*/ 84 h 178"/>
                  <a:gd name="T72" fmla="*/ 207 w 212"/>
                  <a:gd name="T73" fmla="*/ 74 h 178"/>
                  <a:gd name="T74" fmla="*/ 204 w 212"/>
                  <a:gd name="T75" fmla="*/ 64 h 178"/>
                  <a:gd name="T76" fmla="*/ 199 w 212"/>
                  <a:gd name="T77" fmla="*/ 55 h 178"/>
                  <a:gd name="T78" fmla="*/ 194 w 212"/>
                  <a:gd name="T79" fmla="*/ 46 h 178"/>
                  <a:gd name="T80" fmla="*/ 187 w 212"/>
                  <a:gd name="T81" fmla="*/ 38 h 178"/>
                  <a:gd name="T82" fmla="*/ 181 w 212"/>
                  <a:gd name="T83" fmla="*/ 30 h 178"/>
                  <a:gd name="T84" fmla="*/ 173 w 212"/>
                  <a:gd name="T85" fmla="*/ 23 h 178"/>
                  <a:gd name="T86" fmla="*/ 165 w 212"/>
                  <a:gd name="T87" fmla="*/ 17 h 178"/>
                  <a:gd name="T88" fmla="*/ 156 w 212"/>
                  <a:gd name="T89" fmla="*/ 13 h 178"/>
                  <a:gd name="T90" fmla="*/ 147 w 212"/>
                  <a:gd name="T91" fmla="*/ 8 h 178"/>
                  <a:gd name="T92" fmla="*/ 137 w 212"/>
                  <a:gd name="T93" fmla="*/ 4 h 178"/>
                  <a:gd name="T94" fmla="*/ 128 w 212"/>
                  <a:gd name="T95" fmla="*/ 2 h 178"/>
                  <a:gd name="T96" fmla="*/ 117 w 212"/>
                  <a:gd name="T97" fmla="*/ 0 h 178"/>
                  <a:gd name="T98" fmla="*/ 107 w 212"/>
                  <a:gd name="T9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2" h="178">
                    <a:moveTo>
                      <a:pt x="107" y="0"/>
                    </a:moveTo>
                    <a:lnTo>
                      <a:pt x="95" y="0"/>
                    </a:lnTo>
                    <a:lnTo>
                      <a:pt x="85" y="2"/>
                    </a:lnTo>
                    <a:lnTo>
                      <a:pt x="75" y="4"/>
                    </a:lnTo>
                    <a:lnTo>
                      <a:pt x="65" y="8"/>
                    </a:lnTo>
                    <a:lnTo>
                      <a:pt x="56" y="13"/>
                    </a:lnTo>
                    <a:lnTo>
                      <a:pt x="48" y="17"/>
                    </a:lnTo>
                    <a:lnTo>
                      <a:pt x="39" y="23"/>
                    </a:lnTo>
                    <a:lnTo>
                      <a:pt x="31" y="30"/>
                    </a:lnTo>
                    <a:lnTo>
                      <a:pt x="25" y="38"/>
                    </a:lnTo>
                    <a:lnTo>
                      <a:pt x="19" y="46"/>
                    </a:lnTo>
                    <a:lnTo>
                      <a:pt x="13" y="55"/>
                    </a:lnTo>
                    <a:lnTo>
                      <a:pt x="9" y="64"/>
                    </a:lnTo>
                    <a:lnTo>
                      <a:pt x="5" y="74"/>
                    </a:lnTo>
                    <a:lnTo>
                      <a:pt x="3" y="84"/>
                    </a:lnTo>
                    <a:lnTo>
                      <a:pt x="2" y="94"/>
                    </a:lnTo>
                    <a:lnTo>
                      <a:pt x="0" y="105"/>
                    </a:lnTo>
                    <a:lnTo>
                      <a:pt x="2" y="116"/>
                    </a:lnTo>
                    <a:lnTo>
                      <a:pt x="3" y="126"/>
                    </a:lnTo>
                    <a:lnTo>
                      <a:pt x="5" y="136"/>
                    </a:lnTo>
                    <a:lnTo>
                      <a:pt x="9" y="145"/>
                    </a:lnTo>
                    <a:lnTo>
                      <a:pt x="13" y="155"/>
                    </a:lnTo>
                    <a:lnTo>
                      <a:pt x="18" y="163"/>
                    </a:lnTo>
                    <a:lnTo>
                      <a:pt x="24" y="171"/>
                    </a:lnTo>
                    <a:lnTo>
                      <a:pt x="30" y="178"/>
                    </a:lnTo>
                    <a:lnTo>
                      <a:pt x="182" y="178"/>
                    </a:lnTo>
                    <a:lnTo>
                      <a:pt x="188" y="171"/>
                    </a:lnTo>
                    <a:lnTo>
                      <a:pt x="194" y="163"/>
                    </a:lnTo>
                    <a:lnTo>
                      <a:pt x="199" y="155"/>
                    </a:lnTo>
                    <a:lnTo>
                      <a:pt x="204" y="145"/>
                    </a:lnTo>
                    <a:lnTo>
                      <a:pt x="207" y="136"/>
                    </a:lnTo>
                    <a:lnTo>
                      <a:pt x="210" y="126"/>
                    </a:lnTo>
                    <a:lnTo>
                      <a:pt x="211" y="116"/>
                    </a:lnTo>
                    <a:lnTo>
                      <a:pt x="212" y="105"/>
                    </a:lnTo>
                    <a:lnTo>
                      <a:pt x="211" y="94"/>
                    </a:lnTo>
                    <a:lnTo>
                      <a:pt x="210" y="84"/>
                    </a:lnTo>
                    <a:lnTo>
                      <a:pt x="207" y="74"/>
                    </a:lnTo>
                    <a:lnTo>
                      <a:pt x="204" y="64"/>
                    </a:lnTo>
                    <a:lnTo>
                      <a:pt x="199" y="55"/>
                    </a:lnTo>
                    <a:lnTo>
                      <a:pt x="194" y="46"/>
                    </a:lnTo>
                    <a:lnTo>
                      <a:pt x="187" y="38"/>
                    </a:lnTo>
                    <a:lnTo>
                      <a:pt x="181" y="30"/>
                    </a:lnTo>
                    <a:lnTo>
                      <a:pt x="173" y="23"/>
                    </a:lnTo>
                    <a:lnTo>
                      <a:pt x="165" y="17"/>
                    </a:lnTo>
                    <a:lnTo>
                      <a:pt x="156" y="13"/>
                    </a:lnTo>
                    <a:lnTo>
                      <a:pt x="147" y="8"/>
                    </a:lnTo>
                    <a:lnTo>
                      <a:pt x="137" y="4"/>
                    </a:lnTo>
                    <a:lnTo>
                      <a:pt x="128" y="2"/>
                    </a:lnTo>
                    <a:lnTo>
                      <a:pt x="11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6" name="Freeform 307"/>
              <p:cNvSpPr>
                <a:spLocks/>
              </p:cNvSpPr>
              <p:nvPr/>
            </p:nvSpPr>
            <p:spPr bwMode="auto">
              <a:xfrm>
                <a:off x="5509" y="3854"/>
                <a:ext cx="35" cy="29"/>
              </a:xfrm>
              <a:custGeom>
                <a:avLst/>
                <a:gdLst>
                  <a:gd name="T0" fmla="*/ 106 w 211"/>
                  <a:gd name="T1" fmla="*/ 0 h 175"/>
                  <a:gd name="T2" fmla="*/ 94 w 211"/>
                  <a:gd name="T3" fmla="*/ 0 h 175"/>
                  <a:gd name="T4" fmla="*/ 85 w 211"/>
                  <a:gd name="T5" fmla="*/ 3 h 175"/>
                  <a:gd name="T6" fmla="*/ 74 w 211"/>
                  <a:gd name="T7" fmla="*/ 5 h 175"/>
                  <a:gd name="T8" fmla="*/ 65 w 211"/>
                  <a:gd name="T9" fmla="*/ 9 h 175"/>
                  <a:gd name="T10" fmla="*/ 55 w 211"/>
                  <a:gd name="T11" fmla="*/ 13 h 175"/>
                  <a:gd name="T12" fmla="*/ 47 w 211"/>
                  <a:gd name="T13" fmla="*/ 18 h 175"/>
                  <a:gd name="T14" fmla="*/ 39 w 211"/>
                  <a:gd name="T15" fmla="*/ 24 h 175"/>
                  <a:gd name="T16" fmla="*/ 32 w 211"/>
                  <a:gd name="T17" fmla="*/ 31 h 175"/>
                  <a:gd name="T18" fmla="*/ 25 w 211"/>
                  <a:gd name="T19" fmla="*/ 38 h 175"/>
                  <a:gd name="T20" fmla="*/ 19 w 211"/>
                  <a:gd name="T21" fmla="*/ 46 h 175"/>
                  <a:gd name="T22" fmla="*/ 13 w 211"/>
                  <a:gd name="T23" fmla="*/ 56 h 175"/>
                  <a:gd name="T24" fmla="*/ 8 w 211"/>
                  <a:gd name="T25" fmla="*/ 65 h 175"/>
                  <a:gd name="T26" fmla="*/ 4 w 211"/>
                  <a:gd name="T27" fmla="*/ 75 h 175"/>
                  <a:gd name="T28" fmla="*/ 2 w 211"/>
                  <a:gd name="T29" fmla="*/ 84 h 175"/>
                  <a:gd name="T30" fmla="*/ 1 w 211"/>
                  <a:gd name="T31" fmla="*/ 95 h 175"/>
                  <a:gd name="T32" fmla="*/ 0 w 211"/>
                  <a:gd name="T33" fmla="*/ 106 h 175"/>
                  <a:gd name="T34" fmla="*/ 1 w 211"/>
                  <a:gd name="T35" fmla="*/ 116 h 175"/>
                  <a:gd name="T36" fmla="*/ 2 w 211"/>
                  <a:gd name="T37" fmla="*/ 126 h 175"/>
                  <a:gd name="T38" fmla="*/ 4 w 211"/>
                  <a:gd name="T39" fmla="*/ 135 h 175"/>
                  <a:gd name="T40" fmla="*/ 7 w 211"/>
                  <a:gd name="T41" fmla="*/ 143 h 175"/>
                  <a:gd name="T42" fmla="*/ 10 w 211"/>
                  <a:gd name="T43" fmla="*/ 152 h 175"/>
                  <a:gd name="T44" fmla="*/ 15 w 211"/>
                  <a:gd name="T45" fmla="*/ 160 h 175"/>
                  <a:gd name="T46" fmla="*/ 21 w 211"/>
                  <a:gd name="T47" fmla="*/ 168 h 175"/>
                  <a:gd name="T48" fmla="*/ 26 w 211"/>
                  <a:gd name="T49" fmla="*/ 175 h 175"/>
                  <a:gd name="T50" fmla="*/ 185 w 211"/>
                  <a:gd name="T51" fmla="*/ 175 h 175"/>
                  <a:gd name="T52" fmla="*/ 191 w 211"/>
                  <a:gd name="T53" fmla="*/ 168 h 175"/>
                  <a:gd name="T54" fmla="*/ 196 w 211"/>
                  <a:gd name="T55" fmla="*/ 160 h 175"/>
                  <a:gd name="T56" fmla="*/ 201 w 211"/>
                  <a:gd name="T57" fmla="*/ 152 h 175"/>
                  <a:gd name="T58" fmla="*/ 204 w 211"/>
                  <a:gd name="T59" fmla="*/ 143 h 175"/>
                  <a:gd name="T60" fmla="*/ 208 w 211"/>
                  <a:gd name="T61" fmla="*/ 135 h 175"/>
                  <a:gd name="T62" fmla="*/ 209 w 211"/>
                  <a:gd name="T63" fmla="*/ 126 h 175"/>
                  <a:gd name="T64" fmla="*/ 210 w 211"/>
                  <a:gd name="T65" fmla="*/ 116 h 175"/>
                  <a:gd name="T66" fmla="*/ 211 w 211"/>
                  <a:gd name="T67" fmla="*/ 106 h 175"/>
                  <a:gd name="T68" fmla="*/ 210 w 211"/>
                  <a:gd name="T69" fmla="*/ 95 h 175"/>
                  <a:gd name="T70" fmla="*/ 209 w 211"/>
                  <a:gd name="T71" fmla="*/ 84 h 175"/>
                  <a:gd name="T72" fmla="*/ 207 w 211"/>
                  <a:gd name="T73" fmla="*/ 75 h 175"/>
                  <a:gd name="T74" fmla="*/ 203 w 211"/>
                  <a:gd name="T75" fmla="*/ 65 h 175"/>
                  <a:gd name="T76" fmla="*/ 198 w 211"/>
                  <a:gd name="T77" fmla="*/ 56 h 175"/>
                  <a:gd name="T78" fmla="*/ 194 w 211"/>
                  <a:gd name="T79" fmla="*/ 46 h 175"/>
                  <a:gd name="T80" fmla="*/ 186 w 211"/>
                  <a:gd name="T81" fmla="*/ 38 h 175"/>
                  <a:gd name="T82" fmla="*/ 181 w 211"/>
                  <a:gd name="T83" fmla="*/ 31 h 175"/>
                  <a:gd name="T84" fmla="*/ 172 w 211"/>
                  <a:gd name="T85" fmla="*/ 24 h 175"/>
                  <a:gd name="T86" fmla="*/ 165 w 211"/>
                  <a:gd name="T87" fmla="*/ 18 h 175"/>
                  <a:gd name="T88" fmla="*/ 156 w 211"/>
                  <a:gd name="T89" fmla="*/ 13 h 175"/>
                  <a:gd name="T90" fmla="*/ 146 w 211"/>
                  <a:gd name="T91" fmla="*/ 9 h 175"/>
                  <a:gd name="T92" fmla="*/ 137 w 211"/>
                  <a:gd name="T93" fmla="*/ 5 h 175"/>
                  <a:gd name="T94" fmla="*/ 127 w 211"/>
                  <a:gd name="T95" fmla="*/ 3 h 175"/>
                  <a:gd name="T96" fmla="*/ 117 w 211"/>
                  <a:gd name="T97" fmla="*/ 0 h 175"/>
                  <a:gd name="T98" fmla="*/ 106 w 211"/>
                  <a:gd name="T9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175">
                    <a:moveTo>
                      <a:pt x="106" y="0"/>
                    </a:moveTo>
                    <a:lnTo>
                      <a:pt x="94" y="0"/>
                    </a:lnTo>
                    <a:lnTo>
                      <a:pt x="85" y="3"/>
                    </a:lnTo>
                    <a:lnTo>
                      <a:pt x="74" y="5"/>
                    </a:lnTo>
                    <a:lnTo>
                      <a:pt x="65" y="9"/>
                    </a:lnTo>
                    <a:lnTo>
                      <a:pt x="55" y="13"/>
                    </a:lnTo>
                    <a:lnTo>
                      <a:pt x="47" y="18"/>
                    </a:lnTo>
                    <a:lnTo>
                      <a:pt x="39" y="24"/>
                    </a:lnTo>
                    <a:lnTo>
                      <a:pt x="32" y="31"/>
                    </a:lnTo>
                    <a:lnTo>
                      <a:pt x="25" y="38"/>
                    </a:lnTo>
                    <a:lnTo>
                      <a:pt x="19" y="46"/>
                    </a:lnTo>
                    <a:lnTo>
                      <a:pt x="13" y="56"/>
                    </a:lnTo>
                    <a:lnTo>
                      <a:pt x="8" y="65"/>
                    </a:lnTo>
                    <a:lnTo>
                      <a:pt x="4" y="75"/>
                    </a:lnTo>
                    <a:lnTo>
                      <a:pt x="2" y="84"/>
                    </a:lnTo>
                    <a:lnTo>
                      <a:pt x="1" y="95"/>
                    </a:lnTo>
                    <a:lnTo>
                      <a:pt x="0" y="106"/>
                    </a:lnTo>
                    <a:lnTo>
                      <a:pt x="1" y="116"/>
                    </a:lnTo>
                    <a:lnTo>
                      <a:pt x="2" y="126"/>
                    </a:lnTo>
                    <a:lnTo>
                      <a:pt x="4" y="135"/>
                    </a:lnTo>
                    <a:lnTo>
                      <a:pt x="7" y="143"/>
                    </a:lnTo>
                    <a:lnTo>
                      <a:pt x="10" y="152"/>
                    </a:lnTo>
                    <a:lnTo>
                      <a:pt x="15" y="160"/>
                    </a:lnTo>
                    <a:lnTo>
                      <a:pt x="21" y="168"/>
                    </a:lnTo>
                    <a:lnTo>
                      <a:pt x="26" y="175"/>
                    </a:lnTo>
                    <a:lnTo>
                      <a:pt x="185" y="175"/>
                    </a:lnTo>
                    <a:lnTo>
                      <a:pt x="191" y="168"/>
                    </a:lnTo>
                    <a:lnTo>
                      <a:pt x="196" y="160"/>
                    </a:lnTo>
                    <a:lnTo>
                      <a:pt x="201" y="152"/>
                    </a:lnTo>
                    <a:lnTo>
                      <a:pt x="204" y="143"/>
                    </a:lnTo>
                    <a:lnTo>
                      <a:pt x="208" y="135"/>
                    </a:lnTo>
                    <a:lnTo>
                      <a:pt x="209" y="126"/>
                    </a:lnTo>
                    <a:lnTo>
                      <a:pt x="210" y="116"/>
                    </a:lnTo>
                    <a:lnTo>
                      <a:pt x="211" y="106"/>
                    </a:lnTo>
                    <a:lnTo>
                      <a:pt x="210" y="95"/>
                    </a:lnTo>
                    <a:lnTo>
                      <a:pt x="209" y="84"/>
                    </a:lnTo>
                    <a:lnTo>
                      <a:pt x="207" y="75"/>
                    </a:lnTo>
                    <a:lnTo>
                      <a:pt x="203" y="65"/>
                    </a:lnTo>
                    <a:lnTo>
                      <a:pt x="198" y="56"/>
                    </a:lnTo>
                    <a:lnTo>
                      <a:pt x="194" y="46"/>
                    </a:lnTo>
                    <a:lnTo>
                      <a:pt x="186" y="38"/>
                    </a:lnTo>
                    <a:lnTo>
                      <a:pt x="181" y="31"/>
                    </a:lnTo>
                    <a:lnTo>
                      <a:pt x="172" y="24"/>
                    </a:lnTo>
                    <a:lnTo>
                      <a:pt x="165" y="18"/>
                    </a:lnTo>
                    <a:lnTo>
                      <a:pt x="156" y="13"/>
                    </a:lnTo>
                    <a:lnTo>
                      <a:pt x="146" y="9"/>
                    </a:lnTo>
                    <a:lnTo>
                      <a:pt x="137" y="5"/>
                    </a:lnTo>
                    <a:lnTo>
                      <a:pt x="127" y="3"/>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7" name="Freeform 308"/>
              <p:cNvSpPr>
                <a:spLocks/>
              </p:cNvSpPr>
              <p:nvPr/>
            </p:nvSpPr>
            <p:spPr bwMode="auto">
              <a:xfrm>
                <a:off x="5525" y="3854"/>
                <a:ext cx="35" cy="29"/>
              </a:xfrm>
              <a:custGeom>
                <a:avLst/>
                <a:gdLst>
                  <a:gd name="T0" fmla="*/ 105 w 211"/>
                  <a:gd name="T1" fmla="*/ 0 h 178"/>
                  <a:gd name="T2" fmla="*/ 95 w 211"/>
                  <a:gd name="T3" fmla="*/ 0 h 178"/>
                  <a:gd name="T4" fmla="*/ 84 w 211"/>
                  <a:gd name="T5" fmla="*/ 2 h 178"/>
                  <a:gd name="T6" fmla="*/ 74 w 211"/>
                  <a:gd name="T7" fmla="*/ 4 h 178"/>
                  <a:gd name="T8" fmla="*/ 64 w 211"/>
                  <a:gd name="T9" fmla="*/ 8 h 178"/>
                  <a:gd name="T10" fmla="*/ 55 w 211"/>
                  <a:gd name="T11" fmla="*/ 13 h 178"/>
                  <a:gd name="T12" fmla="*/ 46 w 211"/>
                  <a:gd name="T13" fmla="*/ 17 h 178"/>
                  <a:gd name="T14" fmla="*/ 38 w 211"/>
                  <a:gd name="T15" fmla="*/ 23 h 178"/>
                  <a:gd name="T16" fmla="*/ 31 w 211"/>
                  <a:gd name="T17" fmla="*/ 30 h 178"/>
                  <a:gd name="T18" fmla="*/ 24 w 211"/>
                  <a:gd name="T19" fmla="*/ 38 h 178"/>
                  <a:gd name="T20" fmla="*/ 18 w 211"/>
                  <a:gd name="T21" fmla="*/ 46 h 178"/>
                  <a:gd name="T22" fmla="*/ 12 w 211"/>
                  <a:gd name="T23" fmla="*/ 55 h 178"/>
                  <a:gd name="T24" fmla="*/ 9 w 211"/>
                  <a:gd name="T25" fmla="*/ 64 h 178"/>
                  <a:gd name="T26" fmla="*/ 5 w 211"/>
                  <a:gd name="T27" fmla="*/ 74 h 178"/>
                  <a:gd name="T28" fmla="*/ 1 w 211"/>
                  <a:gd name="T29" fmla="*/ 84 h 178"/>
                  <a:gd name="T30" fmla="*/ 0 w 211"/>
                  <a:gd name="T31" fmla="*/ 94 h 178"/>
                  <a:gd name="T32" fmla="*/ 0 w 211"/>
                  <a:gd name="T33" fmla="*/ 105 h 178"/>
                  <a:gd name="T34" fmla="*/ 0 w 211"/>
                  <a:gd name="T35" fmla="*/ 116 h 178"/>
                  <a:gd name="T36" fmla="*/ 1 w 211"/>
                  <a:gd name="T37" fmla="*/ 126 h 178"/>
                  <a:gd name="T38" fmla="*/ 4 w 211"/>
                  <a:gd name="T39" fmla="*/ 136 h 178"/>
                  <a:gd name="T40" fmla="*/ 7 w 211"/>
                  <a:gd name="T41" fmla="*/ 145 h 178"/>
                  <a:gd name="T42" fmla="*/ 12 w 211"/>
                  <a:gd name="T43" fmla="*/ 155 h 178"/>
                  <a:gd name="T44" fmla="*/ 17 w 211"/>
                  <a:gd name="T45" fmla="*/ 163 h 178"/>
                  <a:gd name="T46" fmla="*/ 23 w 211"/>
                  <a:gd name="T47" fmla="*/ 171 h 178"/>
                  <a:gd name="T48" fmla="*/ 30 w 211"/>
                  <a:gd name="T49" fmla="*/ 178 h 178"/>
                  <a:gd name="T50" fmla="*/ 181 w 211"/>
                  <a:gd name="T51" fmla="*/ 178 h 178"/>
                  <a:gd name="T52" fmla="*/ 187 w 211"/>
                  <a:gd name="T53" fmla="*/ 171 h 178"/>
                  <a:gd name="T54" fmla="*/ 193 w 211"/>
                  <a:gd name="T55" fmla="*/ 163 h 178"/>
                  <a:gd name="T56" fmla="*/ 199 w 211"/>
                  <a:gd name="T57" fmla="*/ 155 h 178"/>
                  <a:gd name="T58" fmla="*/ 202 w 211"/>
                  <a:gd name="T59" fmla="*/ 145 h 178"/>
                  <a:gd name="T60" fmla="*/ 206 w 211"/>
                  <a:gd name="T61" fmla="*/ 136 h 178"/>
                  <a:gd name="T62" fmla="*/ 208 w 211"/>
                  <a:gd name="T63" fmla="*/ 126 h 178"/>
                  <a:gd name="T64" fmla="*/ 211 w 211"/>
                  <a:gd name="T65" fmla="*/ 116 h 178"/>
                  <a:gd name="T66" fmla="*/ 211 w 211"/>
                  <a:gd name="T67" fmla="*/ 105 h 178"/>
                  <a:gd name="T68" fmla="*/ 211 w 211"/>
                  <a:gd name="T69" fmla="*/ 94 h 178"/>
                  <a:gd name="T70" fmla="*/ 208 w 211"/>
                  <a:gd name="T71" fmla="*/ 84 h 178"/>
                  <a:gd name="T72" fmla="*/ 206 w 211"/>
                  <a:gd name="T73" fmla="*/ 74 h 178"/>
                  <a:gd name="T74" fmla="*/ 202 w 211"/>
                  <a:gd name="T75" fmla="*/ 64 h 178"/>
                  <a:gd name="T76" fmla="*/ 198 w 211"/>
                  <a:gd name="T77" fmla="*/ 55 h 178"/>
                  <a:gd name="T78" fmla="*/ 193 w 211"/>
                  <a:gd name="T79" fmla="*/ 46 h 178"/>
                  <a:gd name="T80" fmla="*/ 187 w 211"/>
                  <a:gd name="T81" fmla="*/ 38 h 178"/>
                  <a:gd name="T82" fmla="*/ 180 w 211"/>
                  <a:gd name="T83" fmla="*/ 30 h 178"/>
                  <a:gd name="T84" fmla="*/ 173 w 211"/>
                  <a:gd name="T85" fmla="*/ 23 h 178"/>
                  <a:gd name="T86" fmla="*/ 165 w 211"/>
                  <a:gd name="T87" fmla="*/ 17 h 178"/>
                  <a:gd name="T88" fmla="*/ 155 w 211"/>
                  <a:gd name="T89" fmla="*/ 13 h 178"/>
                  <a:gd name="T90" fmla="*/ 146 w 211"/>
                  <a:gd name="T91" fmla="*/ 8 h 178"/>
                  <a:gd name="T92" fmla="*/ 136 w 211"/>
                  <a:gd name="T93" fmla="*/ 4 h 178"/>
                  <a:gd name="T94" fmla="*/ 127 w 211"/>
                  <a:gd name="T95" fmla="*/ 2 h 178"/>
                  <a:gd name="T96" fmla="*/ 116 w 211"/>
                  <a:gd name="T97" fmla="*/ 0 h 178"/>
                  <a:gd name="T98" fmla="*/ 105 w 211"/>
                  <a:gd name="T9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178">
                    <a:moveTo>
                      <a:pt x="105" y="0"/>
                    </a:moveTo>
                    <a:lnTo>
                      <a:pt x="95" y="0"/>
                    </a:lnTo>
                    <a:lnTo>
                      <a:pt x="84" y="2"/>
                    </a:lnTo>
                    <a:lnTo>
                      <a:pt x="74" y="4"/>
                    </a:lnTo>
                    <a:lnTo>
                      <a:pt x="64" y="8"/>
                    </a:lnTo>
                    <a:lnTo>
                      <a:pt x="55" y="13"/>
                    </a:lnTo>
                    <a:lnTo>
                      <a:pt x="46" y="17"/>
                    </a:lnTo>
                    <a:lnTo>
                      <a:pt x="38" y="23"/>
                    </a:lnTo>
                    <a:lnTo>
                      <a:pt x="31" y="30"/>
                    </a:lnTo>
                    <a:lnTo>
                      <a:pt x="24" y="38"/>
                    </a:lnTo>
                    <a:lnTo>
                      <a:pt x="18" y="46"/>
                    </a:lnTo>
                    <a:lnTo>
                      <a:pt x="12" y="55"/>
                    </a:lnTo>
                    <a:lnTo>
                      <a:pt x="9" y="64"/>
                    </a:lnTo>
                    <a:lnTo>
                      <a:pt x="5" y="74"/>
                    </a:lnTo>
                    <a:lnTo>
                      <a:pt x="1" y="84"/>
                    </a:lnTo>
                    <a:lnTo>
                      <a:pt x="0" y="94"/>
                    </a:lnTo>
                    <a:lnTo>
                      <a:pt x="0" y="105"/>
                    </a:lnTo>
                    <a:lnTo>
                      <a:pt x="0" y="116"/>
                    </a:lnTo>
                    <a:lnTo>
                      <a:pt x="1" y="126"/>
                    </a:lnTo>
                    <a:lnTo>
                      <a:pt x="4" y="136"/>
                    </a:lnTo>
                    <a:lnTo>
                      <a:pt x="7" y="145"/>
                    </a:lnTo>
                    <a:lnTo>
                      <a:pt x="12" y="155"/>
                    </a:lnTo>
                    <a:lnTo>
                      <a:pt x="17" y="163"/>
                    </a:lnTo>
                    <a:lnTo>
                      <a:pt x="23" y="171"/>
                    </a:lnTo>
                    <a:lnTo>
                      <a:pt x="30" y="178"/>
                    </a:lnTo>
                    <a:lnTo>
                      <a:pt x="181" y="178"/>
                    </a:lnTo>
                    <a:lnTo>
                      <a:pt x="187" y="171"/>
                    </a:lnTo>
                    <a:lnTo>
                      <a:pt x="193" y="163"/>
                    </a:lnTo>
                    <a:lnTo>
                      <a:pt x="199" y="155"/>
                    </a:lnTo>
                    <a:lnTo>
                      <a:pt x="202" y="145"/>
                    </a:lnTo>
                    <a:lnTo>
                      <a:pt x="206" y="136"/>
                    </a:lnTo>
                    <a:lnTo>
                      <a:pt x="208" y="126"/>
                    </a:lnTo>
                    <a:lnTo>
                      <a:pt x="211" y="116"/>
                    </a:lnTo>
                    <a:lnTo>
                      <a:pt x="211" y="105"/>
                    </a:lnTo>
                    <a:lnTo>
                      <a:pt x="211" y="94"/>
                    </a:lnTo>
                    <a:lnTo>
                      <a:pt x="208" y="84"/>
                    </a:lnTo>
                    <a:lnTo>
                      <a:pt x="206" y="74"/>
                    </a:lnTo>
                    <a:lnTo>
                      <a:pt x="202" y="64"/>
                    </a:lnTo>
                    <a:lnTo>
                      <a:pt x="198" y="55"/>
                    </a:lnTo>
                    <a:lnTo>
                      <a:pt x="193" y="46"/>
                    </a:lnTo>
                    <a:lnTo>
                      <a:pt x="187" y="38"/>
                    </a:lnTo>
                    <a:lnTo>
                      <a:pt x="180" y="30"/>
                    </a:lnTo>
                    <a:lnTo>
                      <a:pt x="173" y="23"/>
                    </a:lnTo>
                    <a:lnTo>
                      <a:pt x="165" y="17"/>
                    </a:lnTo>
                    <a:lnTo>
                      <a:pt x="155" y="13"/>
                    </a:lnTo>
                    <a:lnTo>
                      <a:pt x="146" y="8"/>
                    </a:lnTo>
                    <a:lnTo>
                      <a:pt x="136" y="4"/>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8" name="Freeform 309"/>
              <p:cNvSpPr>
                <a:spLocks/>
              </p:cNvSpPr>
              <p:nvPr/>
            </p:nvSpPr>
            <p:spPr bwMode="auto">
              <a:xfrm>
                <a:off x="5540" y="3850"/>
                <a:ext cx="35" cy="33"/>
              </a:xfrm>
              <a:custGeom>
                <a:avLst/>
                <a:gdLst>
                  <a:gd name="T0" fmla="*/ 105 w 210"/>
                  <a:gd name="T1" fmla="*/ 0 h 197"/>
                  <a:gd name="T2" fmla="*/ 94 w 210"/>
                  <a:gd name="T3" fmla="*/ 0 h 197"/>
                  <a:gd name="T4" fmla="*/ 84 w 210"/>
                  <a:gd name="T5" fmla="*/ 2 h 197"/>
                  <a:gd name="T6" fmla="*/ 73 w 210"/>
                  <a:gd name="T7" fmla="*/ 5 h 197"/>
                  <a:gd name="T8" fmla="*/ 63 w 210"/>
                  <a:gd name="T9" fmla="*/ 8 h 197"/>
                  <a:gd name="T10" fmla="*/ 54 w 210"/>
                  <a:gd name="T11" fmla="*/ 13 h 197"/>
                  <a:gd name="T12" fmla="*/ 46 w 210"/>
                  <a:gd name="T13" fmla="*/ 18 h 197"/>
                  <a:gd name="T14" fmla="*/ 37 w 210"/>
                  <a:gd name="T15" fmla="*/ 23 h 197"/>
                  <a:gd name="T16" fmla="*/ 30 w 210"/>
                  <a:gd name="T17" fmla="*/ 31 h 197"/>
                  <a:gd name="T18" fmla="*/ 23 w 210"/>
                  <a:gd name="T19" fmla="*/ 38 h 197"/>
                  <a:gd name="T20" fmla="*/ 17 w 210"/>
                  <a:gd name="T21" fmla="*/ 46 h 197"/>
                  <a:gd name="T22" fmla="*/ 11 w 210"/>
                  <a:gd name="T23" fmla="*/ 55 h 197"/>
                  <a:gd name="T24" fmla="*/ 8 w 210"/>
                  <a:gd name="T25" fmla="*/ 65 h 197"/>
                  <a:gd name="T26" fmla="*/ 4 w 210"/>
                  <a:gd name="T27" fmla="*/ 74 h 197"/>
                  <a:gd name="T28" fmla="*/ 1 w 210"/>
                  <a:gd name="T29" fmla="*/ 84 h 197"/>
                  <a:gd name="T30" fmla="*/ 0 w 210"/>
                  <a:gd name="T31" fmla="*/ 94 h 197"/>
                  <a:gd name="T32" fmla="*/ 0 w 210"/>
                  <a:gd name="T33" fmla="*/ 105 h 197"/>
                  <a:gd name="T34" fmla="*/ 0 w 210"/>
                  <a:gd name="T35" fmla="*/ 120 h 197"/>
                  <a:gd name="T36" fmla="*/ 3 w 210"/>
                  <a:gd name="T37" fmla="*/ 133 h 197"/>
                  <a:gd name="T38" fmla="*/ 8 w 210"/>
                  <a:gd name="T39" fmla="*/ 148 h 197"/>
                  <a:gd name="T40" fmla="*/ 14 w 210"/>
                  <a:gd name="T41" fmla="*/ 159 h 197"/>
                  <a:gd name="T42" fmla="*/ 22 w 210"/>
                  <a:gd name="T43" fmla="*/ 171 h 197"/>
                  <a:gd name="T44" fmla="*/ 32 w 210"/>
                  <a:gd name="T45" fmla="*/ 181 h 197"/>
                  <a:gd name="T46" fmla="*/ 41 w 210"/>
                  <a:gd name="T47" fmla="*/ 190 h 197"/>
                  <a:gd name="T48" fmla="*/ 53 w 210"/>
                  <a:gd name="T49" fmla="*/ 197 h 197"/>
                  <a:gd name="T50" fmla="*/ 157 w 210"/>
                  <a:gd name="T51" fmla="*/ 197 h 197"/>
                  <a:gd name="T52" fmla="*/ 168 w 210"/>
                  <a:gd name="T53" fmla="*/ 190 h 197"/>
                  <a:gd name="T54" fmla="*/ 178 w 210"/>
                  <a:gd name="T55" fmla="*/ 181 h 197"/>
                  <a:gd name="T56" fmla="*/ 188 w 210"/>
                  <a:gd name="T57" fmla="*/ 171 h 197"/>
                  <a:gd name="T58" fmla="*/ 196 w 210"/>
                  <a:gd name="T59" fmla="*/ 159 h 197"/>
                  <a:gd name="T60" fmla="*/ 202 w 210"/>
                  <a:gd name="T61" fmla="*/ 148 h 197"/>
                  <a:gd name="T62" fmla="*/ 207 w 210"/>
                  <a:gd name="T63" fmla="*/ 133 h 197"/>
                  <a:gd name="T64" fmla="*/ 209 w 210"/>
                  <a:gd name="T65" fmla="*/ 120 h 197"/>
                  <a:gd name="T66" fmla="*/ 210 w 210"/>
                  <a:gd name="T67" fmla="*/ 105 h 197"/>
                  <a:gd name="T68" fmla="*/ 210 w 210"/>
                  <a:gd name="T69" fmla="*/ 94 h 197"/>
                  <a:gd name="T70" fmla="*/ 208 w 210"/>
                  <a:gd name="T71" fmla="*/ 84 h 197"/>
                  <a:gd name="T72" fmla="*/ 205 w 210"/>
                  <a:gd name="T73" fmla="*/ 74 h 197"/>
                  <a:gd name="T74" fmla="*/ 202 w 210"/>
                  <a:gd name="T75" fmla="*/ 65 h 197"/>
                  <a:gd name="T76" fmla="*/ 197 w 210"/>
                  <a:gd name="T77" fmla="*/ 55 h 197"/>
                  <a:gd name="T78" fmla="*/ 192 w 210"/>
                  <a:gd name="T79" fmla="*/ 46 h 197"/>
                  <a:gd name="T80" fmla="*/ 186 w 210"/>
                  <a:gd name="T81" fmla="*/ 38 h 197"/>
                  <a:gd name="T82" fmla="*/ 179 w 210"/>
                  <a:gd name="T83" fmla="*/ 31 h 197"/>
                  <a:gd name="T84" fmla="*/ 172 w 210"/>
                  <a:gd name="T85" fmla="*/ 23 h 197"/>
                  <a:gd name="T86" fmla="*/ 164 w 210"/>
                  <a:gd name="T87" fmla="*/ 18 h 197"/>
                  <a:gd name="T88" fmla="*/ 155 w 210"/>
                  <a:gd name="T89" fmla="*/ 13 h 197"/>
                  <a:gd name="T90" fmla="*/ 146 w 210"/>
                  <a:gd name="T91" fmla="*/ 8 h 197"/>
                  <a:gd name="T92" fmla="*/ 136 w 210"/>
                  <a:gd name="T93" fmla="*/ 5 h 197"/>
                  <a:gd name="T94" fmla="*/ 126 w 210"/>
                  <a:gd name="T95" fmla="*/ 2 h 197"/>
                  <a:gd name="T96" fmla="*/ 116 w 210"/>
                  <a:gd name="T97" fmla="*/ 0 h 197"/>
                  <a:gd name="T98" fmla="*/ 105 w 210"/>
                  <a:gd name="T9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97">
                    <a:moveTo>
                      <a:pt x="105" y="0"/>
                    </a:moveTo>
                    <a:lnTo>
                      <a:pt x="94" y="0"/>
                    </a:lnTo>
                    <a:lnTo>
                      <a:pt x="84" y="2"/>
                    </a:lnTo>
                    <a:lnTo>
                      <a:pt x="73" y="5"/>
                    </a:lnTo>
                    <a:lnTo>
                      <a:pt x="63" y="8"/>
                    </a:lnTo>
                    <a:lnTo>
                      <a:pt x="54" y="13"/>
                    </a:lnTo>
                    <a:lnTo>
                      <a:pt x="46" y="18"/>
                    </a:lnTo>
                    <a:lnTo>
                      <a:pt x="37" y="23"/>
                    </a:lnTo>
                    <a:lnTo>
                      <a:pt x="30" y="31"/>
                    </a:lnTo>
                    <a:lnTo>
                      <a:pt x="23" y="38"/>
                    </a:lnTo>
                    <a:lnTo>
                      <a:pt x="17" y="46"/>
                    </a:lnTo>
                    <a:lnTo>
                      <a:pt x="11" y="55"/>
                    </a:lnTo>
                    <a:lnTo>
                      <a:pt x="8" y="65"/>
                    </a:lnTo>
                    <a:lnTo>
                      <a:pt x="4" y="74"/>
                    </a:lnTo>
                    <a:lnTo>
                      <a:pt x="1" y="84"/>
                    </a:lnTo>
                    <a:lnTo>
                      <a:pt x="0" y="94"/>
                    </a:lnTo>
                    <a:lnTo>
                      <a:pt x="0" y="105"/>
                    </a:lnTo>
                    <a:lnTo>
                      <a:pt x="0" y="120"/>
                    </a:lnTo>
                    <a:lnTo>
                      <a:pt x="3" y="133"/>
                    </a:lnTo>
                    <a:lnTo>
                      <a:pt x="8" y="148"/>
                    </a:lnTo>
                    <a:lnTo>
                      <a:pt x="14" y="159"/>
                    </a:lnTo>
                    <a:lnTo>
                      <a:pt x="22" y="171"/>
                    </a:lnTo>
                    <a:lnTo>
                      <a:pt x="32" y="181"/>
                    </a:lnTo>
                    <a:lnTo>
                      <a:pt x="41" y="190"/>
                    </a:lnTo>
                    <a:lnTo>
                      <a:pt x="53" y="197"/>
                    </a:lnTo>
                    <a:lnTo>
                      <a:pt x="157" y="197"/>
                    </a:lnTo>
                    <a:lnTo>
                      <a:pt x="168" y="190"/>
                    </a:lnTo>
                    <a:lnTo>
                      <a:pt x="178" y="181"/>
                    </a:lnTo>
                    <a:lnTo>
                      <a:pt x="188" y="171"/>
                    </a:lnTo>
                    <a:lnTo>
                      <a:pt x="196" y="159"/>
                    </a:lnTo>
                    <a:lnTo>
                      <a:pt x="202" y="148"/>
                    </a:lnTo>
                    <a:lnTo>
                      <a:pt x="207" y="133"/>
                    </a:lnTo>
                    <a:lnTo>
                      <a:pt x="209" y="120"/>
                    </a:lnTo>
                    <a:lnTo>
                      <a:pt x="210" y="105"/>
                    </a:lnTo>
                    <a:lnTo>
                      <a:pt x="210" y="94"/>
                    </a:lnTo>
                    <a:lnTo>
                      <a:pt x="208" y="84"/>
                    </a:lnTo>
                    <a:lnTo>
                      <a:pt x="205" y="74"/>
                    </a:lnTo>
                    <a:lnTo>
                      <a:pt x="202" y="65"/>
                    </a:lnTo>
                    <a:lnTo>
                      <a:pt x="197" y="55"/>
                    </a:lnTo>
                    <a:lnTo>
                      <a:pt x="192" y="46"/>
                    </a:lnTo>
                    <a:lnTo>
                      <a:pt x="186" y="38"/>
                    </a:lnTo>
                    <a:lnTo>
                      <a:pt x="179" y="31"/>
                    </a:lnTo>
                    <a:lnTo>
                      <a:pt x="172" y="23"/>
                    </a:lnTo>
                    <a:lnTo>
                      <a:pt x="164" y="18"/>
                    </a:lnTo>
                    <a:lnTo>
                      <a:pt x="155" y="13"/>
                    </a:lnTo>
                    <a:lnTo>
                      <a:pt x="146" y="8"/>
                    </a:lnTo>
                    <a:lnTo>
                      <a:pt x="136" y="5"/>
                    </a:lnTo>
                    <a:lnTo>
                      <a:pt x="126"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9" name="Freeform 310"/>
              <p:cNvSpPr>
                <a:spLocks/>
              </p:cNvSpPr>
              <p:nvPr/>
            </p:nvSpPr>
            <p:spPr bwMode="auto">
              <a:xfrm>
                <a:off x="5556" y="3844"/>
                <a:ext cx="35" cy="35"/>
              </a:xfrm>
              <a:custGeom>
                <a:avLst/>
                <a:gdLst>
                  <a:gd name="T0" fmla="*/ 95 w 210"/>
                  <a:gd name="T1" fmla="*/ 2 h 212"/>
                  <a:gd name="T2" fmla="*/ 73 w 210"/>
                  <a:gd name="T3" fmla="*/ 5 h 212"/>
                  <a:gd name="T4" fmla="*/ 54 w 210"/>
                  <a:gd name="T5" fmla="*/ 13 h 212"/>
                  <a:gd name="T6" fmla="*/ 38 w 210"/>
                  <a:gd name="T7" fmla="*/ 25 h 212"/>
                  <a:gd name="T8" fmla="*/ 24 w 210"/>
                  <a:gd name="T9" fmla="*/ 39 h 212"/>
                  <a:gd name="T10" fmla="*/ 13 w 210"/>
                  <a:gd name="T11" fmla="*/ 56 h 212"/>
                  <a:gd name="T12" fmla="*/ 5 w 210"/>
                  <a:gd name="T13" fmla="*/ 75 h 212"/>
                  <a:gd name="T14" fmla="*/ 0 w 210"/>
                  <a:gd name="T15" fmla="*/ 95 h 212"/>
                  <a:gd name="T16" fmla="*/ 0 w 210"/>
                  <a:gd name="T17" fmla="*/ 117 h 212"/>
                  <a:gd name="T18" fmla="*/ 5 w 210"/>
                  <a:gd name="T19" fmla="*/ 138 h 212"/>
                  <a:gd name="T20" fmla="*/ 13 w 210"/>
                  <a:gd name="T21" fmla="*/ 157 h 212"/>
                  <a:gd name="T22" fmla="*/ 24 w 210"/>
                  <a:gd name="T23" fmla="*/ 173 h 212"/>
                  <a:gd name="T24" fmla="*/ 38 w 210"/>
                  <a:gd name="T25" fmla="*/ 187 h 212"/>
                  <a:gd name="T26" fmla="*/ 54 w 210"/>
                  <a:gd name="T27" fmla="*/ 199 h 212"/>
                  <a:gd name="T28" fmla="*/ 73 w 210"/>
                  <a:gd name="T29" fmla="*/ 207 h 212"/>
                  <a:gd name="T30" fmla="*/ 95 w 210"/>
                  <a:gd name="T31" fmla="*/ 211 h 212"/>
                  <a:gd name="T32" fmla="*/ 116 w 210"/>
                  <a:gd name="T33" fmla="*/ 211 h 212"/>
                  <a:gd name="T34" fmla="*/ 137 w 210"/>
                  <a:gd name="T35" fmla="*/ 207 h 212"/>
                  <a:gd name="T36" fmla="*/ 156 w 210"/>
                  <a:gd name="T37" fmla="*/ 199 h 212"/>
                  <a:gd name="T38" fmla="*/ 173 w 210"/>
                  <a:gd name="T39" fmla="*/ 187 h 212"/>
                  <a:gd name="T40" fmla="*/ 187 w 210"/>
                  <a:gd name="T41" fmla="*/ 173 h 212"/>
                  <a:gd name="T42" fmla="*/ 197 w 210"/>
                  <a:gd name="T43" fmla="*/ 157 h 212"/>
                  <a:gd name="T44" fmla="*/ 206 w 210"/>
                  <a:gd name="T45" fmla="*/ 138 h 212"/>
                  <a:gd name="T46" fmla="*/ 210 w 210"/>
                  <a:gd name="T47" fmla="*/ 117 h 212"/>
                  <a:gd name="T48" fmla="*/ 210 w 210"/>
                  <a:gd name="T49" fmla="*/ 95 h 212"/>
                  <a:gd name="T50" fmla="*/ 206 w 210"/>
                  <a:gd name="T51" fmla="*/ 75 h 212"/>
                  <a:gd name="T52" fmla="*/ 197 w 210"/>
                  <a:gd name="T53" fmla="*/ 56 h 212"/>
                  <a:gd name="T54" fmla="*/ 187 w 210"/>
                  <a:gd name="T55" fmla="*/ 39 h 212"/>
                  <a:gd name="T56" fmla="*/ 173 w 210"/>
                  <a:gd name="T57" fmla="*/ 25 h 212"/>
                  <a:gd name="T58" fmla="*/ 156 w 210"/>
                  <a:gd name="T59" fmla="*/ 13 h 212"/>
                  <a:gd name="T60" fmla="*/ 137 w 210"/>
                  <a:gd name="T61" fmla="*/ 5 h 212"/>
                  <a:gd name="T62" fmla="*/ 116 w 210"/>
                  <a:gd name="T6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2">
                    <a:moveTo>
                      <a:pt x="105" y="0"/>
                    </a:moveTo>
                    <a:lnTo>
                      <a:pt x="95" y="2"/>
                    </a:lnTo>
                    <a:lnTo>
                      <a:pt x="84" y="3"/>
                    </a:lnTo>
                    <a:lnTo>
                      <a:pt x="73" y="5"/>
                    </a:lnTo>
                    <a:lnTo>
                      <a:pt x="64" y="9"/>
                    </a:lnTo>
                    <a:lnTo>
                      <a:pt x="54" y="13"/>
                    </a:lnTo>
                    <a:lnTo>
                      <a:pt x="46" y="18"/>
                    </a:lnTo>
                    <a:lnTo>
                      <a:pt x="38" y="25"/>
                    </a:lnTo>
                    <a:lnTo>
                      <a:pt x="31" y="31"/>
                    </a:lnTo>
                    <a:lnTo>
                      <a:pt x="24" y="39"/>
                    </a:lnTo>
                    <a:lnTo>
                      <a:pt x="18" y="48"/>
                    </a:lnTo>
                    <a:lnTo>
                      <a:pt x="13" y="56"/>
                    </a:lnTo>
                    <a:lnTo>
                      <a:pt x="8" y="65"/>
                    </a:lnTo>
                    <a:lnTo>
                      <a:pt x="5" y="75"/>
                    </a:lnTo>
                    <a:lnTo>
                      <a:pt x="2" y="84"/>
                    </a:lnTo>
                    <a:lnTo>
                      <a:pt x="0" y="95"/>
                    </a:lnTo>
                    <a:lnTo>
                      <a:pt x="0" y="106"/>
                    </a:lnTo>
                    <a:lnTo>
                      <a:pt x="0" y="117"/>
                    </a:lnTo>
                    <a:lnTo>
                      <a:pt x="2" y="127"/>
                    </a:lnTo>
                    <a:lnTo>
                      <a:pt x="5" y="138"/>
                    </a:lnTo>
                    <a:lnTo>
                      <a:pt x="8" y="147"/>
                    </a:lnTo>
                    <a:lnTo>
                      <a:pt x="13" y="157"/>
                    </a:lnTo>
                    <a:lnTo>
                      <a:pt x="18" y="165"/>
                    </a:lnTo>
                    <a:lnTo>
                      <a:pt x="24" y="173"/>
                    </a:lnTo>
                    <a:lnTo>
                      <a:pt x="31" y="181"/>
                    </a:lnTo>
                    <a:lnTo>
                      <a:pt x="38" y="187"/>
                    </a:lnTo>
                    <a:lnTo>
                      <a:pt x="46" y="193"/>
                    </a:lnTo>
                    <a:lnTo>
                      <a:pt x="54" y="199"/>
                    </a:lnTo>
                    <a:lnTo>
                      <a:pt x="64" y="204"/>
                    </a:lnTo>
                    <a:lnTo>
                      <a:pt x="73" y="207"/>
                    </a:lnTo>
                    <a:lnTo>
                      <a:pt x="84" y="210"/>
                    </a:lnTo>
                    <a:lnTo>
                      <a:pt x="95" y="211"/>
                    </a:lnTo>
                    <a:lnTo>
                      <a:pt x="105" y="212"/>
                    </a:lnTo>
                    <a:lnTo>
                      <a:pt x="116" y="211"/>
                    </a:lnTo>
                    <a:lnTo>
                      <a:pt x="127" y="210"/>
                    </a:lnTo>
                    <a:lnTo>
                      <a:pt x="137" y="207"/>
                    </a:lnTo>
                    <a:lnTo>
                      <a:pt x="147" y="204"/>
                    </a:lnTo>
                    <a:lnTo>
                      <a:pt x="156" y="199"/>
                    </a:lnTo>
                    <a:lnTo>
                      <a:pt x="164" y="193"/>
                    </a:lnTo>
                    <a:lnTo>
                      <a:pt x="173" y="187"/>
                    </a:lnTo>
                    <a:lnTo>
                      <a:pt x="180" y="181"/>
                    </a:lnTo>
                    <a:lnTo>
                      <a:pt x="187" y="173"/>
                    </a:lnTo>
                    <a:lnTo>
                      <a:pt x="193" y="165"/>
                    </a:lnTo>
                    <a:lnTo>
                      <a:pt x="197" y="157"/>
                    </a:lnTo>
                    <a:lnTo>
                      <a:pt x="202" y="147"/>
                    </a:lnTo>
                    <a:lnTo>
                      <a:pt x="206" y="138"/>
                    </a:lnTo>
                    <a:lnTo>
                      <a:pt x="208" y="127"/>
                    </a:lnTo>
                    <a:lnTo>
                      <a:pt x="210" y="117"/>
                    </a:lnTo>
                    <a:lnTo>
                      <a:pt x="210" y="106"/>
                    </a:lnTo>
                    <a:lnTo>
                      <a:pt x="210" y="95"/>
                    </a:lnTo>
                    <a:lnTo>
                      <a:pt x="208" y="84"/>
                    </a:lnTo>
                    <a:lnTo>
                      <a:pt x="206" y="75"/>
                    </a:lnTo>
                    <a:lnTo>
                      <a:pt x="202" y="65"/>
                    </a:lnTo>
                    <a:lnTo>
                      <a:pt x="197" y="56"/>
                    </a:lnTo>
                    <a:lnTo>
                      <a:pt x="193" y="48"/>
                    </a:lnTo>
                    <a:lnTo>
                      <a:pt x="187" y="39"/>
                    </a:lnTo>
                    <a:lnTo>
                      <a:pt x="180" y="31"/>
                    </a:lnTo>
                    <a:lnTo>
                      <a:pt x="173" y="25"/>
                    </a:lnTo>
                    <a:lnTo>
                      <a:pt x="164" y="18"/>
                    </a:lnTo>
                    <a:lnTo>
                      <a:pt x="156" y="13"/>
                    </a:lnTo>
                    <a:lnTo>
                      <a:pt x="147" y="9"/>
                    </a:lnTo>
                    <a:lnTo>
                      <a:pt x="137" y="5"/>
                    </a:lnTo>
                    <a:lnTo>
                      <a:pt x="127" y="3"/>
                    </a:lnTo>
                    <a:lnTo>
                      <a:pt x="116" y="2"/>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0" name="Freeform 311"/>
              <p:cNvSpPr>
                <a:spLocks/>
              </p:cNvSpPr>
              <p:nvPr/>
            </p:nvSpPr>
            <p:spPr bwMode="auto">
              <a:xfrm>
                <a:off x="5571" y="3832"/>
                <a:ext cx="35" cy="36"/>
              </a:xfrm>
              <a:custGeom>
                <a:avLst/>
                <a:gdLst>
                  <a:gd name="T0" fmla="*/ 95 w 211"/>
                  <a:gd name="T1" fmla="*/ 1 h 212"/>
                  <a:gd name="T2" fmla="*/ 75 w 211"/>
                  <a:gd name="T3" fmla="*/ 5 h 212"/>
                  <a:gd name="T4" fmla="*/ 56 w 211"/>
                  <a:gd name="T5" fmla="*/ 13 h 212"/>
                  <a:gd name="T6" fmla="*/ 38 w 211"/>
                  <a:gd name="T7" fmla="*/ 25 h 212"/>
                  <a:gd name="T8" fmla="*/ 24 w 211"/>
                  <a:gd name="T9" fmla="*/ 39 h 212"/>
                  <a:gd name="T10" fmla="*/ 13 w 211"/>
                  <a:gd name="T11" fmla="*/ 56 h 212"/>
                  <a:gd name="T12" fmla="*/ 5 w 211"/>
                  <a:gd name="T13" fmla="*/ 75 h 212"/>
                  <a:gd name="T14" fmla="*/ 0 w 211"/>
                  <a:gd name="T15" fmla="*/ 95 h 212"/>
                  <a:gd name="T16" fmla="*/ 0 w 211"/>
                  <a:gd name="T17" fmla="*/ 117 h 212"/>
                  <a:gd name="T18" fmla="*/ 5 w 211"/>
                  <a:gd name="T19" fmla="*/ 137 h 212"/>
                  <a:gd name="T20" fmla="*/ 13 w 211"/>
                  <a:gd name="T21" fmla="*/ 156 h 212"/>
                  <a:gd name="T22" fmla="*/ 24 w 211"/>
                  <a:gd name="T23" fmla="*/ 173 h 212"/>
                  <a:gd name="T24" fmla="*/ 38 w 211"/>
                  <a:gd name="T25" fmla="*/ 187 h 212"/>
                  <a:gd name="T26" fmla="*/ 56 w 211"/>
                  <a:gd name="T27" fmla="*/ 199 h 212"/>
                  <a:gd name="T28" fmla="*/ 75 w 211"/>
                  <a:gd name="T29" fmla="*/ 207 h 212"/>
                  <a:gd name="T30" fmla="*/ 95 w 211"/>
                  <a:gd name="T31" fmla="*/ 210 h 212"/>
                  <a:gd name="T32" fmla="*/ 116 w 211"/>
                  <a:gd name="T33" fmla="*/ 210 h 212"/>
                  <a:gd name="T34" fmla="*/ 138 w 211"/>
                  <a:gd name="T35" fmla="*/ 207 h 212"/>
                  <a:gd name="T36" fmla="*/ 156 w 211"/>
                  <a:gd name="T37" fmla="*/ 199 h 212"/>
                  <a:gd name="T38" fmla="*/ 173 w 211"/>
                  <a:gd name="T39" fmla="*/ 187 h 212"/>
                  <a:gd name="T40" fmla="*/ 187 w 211"/>
                  <a:gd name="T41" fmla="*/ 173 h 212"/>
                  <a:gd name="T42" fmla="*/ 199 w 211"/>
                  <a:gd name="T43" fmla="*/ 156 h 212"/>
                  <a:gd name="T44" fmla="*/ 206 w 211"/>
                  <a:gd name="T45" fmla="*/ 137 h 212"/>
                  <a:gd name="T46" fmla="*/ 211 w 211"/>
                  <a:gd name="T47" fmla="*/ 117 h 212"/>
                  <a:gd name="T48" fmla="*/ 211 w 211"/>
                  <a:gd name="T49" fmla="*/ 95 h 212"/>
                  <a:gd name="T50" fmla="*/ 206 w 211"/>
                  <a:gd name="T51" fmla="*/ 75 h 212"/>
                  <a:gd name="T52" fmla="*/ 199 w 211"/>
                  <a:gd name="T53" fmla="*/ 56 h 212"/>
                  <a:gd name="T54" fmla="*/ 187 w 211"/>
                  <a:gd name="T55" fmla="*/ 39 h 212"/>
                  <a:gd name="T56" fmla="*/ 173 w 211"/>
                  <a:gd name="T57" fmla="*/ 25 h 212"/>
                  <a:gd name="T58" fmla="*/ 156 w 211"/>
                  <a:gd name="T59" fmla="*/ 13 h 212"/>
                  <a:gd name="T60" fmla="*/ 138 w 211"/>
                  <a:gd name="T61" fmla="*/ 5 h 212"/>
                  <a:gd name="T62" fmla="*/ 116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6" y="0"/>
                    </a:moveTo>
                    <a:lnTo>
                      <a:pt x="95" y="1"/>
                    </a:lnTo>
                    <a:lnTo>
                      <a:pt x="84" y="2"/>
                    </a:lnTo>
                    <a:lnTo>
                      <a:pt x="75" y="5"/>
                    </a:lnTo>
                    <a:lnTo>
                      <a:pt x="64" y="8"/>
                    </a:lnTo>
                    <a:lnTo>
                      <a:pt x="56" y="13"/>
                    </a:lnTo>
                    <a:lnTo>
                      <a:pt x="47" y="18"/>
                    </a:lnTo>
                    <a:lnTo>
                      <a:pt x="38" y="25"/>
                    </a:lnTo>
                    <a:lnTo>
                      <a:pt x="31" y="31"/>
                    </a:lnTo>
                    <a:lnTo>
                      <a:pt x="24" y="39"/>
                    </a:lnTo>
                    <a:lnTo>
                      <a:pt x="18" y="47"/>
                    </a:lnTo>
                    <a:lnTo>
                      <a:pt x="13" y="56"/>
                    </a:lnTo>
                    <a:lnTo>
                      <a:pt x="9" y="65"/>
                    </a:lnTo>
                    <a:lnTo>
                      <a:pt x="5" y="75"/>
                    </a:lnTo>
                    <a:lnTo>
                      <a:pt x="3" y="84"/>
                    </a:lnTo>
                    <a:lnTo>
                      <a:pt x="0" y="95"/>
                    </a:lnTo>
                    <a:lnTo>
                      <a:pt x="0" y="105"/>
                    </a:lnTo>
                    <a:lnTo>
                      <a:pt x="0" y="117"/>
                    </a:lnTo>
                    <a:lnTo>
                      <a:pt x="3" y="127"/>
                    </a:lnTo>
                    <a:lnTo>
                      <a:pt x="5" y="137"/>
                    </a:lnTo>
                    <a:lnTo>
                      <a:pt x="9" y="147"/>
                    </a:lnTo>
                    <a:lnTo>
                      <a:pt x="13" y="156"/>
                    </a:lnTo>
                    <a:lnTo>
                      <a:pt x="18" y="164"/>
                    </a:lnTo>
                    <a:lnTo>
                      <a:pt x="24" y="173"/>
                    </a:lnTo>
                    <a:lnTo>
                      <a:pt x="31" y="181"/>
                    </a:lnTo>
                    <a:lnTo>
                      <a:pt x="38" y="187"/>
                    </a:lnTo>
                    <a:lnTo>
                      <a:pt x="47" y="193"/>
                    </a:lnTo>
                    <a:lnTo>
                      <a:pt x="56" y="199"/>
                    </a:lnTo>
                    <a:lnTo>
                      <a:pt x="64" y="203"/>
                    </a:lnTo>
                    <a:lnTo>
                      <a:pt x="75" y="207"/>
                    </a:lnTo>
                    <a:lnTo>
                      <a:pt x="84" y="209"/>
                    </a:lnTo>
                    <a:lnTo>
                      <a:pt x="95" y="210"/>
                    </a:lnTo>
                    <a:lnTo>
                      <a:pt x="106" y="212"/>
                    </a:lnTo>
                    <a:lnTo>
                      <a:pt x="116" y="210"/>
                    </a:lnTo>
                    <a:lnTo>
                      <a:pt x="127" y="209"/>
                    </a:lnTo>
                    <a:lnTo>
                      <a:pt x="138" y="207"/>
                    </a:lnTo>
                    <a:lnTo>
                      <a:pt x="147" y="203"/>
                    </a:lnTo>
                    <a:lnTo>
                      <a:pt x="156" y="199"/>
                    </a:lnTo>
                    <a:lnTo>
                      <a:pt x="165" y="193"/>
                    </a:lnTo>
                    <a:lnTo>
                      <a:pt x="173" y="187"/>
                    </a:lnTo>
                    <a:lnTo>
                      <a:pt x="180" y="181"/>
                    </a:lnTo>
                    <a:lnTo>
                      <a:pt x="187" y="173"/>
                    </a:lnTo>
                    <a:lnTo>
                      <a:pt x="193" y="164"/>
                    </a:lnTo>
                    <a:lnTo>
                      <a:pt x="199" y="156"/>
                    </a:lnTo>
                    <a:lnTo>
                      <a:pt x="203" y="147"/>
                    </a:lnTo>
                    <a:lnTo>
                      <a:pt x="206" y="137"/>
                    </a:lnTo>
                    <a:lnTo>
                      <a:pt x="210" y="127"/>
                    </a:lnTo>
                    <a:lnTo>
                      <a:pt x="211" y="117"/>
                    </a:lnTo>
                    <a:lnTo>
                      <a:pt x="211" y="105"/>
                    </a:lnTo>
                    <a:lnTo>
                      <a:pt x="211" y="95"/>
                    </a:lnTo>
                    <a:lnTo>
                      <a:pt x="210" y="84"/>
                    </a:lnTo>
                    <a:lnTo>
                      <a:pt x="206" y="75"/>
                    </a:lnTo>
                    <a:lnTo>
                      <a:pt x="203" y="65"/>
                    </a:lnTo>
                    <a:lnTo>
                      <a:pt x="199" y="56"/>
                    </a:lnTo>
                    <a:lnTo>
                      <a:pt x="193" y="47"/>
                    </a:lnTo>
                    <a:lnTo>
                      <a:pt x="187" y="39"/>
                    </a:lnTo>
                    <a:lnTo>
                      <a:pt x="180" y="31"/>
                    </a:lnTo>
                    <a:lnTo>
                      <a:pt x="173" y="25"/>
                    </a:lnTo>
                    <a:lnTo>
                      <a:pt x="165" y="18"/>
                    </a:lnTo>
                    <a:lnTo>
                      <a:pt x="156" y="13"/>
                    </a:lnTo>
                    <a:lnTo>
                      <a:pt x="147" y="8"/>
                    </a:lnTo>
                    <a:lnTo>
                      <a:pt x="138" y="5"/>
                    </a:lnTo>
                    <a:lnTo>
                      <a:pt x="127" y="2"/>
                    </a:lnTo>
                    <a:lnTo>
                      <a:pt x="116" y="1"/>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1" name="Freeform 312"/>
              <p:cNvSpPr>
                <a:spLocks/>
              </p:cNvSpPr>
              <p:nvPr/>
            </p:nvSpPr>
            <p:spPr bwMode="auto">
              <a:xfrm>
                <a:off x="5587" y="3817"/>
                <a:ext cx="35" cy="35"/>
              </a:xfrm>
              <a:custGeom>
                <a:avLst/>
                <a:gdLst>
                  <a:gd name="T0" fmla="*/ 94 w 210"/>
                  <a:gd name="T1" fmla="*/ 1 h 211"/>
                  <a:gd name="T2" fmla="*/ 74 w 210"/>
                  <a:gd name="T3" fmla="*/ 4 h 211"/>
                  <a:gd name="T4" fmla="*/ 55 w 210"/>
                  <a:gd name="T5" fmla="*/ 13 h 211"/>
                  <a:gd name="T6" fmla="*/ 38 w 210"/>
                  <a:gd name="T7" fmla="*/ 23 h 211"/>
                  <a:gd name="T8" fmla="*/ 23 w 210"/>
                  <a:gd name="T9" fmla="*/ 39 h 211"/>
                  <a:gd name="T10" fmla="*/ 13 w 210"/>
                  <a:gd name="T11" fmla="*/ 55 h 211"/>
                  <a:gd name="T12" fmla="*/ 5 w 210"/>
                  <a:gd name="T13" fmla="*/ 74 h 211"/>
                  <a:gd name="T14" fmla="*/ 0 w 210"/>
                  <a:gd name="T15" fmla="*/ 94 h 211"/>
                  <a:gd name="T16" fmla="*/ 0 w 210"/>
                  <a:gd name="T17" fmla="*/ 115 h 211"/>
                  <a:gd name="T18" fmla="*/ 5 w 210"/>
                  <a:gd name="T19" fmla="*/ 137 h 211"/>
                  <a:gd name="T20" fmla="*/ 13 w 210"/>
                  <a:gd name="T21" fmla="*/ 156 h 211"/>
                  <a:gd name="T22" fmla="*/ 23 w 210"/>
                  <a:gd name="T23" fmla="*/ 172 h 211"/>
                  <a:gd name="T24" fmla="*/ 38 w 210"/>
                  <a:gd name="T25" fmla="*/ 186 h 211"/>
                  <a:gd name="T26" fmla="*/ 55 w 210"/>
                  <a:gd name="T27" fmla="*/ 198 h 211"/>
                  <a:gd name="T28" fmla="*/ 74 w 210"/>
                  <a:gd name="T29" fmla="*/ 207 h 211"/>
                  <a:gd name="T30" fmla="*/ 94 w 210"/>
                  <a:gd name="T31" fmla="*/ 210 h 211"/>
                  <a:gd name="T32" fmla="*/ 116 w 210"/>
                  <a:gd name="T33" fmla="*/ 210 h 211"/>
                  <a:gd name="T34" fmla="*/ 137 w 210"/>
                  <a:gd name="T35" fmla="*/ 207 h 211"/>
                  <a:gd name="T36" fmla="*/ 156 w 210"/>
                  <a:gd name="T37" fmla="*/ 198 h 211"/>
                  <a:gd name="T38" fmla="*/ 172 w 210"/>
                  <a:gd name="T39" fmla="*/ 186 h 211"/>
                  <a:gd name="T40" fmla="*/ 187 w 210"/>
                  <a:gd name="T41" fmla="*/ 172 h 211"/>
                  <a:gd name="T42" fmla="*/ 198 w 210"/>
                  <a:gd name="T43" fmla="*/ 156 h 211"/>
                  <a:gd name="T44" fmla="*/ 205 w 210"/>
                  <a:gd name="T45" fmla="*/ 137 h 211"/>
                  <a:gd name="T46" fmla="*/ 210 w 210"/>
                  <a:gd name="T47" fmla="*/ 115 h 211"/>
                  <a:gd name="T48" fmla="*/ 210 w 210"/>
                  <a:gd name="T49" fmla="*/ 94 h 211"/>
                  <a:gd name="T50" fmla="*/ 205 w 210"/>
                  <a:gd name="T51" fmla="*/ 74 h 211"/>
                  <a:gd name="T52" fmla="*/ 198 w 210"/>
                  <a:gd name="T53" fmla="*/ 55 h 211"/>
                  <a:gd name="T54" fmla="*/ 187 w 210"/>
                  <a:gd name="T55" fmla="*/ 39 h 211"/>
                  <a:gd name="T56" fmla="*/ 172 w 210"/>
                  <a:gd name="T57" fmla="*/ 23 h 211"/>
                  <a:gd name="T58" fmla="*/ 156 w 210"/>
                  <a:gd name="T59" fmla="*/ 13 h 211"/>
                  <a:gd name="T60" fmla="*/ 137 w 210"/>
                  <a:gd name="T61" fmla="*/ 4 h 211"/>
                  <a:gd name="T62" fmla="*/ 116 w 210"/>
                  <a:gd name="T63"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11">
                    <a:moveTo>
                      <a:pt x="105" y="0"/>
                    </a:moveTo>
                    <a:lnTo>
                      <a:pt x="94" y="1"/>
                    </a:lnTo>
                    <a:lnTo>
                      <a:pt x="84" y="2"/>
                    </a:lnTo>
                    <a:lnTo>
                      <a:pt x="74" y="4"/>
                    </a:lnTo>
                    <a:lnTo>
                      <a:pt x="64" y="8"/>
                    </a:lnTo>
                    <a:lnTo>
                      <a:pt x="55" y="13"/>
                    </a:lnTo>
                    <a:lnTo>
                      <a:pt x="46" y="17"/>
                    </a:lnTo>
                    <a:lnTo>
                      <a:pt x="38" y="23"/>
                    </a:lnTo>
                    <a:lnTo>
                      <a:pt x="31" y="30"/>
                    </a:lnTo>
                    <a:lnTo>
                      <a:pt x="23" y="39"/>
                    </a:lnTo>
                    <a:lnTo>
                      <a:pt x="18" y="46"/>
                    </a:lnTo>
                    <a:lnTo>
                      <a:pt x="13" y="55"/>
                    </a:lnTo>
                    <a:lnTo>
                      <a:pt x="8" y="65"/>
                    </a:lnTo>
                    <a:lnTo>
                      <a:pt x="5" y="74"/>
                    </a:lnTo>
                    <a:lnTo>
                      <a:pt x="2" y="84"/>
                    </a:lnTo>
                    <a:lnTo>
                      <a:pt x="0" y="94"/>
                    </a:lnTo>
                    <a:lnTo>
                      <a:pt x="0" y="105"/>
                    </a:lnTo>
                    <a:lnTo>
                      <a:pt x="0" y="115"/>
                    </a:lnTo>
                    <a:lnTo>
                      <a:pt x="2" y="126"/>
                    </a:lnTo>
                    <a:lnTo>
                      <a:pt x="5" y="137"/>
                    </a:lnTo>
                    <a:lnTo>
                      <a:pt x="8" y="146"/>
                    </a:lnTo>
                    <a:lnTo>
                      <a:pt x="13" y="156"/>
                    </a:lnTo>
                    <a:lnTo>
                      <a:pt x="18" y="164"/>
                    </a:lnTo>
                    <a:lnTo>
                      <a:pt x="23" y="172"/>
                    </a:lnTo>
                    <a:lnTo>
                      <a:pt x="31" y="179"/>
                    </a:lnTo>
                    <a:lnTo>
                      <a:pt x="38" y="186"/>
                    </a:lnTo>
                    <a:lnTo>
                      <a:pt x="46" y="192"/>
                    </a:lnTo>
                    <a:lnTo>
                      <a:pt x="55" y="198"/>
                    </a:lnTo>
                    <a:lnTo>
                      <a:pt x="64" y="203"/>
                    </a:lnTo>
                    <a:lnTo>
                      <a:pt x="74" y="207"/>
                    </a:lnTo>
                    <a:lnTo>
                      <a:pt x="84" y="209"/>
                    </a:lnTo>
                    <a:lnTo>
                      <a:pt x="94" y="210"/>
                    </a:lnTo>
                    <a:lnTo>
                      <a:pt x="105" y="211"/>
                    </a:lnTo>
                    <a:lnTo>
                      <a:pt x="116" y="210"/>
                    </a:lnTo>
                    <a:lnTo>
                      <a:pt x="126" y="209"/>
                    </a:lnTo>
                    <a:lnTo>
                      <a:pt x="137" y="207"/>
                    </a:lnTo>
                    <a:lnTo>
                      <a:pt x="146" y="203"/>
                    </a:lnTo>
                    <a:lnTo>
                      <a:pt x="156" y="198"/>
                    </a:lnTo>
                    <a:lnTo>
                      <a:pt x="164" y="192"/>
                    </a:lnTo>
                    <a:lnTo>
                      <a:pt x="172" y="186"/>
                    </a:lnTo>
                    <a:lnTo>
                      <a:pt x="179" y="179"/>
                    </a:lnTo>
                    <a:lnTo>
                      <a:pt x="187" y="172"/>
                    </a:lnTo>
                    <a:lnTo>
                      <a:pt x="192" y="164"/>
                    </a:lnTo>
                    <a:lnTo>
                      <a:pt x="198" y="156"/>
                    </a:lnTo>
                    <a:lnTo>
                      <a:pt x="202" y="146"/>
                    </a:lnTo>
                    <a:lnTo>
                      <a:pt x="205" y="137"/>
                    </a:lnTo>
                    <a:lnTo>
                      <a:pt x="209" y="126"/>
                    </a:lnTo>
                    <a:lnTo>
                      <a:pt x="210" y="115"/>
                    </a:lnTo>
                    <a:lnTo>
                      <a:pt x="210" y="105"/>
                    </a:lnTo>
                    <a:lnTo>
                      <a:pt x="210" y="94"/>
                    </a:lnTo>
                    <a:lnTo>
                      <a:pt x="209" y="84"/>
                    </a:lnTo>
                    <a:lnTo>
                      <a:pt x="205" y="74"/>
                    </a:lnTo>
                    <a:lnTo>
                      <a:pt x="202" y="65"/>
                    </a:lnTo>
                    <a:lnTo>
                      <a:pt x="198" y="55"/>
                    </a:lnTo>
                    <a:lnTo>
                      <a:pt x="192" y="46"/>
                    </a:lnTo>
                    <a:lnTo>
                      <a:pt x="187" y="39"/>
                    </a:lnTo>
                    <a:lnTo>
                      <a:pt x="179" y="30"/>
                    </a:lnTo>
                    <a:lnTo>
                      <a:pt x="172" y="23"/>
                    </a:lnTo>
                    <a:lnTo>
                      <a:pt x="164" y="17"/>
                    </a:lnTo>
                    <a:lnTo>
                      <a:pt x="156" y="13"/>
                    </a:lnTo>
                    <a:lnTo>
                      <a:pt x="146" y="8"/>
                    </a:lnTo>
                    <a:lnTo>
                      <a:pt x="137" y="4"/>
                    </a:lnTo>
                    <a:lnTo>
                      <a:pt x="126" y="2"/>
                    </a:lnTo>
                    <a:lnTo>
                      <a:pt x="116"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2" name="Freeform 313"/>
              <p:cNvSpPr>
                <a:spLocks/>
              </p:cNvSpPr>
              <p:nvPr/>
            </p:nvSpPr>
            <p:spPr bwMode="auto">
              <a:xfrm>
                <a:off x="5603" y="3797"/>
                <a:ext cx="35" cy="36"/>
              </a:xfrm>
              <a:custGeom>
                <a:avLst/>
                <a:gdLst>
                  <a:gd name="T0" fmla="*/ 95 w 212"/>
                  <a:gd name="T1" fmla="*/ 0 h 210"/>
                  <a:gd name="T2" fmla="*/ 75 w 212"/>
                  <a:gd name="T3" fmla="*/ 4 h 210"/>
                  <a:gd name="T4" fmla="*/ 56 w 212"/>
                  <a:gd name="T5" fmla="*/ 13 h 210"/>
                  <a:gd name="T6" fmla="*/ 39 w 212"/>
                  <a:gd name="T7" fmla="*/ 23 h 210"/>
                  <a:gd name="T8" fmla="*/ 24 w 212"/>
                  <a:gd name="T9" fmla="*/ 38 h 210"/>
                  <a:gd name="T10" fmla="*/ 13 w 212"/>
                  <a:gd name="T11" fmla="*/ 55 h 210"/>
                  <a:gd name="T12" fmla="*/ 5 w 212"/>
                  <a:gd name="T13" fmla="*/ 74 h 210"/>
                  <a:gd name="T14" fmla="*/ 1 w 212"/>
                  <a:gd name="T15" fmla="*/ 94 h 210"/>
                  <a:gd name="T16" fmla="*/ 1 w 212"/>
                  <a:gd name="T17" fmla="*/ 116 h 210"/>
                  <a:gd name="T18" fmla="*/ 5 w 212"/>
                  <a:gd name="T19" fmla="*/ 137 h 210"/>
                  <a:gd name="T20" fmla="*/ 13 w 212"/>
                  <a:gd name="T21" fmla="*/ 156 h 210"/>
                  <a:gd name="T22" fmla="*/ 24 w 212"/>
                  <a:gd name="T23" fmla="*/ 172 h 210"/>
                  <a:gd name="T24" fmla="*/ 39 w 212"/>
                  <a:gd name="T25" fmla="*/ 187 h 210"/>
                  <a:gd name="T26" fmla="*/ 56 w 212"/>
                  <a:gd name="T27" fmla="*/ 198 h 210"/>
                  <a:gd name="T28" fmla="*/ 75 w 212"/>
                  <a:gd name="T29" fmla="*/ 205 h 210"/>
                  <a:gd name="T30" fmla="*/ 95 w 212"/>
                  <a:gd name="T31" fmla="*/ 210 h 210"/>
                  <a:gd name="T32" fmla="*/ 116 w 212"/>
                  <a:gd name="T33" fmla="*/ 210 h 210"/>
                  <a:gd name="T34" fmla="*/ 137 w 212"/>
                  <a:gd name="T35" fmla="*/ 205 h 210"/>
                  <a:gd name="T36" fmla="*/ 156 w 212"/>
                  <a:gd name="T37" fmla="*/ 198 h 210"/>
                  <a:gd name="T38" fmla="*/ 173 w 212"/>
                  <a:gd name="T39" fmla="*/ 187 h 210"/>
                  <a:gd name="T40" fmla="*/ 187 w 212"/>
                  <a:gd name="T41" fmla="*/ 172 h 210"/>
                  <a:gd name="T42" fmla="*/ 199 w 212"/>
                  <a:gd name="T43" fmla="*/ 156 h 210"/>
                  <a:gd name="T44" fmla="*/ 207 w 212"/>
                  <a:gd name="T45" fmla="*/ 137 h 210"/>
                  <a:gd name="T46" fmla="*/ 211 w 212"/>
                  <a:gd name="T47" fmla="*/ 116 h 210"/>
                  <a:gd name="T48" fmla="*/ 211 w 212"/>
                  <a:gd name="T49" fmla="*/ 94 h 210"/>
                  <a:gd name="T50" fmla="*/ 207 w 212"/>
                  <a:gd name="T51" fmla="*/ 74 h 210"/>
                  <a:gd name="T52" fmla="*/ 199 w 212"/>
                  <a:gd name="T53" fmla="*/ 55 h 210"/>
                  <a:gd name="T54" fmla="*/ 187 w 212"/>
                  <a:gd name="T55" fmla="*/ 38 h 210"/>
                  <a:gd name="T56" fmla="*/ 173 w 212"/>
                  <a:gd name="T57" fmla="*/ 23 h 210"/>
                  <a:gd name="T58" fmla="*/ 156 w 212"/>
                  <a:gd name="T59" fmla="*/ 13 h 210"/>
                  <a:gd name="T60" fmla="*/ 137 w 212"/>
                  <a:gd name="T61" fmla="*/ 4 h 210"/>
                  <a:gd name="T62" fmla="*/ 116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5" y="0"/>
                    </a:moveTo>
                    <a:lnTo>
                      <a:pt x="95" y="0"/>
                    </a:lnTo>
                    <a:lnTo>
                      <a:pt x="84" y="2"/>
                    </a:lnTo>
                    <a:lnTo>
                      <a:pt x="75" y="4"/>
                    </a:lnTo>
                    <a:lnTo>
                      <a:pt x="65" y="8"/>
                    </a:lnTo>
                    <a:lnTo>
                      <a:pt x="56" y="13"/>
                    </a:lnTo>
                    <a:lnTo>
                      <a:pt x="46" y="17"/>
                    </a:lnTo>
                    <a:lnTo>
                      <a:pt x="39" y="23"/>
                    </a:lnTo>
                    <a:lnTo>
                      <a:pt x="31" y="30"/>
                    </a:lnTo>
                    <a:lnTo>
                      <a:pt x="24" y="38"/>
                    </a:lnTo>
                    <a:lnTo>
                      <a:pt x="18" y="46"/>
                    </a:lnTo>
                    <a:lnTo>
                      <a:pt x="13" y="55"/>
                    </a:lnTo>
                    <a:lnTo>
                      <a:pt x="8" y="64"/>
                    </a:lnTo>
                    <a:lnTo>
                      <a:pt x="5" y="74"/>
                    </a:lnTo>
                    <a:lnTo>
                      <a:pt x="3" y="84"/>
                    </a:lnTo>
                    <a:lnTo>
                      <a:pt x="1" y="94"/>
                    </a:lnTo>
                    <a:lnTo>
                      <a:pt x="0" y="105"/>
                    </a:lnTo>
                    <a:lnTo>
                      <a:pt x="1" y="116"/>
                    </a:lnTo>
                    <a:lnTo>
                      <a:pt x="3" y="126"/>
                    </a:lnTo>
                    <a:lnTo>
                      <a:pt x="5" y="137"/>
                    </a:lnTo>
                    <a:lnTo>
                      <a:pt x="8" y="146"/>
                    </a:lnTo>
                    <a:lnTo>
                      <a:pt x="13" y="156"/>
                    </a:lnTo>
                    <a:lnTo>
                      <a:pt x="18" y="164"/>
                    </a:lnTo>
                    <a:lnTo>
                      <a:pt x="24" y="172"/>
                    </a:lnTo>
                    <a:lnTo>
                      <a:pt x="31" y="179"/>
                    </a:lnTo>
                    <a:lnTo>
                      <a:pt x="39" y="187"/>
                    </a:lnTo>
                    <a:lnTo>
                      <a:pt x="46" y="192"/>
                    </a:lnTo>
                    <a:lnTo>
                      <a:pt x="56" y="198"/>
                    </a:lnTo>
                    <a:lnTo>
                      <a:pt x="65" y="202"/>
                    </a:lnTo>
                    <a:lnTo>
                      <a:pt x="75" y="205"/>
                    </a:lnTo>
                    <a:lnTo>
                      <a:pt x="84" y="209"/>
                    </a:lnTo>
                    <a:lnTo>
                      <a:pt x="95" y="210"/>
                    </a:lnTo>
                    <a:lnTo>
                      <a:pt x="105" y="210"/>
                    </a:lnTo>
                    <a:lnTo>
                      <a:pt x="116" y="210"/>
                    </a:lnTo>
                    <a:lnTo>
                      <a:pt x="127" y="209"/>
                    </a:lnTo>
                    <a:lnTo>
                      <a:pt x="137" y="205"/>
                    </a:lnTo>
                    <a:lnTo>
                      <a:pt x="147" y="202"/>
                    </a:lnTo>
                    <a:lnTo>
                      <a:pt x="156" y="198"/>
                    </a:lnTo>
                    <a:lnTo>
                      <a:pt x="164" y="192"/>
                    </a:lnTo>
                    <a:lnTo>
                      <a:pt x="173" y="187"/>
                    </a:lnTo>
                    <a:lnTo>
                      <a:pt x="180" y="179"/>
                    </a:lnTo>
                    <a:lnTo>
                      <a:pt x="187" y="172"/>
                    </a:lnTo>
                    <a:lnTo>
                      <a:pt x="193" y="164"/>
                    </a:lnTo>
                    <a:lnTo>
                      <a:pt x="199" y="156"/>
                    </a:lnTo>
                    <a:lnTo>
                      <a:pt x="203" y="146"/>
                    </a:lnTo>
                    <a:lnTo>
                      <a:pt x="207" y="137"/>
                    </a:lnTo>
                    <a:lnTo>
                      <a:pt x="209" y="126"/>
                    </a:lnTo>
                    <a:lnTo>
                      <a:pt x="211" y="116"/>
                    </a:lnTo>
                    <a:lnTo>
                      <a:pt x="212" y="105"/>
                    </a:lnTo>
                    <a:lnTo>
                      <a:pt x="211" y="94"/>
                    </a:lnTo>
                    <a:lnTo>
                      <a:pt x="209" y="84"/>
                    </a:lnTo>
                    <a:lnTo>
                      <a:pt x="207" y="74"/>
                    </a:lnTo>
                    <a:lnTo>
                      <a:pt x="203" y="64"/>
                    </a:lnTo>
                    <a:lnTo>
                      <a:pt x="199" y="55"/>
                    </a:lnTo>
                    <a:lnTo>
                      <a:pt x="193" y="46"/>
                    </a:lnTo>
                    <a:lnTo>
                      <a:pt x="187" y="38"/>
                    </a:lnTo>
                    <a:lnTo>
                      <a:pt x="180" y="30"/>
                    </a:lnTo>
                    <a:lnTo>
                      <a:pt x="173" y="23"/>
                    </a:lnTo>
                    <a:lnTo>
                      <a:pt x="164" y="17"/>
                    </a:lnTo>
                    <a:lnTo>
                      <a:pt x="156" y="13"/>
                    </a:lnTo>
                    <a:lnTo>
                      <a:pt x="147" y="8"/>
                    </a:lnTo>
                    <a:lnTo>
                      <a:pt x="137" y="4"/>
                    </a:lnTo>
                    <a:lnTo>
                      <a:pt x="127" y="2"/>
                    </a:lnTo>
                    <a:lnTo>
                      <a:pt x="116"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3" name="Freeform 314"/>
              <p:cNvSpPr>
                <a:spLocks/>
              </p:cNvSpPr>
              <p:nvPr/>
            </p:nvSpPr>
            <p:spPr bwMode="auto">
              <a:xfrm>
                <a:off x="5618" y="3776"/>
                <a:ext cx="35" cy="35"/>
              </a:xfrm>
              <a:custGeom>
                <a:avLst/>
                <a:gdLst>
                  <a:gd name="T0" fmla="*/ 94 w 211"/>
                  <a:gd name="T1" fmla="*/ 1 h 212"/>
                  <a:gd name="T2" fmla="*/ 74 w 211"/>
                  <a:gd name="T3" fmla="*/ 5 h 212"/>
                  <a:gd name="T4" fmla="*/ 55 w 211"/>
                  <a:gd name="T5" fmla="*/ 13 h 212"/>
                  <a:gd name="T6" fmla="*/ 39 w 211"/>
                  <a:gd name="T7" fmla="*/ 25 h 212"/>
                  <a:gd name="T8" fmla="*/ 24 w 211"/>
                  <a:gd name="T9" fmla="*/ 39 h 212"/>
                  <a:gd name="T10" fmla="*/ 13 w 211"/>
                  <a:gd name="T11" fmla="*/ 56 h 212"/>
                  <a:gd name="T12" fmla="*/ 4 w 211"/>
                  <a:gd name="T13" fmla="*/ 75 h 212"/>
                  <a:gd name="T14" fmla="*/ 1 w 211"/>
                  <a:gd name="T15" fmla="*/ 96 h 212"/>
                  <a:gd name="T16" fmla="*/ 1 w 211"/>
                  <a:gd name="T17" fmla="*/ 117 h 212"/>
                  <a:gd name="T18" fmla="*/ 4 w 211"/>
                  <a:gd name="T19" fmla="*/ 137 h 212"/>
                  <a:gd name="T20" fmla="*/ 13 w 211"/>
                  <a:gd name="T21" fmla="*/ 156 h 212"/>
                  <a:gd name="T22" fmla="*/ 24 w 211"/>
                  <a:gd name="T23" fmla="*/ 173 h 212"/>
                  <a:gd name="T24" fmla="*/ 39 w 211"/>
                  <a:gd name="T25" fmla="*/ 187 h 212"/>
                  <a:gd name="T26" fmla="*/ 55 w 211"/>
                  <a:gd name="T27" fmla="*/ 199 h 212"/>
                  <a:gd name="T28" fmla="*/ 74 w 211"/>
                  <a:gd name="T29" fmla="*/ 207 h 212"/>
                  <a:gd name="T30" fmla="*/ 94 w 211"/>
                  <a:gd name="T31" fmla="*/ 211 h 212"/>
                  <a:gd name="T32" fmla="*/ 117 w 211"/>
                  <a:gd name="T33" fmla="*/ 211 h 212"/>
                  <a:gd name="T34" fmla="*/ 137 w 211"/>
                  <a:gd name="T35" fmla="*/ 207 h 212"/>
                  <a:gd name="T36" fmla="*/ 156 w 211"/>
                  <a:gd name="T37" fmla="*/ 199 h 212"/>
                  <a:gd name="T38" fmla="*/ 172 w 211"/>
                  <a:gd name="T39" fmla="*/ 187 h 212"/>
                  <a:gd name="T40" fmla="*/ 186 w 211"/>
                  <a:gd name="T41" fmla="*/ 173 h 212"/>
                  <a:gd name="T42" fmla="*/ 198 w 211"/>
                  <a:gd name="T43" fmla="*/ 156 h 212"/>
                  <a:gd name="T44" fmla="*/ 206 w 211"/>
                  <a:gd name="T45" fmla="*/ 137 h 212"/>
                  <a:gd name="T46" fmla="*/ 210 w 211"/>
                  <a:gd name="T47" fmla="*/ 117 h 212"/>
                  <a:gd name="T48" fmla="*/ 210 w 211"/>
                  <a:gd name="T49" fmla="*/ 96 h 212"/>
                  <a:gd name="T50" fmla="*/ 206 w 211"/>
                  <a:gd name="T51" fmla="*/ 75 h 212"/>
                  <a:gd name="T52" fmla="*/ 198 w 211"/>
                  <a:gd name="T53" fmla="*/ 56 h 212"/>
                  <a:gd name="T54" fmla="*/ 186 w 211"/>
                  <a:gd name="T55" fmla="*/ 39 h 212"/>
                  <a:gd name="T56" fmla="*/ 172 w 211"/>
                  <a:gd name="T57" fmla="*/ 25 h 212"/>
                  <a:gd name="T58" fmla="*/ 156 w 211"/>
                  <a:gd name="T59" fmla="*/ 13 h 212"/>
                  <a:gd name="T60" fmla="*/ 137 w 211"/>
                  <a:gd name="T61" fmla="*/ 5 h 212"/>
                  <a:gd name="T62" fmla="*/ 117 w 211"/>
                  <a:gd name="T63"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12">
                    <a:moveTo>
                      <a:pt x="105" y="0"/>
                    </a:moveTo>
                    <a:lnTo>
                      <a:pt x="94" y="1"/>
                    </a:lnTo>
                    <a:lnTo>
                      <a:pt x="83" y="2"/>
                    </a:lnTo>
                    <a:lnTo>
                      <a:pt x="74" y="5"/>
                    </a:lnTo>
                    <a:lnTo>
                      <a:pt x="65" y="8"/>
                    </a:lnTo>
                    <a:lnTo>
                      <a:pt x="55" y="13"/>
                    </a:lnTo>
                    <a:lnTo>
                      <a:pt x="47" y="19"/>
                    </a:lnTo>
                    <a:lnTo>
                      <a:pt x="39" y="25"/>
                    </a:lnTo>
                    <a:lnTo>
                      <a:pt x="30" y="32"/>
                    </a:lnTo>
                    <a:lnTo>
                      <a:pt x="24" y="39"/>
                    </a:lnTo>
                    <a:lnTo>
                      <a:pt x="17" y="47"/>
                    </a:lnTo>
                    <a:lnTo>
                      <a:pt x="13" y="56"/>
                    </a:lnTo>
                    <a:lnTo>
                      <a:pt x="8" y="65"/>
                    </a:lnTo>
                    <a:lnTo>
                      <a:pt x="4" y="75"/>
                    </a:lnTo>
                    <a:lnTo>
                      <a:pt x="2" y="85"/>
                    </a:lnTo>
                    <a:lnTo>
                      <a:pt x="1" y="96"/>
                    </a:lnTo>
                    <a:lnTo>
                      <a:pt x="0" y="106"/>
                    </a:lnTo>
                    <a:lnTo>
                      <a:pt x="1" y="117"/>
                    </a:lnTo>
                    <a:lnTo>
                      <a:pt x="2" y="128"/>
                    </a:lnTo>
                    <a:lnTo>
                      <a:pt x="4" y="137"/>
                    </a:lnTo>
                    <a:lnTo>
                      <a:pt x="8" y="147"/>
                    </a:lnTo>
                    <a:lnTo>
                      <a:pt x="13" y="156"/>
                    </a:lnTo>
                    <a:lnTo>
                      <a:pt x="17" y="166"/>
                    </a:lnTo>
                    <a:lnTo>
                      <a:pt x="24" y="173"/>
                    </a:lnTo>
                    <a:lnTo>
                      <a:pt x="30" y="181"/>
                    </a:lnTo>
                    <a:lnTo>
                      <a:pt x="39" y="187"/>
                    </a:lnTo>
                    <a:lnTo>
                      <a:pt x="47" y="194"/>
                    </a:lnTo>
                    <a:lnTo>
                      <a:pt x="55" y="199"/>
                    </a:lnTo>
                    <a:lnTo>
                      <a:pt x="65" y="203"/>
                    </a:lnTo>
                    <a:lnTo>
                      <a:pt x="74" y="207"/>
                    </a:lnTo>
                    <a:lnTo>
                      <a:pt x="83" y="209"/>
                    </a:lnTo>
                    <a:lnTo>
                      <a:pt x="94" y="211"/>
                    </a:lnTo>
                    <a:lnTo>
                      <a:pt x="105" y="212"/>
                    </a:lnTo>
                    <a:lnTo>
                      <a:pt x="117" y="211"/>
                    </a:lnTo>
                    <a:lnTo>
                      <a:pt x="126" y="209"/>
                    </a:lnTo>
                    <a:lnTo>
                      <a:pt x="137" y="207"/>
                    </a:lnTo>
                    <a:lnTo>
                      <a:pt x="146" y="203"/>
                    </a:lnTo>
                    <a:lnTo>
                      <a:pt x="156" y="199"/>
                    </a:lnTo>
                    <a:lnTo>
                      <a:pt x="164" y="194"/>
                    </a:lnTo>
                    <a:lnTo>
                      <a:pt x="172" y="187"/>
                    </a:lnTo>
                    <a:lnTo>
                      <a:pt x="180" y="181"/>
                    </a:lnTo>
                    <a:lnTo>
                      <a:pt x="186" y="173"/>
                    </a:lnTo>
                    <a:lnTo>
                      <a:pt x="192" y="166"/>
                    </a:lnTo>
                    <a:lnTo>
                      <a:pt x="198" y="156"/>
                    </a:lnTo>
                    <a:lnTo>
                      <a:pt x="203" y="147"/>
                    </a:lnTo>
                    <a:lnTo>
                      <a:pt x="206" y="137"/>
                    </a:lnTo>
                    <a:lnTo>
                      <a:pt x="209" y="128"/>
                    </a:lnTo>
                    <a:lnTo>
                      <a:pt x="210" y="117"/>
                    </a:lnTo>
                    <a:lnTo>
                      <a:pt x="211" y="106"/>
                    </a:lnTo>
                    <a:lnTo>
                      <a:pt x="210" y="96"/>
                    </a:lnTo>
                    <a:lnTo>
                      <a:pt x="209" y="85"/>
                    </a:lnTo>
                    <a:lnTo>
                      <a:pt x="206" y="75"/>
                    </a:lnTo>
                    <a:lnTo>
                      <a:pt x="203" y="65"/>
                    </a:lnTo>
                    <a:lnTo>
                      <a:pt x="198" y="56"/>
                    </a:lnTo>
                    <a:lnTo>
                      <a:pt x="192" y="47"/>
                    </a:lnTo>
                    <a:lnTo>
                      <a:pt x="186" y="39"/>
                    </a:lnTo>
                    <a:lnTo>
                      <a:pt x="180" y="32"/>
                    </a:lnTo>
                    <a:lnTo>
                      <a:pt x="172" y="25"/>
                    </a:lnTo>
                    <a:lnTo>
                      <a:pt x="164" y="19"/>
                    </a:lnTo>
                    <a:lnTo>
                      <a:pt x="156" y="13"/>
                    </a:lnTo>
                    <a:lnTo>
                      <a:pt x="146" y="8"/>
                    </a:lnTo>
                    <a:lnTo>
                      <a:pt x="137" y="5"/>
                    </a:lnTo>
                    <a:lnTo>
                      <a:pt x="126" y="2"/>
                    </a:lnTo>
                    <a:lnTo>
                      <a:pt x="117" y="1"/>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4" name="Freeform 315"/>
              <p:cNvSpPr>
                <a:spLocks/>
              </p:cNvSpPr>
              <p:nvPr/>
            </p:nvSpPr>
            <p:spPr bwMode="auto">
              <a:xfrm>
                <a:off x="5634" y="3754"/>
                <a:ext cx="35" cy="36"/>
              </a:xfrm>
              <a:custGeom>
                <a:avLst/>
                <a:gdLst>
                  <a:gd name="T0" fmla="*/ 94 w 212"/>
                  <a:gd name="T1" fmla="*/ 0 h 210"/>
                  <a:gd name="T2" fmla="*/ 74 w 212"/>
                  <a:gd name="T3" fmla="*/ 5 h 210"/>
                  <a:gd name="T4" fmla="*/ 55 w 212"/>
                  <a:gd name="T5" fmla="*/ 12 h 210"/>
                  <a:gd name="T6" fmla="*/ 39 w 212"/>
                  <a:gd name="T7" fmla="*/ 24 h 210"/>
                  <a:gd name="T8" fmla="*/ 25 w 212"/>
                  <a:gd name="T9" fmla="*/ 38 h 210"/>
                  <a:gd name="T10" fmla="*/ 13 w 212"/>
                  <a:gd name="T11" fmla="*/ 54 h 210"/>
                  <a:gd name="T12" fmla="*/ 5 w 212"/>
                  <a:gd name="T13" fmla="*/ 73 h 210"/>
                  <a:gd name="T14" fmla="*/ 1 w 212"/>
                  <a:gd name="T15" fmla="*/ 95 h 210"/>
                  <a:gd name="T16" fmla="*/ 1 w 212"/>
                  <a:gd name="T17" fmla="*/ 116 h 210"/>
                  <a:gd name="T18" fmla="*/ 5 w 212"/>
                  <a:gd name="T19" fmla="*/ 136 h 210"/>
                  <a:gd name="T20" fmla="*/ 13 w 212"/>
                  <a:gd name="T21" fmla="*/ 155 h 210"/>
                  <a:gd name="T22" fmla="*/ 25 w 212"/>
                  <a:gd name="T23" fmla="*/ 173 h 210"/>
                  <a:gd name="T24" fmla="*/ 39 w 212"/>
                  <a:gd name="T25" fmla="*/ 187 h 210"/>
                  <a:gd name="T26" fmla="*/ 55 w 212"/>
                  <a:gd name="T27" fmla="*/ 197 h 210"/>
                  <a:gd name="T28" fmla="*/ 74 w 212"/>
                  <a:gd name="T29" fmla="*/ 206 h 210"/>
                  <a:gd name="T30" fmla="*/ 94 w 212"/>
                  <a:gd name="T31" fmla="*/ 210 h 210"/>
                  <a:gd name="T32" fmla="*/ 117 w 212"/>
                  <a:gd name="T33" fmla="*/ 210 h 210"/>
                  <a:gd name="T34" fmla="*/ 137 w 212"/>
                  <a:gd name="T35" fmla="*/ 206 h 210"/>
                  <a:gd name="T36" fmla="*/ 156 w 212"/>
                  <a:gd name="T37" fmla="*/ 197 h 210"/>
                  <a:gd name="T38" fmla="*/ 173 w 212"/>
                  <a:gd name="T39" fmla="*/ 187 h 210"/>
                  <a:gd name="T40" fmla="*/ 187 w 212"/>
                  <a:gd name="T41" fmla="*/ 173 h 210"/>
                  <a:gd name="T42" fmla="*/ 199 w 212"/>
                  <a:gd name="T43" fmla="*/ 155 h 210"/>
                  <a:gd name="T44" fmla="*/ 207 w 212"/>
                  <a:gd name="T45" fmla="*/ 136 h 210"/>
                  <a:gd name="T46" fmla="*/ 210 w 212"/>
                  <a:gd name="T47" fmla="*/ 116 h 210"/>
                  <a:gd name="T48" fmla="*/ 210 w 212"/>
                  <a:gd name="T49" fmla="*/ 95 h 210"/>
                  <a:gd name="T50" fmla="*/ 207 w 212"/>
                  <a:gd name="T51" fmla="*/ 73 h 210"/>
                  <a:gd name="T52" fmla="*/ 199 w 212"/>
                  <a:gd name="T53" fmla="*/ 54 h 210"/>
                  <a:gd name="T54" fmla="*/ 187 w 212"/>
                  <a:gd name="T55" fmla="*/ 38 h 210"/>
                  <a:gd name="T56" fmla="*/ 173 w 212"/>
                  <a:gd name="T57" fmla="*/ 24 h 210"/>
                  <a:gd name="T58" fmla="*/ 156 w 212"/>
                  <a:gd name="T59" fmla="*/ 12 h 210"/>
                  <a:gd name="T60" fmla="*/ 137 w 212"/>
                  <a:gd name="T61" fmla="*/ 5 h 210"/>
                  <a:gd name="T62" fmla="*/ 117 w 21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10">
                    <a:moveTo>
                      <a:pt x="106" y="0"/>
                    </a:moveTo>
                    <a:lnTo>
                      <a:pt x="94" y="0"/>
                    </a:lnTo>
                    <a:lnTo>
                      <a:pt x="85" y="1"/>
                    </a:lnTo>
                    <a:lnTo>
                      <a:pt x="74" y="5"/>
                    </a:lnTo>
                    <a:lnTo>
                      <a:pt x="65" y="8"/>
                    </a:lnTo>
                    <a:lnTo>
                      <a:pt x="55" y="12"/>
                    </a:lnTo>
                    <a:lnTo>
                      <a:pt x="47" y="18"/>
                    </a:lnTo>
                    <a:lnTo>
                      <a:pt x="39" y="24"/>
                    </a:lnTo>
                    <a:lnTo>
                      <a:pt x="31" y="31"/>
                    </a:lnTo>
                    <a:lnTo>
                      <a:pt x="25" y="38"/>
                    </a:lnTo>
                    <a:lnTo>
                      <a:pt x="19" y="46"/>
                    </a:lnTo>
                    <a:lnTo>
                      <a:pt x="13" y="54"/>
                    </a:lnTo>
                    <a:lnTo>
                      <a:pt x="8" y="64"/>
                    </a:lnTo>
                    <a:lnTo>
                      <a:pt x="5" y="73"/>
                    </a:lnTo>
                    <a:lnTo>
                      <a:pt x="2" y="84"/>
                    </a:lnTo>
                    <a:lnTo>
                      <a:pt x="1" y="95"/>
                    </a:lnTo>
                    <a:lnTo>
                      <a:pt x="0" y="105"/>
                    </a:lnTo>
                    <a:lnTo>
                      <a:pt x="1" y="116"/>
                    </a:lnTo>
                    <a:lnTo>
                      <a:pt x="2" y="126"/>
                    </a:lnTo>
                    <a:lnTo>
                      <a:pt x="5" y="136"/>
                    </a:lnTo>
                    <a:lnTo>
                      <a:pt x="8" y="147"/>
                    </a:lnTo>
                    <a:lnTo>
                      <a:pt x="13" y="155"/>
                    </a:lnTo>
                    <a:lnTo>
                      <a:pt x="19" y="164"/>
                    </a:lnTo>
                    <a:lnTo>
                      <a:pt x="25" y="173"/>
                    </a:lnTo>
                    <a:lnTo>
                      <a:pt x="31" y="180"/>
                    </a:lnTo>
                    <a:lnTo>
                      <a:pt x="39" y="187"/>
                    </a:lnTo>
                    <a:lnTo>
                      <a:pt x="47" y="193"/>
                    </a:lnTo>
                    <a:lnTo>
                      <a:pt x="55" y="197"/>
                    </a:lnTo>
                    <a:lnTo>
                      <a:pt x="65" y="202"/>
                    </a:lnTo>
                    <a:lnTo>
                      <a:pt x="74" y="206"/>
                    </a:lnTo>
                    <a:lnTo>
                      <a:pt x="85" y="208"/>
                    </a:lnTo>
                    <a:lnTo>
                      <a:pt x="94" y="210"/>
                    </a:lnTo>
                    <a:lnTo>
                      <a:pt x="106" y="210"/>
                    </a:lnTo>
                    <a:lnTo>
                      <a:pt x="117" y="210"/>
                    </a:lnTo>
                    <a:lnTo>
                      <a:pt x="128" y="208"/>
                    </a:lnTo>
                    <a:lnTo>
                      <a:pt x="137" y="206"/>
                    </a:lnTo>
                    <a:lnTo>
                      <a:pt x="147" y="202"/>
                    </a:lnTo>
                    <a:lnTo>
                      <a:pt x="156" y="197"/>
                    </a:lnTo>
                    <a:lnTo>
                      <a:pt x="164" y="193"/>
                    </a:lnTo>
                    <a:lnTo>
                      <a:pt x="173" y="187"/>
                    </a:lnTo>
                    <a:lnTo>
                      <a:pt x="181" y="180"/>
                    </a:lnTo>
                    <a:lnTo>
                      <a:pt x="187" y="173"/>
                    </a:lnTo>
                    <a:lnTo>
                      <a:pt x="194" y="164"/>
                    </a:lnTo>
                    <a:lnTo>
                      <a:pt x="199" y="155"/>
                    </a:lnTo>
                    <a:lnTo>
                      <a:pt x="203" y="147"/>
                    </a:lnTo>
                    <a:lnTo>
                      <a:pt x="207" y="136"/>
                    </a:lnTo>
                    <a:lnTo>
                      <a:pt x="209" y="126"/>
                    </a:lnTo>
                    <a:lnTo>
                      <a:pt x="210" y="116"/>
                    </a:lnTo>
                    <a:lnTo>
                      <a:pt x="212" y="105"/>
                    </a:lnTo>
                    <a:lnTo>
                      <a:pt x="210" y="95"/>
                    </a:lnTo>
                    <a:lnTo>
                      <a:pt x="209" y="84"/>
                    </a:lnTo>
                    <a:lnTo>
                      <a:pt x="207" y="73"/>
                    </a:lnTo>
                    <a:lnTo>
                      <a:pt x="203" y="64"/>
                    </a:lnTo>
                    <a:lnTo>
                      <a:pt x="199" y="54"/>
                    </a:lnTo>
                    <a:lnTo>
                      <a:pt x="194" y="46"/>
                    </a:lnTo>
                    <a:lnTo>
                      <a:pt x="187" y="38"/>
                    </a:lnTo>
                    <a:lnTo>
                      <a:pt x="181" y="31"/>
                    </a:lnTo>
                    <a:lnTo>
                      <a:pt x="173" y="24"/>
                    </a:lnTo>
                    <a:lnTo>
                      <a:pt x="164" y="18"/>
                    </a:lnTo>
                    <a:lnTo>
                      <a:pt x="156" y="12"/>
                    </a:lnTo>
                    <a:lnTo>
                      <a:pt x="147" y="8"/>
                    </a:lnTo>
                    <a:lnTo>
                      <a:pt x="137" y="5"/>
                    </a:lnTo>
                    <a:lnTo>
                      <a:pt x="128" y="1"/>
                    </a:lnTo>
                    <a:lnTo>
                      <a:pt x="117"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5" name="Freeform 316"/>
              <p:cNvSpPr>
                <a:spLocks/>
              </p:cNvSpPr>
              <p:nvPr/>
            </p:nvSpPr>
            <p:spPr bwMode="auto">
              <a:xfrm>
                <a:off x="5649" y="3736"/>
                <a:ext cx="33" cy="35"/>
              </a:xfrm>
              <a:custGeom>
                <a:avLst/>
                <a:gdLst>
                  <a:gd name="T0" fmla="*/ 107 w 199"/>
                  <a:gd name="T1" fmla="*/ 0 h 211"/>
                  <a:gd name="T2" fmla="*/ 96 w 199"/>
                  <a:gd name="T3" fmla="*/ 0 h 211"/>
                  <a:gd name="T4" fmla="*/ 85 w 199"/>
                  <a:gd name="T5" fmla="*/ 3 h 211"/>
                  <a:gd name="T6" fmla="*/ 75 w 199"/>
                  <a:gd name="T7" fmla="*/ 5 h 211"/>
                  <a:gd name="T8" fmla="*/ 65 w 199"/>
                  <a:gd name="T9" fmla="*/ 8 h 211"/>
                  <a:gd name="T10" fmla="*/ 56 w 199"/>
                  <a:gd name="T11" fmla="*/ 13 h 211"/>
                  <a:gd name="T12" fmla="*/ 48 w 199"/>
                  <a:gd name="T13" fmla="*/ 18 h 211"/>
                  <a:gd name="T14" fmla="*/ 39 w 199"/>
                  <a:gd name="T15" fmla="*/ 24 h 211"/>
                  <a:gd name="T16" fmla="*/ 32 w 199"/>
                  <a:gd name="T17" fmla="*/ 31 h 211"/>
                  <a:gd name="T18" fmla="*/ 25 w 199"/>
                  <a:gd name="T19" fmla="*/ 38 h 211"/>
                  <a:gd name="T20" fmla="*/ 19 w 199"/>
                  <a:gd name="T21" fmla="*/ 46 h 211"/>
                  <a:gd name="T22" fmla="*/ 13 w 199"/>
                  <a:gd name="T23" fmla="*/ 56 h 211"/>
                  <a:gd name="T24" fmla="*/ 9 w 199"/>
                  <a:gd name="T25" fmla="*/ 64 h 211"/>
                  <a:gd name="T26" fmla="*/ 5 w 199"/>
                  <a:gd name="T27" fmla="*/ 75 h 211"/>
                  <a:gd name="T28" fmla="*/ 3 w 199"/>
                  <a:gd name="T29" fmla="*/ 84 h 211"/>
                  <a:gd name="T30" fmla="*/ 1 w 199"/>
                  <a:gd name="T31" fmla="*/ 95 h 211"/>
                  <a:gd name="T32" fmla="*/ 0 w 199"/>
                  <a:gd name="T33" fmla="*/ 105 h 211"/>
                  <a:gd name="T34" fmla="*/ 1 w 199"/>
                  <a:gd name="T35" fmla="*/ 116 h 211"/>
                  <a:gd name="T36" fmla="*/ 3 w 199"/>
                  <a:gd name="T37" fmla="*/ 127 h 211"/>
                  <a:gd name="T38" fmla="*/ 5 w 199"/>
                  <a:gd name="T39" fmla="*/ 137 h 211"/>
                  <a:gd name="T40" fmla="*/ 9 w 199"/>
                  <a:gd name="T41" fmla="*/ 147 h 211"/>
                  <a:gd name="T42" fmla="*/ 13 w 199"/>
                  <a:gd name="T43" fmla="*/ 156 h 211"/>
                  <a:gd name="T44" fmla="*/ 19 w 199"/>
                  <a:gd name="T45" fmla="*/ 165 h 211"/>
                  <a:gd name="T46" fmla="*/ 25 w 199"/>
                  <a:gd name="T47" fmla="*/ 173 h 211"/>
                  <a:gd name="T48" fmla="*/ 32 w 199"/>
                  <a:gd name="T49" fmla="*/ 180 h 211"/>
                  <a:gd name="T50" fmla="*/ 39 w 199"/>
                  <a:gd name="T51" fmla="*/ 187 h 211"/>
                  <a:gd name="T52" fmla="*/ 48 w 199"/>
                  <a:gd name="T53" fmla="*/ 193 h 211"/>
                  <a:gd name="T54" fmla="*/ 56 w 199"/>
                  <a:gd name="T55" fmla="*/ 199 h 211"/>
                  <a:gd name="T56" fmla="*/ 65 w 199"/>
                  <a:gd name="T57" fmla="*/ 202 h 211"/>
                  <a:gd name="T58" fmla="*/ 75 w 199"/>
                  <a:gd name="T59" fmla="*/ 206 h 211"/>
                  <a:gd name="T60" fmla="*/ 85 w 199"/>
                  <a:gd name="T61" fmla="*/ 209 h 211"/>
                  <a:gd name="T62" fmla="*/ 96 w 199"/>
                  <a:gd name="T63" fmla="*/ 211 h 211"/>
                  <a:gd name="T64" fmla="*/ 107 w 199"/>
                  <a:gd name="T65" fmla="*/ 211 h 211"/>
                  <a:gd name="T66" fmla="*/ 121 w 199"/>
                  <a:gd name="T67" fmla="*/ 209 h 211"/>
                  <a:gd name="T68" fmla="*/ 135 w 199"/>
                  <a:gd name="T69" fmla="*/ 207 h 211"/>
                  <a:gd name="T70" fmla="*/ 148 w 199"/>
                  <a:gd name="T71" fmla="*/ 202 h 211"/>
                  <a:gd name="T72" fmla="*/ 161 w 199"/>
                  <a:gd name="T73" fmla="*/ 195 h 211"/>
                  <a:gd name="T74" fmla="*/ 173 w 199"/>
                  <a:gd name="T75" fmla="*/ 188 h 211"/>
                  <a:gd name="T76" fmla="*/ 182 w 199"/>
                  <a:gd name="T77" fmla="*/ 179 h 211"/>
                  <a:gd name="T78" fmla="*/ 192 w 199"/>
                  <a:gd name="T79" fmla="*/ 168 h 211"/>
                  <a:gd name="T80" fmla="*/ 199 w 199"/>
                  <a:gd name="T81" fmla="*/ 156 h 211"/>
                  <a:gd name="T82" fmla="*/ 199 w 199"/>
                  <a:gd name="T83" fmla="*/ 55 h 211"/>
                  <a:gd name="T84" fmla="*/ 192 w 199"/>
                  <a:gd name="T85" fmla="*/ 43 h 211"/>
                  <a:gd name="T86" fmla="*/ 182 w 199"/>
                  <a:gd name="T87" fmla="*/ 32 h 211"/>
                  <a:gd name="T88" fmla="*/ 173 w 199"/>
                  <a:gd name="T89" fmla="*/ 23 h 211"/>
                  <a:gd name="T90" fmla="*/ 161 w 199"/>
                  <a:gd name="T91" fmla="*/ 16 h 211"/>
                  <a:gd name="T92" fmla="*/ 148 w 199"/>
                  <a:gd name="T93" fmla="*/ 8 h 211"/>
                  <a:gd name="T94" fmla="*/ 135 w 199"/>
                  <a:gd name="T95" fmla="*/ 4 h 211"/>
                  <a:gd name="T96" fmla="*/ 121 w 199"/>
                  <a:gd name="T97" fmla="*/ 1 h 211"/>
                  <a:gd name="T98" fmla="*/ 107 w 199"/>
                  <a:gd name="T9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211">
                    <a:moveTo>
                      <a:pt x="107" y="0"/>
                    </a:moveTo>
                    <a:lnTo>
                      <a:pt x="96" y="0"/>
                    </a:lnTo>
                    <a:lnTo>
                      <a:pt x="85" y="3"/>
                    </a:lnTo>
                    <a:lnTo>
                      <a:pt x="75" y="5"/>
                    </a:lnTo>
                    <a:lnTo>
                      <a:pt x="65" y="8"/>
                    </a:lnTo>
                    <a:lnTo>
                      <a:pt x="56" y="13"/>
                    </a:lnTo>
                    <a:lnTo>
                      <a:pt x="48" y="18"/>
                    </a:lnTo>
                    <a:lnTo>
                      <a:pt x="39" y="24"/>
                    </a:lnTo>
                    <a:lnTo>
                      <a:pt x="32" y="31"/>
                    </a:lnTo>
                    <a:lnTo>
                      <a:pt x="25" y="38"/>
                    </a:lnTo>
                    <a:lnTo>
                      <a:pt x="19" y="46"/>
                    </a:lnTo>
                    <a:lnTo>
                      <a:pt x="13" y="56"/>
                    </a:lnTo>
                    <a:lnTo>
                      <a:pt x="9" y="64"/>
                    </a:lnTo>
                    <a:lnTo>
                      <a:pt x="5" y="75"/>
                    </a:lnTo>
                    <a:lnTo>
                      <a:pt x="3" y="84"/>
                    </a:lnTo>
                    <a:lnTo>
                      <a:pt x="1" y="95"/>
                    </a:lnTo>
                    <a:lnTo>
                      <a:pt x="0" y="105"/>
                    </a:lnTo>
                    <a:lnTo>
                      <a:pt x="1" y="116"/>
                    </a:lnTo>
                    <a:lnTo>
                      <a:pt x="3" y="127"/>
                    </a:lnTo>
                    <a:lnTo>
                      <a:pt x="5" y="137"/>
                    </a:lnTo>
                    <a:lnTo>
                      <a:pt x="9" y="147"/>
                    </a:lnTo>
                    <a:lnTo>
                      <a:pt x="13" y="156"/>
                    </a:lnTo>
                    <a:lnTo>
                      <a:pt x="19" y="165"/>
                    </a:lnTo>
                    <a:lnTo>
                      <a:pt x="25" y="173"/>
                    </a:lnTo>
                    <a:lnTo>
                      <a:pt x="32" y="180"/>
                    </a:lnTo>
                    <a:lnTo>
                      <a:pt x="39" y="187"/>
                    </a:lnTo>
                    <a:lnTo>
                      <a:pt x="48" y="193"/>
                    </a:lnTo>
                    <a:lnTo>
                      <a:pt x="56" y="199"/>
                    </a:lnTo>
                    <a:lnTo>
                      <a:pt x="65" y="202"/>
                    </a:lnTo>
                    <a:lnTo>
                      <a:pt x="75" y="206"/>
                    </a:lnTo>
                    <a:lnTo>
                      <a:pt x="85" y="209"/>
                    </a:lnTo>
                    <a:lnTo>
                      <a:pt x="96" y="211"/>
                    </a:lnTo>
                    <a:lnTo>
                      <a:pt x="107" y="211"/>
                    </a:lnTo>
                    <a:lnTo>
                      <a:pt x="121" y="209"/>
                    </a:lnTo>
                    <a:lnTo>
                      <a:pt x="135" y="207"/>
                    </a:lnTo>
                    <a:lnTo>
                      <a:pt x="148" y="202"/>
                    </a:lnTo>
                    <a:lnTo>
                      <a:pt x="161" y="195"/>
                    </a:lnTo>
                    <a:lnTo>
                      <a:pt x="173" y="188"/>
                    </a:lnTo>
                    <a:lnTo>
                      <a:pt x="182" y="179"/>
                    </a:lnTo>
                    <a:lnTo>
                      <a:pt x="192" y="168"/>
                    </a:lnTo>
                    <a:lnTo>
                      <a:pt x="199" y="156"/>
                    </a:lnTo>
                    <a:lnTo>
                      <a:pt x="199" y="55"/>
                    </a:lnTo>
                    <a:lnTo>
                      <a:pt x="192" y="43"/>
                    </a:lnTo>
                    <a:lnTo>
                      <a:pt x="182" y="32"/>
                    </a:lnTo>
                    <a:lnTo>
                      <a:pt x="173" y="23"/>
                    </a:lnTo>
                    <a:lnTo>
                      <a:pt x="161" y="16"/>
                    </a:lnTo>
                    <a:lnTo>
                      <a:pt x="148" y="8"/>
                    </a:lnTo>
                    <a:lnTo>
                      <a:pt x="135" y="4"/>
                    </a:lnTo>
                    <a:lnTo>
                      <a:pt x="121" y="1"/>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6" name="Freeform 317"/>
              <p:cNvSpPr>
                <a:spLocks/>
              </p:cNvSpPr>
              <p:nvPr/>
            </p:nvSpPr>
            <p:spPr bwMode="auto">
              <a:xfrm>
                <a:off x="5665" y="3721"/>
                <a:ext cx="17" cy="35"/>
              </a:xfrm>
              <a:custGeom>
                <a:avLst/>
                <a:gdLst>
                  <a:gd name="T0" fmla="*/ 104 w 104"/>
                  <a:gd name="T1" fmla="*/ 0 h 210"/>
                  <a:gd name="T2" fmla="*/ 93 w 104"/>
                  <a:gd name="T3" fmla="*/ 0 h 210"/>
                  <a:gd name="T4" fmla="*/ 83 w 104"/>
                  <a:gd name="T5" fmla="*/ 2 h 210"/>
                  <a:gd name="T6" fmla="*/ 73 w 104"/>
                  <a:gd name="T7" fmla="*/ 5 h 210"/>
                  <a:gd name="T8" fmla="*/ 64 w 104"/>
                  <a:gd name="T9" fmla="*/ 8 h 210"/>
                  <a:gd name="T10" fmla="*/ 54 w 104"/>
                  <a:gd name="T11" fmla="*/ 13 h 210"/>
                  <a:gd name="T12" fmla="*/ 46 w 104"/>
                  <a:gd name="T13" fmla="*/ 18 h 210"/>
                  <a:gd name="T14" fmla="*/ 38 w 104"/>
                  <a:gd name="T15" fmla="*/ 23 h 210"/>
                  <a:gd name="T16" fmla="*/ 29 w 104"/>
                  <a:gd name="T17" fmla="*/ 31 h 210"/>
                  <a:gd name="T18" fmla="*/ 24 w 104"/>
                  <a:gd name="T19" fmla="*/ 38 h 210"/>
                  <a:gd name="T20" fmla="*/ 18 w 104"/>
                  <a:gd name="T21" fmla="*/ 46 h 210"/>
                  <a:gd name="T22" fmla="*/ 12 w 104"/>
                  <a:gd name="T23" fmla="*/ 55 h 210"/>
                  <a:gd name="T24" fmla="*/ 8 w 104"/>
                  <a:gd name="T25" fmla="*/ 64 h 210"/>
                  <a:gd name="T26" fmla="*/ 5 w 104"/>
                  <a:gd name="T27" fmla="*/ 74 h 210"/>
                  <a:gd name="T28" fmla="*/ 1 w 104"/>
                  <a:gd name="T29" fmla="*/ 84 h 210"/>
                  <a:gd name="T30" fmla="*/ 0 w 104"/>
                  <a:gd name="T31" fmla="*/ 94 h 210"/>
                  <a:gd name="T32" fmla="*/ 0 w 104"/>
                  <a:gd name="T33" fmla="*/ 105 h 210"/>
                  <a:gd name="T34" fmla="*/ 0 w 104"/>
                  <a:gd name="T35" fmla="*/ 116 h 210"/>
                  <a:gd name="T36" fmla="*/ 1 w 104"/>
                  <a:gd name="T37" fmla="*/ 126 h 210"/>
                  <a:gd name="T38" fmla="*/ 5 w 104"/>
                  <a:gd name="T39" fmla="*/ 136 h 210"/>
                  <a:gd name="T40" fmla="*/ 8 w 104"/>
                  <a:gd name="T41" fmla="*/ 146 h 210"/>
                  <a:gd name="T42" fmla="*/ 12 w 104"/>
                  <a:gd name="T43" fmla="*/ 155 h 210"/>
                  <a:gd name="T44" fmla="*/ 18 w 104"/>
                  <a:gd name="T45" fmla="*/ 164 h 210"/>
                  <a:gd name="T46" fmla="*/ 24 w 104"/>
                  <a:gd name="T47" fmla="*/ 171 h 210"/>
                  <a:gd name="T48" fmla="*/ 29 w 104"/>
                  <a:gd name="T49" fmla="*/ 180 h 210"/>
                  <a:gd name="T50" fmla="*/ 38 w 104"/>
                  <a:gd name="T51" fmla="*/ 187 h 210"/>
                  <a:gd name="T52" fmla="*/ 46 w 104"/>
                  <a:gd name="T53" fmla="*/ 193 h 210"/>
                  <a:gd name="T54" fmla="*/ 54 w 104"/>
                  <a:gd name="T55" fmla="*/ 197 h 210"/>
                  <a:gd name="T56" fmla="*/ 64 w 104"/>
                  <a:gd name="T57" fmla="*/ 202 h 210"/>
                  <a:gd name="T58" fmla="*/ 73 w 104"/>
                  <a:gd name="T59" fmla="*/ 206 h 210"/>
                  <a:gd name="T60" fmla="*/ 83 w 104"/>
                  <a:gd name="T61" fmla="*/ 208 h 210"/>
                  <a:gd name="T62" fmla="*/ 93 w 104"/>
                  <a:gd name="T63" fmla="*/ 210 h 210"/>
                  <a:gd name="T64" fmla="*/ 104 w 104"/>
                  <a:gd name="T65" fmla="*/ 210 h 210"/>
                  <a:gd name="T66" fmla="*/ 104 w 104"/>
                  <a:gd name="T6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210">
                    <a:moveTo>
                      <a:pt x="104" y="0"/>
                    </a:moveTo>
                    <a:lnTo>
                      <a:pt x="93" y="0"/>
                    </a:lnTo>
                    <a:lnTo>
                      <a:pt x="83" y="2"/>
                    </a:lnTo>
                    <a:lnTo>
                      <a:pt x="73" y="5"/>
                    </a:lnTo>
                    <a:lnTo>
                      <a:pt x="64" y="8"/>
                    </a:lnTo>
                    <a:lnTo>
                      <a:pt x="54" y="13"/>
                    </a:lnTo>
                    <a:lnTo>
                      <a:pt x="46" y="18"/>
                    </a:lnTo>
                    <a:lnTo>
                      <a:pt x="38" y="23"/>
                    </a:lnTo>
                    <a:lnTo>
                      <a:pt x="29" y="31"/>
                    </a:lnTo>
                    <a:lnTo>
                      <a:pt x="24" y="38"/>
                    </a:lnTo>
                    <a:lnTo>
                      <a:pt x="18" y="46"/>
                    </a:lnTo>
                    <a:lnTo>
                      <a:pt x="12" y="55"/>
                    </a:lnTo>
                    <a:lnTo>
                      <a:pt x="8" y="64"/>
                    </a:lnTo>
                    <a:lnTo>
                      <a:pt x="5" y="74"/>
                    </a:lnTo>
                    <a:lnTo>
                      <a:pt x="1" y="84"/>
                    </a:lnTo>
                    <a:lnTo>
                      <a:pt x="0" y="94"/>
                    </a:lnTo>
                    <a:lnTo>
                      <a:pt x="0" y="105"/>
                    </a:lnTo>
                    <a:lnTo>
                      <a:pt x="0" y="116"/>
                    </a:lnTo>
                    <a:lnTo>
                      <a:pt x="1" y="126"/>
                    </a:lnTo>
                    <a:lnTo>
                      <a:pt x="5" y="136"/>
                    </a:lnTo>
                    <a:lnTo>
                      <a:pt x="8" y="146"/>
                    </a:lnTo>
                    <a:lnTo>
                      <a:pt x="12" y="155"/>
                    </a:lnTo>
                    <a:lnTo>
                      <a:pt x="18" y="164"/>
                    </a:lnTo>
                    <a:lnTo>
                      <a:pt x="24" y="171"/>
                    </a:lnTo>
                    <a:lnTo>
                      <a:pt x="29" y="180"/>
                    </a:lnTo>
                    <a:lnTo>
                      <a:pt x="38" y="187"/>
                    </a:lnTo>
                    <a:lnTo>
                      <a:pt x="46" y="193"/>
                    </a:lnTo>
                    <a:lnTo>
                      <a:pt x="54" y="197"/>
                    </a:lnTo>
                    <a:lnTo>
                      <a:pt x="64" y="202"/>
                    </a:lnTo>
                    <a:lnTo>
                      <a:pt x="73" y="206"/>
                    </a:lnTo>
                    <a:lnTo>
                      <a:pt x="83" y="208"/>
                    </a:lnTo>
                    <a:lnTo>
                      <a:pt x="93" y="210"/>
                    </a:lnTo>
                    <a:lnTo>
                      <a:pt x="104" y="21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7" name="Freeform 320"/>
              <p:cNvSpPr>
                <a:spLocks/>
              </p:cNvSpPr>
              <p:nvPr/>
            </p:nvSpPr>
            <p:spPr bwMode="auto">
              <a:xfrm>
                <a:off x="3004" y="3061"/>
                <a:ext cx="29" cy="169"/>
              </a:xfrm>
              <a:custGeom>
                <a:avLst/>
                <a:gdLst>
                  <a:gd name="T0" fmla="*/ 175 w 175"/>
                  <a:gd name="T1" fmla="*/ 0 h 1017"/>
                  <a:gd name="T2" fmla="*/ 175 w 175"/>
                  <a:gd name="T3" fmla="*/ 1017 h 1017"/>
                  <a:gd name="T4" fmla="*/ 0 w 175"/>
                  <a:gd name="T5" fmla="*/ 711 h 1017"/>
                </a:gdLst>
                <a:ahLst/>
                <a:cxnLst>
                  <a:cxn ang="0">
                    <a:pos x="T0" y="T1"/>
                  </a:cxn>
                  <a:cxn ang="0">
                    <a:pos x="T2" y="T3"/>
                  </a:cxn>
                  <a:cxn ang="0">
                    <a:pos x="T4" y="T5"/>
                  </a:cxn>
                </a:cxnLst>
                <a:rect l="0" t="0" r="r" b="b"/>
                <a:pathLst>
                  <a:path w="175" h="1017">
                    <a:moveTo>
                      <a:pt x="175" y="0"/>
                    </a:moveTo>
                    <a:lnTo>
                      <a:pt x="175" y="1017"/>
                    </a:lnTo>
                    <a:lnTo>
                      <a:pt x="0" y="711"/>
                    </a:lnTo>
                  </a:path>
                </a:pathLst>
              </a:custGeom>
              <a:noFill/>
              <a:ln w="4763">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8" name="Line 321"/>
              <p:cNvSpPr>
                <a:spLocks noChangeShapeType="1"/>
              </p:cNvSpPr>
              <p:nvPr/>
            </p:nvSpPr>
            <p:spPr bwMode="auto">
              <a:xfrm flipV="1">
                <a:off x="3033" y="3179"/>
                <a:ext cx="29" cy="51"/>
              </a:xfrm>
              <a:prstGeom prst="line">
                <a:avLst/>
              </a:prstGeom>
              <a:noFill/>
              <a:ln w="4763">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9" name="Freeform 322"/>
              <p:cNvSpPr>
                <a:spLocks/>
              </p:cNvSpPr>
              <p:nvPr/>
            </p:nvSpPr>
            <p:spPr bwMode="auto">
              <a:xfrm>
                <a:off x="4416" y="2566"/>
                <a:ext cx="29" cy="169"/>
              </a:xfrm>
              <a:custGeom>
                <a:avLst/>
                <a:gdLst>
                  <a:gd name="T0" fmla="*/ 175 w 175"/>
                  <a:gd name="T1" fmla="*/ 0 h 1017"/>
                  <a:gd name="T2" fmla="*/ 175 w 175"/>
                  <a:gd name="T3" fmla="*/ 1017 h 1017"/>
                  <a:gd name="T4" fmla="*/ 0 w 175"/>
                  <a:gd name="T5" fmla="*/ 710 h 1017"/>
                </a:gdLst>
                <a:ahLst/>
                <a:cxnLst>
                  <a:cxn ang="0">
                    <a:pos x="T0" y="T1"/>
                  </a:cxn>
                  <a:cxn ang="0">
                    <a:pos x="T2" y="T3"/>
                  </a:cxn>
                  <a:cxn ang="0">
                    <a:pos x="T4" y="T5"/>
                  </a:cxn>
                </a:cxnLst>
                <a:rect l="0" t="0" r="r" b="b"/>
                <a:pathLst>
                  <a:path w="175" h="1017">
                    <a:moveTo>
                      <a:pt x="175" y="0"/>
                    </a:moveTo>
                    <a:lnTo>
                      <a:pt x="175" y="1017"/>
                    </a:lnTo>
                    <a:lnTo>
                      <a:pt x="0" y="710"/>
                    </a:lnTo>
                  </a:path>
                </a:pathLst>
              </a:custGeom>
              <a:noFill/>
              <a:ln w="4763">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0" name="Line 323"/>
              <p:cNvSpPr>
                <a:spLocks noChangeShapeType="1"/>
              </p:cNvSpPr>
              <p:nvPr/>
            </p:nvSpPr>
            <p:spPr bwMode="auto">
              <a:xfrm flipV="1">
                <a:off x="4445" y="2684"/>
                <a:ext cx="29" cy="51"/>
              </a:xfrm>
              <a:prstGeom prst="line">
                <a:avLst/>
              </a:prstGeom>
              <a:noFill/>
              <a:ln w="4763">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1" name="Freeform 324"/>
              <p:cNvSpPr>
                <a:spLocks/>
              </p:cNvSpPr>
              <p:nvPr/>
            </p:nvSpPr>
            <p:spPr bwMode="auto">
              <a:xfrm>
                <a:off x="3920" y="2363"/>
                <a:ext cx="29" cy="169"/>
              </a:xfrm>
              <a:custGeom>
                <a:avLst/>
                <a:gdLst>
                  <a:gd name="T0" fmla="*/ 175 w 175"/>
                  <a:gd name="T1" fmla="*/ 0 h 1016"/>
                  <a:gd name="T2" fmla="*/ 175 w 175"/>
                  <a:gd name="T3" fmla="*/ 1016 h 1016"/>
                  <a:gd name="T4" fmla="*/ 0 w 175"/>
                  <a:gd name="T5" fmla="*/ 711 h 1016"/>
                </a:gdLst>
                <a:ahLst/>
                <a:cxnLst>
                  <a:cxn ang="0">
                    <a:pos x="T0" y="T1"/>
                  </a:cxn>
                  <a:cxn ang="0">
                    <a:pos x="T2" y="T3"/>
                  </a:cxn>
                  <a:cxn ang="0">
                    <a:pos x="T4" y="T5"/>
                  </a:cxn>
                </a:cxnLst>
                <a:rect l="0" t="0" r="r" b="b"/>
                <a:pathLst>
                  <a:path w="175" h="1016">
                    <a:moveTo>
                      <a:pt x="175" y="0"/>
                    </a:moveTo>
                    <a:lnTo>
                      <a:pt x="175" y="1016"/>
                    </a:lnTo>
                    <a:lnTo>
                      <a:pt x="0" y="711"/>
                    </a:lnTo>
                  </a:path>
                </a:pathLst>
              </a:custGeom>
              <a:noFill/>
              <a:ln w="4763">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2" name="Line 325"/>
              <p:cNvSpPr>
                <a:spLocks noChangeShapeType="1"/>
              </p:cNvSpPr>
              <p:nvPr/>
            </p:nvSpPr>
            <p:spPr bwMode="auto">
              <a:xfrm flipV="1">
                <a:off x="3949" y="2481"/>
                <a:ext cx="29" cy="51"/>
              </a:xfrm>
              <a:prstGeom prst="line">
                <a:avLst/>
              </a:prstGeom>
              <a:noFill/>
              <a:ln w="4763">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3" name="Freeform 326"/>
              <p:cNvSpPr>
                <a:spLocks/>
              </p:cNvSpPr>
              <p:nvPr/>
            </p:nvSpPr>
            <p:spPr bwMode="auto">
              <a:xfrm>
                <a:off x="4942" y="3476"/>
                <a:ext cx="30" cy="170"/>
              </a:xfrm>
              <a:custGeom>
                <a:avLst/>
                <a:gdLst>
                  <a:gd name="T0" fmla="*/ 175 w 175"/>
                  <a:gd name="T1" fmla="*/ 0 h 1016"/>
                  <a:gd name="T2" fmla="*/ 175 w 175"/>
                  <a:gd name="T3" fmla="*/ 1016 h 1016"/>
                  <a:gd name="T4" fmla="*/ 0 w 175"/>
                  <a:gd name="T5" fmla="*/ 710 h 1016"/>
                </a:gdLst>
                <a:ahLst/>
                <a:cxnLst>
                  <a:cxn ang="0">
                    <a:pos x="T0" y="T1"/>
                  </a:cxn>
                  <a:cxn ang="0">
                    <a:pos x="T2" y="T3"/>
                  </a:cxn>
                  <a:cxn ang="0">
                    <a:pos x="T4" y="T5"/>
                  </a:cxn>
                </a:cxnLst>
                <a:rect l="0" t="0" r="r" b="b"/>
                <a:pathLst>
                  <a:path w="175" h="1016">
                    <a:moveTo>
                      <a:pt x="175" y="0"/>
                    </a:moveTo>
                    <a:lnTo>
                      <a:pt x="175" y="1016"/>
                    </a:lnTo>
                    <a:lnTo>
                      <a:pt x="0" y="710"/>
                    </a:lnTo>
                  </a:path>
                </a:pathLst>
              </a:custGeom>
              <a:noFill/>
              <a:ln w="4763">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4" name="Line 327"/>
              <p:cNvSpPr>
                <a:spLocks noChangeShapeType="1"/>
              </p:cNvSpPr>
              <p:nvPr/>
            </p:nvSpPr>
            <p:spPr bwMode="auto">
              <a:xfrm flipV="1">
                <a:off x="4972" y="3595"/>
                <a:ext cx="29" cy="51"/>
              </a:xfrm>
              <a:prstGeom prst="line">
                <a:avLst/>
              </a:prstGeom>
              <a:noFill/>
              <a:ln w="4763">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5" name="Freeform 328"/>
              <p:cNvSpPr>
                <a:spLocks/>
              </p:cNvSpPr>
              <p:nvPr/>
            </p:nvSpPr>
            <p:spPr bwMode="auto">
              <a:xfrm>
                <a:off x="2875" y="3688"/>
                <a:ext cx="651" cy="192"/>
              </a:xfrm>
              <a:custGeom>
                <a:avLst/>
                <a:gdLst>
                  <a:gd name="T0" fmla="*/ 25 w 3909"/>
                  <a:gd name="T1" fmla="*/ 636 h 1154"/>
                  <a:gd name="T2" fmla="*/ 118 w 3909"/>
                  <a:gd name="T3" fmla="*/ 756 h 1154"/>
                  <a:gd name="T4" fmla="*/ 212 w 3909"/>
                  <a:gd name="T5" fmla="*/ 1055 h 1154"/>
                  <a:gd name="T6" fmla="*/ 305 w 3909"/>
                  <a:gd name="T7" fmla="*/ 1143 h 1154"/>
                  <a:gd name="T8" fmla="*/ 405 w 3909"/>
                  <a:gd name="T9" fmla="*/ 886 h 1154"/>
                  <a:gd name="T10" fmla="*/ 499 w 3909"/>
                  <a:gd name="T11" fmla="*/ 474 h 1154"/>
                  <a:gd name="T12" fmla="*/ 592 w 3909"/>
                  <a:gd name="T13" fmla="*/ 163 h 1154"/>
                  <a:gd name="T14" fmla="*/ 686 w 3909"/>
                  <a:gd name="T15" fmla="*/ 51 h 1154"/>
                  <a:gd name="T16" fmla="*/ 779 w 3909"/>
                  <a:gd name="T17" fmla="*/ 107 h 1154"/>
                  <a:gd name="T18" fmla="*/ 872 w 3909"/>
                  <a:gd name="T19" fmla="*/ 219 h 1154"/>
                  <a:gd name="T20" fmla="*/ 967 w 3909"/>
                  <a:gd name="T21" fmla="*/ 312 h 1154"/>
                  <a:gd name="T22" fmla="*/ 1060 w 3909"/>
                  <a:gd name="T23" fmla="*/ 356 h 1154"/>
                  <a:gd name="T24" fmla="*/ 1154 w 3909"/>
                  <a:gd name="T25" fmla="*/ 331 h 1154"/>
                  <a:gd name="T26" fmla="*/ 1247 w 3909"/>
                  <a:gd name="T27" fmla="*/ 244 h 1154"/>
                  <a:gd name="T28" fmla="*/ 1340 w 3909"/>
                  <a:gd name="T29" fmla="*/ 126 h 1154"/>
                  <a:gd name="T30" fmla="*/ 1434 w 3909"/>
                  <a:gd name="T31" fmla="*/ 26 h 1154"/>
                  <a:gd name="T32" fmla="*/ 1527 w 3909"/>
                  <a:gd name="T33" fmla="*/ 13 h 1154"/>
                  <a:gd name="T34" fmla="*/ 1621 w 3909"/>
                  <a:gd name="T35" fmla="*/ 137 h 1154"/>
                  <a:gd name="T36" fmla="*/ 1714 w 3909"/>
                  <a:gd name="T37" fmla="*/ 406 h 1154"/>
                  <a:gd name="T38" fmla="*/ 1808 w 3909"/>
                  <a:gd name="T39" fmla="*/ 749 h 1154"/>
                  <a:gd name="T40" fmla="*/ 1902 w 3909"/>
                  <a:gd name="T41" fmla="*/ 1036 h 1154"/>
                  <a:gd name="T42" fmla="*/ 1995 w 3909"/>
                  <a:gd name="T43" fmla="*/ 1154 h 1154"/>
                  <a:gd name="T44" fmla="*/ 2089 w 3909"/>
                  <a:gd name="T45" fmla="*/ 1061 h 1154"/>
                  <a:gd name="T46" fmla="*/ 2182 w 3909"/>
                  <a:gd name="T47" fmla="*/ 836 h 1154"/>
                  <a:gd name="T48" fmla="*/ 2275 w 3909"/>
                  <a:gd name="T49" fmla="*/ 625 h 1154"/>
                  <a:gd name="T50" fmla="*/ 2369 w 3909"/>
                  <a:gd name="T51" fmla="*/ 556 h 1154"/>
                  <a:gd name="T52" fmla="*/ 2462 w 3909"/>
                  <a:gd name="T53" fmla="*/ 674 h 1154"/>
                  <a:gd name="T54" fmla="*/ 2557 w 3909"/>
                  <a:gd name="T55" fmla="*/ 893 h 1154"/>
                  <a:gd name="T56" fmla="*/ 2650 w 3909"/>
                  <a:gd name="T57" fmla="*/ 1086 h 1154"/>
                  <a:gd name="T58" fmla="*/ 2743 w 3909"/>
                  <a:gd name="T59" fmla="*/ 1154 h 1154"/>
                  <a:gd name="T60" fmla="*/ 2837 w 3909"/>
                  <a:gd name="T61" fmla="*/ 1074 h 1154"/>
                  <a:gd name="T62" fmla="*/ 2930 w 3909"/>
                  <a:gd name="T63" fmla="*/ 924 h 1154"/>
                  <a:gd name="T64" fmla="*/ 3024 w 3909"/>
                  <a:gd name="T65" fmla="*/ 811 h 1154"/>
                  <a:gd name="T66" fmla="*/ 3117 w 3909"/>
                  <a:gd name="T67" fmla="*/ 800 h 1154"/>
                  <a:gd name="T68" fmla="*/ 3210 w 3909"/>
                  <a:gd name="T69" fmla="*/ 893 h 1154"/>
                  <a:gd name="T70" fmla="*/ 3305 w 3909"/>
                  <a:gd name="T71" fmla="*/ 1030 h 1154"/>
                  <a:gd name="T72" fmla="*/ 3398 w 3909"/>
                  <a:gd name="T73" fmla="*/ 1135 h 1154"/>
                  <a:gd name="T74" fmla="*/ 3492 w 3909"/>
                  <a:gd name="T75" fmla="*/ 1148 h 1154"/>
                  <a:gd name="T76" fmla="*/ 3585 w 3909"/>
                  <a:gd name="T77" fmla="*/ 1080 h 1154"/>
                  <a:gd name="T78" fmla="*/ 3678 w 3909"/>
                  <a:gd name="T79" fmla="*/ 986 h 1154"/>
                  <a:gd name="T80" fmla="*/ 3772 w 3909"/>
                  <a:gd name="T81" fmla="*/ 918 h 1154"/>
                  <a:gd name="T82" fmla="*/ 3865 w 3909"/>
                  <a:gd name="T83" fmla="*/ 918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9" h="1154">
                    <a:moveTo>
                      <a:pt x="0" y="680"/>
                    </a:moveTo>
                    <a:lnTo>
                      <a:pt x="25" y="636"/>
                    </a:lnTo>
                    <a:lnTo>
                      <a:pt x="74" y="649"/>
                    </a:lnTo>
                    <a:lnTo>
                      <a:pt x="118" y="756"/>
                    </a:lnTo>
                    <a:lnTo>
                      <a:pt x="168" y="912"/>
                    </a:lnTo>
                    <a:lnTo>
                      <a:pt x="212" y="1055"/>
                    </a:lnTo>
                    <a:lnTo>
                      <a:pt x="261" y="1143"/>
                    </a:lnTo>
                    <a:lnTo>
                      <a:pt x="305" y="1143"/>
                    </a:lnTo>
                    <a:lnTo>
                      <a:pt x="356" y="1049"/>
                    </a:lnTo>
                    <a:lnTo>
                      <a:pt x="405" y="886"/>
                    </a:lnTo>
                    <a:lnTo>
                      <a:pt x="449" y="687"/>
                    </a:lnTo>
                    <a:lnTo>
                      <a:pt x="499" y="474"/>
                    </a:lnTo>
                    <a:lnTo>
                      <a:pt x="543" y="294"/>
                    </a:lnTo>
                    <a:lnTo>
                      <a:pt x="592" y="163"/>
                    </a:lnTo>
                    <a:lnTo>
                      <a:pt x="636" y="82"/>
                    </a:lnTo>
                    <a:lnTo>
                      <a:pt x="686" y="51"/>
                    </a:lnTo>
                    <a:lnTo>
                      <a:pt x="729" y="69"/>
                    </a:lnTo>
                    <a:lnTo>
                      <a:pt x="779" y="107"/>
                    </a:lnTo>
                    <a:lnTo>
                      <a:pt x="823" y="163"/>
                    </a:lnTo>
                    <a:lnTo>
                      <a:pt x="872" y="219"/>
                    </a:lnTo>
                    <a:lnTo>
                      <a:pt x="916" y="275"/>
                    </a:lnTo>
                    <a:lnTo>
                      <a:pt x="967" y="312"/>
                    </a:lnTo>
                    <a:lnTo>
                      <a:pt x="1009" y="344"/>
                    </a:lnTo>
                    <a:lnTo>
                      <a:pt x="1060" y="356"/>
                    </a:lnTo>
                    <a:lnTo>
                      <a:pt x="1104" y="350"/>
                    </a:lnTo>
                    <a:lnTo>
                      <a:pt x="1154" y="331"/>
                    </a:lnTo>
                    <a:lnTo>
                      <a:pt x="1197" y="294"/>
                    </a:lnTo>
                    <a:lnTo>
                      <a:pt x="1247" y="244"/>
                    </a:lnTo>
                    <a:lnTo>
                      <a:pt x="1291" y="181"/>
                    </a:lnTo>
                    <a:lnTo>
                      <a:pt x="1340" y="126"/>
                    </a:lnTo>
                    <a:lnTo>
                      <a:pt x="1384" y="69"/>
                    </a:lnTo>
                    <a:lnTo>
                      <a:pt x="1434" y="26"/>
                    </a:lnTo>
                    <a:lnTo>
                      <a:pt x="1478" y="0"/>
                    </a:lnTo>
                    <a:lnTo>
                      <a:pt x="1527" y="13"/>
                    </a:lnTo>
                    <a:lnTo>
                      <a:pt x="1571" y="57"/>
                    </a:lnTo>
                    <a:lnTo>
                      <a:pt x="1621" y="137"/>
                    </a:lnTo>
                    <a:lnTo>
                      <a:pt x="1664" y="257"/>
                    </a:lnTo>
                    <a:lnTo>
                      <a:pt x="1714" y="406"/>
                    </a:lnTo>
                    <a:lnTo>
                      <a:pt x="1758" y="575"/>
                    </a:lnTo>
                    <a:lnTo>
                      <a:pt x="1808" y="749"/>
                    </a:lnTo>
                    <a:lnTo>
                      <a:pt x="1852" y="905"/>
                    </a:lnTo>
                    <a:lnTo>
                      <a:pt x="1902" y="1036"/>
                    </a:lnTo>
                    <a:lnTo>
                      <a:pt x="1946" y="1124"/>
                    </a:lnTo>
                    <a:lnTo>
                      <a:pt x="1995" y="1154"/>
                    </a:lnTo>
                    <a:lnTo>
                      <a:pt x="2039" y="1130"/>
                    </a:lnTo>
                    <a:lnTo>
                      <a:pt x="2089" y="1061"/>
                    </a:lnTo>
                    <a:lnTo>
                      <a:pt x="2132" y="955"/>
                    </a:lnTo>
                    <a:lnTo>
                      <a:pt x="2182" y="836"/>
                    </a:lnTo>
                    <a:lnTo>
                      <a:pt x="2226" y="718"/>
                    </a:lnTo>
                    <a:lnTo>
                      <a:pt x="2275" y="625"/>
                    </a:lnTo>
                    <a:lnTo>
                      <a:pt x="2319" y="568"/>
                    </a:lnTo>
                    <a:lnTo>
                      <a:pt x="2369" y="556"/>
                    </a:lnTo>
                    <a:lnTo>
                      <a:pt x="2412" y="594"/>
                    </a:lnTo>
                    <a:lnTo>
                      <a:pt x="2462" y="674"/>
                    </a:lnTo>
                    <a:lnTo>
                      <a:pt x="2506" y="781"/>
                    </a:lnTo>
                    <a:lnTo>
                      <a:pt x="2557" y="893"/>
                    </a:lnTo>
                    <a:lnTo>
                      <a:pt x="2599" y="998"/>
                    </a:lnTo>
                    <a:lnTo>
                      <a:pt x="2650" y="1086"/>
                    </a:lnTo>
                    <a:lnTo>
                      <a:pt x="2694" y="1135"/>
                    </a:lnTo>
                    <a:lnTo>
                      <a:pt x="2743" y="1154"/>
                    </a:lnTo>
                    <a:lnTo>
                      <a:pt x="2787" y="1130"/>
                    </a:lnTo>
                    <a:lnTo>
                      <a:pt x="2837" y="1074"/>
                    </a:lnTo>
                    <a:lnTo>
                      <a:pt x="2881" y="1005"/>
                    </a:lnTo>
                    <a:lnTo>
                      <a:pt x="2930" y="924"/>
                    </a:lnTo>
                    <a:lnTo>
                      <a:pt x="2974" y="855"/>
                    </a:lnTo>
                    <a:lnTo>
                      <a:pt x="3024" y="811"/>
                    </a:lnTo>
                    <a:lnTo>
                      <a:pt x="3067" y="787"/>
                    </a:lnTo>
                    <a:lnTo>
                      <a:pt x="3117" y="800"/>
                    </a:lnTo>
                    <a:lnTo>
                      <a:pt x="3161" y="836"/>
                    </a:lnTo>
                    <a:lnTo>
                      <a:pt x="3210" y="893"/>
                    </a:lnTo>
                    <a:lnTo>
                      <a:pt x="3254" y="968"/>
                    </a:lnTo>
                    <a:lnTo>
                      <a:pt x="3305" y="1030"/>
                    </a:lnTo>
                    <a:lnTo>
                      <a:pt x="3347" y="1092"/>
                    </a:lnTo>
                    <a:lnTo>
                      <a:pt x="3398" y="1135"/>
                    </a:lnTo>
                    <a:lnTo>
                      <a:pt x="3442" y="1154"/>
                    </a:lnTo>
                    <a:lnTo>
                      <a:pt x="3492" y="1148"/>
                    </a:lnTo>
                    <a:lnTo>
                      <a:pt x="3535" y="1124"/>
                    </a:lnTo>
                    <a:lnTo>
                      <a:pt x="3585" y="1080"/>
                    </a:lnTo>
                    <a:lnTo>
                      <a:pt x="3629" y="1036"/>
                    </a:lnTo>
                    <a:lnTo>
                      <a:pt x="3678" y="986"/>
                    </a:lnTo>
                    <a:lnTo>
                      <a:pt x="3722" y="949"/>
                    </a:lnTo>
                    <a:lnTo>
                      <a:pt x="3772" y="918"/>
                    </a:lnTo>
                    <a:lnTo>
                      <a:pt x="3816" y="912"/>
                    </a:lnTo>
                    <a:lnTo>
                      <a:pt x="3865" y="918"/>
                    </a:lnTo>
                    <a:lnTo>
                      <a:pt x="3909" y="943"/>
                    </a:lnTo>
                  </a:path>
                </a:pathLst>
              </a:custGeom>
              <a:noFill/>
              <a:ln w="4763">
                <a:solidFill>
                  <a:srgbClr val="BDBF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6" name="Freeform 329"/>
              <p:cNvSpPr>
                <a:spLocks/>
              </p:cNvSpPr>
              <p:nvPr/>
            </p:nvSpPr>
            <p:spPr bwMode="auto">
              <a:xfrm>
                <a:off x="4300" y="2811"/>
                <a:ext cx="297" cy="1069"/>
              </a:xfrm>
              <a:custGeom>
                <a:avLst/>
                <a:gdLst>
                  <a:gd name="T0" fmla="*/ 0 w 1783"/>
                  <a:gd name="T1" fmla="*/ 5888 h 6417"/>
                  <a:gd name="T2" fmla="*/ 50 w 1783"/>
                  <a:gd name="T3" fmla="*/ 6044 h 6417"/>
                  <a:gd name="T4" fmla="*/ 94 w 1783"/>
                  <a:gd name="T5" fmla="*/ 6206 h 6417"/>
                  <a:gd name="T6" fmla="*/ 143 w 1783"/>
                  <a:gd name="T7" fmla="*/ 6343 h 6417"/>
                  <a:gd name="T8" fmla="*/ 187 w 1783"/>
                  <a:gd name="T9" fmla="*/ 6411 h 6417"/>
                  <a:gd name="T10" fmla="*/ 237 w 1783"/>
                  <a:gd name="T11" fmla="*/ 6393 h 6417"/>
                  <a:gd name="T12" fmla="*/ 280 w 1783"/>
                  <a:gd name="T13" fmla="*/ 6255 h 6417"/>
                  <a:gd name="T14" fmla="*/ 330 w 1783"/>
                  <a:gd name="T15" fmla="*/ 5994 h 6417"/>
                  <a:gd name="T16" fmla="*/ 374 w 1783"/>
                  <a:gd name="T17" fmla="*/ 5594 h 6417"/>
                  <a:gd name="T18" fmla="*/ 423 w 1783"/>
                  <a:gd name="T19" fmla="*/ 5071 h 6417"/>
                  <a:gd name="T20" fmla="*/ 467 w 1783"/>
                  <a:gd name="T21" fmla="*/ 4440 h 6417"/>
                  <a:gd name="T22" fmla="*/ 518 w 1783"/>
                  <a:gd name="T23" fmla="*/ 3730 h 6417"/>
                  <a:gd name="T24" fmla="*/ 560 w 1783"/>
                  <a:gd name="T25" fmla="*/ 2993 h 6417"/>
                  <a:gd name="T26" fmla="*/ 611 w 1783"/>
                  <a:gd name="T27" fmla="*/ 2252 h 6417"/>
                  <a:gd name="T28" fmla="*/ 655 w 1783"/>
                  <a:gd name="T29" fmla="*/ 1559 h 6417"/>
                  <a:gd name="T30" fmla="*/ 705 w 1783"/>
                  <a:gd name="T31" fmla="*/ 960 h 6417"/>
                  <a:gd name="T32" fmla="*/ 748 w 1783"/>
                  <a:gd name="T33" fmla="*/ 486 h 6417"/>
                  <a:gd name="T34" fmla="*/ 798 w 1783"/>
                  <a:gd name="T35" fmla="*/ 155 h 6417"/>
                  <a:gd name="T36" fmla="*/ 842 w 1783"/>
                  <a:gd name="T37" fmla="*/ 0 h 6417"/>
                  <a:gd name="T38" fmla="*/ 891 w 1783"/>
                  <a:gd name="T39" fmla="*/ 12 h 6417"/>
                  <a:gd name="T40" fmla="*/ 935 w 1783"/>
                  <a:gd name="T41" fmla="*/ 193 h 6417"/>
                  <a:gd name="T42" fmla="*/ 985 w 1783"/>
                  <a:gd name="T43" fmla="*/ 524 h 6417"/>
                  <a:gd name="T44" fmla="*/ 1029 w 1783"/>
                  <a:gd name="T45" fmla="*/ 979 h 6417"/>
                  <a:gd name="T46" fmla="*/ 1078 w 1783"/>
                  <a:gd name="T47" fmla="*/ 1540 h 6417"/>
                  <a:gd name="T48" fmla="*/ 1122 w 1783"/>
                  <a:gd name="T49" fmla="*/ 2158 h 6417"/>
                  <a:gd name="T50" fmla="*/ 1172 w 1783"/>
                  <a:gd name="T51" fmla="*/ 2812 h 6417"/>
                  <a:gd name="T52" fmla="*/ 1215 w 1783"/>
                  <a:gd name="T53" fmla="*/ 3461 h 6417"/>
                  <a:gd name="T54" fmla="*/ 1266 w 1783"/>
                  <a:gd name="T55" fmla="*/ 4079 h 6417"/>
                  <a:gd name="T56" fmla="*/ 1309 w 1783"/>
                  <a:gd name="T57" fmla="*/ 4646 h 6417"/>
                  <a:gd name="T58" fmla="*/ 1359 w 1783"/>
                  <a:gd name="T59" fmla="*/ 5145 h 6417"/>
                  <a:gd name="T60" fmla="*/ 1403 w 1783"/>
                  <a:gd name="T61" fmla="*/ 5557 h 6417"/>
                  <a:gd name="T62" fmla="*/ 1453 w 1783"/>
                  <a:gd name="T63" fmla="*/ 5882 h 6417"/>
                  <a:gd name="T64" fmla="*/ 1502 w 1783"/>
                  <a:gd name="T65" fmla="*/ 6124 h 6417"/>
                  <a:gd name="T66" fmla="*/ 1546 w 1783"/>
                  <a:gd name="T67" fmla="*/ 6286 h 6417"/>
                  <a:gd name="T68" fmla="*/ 1596 w 1783"/>
                  <a:gd name="T69" fmla="*/ 6381 h 6417"/>
                  <a:gd name="T70" fmla="*/ 1640 w 1783"/>
                  <a:gd name="T71" fmla="*/ 6417 h 6417"/>
                  <a:gd name="T72" fmla="*/ 1689 w 1783"/>
                  <a:gd name="T73" fmla="*/ 6406 h 6417"/>
                  <a:gd name="T74" fmla="*/ 1733 w 1783"/>
                  <a:gd name="T75" fmla="*/ 6374 h 6417"/>
                  <a:gd name="T76" fmla="*/ 1783 w 1783"/>
                  <a:gd name="T77" fmla="*/ 6324 h 6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3" h="6417">
                    <a:moveTo>
                      <a:pt x="0" y="5888"/>
                    </a:moveTo>
                    <a:lnTo>
                      <a:pt x="50" y="6044"/>
                    </a:lnTo>
                    <a:lnTo>
                      <a:pt x="94" y="6206"/>
                    </a:lnTo>
                    <a:lnTo>
                      <a:pt x="143" y="6343"/>
                    </a:lnTo>
                    <a:lnTo>
                      <a:pt x="187" y="6411"/>
                    </a:lnTo>
                    <a:lnTo>
                      <a:pt x="237" y="6393"/>
                    </a:lnTo>
                    <a:lnTo>
                      <a:pt x="280" y="6255"/>
                    </a:lnTo>
                    <a:lnTo>
                      <a:pt x="330" y="5994"/>
                    </a:lnTo>
                    <a:lnTo>
                      <a:pt x="374" y="5594"/>
                    </a:lnTo>
                    <a:lnTo>
                      <a:pt x="423" y="5071"/>
                    </a:lnTo>
                    <a:lnTo>
                      <a:pt x="467" y="4440"/>
                    </a:lnTo>
                    <a:lnTo>
                      <a:pt x="518" y="3730"/>
                    </a:lnTo>
                    <a:lnTo>
                      <a:pt x="560" y="2993"/>
                    </a:lnTo>
                    <a:lnTo>
                      <a:pt x="611" y="2252"/>
                    </a:lnTo>
                    <a:lnTo>
                      <a:pt x="655" y="1559"/>
                    </a:lnTo>
                    <a:lnTo>
                      <a:pt x="705" y="960"/>
                    </a:lnTo>
                    <a:lnTo>
                      <a:pt x="748" y="486"/>
                    </a:lnTo>
                    <a:lnTo>
                      <a:pt x="798" y="155"/>
                    </a:lnTo>
                    <a:lnTo>
                      <a:pt x="842" y="0"/>
                    </a:lnTo>
                    <a:lnTo>
                      <a:pt x="891" y="12"/>
                    </a:lnTo>
                    <a:lnTo>
                      <a:pt x="935" y="193"/>
                    </a:lnTo>
                    <a:lnTo>
                      <a:pt x="985" y="524"/>
                    </a:lnTo>
                    <a:lnTo>
                      <a:pt x="1029" y="979"/>
                    </a:lnTo>
                    <a:lnTo>
                      <a:pt x="1078" y="1540"/>
                    </a:lnTo>
                    <a:lnTo>
                      <a:pt x="1122" y="2158"/>
                    </a:lnTo>
                    <a:lnTo>
                      <a:pt x="1172" y="2812"/>
                    </a:lnTo>
                    <a:lnTo>
                      <a:pt x="1215" y="3461"/>
                    </a:lnTo>
                    <a:lnTo>
                      <a:pt x="1266" y="4079"/>
                    </a:lnTo>
                    <a:lnTo>
                      <a:pt x="1309" y="4646"/>
                    </a:lnTo>
                    <a:lnTo>
                      <a:pt x="1359" y="5145"/>
                    </a:lnTo>
                    <a:lnTo>
                      <a:pt x="1403" y="5557"/>
                    </a:lnTo>
                    <a:lnTo>
                      <a:pt x="1453" y="5882"/>
                    </a:lnTo>
                    <a:lnTo>
                      <a:pt x="1502" y="6124"/>
                    </a:lnTo>
                    <a:lnTo>
                      <a:pt x="1546" y="6286"/>
                    </a:lnTo>
                    <a:lnTo>
                      <a:pt x="1596" y="6381"/>
                    </a:lnTo>
                    <a:lnTo>
                      <a:pt x="1640" y="6417"/>
                    </a:lnTo>
                    <a:lnTo>
                      <a:pt x="1689" y="6406"/>
                    </a:lnTo>
                    <a:lnTo>
                      <a:pt x="1733" y="6374"/>
                    </a:lnTo>
                    <a:lnTo>
                      <a:pt x="1783" y="6324"/>
                    </a:lnTo>
                  </a:path>
                </a:pathLst>
              </a:custGeom>
              <a:noFill/>
              <a:ln w="4763">
                <a:solidFill>
                  <a:srgbClr val="BDBF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7" name="Freeform 330"/>
              <p:cNvSpPr>
                <a:spLocks/>
              </p:cNvSpPr>
              <p:nvPr/>
            </p:nvSpPr>
            <p:spPr bwMode="auto">
              <a:xfrm>
                <a:off x="3784" y="2649"/>
                <a:ext cx="320" cy="1231"/>
              </a:xfrm>
              <a:custGeom>
                <a:avLst/>
                <a:gdLst>
                  <a:gd name="T0" fmla="*/ 0 w 1921"/>
                  <a:gd name="T1" fmla="*/ 7004 h 7390"/>
                  <a:gd name="T2" fmla="*/ 50 w 1921"/>
                  <a:gd name="T3" fmla="*/ 6867 h 7390"/>
                  <a:gd name="T4" fmla="*/ 93 w 1921"/>
                  <a:gd name="T5" fmla="*/ 6760 h 7390"/>
                  <a:gd name="T6" fmla="*/ 144 w 1921"/>
                  <a:gd name="T7" fmla="*/ 6710 h 7390"/>
                  <a:gd name="T8" fmla="*/ 188 w 1921"/>
                  <a:gd name="T9" fmla="*/ 6735 h 7390"/>
                  <a:gd name="T10" fmla="*/ 238 w 1921"/>
                  <a:gd name="T11" fmla="*/ 6830 h 7390"/>
                  <a:gd name="T12" fmla="*/ 281 w 1921"/>
                  <a:gd name="T13" fmla="*/ 6985 h 7390"/>
                  <a:gd name="T14" fmla="*/ 331 w 1921"/>
                  <a:gd name="T15" fmla="*/ 7160 h 7390"/>
                  <a:gd name="T16" fmla="*/ 375 w 1921"/>
                  <a:gd name="T17" fmla="*/ 7316 h 7390"/>
                  <a:gd name="T18" fmla="*/ 424 w 1921"/>
                  <a:gd name="T19" fmla="*/ 7390 h 7390"/>
                  <a:gd name="T20" fmla="*/ 468 w 1921"/>
                  <a:gd name="T21" fmla="*/ 7335 h 7390"/>
                  <a:gd name="T22" fmla="*/ 518 w 1921"/>
                  <a:gd name="T23" fmla="*/ 7104 h 7390"/>
                  <a:gd name="T24" fmla="*/ 561 w 1921"/>
                  <a:gd name="T25" fmla="*/ 6680 h 7390"/>
                  <a:gd name="T26" fmla="*/ 611 w 1921"/>
                  <a:gd name="T27" fmla="*/ 6049 h 7390"/>
                  <a:gd name="T28" fmla="*/ 655 w 1921"/>
                  <a:gd name="T29" fmla="*/ 5238 h 7390"/>
                  <a:gd name="T30" fmla="*/ 704 w 1921"/>
                  <a:gd name="T31" fmla="*/ 4303 h 7390"/>
                  <a:gd name="T32" fmla="*/ 748 w 1921"/>
                  <a:gd name="T33" fmla="*/ 3293 h 7390"/>
                  <a:gd name="T34" fmla="*/ 798 w 1921"/>
                  <a:gd name="T35" fmla="*/ 2301 h 7390"/>
                  <a:gd name="T36" fmla="*/ 842 w 1921"/>
                  <a:gd name="T37" fmla="*/ 1404 h 7390"/>
                  <a:gd name="T38" fmla="*/ 892 w 1921"/>
                  <a:gd name="T39" fmla="*/ 686 h 7390"/>
                  <a:gd name="T40" fmla="*/ 935 w 1921"/>
                  <a:gd name="T41" fmla="*/ 206 h 7390"/>
                  <a:gd name="T42" fmla="*/ 986 w 1921"/>
                  <a:gd name="T43" fmla="*/ 0 h 7390"/>
                  <a:gd name="T44" fmla="*/ 1029 w 1921"/>
                  <a:gd name="T45" fmla="*/ 94 h 7390"/>
                  <a:gd name="T46" fmla="*/ 1079 w 1921"/>
                  <a:gd name="T47" fmla="*/ 474 h 7390"/>
                  <a:gd name="T48" fmla="*/ 1129 w 1921"/>
                  <a:gd name="T49" fmla="*/ 1098 h 7390"/>
                  <a:gd name="T50" fmla="*/ 1173 w 1921"/>
                  <a:gd name="T51" fmla="*/ 1909 h 7390"/>
                  <a:gd name="T52" fmla="*/ 1222 w 1921"/>
                  <a:gd name="T53" fmla="*/ 2844 h 7390"/>
                  <a:gd name="T54" fmla="*/ 1266 w 1921"/>
                  <a:gd name="T55" fmla="*/ 3817 h 7390"/>
                  <a:gd name="T56" fmla="*/ 1316 w 1921"/>
                  <a:gd name="T57" fmla="*/ 4758 h 7390"/>
                  <a:gd name="T58" fmla="*/ 1359 w 1921"/>
                  <a:gd name="T59" fmla="*/ 5607 h 7390"/>
                  <a:gd name="T60" fmla="*/ 1409 w 1921"/>
                  <a:gd name="T61" fmla="*/ 6312 h 7390"/>
                  <a:gd name="T62" fmla="*/ 1453 w 1921"/>
                  <a:gd name="T63" fmla="*/ 6842 h 7390"/>
                  <a:gd name="T64" fmla="*/ 1502 w 1921"/>
                  <a:gd name="T65" fmla="*/ 7185 h 7390"/>
                  <a:gd name="T66" fmla="*/ 1546 w 1921"/>
                  <a:gd name="T67" fmla="*/ 7360 h 7390"/>
                  <a:gd name="T68" fmla="*/ 1597 w 1921"/>
                  <a:gd name="T69" fmla="*/ 7379 h 7390"/>
                  <a:gd name="T70" fmla="*/ 1641 w 1921"/>
                  <a:gd name="T71" fmla="*/ 7285 h 7390"/>
                  <a:gd name="T72" fmla="*/ 1690 w 1921"/>
                  <a:gd name="T73" fmla="*/ 7116 h 7390"/>
                  <a:gd name="T74" fmla="*/ 1734 w 1921"/>
                  <a:gd name="T75" fmla="*/ 6916 h 7390"/>
                  <a:gd name="T76" fmla="*/ 1784 w 1921"/>
                  <a:gd name="T77" fmla="*/ 6718 h 7390"/>
                  <a:gd name="T78" fmla="*/ 1827 w 1921"/>
                  <a:gd name="T79" fmla="*/ 6554 h 7390"/>
                  <a:gd name="T80" fmla="*/ 1877 w 1921"/>
                  <a:gd name="T81" fmla="*/ 6455 h 7390"/>
                  <a:gd name="T82" fmla="*/ 1921 w 1921"/>
                  <a:gd name="T83" fmla="*/ 6417 h 7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1" h="7390">
                    <a:moveTo>
                      <a:pt x="0" y="7004"/>
                    </a:moveTo>
                    <a:lnTo>
                      <a:pt x="50" y="6867"/>
                    </a:lnTo>
                    <a:lnTo>
                      <a:pt x="93" y="6760"/>
                    </a:lnTo>
                    <a:lnTo>
                      <a:pt x="144" y="6710"/>
                    </a:lnTo>
                    <a:lnTo>
                      <a:pt x="188" y="6735"/>
                    </a:lnTo>
                    <a:lnTo>
                      <a:pt x="238" y="6830"/>
                    </a:lnTo>
                    <a:lnTo>
                      <a:pt x="281" y="6985"/>
                    </a:lnTo>
                    <a:lnTo>
                      <a:pt x="331" y="7160"/>
                    </a:lnTo>
                    <a:lnTo>
                      <a:pt x="375" y="7316"/>
                    </a:lnTo>
                    <a:lnTo>
                      <a:pt x="424" y="7390"/>
                    </a:lnTo>
                    <a:lnTo>
                      <a:pt x="468" y="7335"/>
                    </a:lnTo>
                    <a:lnTo>
                      <a:pt x="518" y="7104"/>
                    </a:lnTo>
                    <a:lnTo>
                      <a:pt x="561" y="6680"/>
                    </a:lnTo>
                    <a:lnTo>
                      <a:pt x="611" y="6049"/>
                    </a:lnTo>
                    <a:lnTo>
                      <a:pt x="655" y="5238"/>
                    </a:lnTo>
                    <a:lnTo>
                      <a:pt x="704" y="4303"/>
                    </a:lnTo>
                    <a:lnTo>
                      <a:pt x="748" y="3293"/>
                    </a:lnTo>
                    <a:lnTo>
                      <a:pt x="798" y="2301"/>
                    </a:lnTo>
                    <a:lnTo>
                      <a:pt x="842" y="1404"/>
                    </a:lnTo>
                    <a:lnTo>
                      <a:pt x="892" y="686"/>
                    </a:lnTo>
                    <a:lnTo>
                      <a:pt x="935" y="206"/>
                    </a:lnTo>
                    <a:lnTo>
                      <a:pt x="986" y="0"/>
                    </a:lnTo>
                    <a:lnTo>
                      <a:pt x="1029" y="94"/>
                    </a:lnTo>
                    <a:lnTo>
                      <a:pt x="1079" y="474"/>
                    </a:lnTo>
                    <a:lnTo>
                      <a:pt x="1129" y="1098"/>
                    </a:lnTo>
                    <a:lnTo>
                      <a:pt x="1173" y="1909"/>
                    </a:lnTo>
                    <a:lnTo>
                      <a:pt x="1222" y="2844"/>
                    </a:lnTo>
                    <a:lnTo>
                      <a:pt x="1266" y="3817"/>
                    </a:lnTo>
                    <a:lnTo>
                      <a:pt x="1316" y="4758"/>
                    </a:lnTo>
                    <a:lnTo>
                      <a:pt x="1359" y="5607"/>
                    </a:lnTo>
                    <a:lnTo>
                      <a:pt x="1409" y="6312"/>
                    </a:lnTo>
                    <a:lnTo>
                      <a:pt x="1453" y="6842"/>
                    </a:lnTo>
                    <a:lnTo>
                      <a:pt x="1502" y="7185"/>
                    </a:lnTo>
                    <a:lnTo>
                      <a:pt x="1546" y="7360"/>
                    </a:lnTo>
                    <a:lnTo>
                      <a:pt x="1597" y="7379"/>
                    </a:lnTo>
                    <a:lnTo>
                      <a:pt x="1641" y="7285"/>
                    </a:lnTo>
                    <a:lnTo>
                      <a:pt x="1690" y="7116"/>
                    </a:lnTo>
                    <a:lnTo>
                      <a:pt x="1734" y="6916"/>
                    </a:lnTo>
                    <a:lnTo>
                      <a:pt x="1784" y="6718"/>
                    </a:lnTo>
                    <a:lnTo>
                      <a:pt x="1827" y="6554"/>
                    </a:lnTo>
                    <a:lnTo>
                      <a:pt x="1877" y="6455"/>
                    </a:lnTo>
                    <a:lnTo>
                      <a:pt x="1921" y="6417"/>
                    </a:lnTo>
                  </a:path>
                </a:pathLst>
              </a:custGeom>
              <a:noFill/>
              <a:ln w="4763">
                <a:solidFill>
                  <a:srgbClr val="BDBF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8" name="Freeform 331"/>
              <p:cNvSpPr>
                <a:spLocks/>
              </p:cNvSpPr>
              <p:nvPr/>
            </p:nvSpPr>
            <p:spPr bwMode="auto">
              <a:xfrm>
                <a:off x="4908" y="3702"/>
                <a:ext cx="164" cy="145"/>
              </a:xfrm>
              <a:custGeom>
                <a:avLst/>
                <a:gdLst>
                  <a:gd name="T0" fmla="*/ 0 w 985"/>
                  <a:gd name="T1" fmla="*/ 592 h 867"/>
                  <a:gd name="T2" fmla="*/ 50 w 985"/>
                  <a:gd name="T3" fmla="*/ 487 h 867"/>
                  <a:gd name="T4" fmla="*/ 94 w 985"/>
                  <a:gd name="T5" fmla="*/ 375 h 867"/>
                  <a:gd name="T6" fmla="*/ 144 w 985"/>
                  <a:gd name="T7" fmla="*/ 274 h 867"/>
                  <a:gd name="T8" fmla="*/ 188 w 985"/>
                  <a:gd name="T9" fmla="*/ 187 h 867"/>
                  <a:gd name="T10" fmla="*/ 237 w 985"/>
                  <a:gd name="T11" fmla="*/ 112 h 867"/>
                  <a:gd name="T12" fmla="*/ 281 w 985"/>
                  <a:gd name="T13" fmla="*/ 49 h 867"/>
                  <a:gd name="T14" fmla="*/ 331 w 985"/>
                  <a:gd name="T15" fmla="*/ 13 h 867"/>
                  <a:gd name="T16" fmla="*/ 374 w 985"/>
                  <a:gd name="T17" fmla="*/ 0 h 867"/>
                  <a:gd name="T18" fmla="*/ 424 w 985"/>
                  <a:gd name="T19" fmla="*/ 7 h 867"/>
                  <a:gd name="T20" fmla="*/ 468 w 985"/>
                  <a:gd name="T21" fmla="*/ 25 h 867"/>
                  <a:gd name="T22" fmla="*/ 517 w 985"/>
                  <a:gd name="T23" fmla="*/ 75 h 867"/>
                  <a:gd name="T24" fmla="*/ 561 w 985"/>
                  <a:gd name="T25" fmla="*/ 137 h 867"/>
                  <a:gd name="T26" fmla="*/ 611 w 985"/>
                  <a:gd name="T27" fmla="*/ 206 h 867"/>
                  <a:gd name="T28" fmla="*/ 654 w 985"/>
                  <a:gd name="T29" fmla="*/ 293 h 867"/>
                  <a:gd name="T30" fmla="*/ 704 w 985"/>
                  <a:gd name="T31" fmla="*/ 381 h 867"/>
                  <a:gd name="T32" fmla="*/ 748 w 985"/>
                  <a:gd name="T33" fmla="*/ 474 h 867"/>
                  <a:gd name="T34" fmla="*/ 799 w 985"/>
                  <a:gd name="T35" fmla="*/ 561 h 867"/>
                  <a:gd name="T36" fmla="*/ 842 w 985"/>
                  <a:gd name="T37" fmla="*/ 649 h 867"/>
                  <a:gd name="T38" fmla="*/ 892 w 985"/>
                  <a:gd name="T39" fmla="*/ 729 h 867"/>
                  <a:gd name="T40" fmla="*/ 936 w 985"/>
                  <a:gd name="T41" fmla="*/ 805 h 867"/>
                  <a:gd name="T42" fmla="*/ 985 w 985"/>
                  <a:gd name="T43"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5" h="867">
                    <a:moveTo>
                      <a:pt x="0" y="592"/>
                    </a:moveTo>
                    <a:lnTo>
                      <a:pt x="50" y="487"/>
                    </a:lnTo>
                    <a:lnTo>
                      <a:pt x="94" y="375"/>
                    </a:lnTo>
                    <a:lnTo>
                      <a:pt x="144" y="274"/>
                    </a:lnTo>
                    <a:lnTo>
                      <a:pt x="188" y="187"/>
                    </a:lnTo>
                    <a:lnTo>
                      <a:pt x="237" y="112"/>
                    </a:lnTo>
                    <a:lnTo>
                      <a:pt x="281" y="49"/>
                    </a:lnTo>
                    <a:lnTo>
                      <a:pt x="331" y="13"/>
                    </a:lnTo>
                    <a:lnTo>
                      <a:pt x="374" y="0"/>
                    </a:lnTo>
                    <a:lnTo>
                      <a:pt x="424" y="7"/>
                    </a:lnTo>
                    <a:lnTo>
                      <a:pt x="468" y="25"/>
                    </a:lnTo>
                    <a:lnTo>
                      <a:pt x="517" y="75"/>
                    </a:lnTo>
                    <a:lnTo>
                      <a:pt x="561" y="137"/>
                    </a:lnTo>
                    <a:lnTo>
                      <a:pt x="611" y="206"/>
                    </a:lnTo>
                    <a:lnTo>
                      <a:pt x="654" y="293"/>
                    </a:lnTo>
                    <a:lnTo>
                      <a:pt x="704" y="381"/>
                    </a:lnTo>
                    <a:lnTo>
                      <a:pt x="748" y="474"/>
                    </a:lnTo>
                    <a:lnTo>
                      <a:pt x="799" y="561"/>
                    </a:lnTo>
                    <a:lnTo>
                      <a:pt x="842" y="649"/>
                    </a:lnTo>
                    <a:lnTo>
                      <a:pt x="892" y="729"/>
                    </a:lnTo>
                    <a:lnTo>
                      <a:pt x="936" y="805"/>
                    </a:lnTo>
                    <a:lnTo>
                      <a:pt x="985" y="867"/>
                    </a:lnTo>
                  </a:path>
                </a:pathLst>
              </a:custGeom>
              <a:noFill/>
              <a:ln w="4763">
                <a:solidFill>
                  <a:srgbClr val="BDBFC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9" name="Freeform 332"/>
              <p:cNvSpPr>
                <a:spLocks/>
              </p:cNvSpPr>
              <p:nvPr/>
            </p:nvSpPr>
            <p:spPr bwMode="auto">
              <a:xfrm>
                <a:off x="3237" y="2850"/>
                <a:ext cx="470" cy="0"/>
              </a:xfrm>
              <a:custGeom>
                <a:avLst/>
                <a:gdLst>
                  <a:gd name="T0" fmla="*/ 0 w 2824"/>
                  <a:gd name="T1" fmla="*/ 2824 w 2824"/>
                  <a:gd name="T2" fmla="*/ 0 w 2824"/>
                </a:gdLst>
                <a:ahLst/>
                <a:cxnLst>
                  <a:cxn ang="0">
                    <a:pos x="T0" y="0"/>
                  </a:cxn>
                  <a:cxn ang="0">
                    <a:pos x="T1" y="0"/>
                  </a:cxn>
                  <a:cxn ang="0">
                    <a:pos x="T2" y="0"/>
                  </a:cxn>
                </a:cxnLst>
                <a:rect l="0" t="0" r="r" b="b"/>
                <a:pathLst>
                  <a:path w="2824">
                    <a:moveTo>
                      <a:pt x="0" y="0"/>
                    </a:moveTo>
                    <a:lnTo>
                      <a:pt x="2824"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0" name="Line 333"/>
              <p:cNvSpPr>
                <a:spLocks noChangeShapeType="1"/>
              </p:cNvSpPr>
              <p:nvPr/>
            </p:nvSpPr>
            <p:spPr bwMode="auto">
              <a:xfrm flipV="1">
                <a:off x="3237" y="2836"/>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1" name="Rectangle 334"/>
              <p:cNvSpPr>
                <a:spLocks noChangeArrowheads="1"/>
              </p:cNvSpPr>
              <p:nvPr/>
            </p:nvSpPr>
            <p:spPr bwMode="auto">
              <a:xfrm>
                <a:off x="3192" y="2843"/>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4.0</a:t>
                </a:r>
                <a:endParaRPr kumimoji="0" lang="en-US" altLang="en-US" sz="1200" b="0" i="0" u="none" strike="noStrike" cap="none" normalizeH="0" baseline="0">
                  <a:ln>
                    <a:noFill/>
                  </a:ln>
                  <a:solidFill>
                    <a:schemeClr val="tx1"/>
                  </a:solidFill>
                  <a:effectLst/>
                  <a:cs typeface="Arial" pitchFamily="34" charset="0"/>
                </a:endParaRPr>
              </a:p>
            </p:txBody>
          </p:sp>
          <p:sp>
            <p:nvSpPr>
              <p:cNvPr id="432" name="Line 335"/>
              <p:cNvSpPr>
                <a:spLocks noChangeShapeType="1"/>
              </p:cNvSpPr>
              <p:nvPr/>
            </p:nvSpPr>
            <p:spPr bwMode="auto">
              <a:xfrm flipV="1">
                <a:off x="3260"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3" name="Line 336"/>
              <p:cNvSpPr>
                <a:spLocks noChangeShapeType="1"/>
              </p:cNvSpPr>
              <p:nvPr/>
            </p:nvSpPr>
            <p:spPr bwMode="auto">
              <a:xfrm flipV="1">
                <a:off x="3283"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4" name="Line 337"/>
              <p:cNvSpPr>
                <a:spLocks noChangeShapeType="1"/>
              </p:cNvSpPr>
              <p:nvPr/>
            </p:nvSpPr>
            <p:spPr bwMode="auto">
              <a:xfrm flipV="1">
                <a:off x="3307"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5" name="Line 338"/>
              <p:cNvSpPr>
                <a:spLocks noChangeShapeType="1"/>
              </p:cNvSpPr>
              <p:nvPr/>
            </p:nvSpPr>
            <p:spPr bwMode="auto">
              <a:xfrm flipV="1">
                <a:off x="3331"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6" name="Line 339"/>
              <p:cNvSpPr>
                <a:spLocks noChangeShapeType="1"/>
              </p:cNvSpPr>
              <p:nvPr/>
            </p:nvSpPr>
            <p:spPr bwMode="auto">
              <a:xfrm flipV="1">
                <a:off x="3354" y="2836"/>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7" name="Line 340"/>
              <p:cNvSpPr>
                <a:spLocks noChangeShapeType="1"/>
              </p:cNvSpPr>
              <p:nvPr/>
            </p:nvSpPr>
            <p:spPr bwMode="auto">
              <a:xfrm flipV="1">
                <a:off x="3378"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8" name="Line 341"/>
              <p:cNvSpPr>
                <a:spLocks noChangeShapeType="1"/>
              </p:cNvSpPr>
              <p:nvPr/>
            </p:nvSpPr>
            <p:spPr bwMode="auto">
              <a:xfrm flipV="1">
                <a:off x="3402"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9" name="Line 342"/>
              <p:cNvSpPr>
                <a:spLocks noChangeShapeType="1"/>
              </p:cNvSpPr>
              <p:nvPr/>
            </p:nvSpPr>
            <p:spPr bwMode="auto">
              <a:xfrm flipV="1">
                <a:off x="3426"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0" name="Line 343"/>
              <p:cNvSpPr>
                <a:spLocks noChangeShapeType="1"/>
              </p:cNvSpPr>
              <p:nvPr/>
            </p:nvSpPr>
            <p:spPr bwMode="auto">
              <a:xfrm flipV="1">
                <a:off x="3449"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1" name="Line 344"/>
              <p:cNvSpPr>
                <a:spLocks noChangeShapeType="1"/>
              </p:cNvSpPr>
              <p:nvPr/>
            </p:nvSpPr>
            <p:spPr bwMode="auto">
              <a:xfrm flipV="1">
                <a:off x="3472" y="2836"/>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2" name="Rectangle 345"/>
              <p:cNvSpPr>
                <a:spLocks noChangeArrowheads="1"/>
              </p:cNvSpPr>
              <p:nvPr/>
            </p:nvSpPr>
            <p:spPr bwMode="auto">
              <a:xfrm>
                <a:off x="3418" y="2843"/>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4.2</a:t>
                </a:r>
                <a:endParaRPr kumimoji="0" lang="en-US" altLang="en-US" sz="1200" b="0" i="0" u="none" strike="noStrike" cap="none" normalizeH="0" baseline="0">
                  <a:ln>
                    <a:noFill/>
                  </a:ln>
                  <a:solidFill>
                    <a:schemeClr val="tx1"/>
                  </a:solidFill>
                  <a:effectLst/>
                  <a:cs typeface="Arial" pitchFamily="34" charset="0"/>
                </a:endParaRPr>
              </a:p>
            </p:txBody>
          </p:sp>
          <p:sp>
            <p:nvSpPr>
              <p:cNvPr id="443" name="Line 346"/>
              <p:cNvSpPr>
                <a:spLocks noChangeShapeType="1"/>
              </p:cNvSpPr>
              <p:nvPr/>
            </p:nvSpPr>
            <p:spPr bwMode="auto">
              <a:xfrm flipV="1">
                <a:off x="3495"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4" name="Line 347"/>
              <p:cNvSpPr>
                <a:spLocks noChangeShapeType="1"/>
              </p:cNvSpPr>
              <p:nvPr/>
            </p:nvSpPr>
            <p:spPr bwMode="auto">
              <a:xfrm flipV="1">
                <a:off x="3519"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5" name="Line 348"/>
              <p:cNvSpPr>
                <a:spLocks noChangeShapeType="1"/>
              </p:cNvSpPr>
              <p:nvPr/>
            </p:nvSpPr>
            <p:spPr bwMode="auto">
              <a:xfrm flipV="1">
                <a:off x="3542"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6" name="Line 349"/>
              <p:cNvSpPr>
                <a:spLocks noChangeShapeType="1"/>
              </p:cNvSpPr>
              <p:nvPr/>
            </p:nvSpPr>
            <p:spPr bwMode="auto">
              <a:xfrm flipV="1">
                <a:off x="3566"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7" name="Line 350"/>
              <p:cNvSpPr>
                <a:spLocks noChangeShapeType="1"/>
              </p:cNvSpPr>
              <p:nvPr/>
            </p:nvSpPr>
            <p:spPr bwMode="auto">
              <a:xfrm flipV="1">
                <a:off x="3590" y="2836"/>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8" name="Line 351"/>
              <p:cNvSpPr>
                <a:spLocks noChangeShapeType="1"/>
              </p:cNvSpPr>
              <p:nvPr/>
            </p:nvSpPr>
            <p:spPr bwMode="auto">
              <a:xfrm flipV="1">
                <a:off x="3613"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9" name="Line 352"/>
              <p:cNvSpPr>
                <a:spLocks noChangeShapeType="1"/>
              </p:cNvSpPr>
              <p:nvPr/>
            </p:nvSpPr>
            <p:spPr bwMode="auto">
              <a:xfrm flipV="1">
                <a:off x="3637"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0" name="Line 353"/>
              <p:cNvSpPr>
                <a:spLocks noChangeShapeType="1"/>
              </p:cNvSpPr>
              <p:nvPr/>
            </p:nvSpPr>
            <p:spPr bwMode="auto">
              <a:xfrm flipV="1">
                <a:off x="3661"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1" name="Line 354"/>
              <p:cNvSpPr>
                <a:spLocks noChangeShapeType="1"/>
              </p:cNvSpPr>
              <p:nvPr/>
            </p:nvSpPr>
            <p:spPr bwMode="auto">
              <a:xfrm flipV="1">
                <a:off x="3683" y="2843"/>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2" name="Line 355"/>
              <p:cNvSpPr>
                <a:spLocks noChangeShapeType="1"/>
              </p:cNvSpPr>
              <p:nvPr/>
            </p:nvSpPr>
            <p:spPr bwMode="auto">
              <a:xfrm flipV="1">
                <a:off x="3707" y="2836"/>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3" name="Rectangle 356"/>
              <p:cNvSpPr>
                <a:spLocks noChangeArrowheads="1"/>
              </p:cNvSpPr>
              <p:nvPr/>
            </p:nvSpPr>
            <p:spPr bwMode="auto">
              <a:xfrm>
                <a:off x="3644" y="2843"/>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4.4</a:t>
                </a:r>
                <a:endParaRPr kumimoji="0" lang="en-US" altLang="en-US" sz="1200" b="0" i="0" u="none" strike="noStrike" cap="none" normalizeH="0" baseline="0">
                  <a:ln>
                    <a:noFill/>
                  </a:ln>
                  <a:solidFill>
                    <a:schemeClr val="tx1"/>
                  </a:solidFill>
                  <a:effectLst/>
                  <a:cs typeface="Arial" pitchFamily="34" charset="0"/>
                </a:endParaRPr>
              </a:p>
            </p:txBody>
          </p:sp>
          <p:sp>
            <p:nvSpPr>
              <p:cNvPr id="454" name="Freeform 357"/>
              <p:cNvSpPr>
                <a:spLocks/>
              </p:cNvSpPr>
              <p:nvPr/>
            </p:nvSpPr>
            <p:spPr bwMode="auto">
              <a:xfrm>
                <a:off x="3237" y="2319"/>
                <a:ext cx="0" cy="531"/>
              </a:xfrm>
              <a:custGeom>
                <a:avLst/>
                <a:gdLst>
                  <a:gd name="T0" fmla="*/ 3187 h 3187"/>
                  <a:gd name="T1" fmla="*/ 0 h 3187"/>
                  <a:gd name="T2" fmla="*/ 3187 h 3187"/>
                </a:gdLst>
                <a:ahLst/>
                <a:cxnLst>
                  <a:cxn ang="0">
                    <a:pos x="0" y="T0"/>
                  </a:cxn>
                  <a:cxn ang="0">
                    <a:pos x="0" y="T1"/>
                  </a:cxn>
                  <a:cxn ang="0">
                    <a:pos x="0" y="T2"/>
                  </a:cxn>
                </a:cxnLst>
                <a:rect l="0" t="0" r="r" b="b"/>
                <a:pathLst>
                  <a:path h="3187">
                    <a:moveTo>
                      <a:pt x="0" y="3187"/>
                    </a:moveTo>
                    <a:lnTo>
                      <a:pt x="0" y="0"/>
                    </a:lnTo>
                    <a:lnTo>
                      <a:pt x="0" y="318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5" name="Line 358"/>
              <p:cNvSpPr>
                <a:spLocks noChangeShapeType="1"/>
              </p:cNvSpPr>
              <p:nvPr/>
            </p:nvSpPr>
            <p:spPr bwMode="auto">
              <a:xfrm>
                <a:off x="3237" y="2850"/>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6" name="Rectangle 359"/>
              <p:cNvSpPr>
                <a:spLocks noChangeArrowheads="1"/>
              </p:cNvSpPr>
              <p:nvPr/>
            </p:nvSpPr>
            <p:spPr bwMode="auto">
              <a:xfrm>
                <a:off x="3122" y="2800"/>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0.0</a:t>
                </a:r>
                <a:endParaRPr kumimoji="0" lang="en-US" altLang="en-US" sz="1200" b="0" i="0" u="none" strike="noStrike" cap="none" normalizeH="0" baseline="0">
                  <a:ln>
                    <a:noFill/>
                  </a:ln>
                  <a:solidFill>
                    <a:schemeClr val="tx1"/>
                  </a:solidFill>
                  <a:effectLst/>
                  <a:cs typeface="Arial" pitchFamily="34" charset="0"/>
                </a:endParaRPr>
              </a:p>
            </p:txBody>
          </p:sp>
          <p:sp>
            <p:nvSpPr>
              <p:cNvPr id="457" name="Line 360"/>
              <p:cNvSpPr>
                <a:spLocks noChangeShapeType="1"/>
              </p:cNvSpPr>
              <p:nvPr/>
            </p:nvSpPr>
            <p:spPr bwMode="auto">
              <a:xfrm>
                <a:off x="3237" y="2824"/>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8" name="Line 361"/>
              <p:cNvSpPr>
                <a:spLocks noChangeShapeType="1"/>
              </p:cNvSpPr>
              <p:nvPr/>
            </p:nvSpPr>
            <p:spPr bwMode="auto">
              <a:xfrm>
                <a:off x="3237" y="2797"/>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9" name="Line 362"/>
              <p:cNvSpPr>
                <a:spLocks noChangeShapeType="1"/>
              </p:cNvSpPr>
              <p:nvPr/>
            </p:nvSpPr>
            <p:spPr bwMode="auto">
              <a:xfrm>
                <a:off x="3237" y="2771"/>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0" name="Line 363"/>
              <p:cNvSpPr>
                <a:spLocks noChangeShapeType="1"/>
              </p:cNvSpPr>
              <p:nvPr/>
            </p:nvSpPr>
            <p:spPr bwMode="auto">
              <a:xfrm>
                <a:off x="3237" y="2744"/>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1" name="Line 364"/>
              <p:cNvSpPr>
                <a:spLocks noChangeShapeType="1"/>
              </p:cNvSpPr>
              <p:nvPr/>
            </p:nvSpPr>
            <p:spPr bwMode="auto">
              <a:xfrm>
                <a:off x="3237" y="2718"/>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2" name="Line 365"/>
              <p:cNvSpPr>
                <a:spLocks noChangeShapeType="1"/>
              </p:cNvSpPr>
              <p:nvPr/>
            </p:nvSpPr>
            <p:spPr bwMode="auto">
              <a:xfrm>
                <a:off x="3237" y="2691"/>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3" name="Line 366"/>
              <p:cNvSpPr>
                <a:spLocks noChangeShapeType="1"/>
              </p:cNvSpPr>
              <p:nvPr/>
            </p:nvSpPr>
            <p:spPr bwMode="auto">
              <a:xfrm>
                <a:off x="3237" y="2665"/>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4" name="Line 367"/>
              <p:cNvSpPr>
                <a:spLocks noChangeShapeType="1"/>
              </p:cNvSpPr>
              <p:nvPr/>
            </p:nvSpPr>
            <p:spPr bwMode="auto">
              <a:xfrm>
                <a:off x="3237" y="2638"/>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5" name="Line 368"/>
              <p:cNvSpPr>
                <a:spLocks noChangeShapeType="1"/>
              </p:cNvSpPr>
              <p:nvPr/>
            </p:nvSpPr>
            <p:spPr bwMode="auto">
              <a:xfrm>
                <a:off x="3237" y="2612"/>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6" name="Line 369"/>
              <p:cNvSpPr>
                <a:spLocks noChangeShapeType="1"/>
              </p:cNvSpPr>
              <p:nvPr/>
            </p:nvSpPr>
            <p:spPr bwMode="auto">
              <a:xfrm>
                <a:off x="3237" y="2586"/>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7" name="Line 370"/>
              <p:cNvSpPr>
                <a:spLocks noChangeShapeType="1"/>
              </p:cNvSpPr>
              <p:nvPr/>
            </p:nvSpPr>
            <p:spPr bwMode="auto">
              <a:xfrm>
                <a:off x="3237" y="2559"/>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8" name="Line 371"/>
              <p:cNvSpPr>
                <a:spLocks noChangeShapeType="1"/>
              </p:cNvSpPr>
              <p:nvPr/>
            </p:nvSpPr>
            <p:spPr bwMode="auto">
              <a:xfrm>
                <a:off x="3237" y="2533"/>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9" name="Line 372"/>
              <p:cNvSpPr>
                <a:spLocks noChangeShapeType="1"/>
              </p:cNvSpPr>
              <p:nvPr/>
            </p:nvSpPr>
            <p:spPr bwMode="auto">
              <a:xfrm>
                <a:off x="3237" y="2506"/>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0" name="Line 373"/>
              <p:cNvSpPr>
                <a:spLocks noChangeShapeType="1"/>
              </p:cNvSpPr>
              <p:nvPr/>
            </p:nvSpPr>
            <p:spPr bwMode="auto">
              <a:xfrm>
                <a:off x="3237" y="2480"/>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1" name="Line 374"/>
              <p:cNvSpPr>
                <a:spLocks noChangeShapeType="1"/>
              </p:cNvSpPr>
              <p:nvPr/>
            </p:nvSpPr>
            <p:spPr bwMode="auto">
              <a:xfrm>
                <a:off x="3237" y="2454"/>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2" name="Line 375"/>
              <p:cNvSpPr>
                <a:spLocks noChangeShapeType="1"/>
              </p:cNvSpPr>
              <p:nvPr/>
            </p:nvSpPr>
            <p:spPr bwMode="auto">
              <a:xfrm>
                <a:off x="3237" y="2427"/>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3" name="Line 376"/>
              <p:cNvSpPr>
                <a:spLocks noChangeShapeType="1"/>
              </p:cNvSpPr>
              <p:nvPr/>
            </p:nvSpPr>
            <p:spPr bwMode="auto">
              <a:xfrm>
                <a:off x="3237" y="2401"/>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4" name="Line 377"/>
              <p:cNvSpPr>
                <a:spLocks noChangeShapeType="1"/>
              </p:cNvSpPr>
              <p:nvPr/>
            </p:nvSpPr>
            <p:spPr bwMode="auto">
              <a:xfrm>
                <a:off x="3237" y="2375"/>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5" name="Line 378"/>
              <p:cNvSpPr>
                <a:spLocks noChangeShapeType="1"/>
              </p:cNvSpPr>
              <p:nvPr/>
            </p:nvSpPr>
            <p:spPr bwMode="auto">
              <a:xfrm>
                <a:off x="3237" y="2348"/>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6" name="Line 379"/>
              <p:cNvSpPr>
                <a:spLocks noChangeShapeType="1"/>
              </p:cNvSpPr>
              <p:nvPr/>
            </p:nvSpPr>
            <p:spPr bwMode="auto">
              <a:xfrm>
                <a:off x="3237" y="2322"/>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7" name="Rectangle 380"/>
              <p:cNvSpPr>
                <a:spLocks noChangeArrowheads="1"/>
              </p:cNvSpPr>
              <p:nvPr/>
            </p:nvSpPr>
            <p:spPr bwMode="auto">
              <a:xfrm>
                <a:off x="3122" y="2272"/>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0.4</a:t>
                </a:r>
                <a:endParaRPr kumimoji="0" lang="en-US" altLang="en-US" sz="1200" b="0" i="0" u="none" strike="noStrike" cap="none" normalizeH="0" baseline="0">
                  <a:ln>
                    <a:noFill/>
                  </a:ln>
                  <a:solidFill>
                    <a:schemeClr val="tx1"/>
                  </a:solidFill>
                  <a:effectLst/>
                  <a:cs typeface="Arial" pitchFamily="34" charset="0"/>
                </a:endParaRPr>
              </a:p>
            </p:txBody>
          </p:sp>
          <p:sp>
            <p:nvSpPr>
              <p:cNvPr id="478" name="Freeform 381"/>
              <p:cNvSpPr>
                <a:spLocks/>
              </p:cNvSpPr>
              <p:nvPr/>
            </p:nvSpPr>
            <p:spPr bwMode="auto">
              <a:xfrm>
                <a:off x="3237" y="2319"/>
                <a:ext cx="470" cy="0"/>
              </a:xfrm>
              <a:custGeom>
                <a:avLst/>
                <a:gdLst>
                  <a:gd name="T0" fmla="*/ 0 w 2824"/>
                  <a:gd name="T1" fmla="*/ 2824 w 2824"/>
                  <a:gd name="T2" fmla="*/ 0 w 2824"/>
                </a:gdLst>
                <a:ahLst/>
                <a:cxnLst>
                  <a:cxn ang="0">
                    <a:pos x="T0" y="0"/>
                  </a:cxn>
                  <a:cxn ang="0">
                    <a:pos x="T1" y="0"/>
                  </a:cxn>
                  <a:cxn ang="0">
                    <a:pos x="T2" y="0"/>
                  </a:cxn>
                </a:cxnLst>
                <a:rect l="0" t="0" r="r" b="b"/>
                <a:pathLst>
                  <a:path w="2824">
                    <a:moveTo>
                      <a:pt x="0" y="0"/>
                    </a:moveTo>
                    <a:lnTo>
                      <a:pt x="2824"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9" name="Line 382"/>
              <p:cNvSpPr>
                <a:spLocks noChangeShapeType="1"/>
              </p:cNvSpPr>
              <p:nvPr/>
            </p:nvSpPr>
            <p:spPr bwMode="auto">
              <a:xfrm>
                <a:off x="3237" y="2319"/>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0" name="Line 383"/>
              <p:cNvSpPr>
                <a:spLocks noChangeShapeType="1"/>
              </p:cNvSpPr>
              <p:nvPr/>
            </p:nvSpPr>
            <p:spPr bwMode="auto">
              <a:xfrm>
                <a:off x="3260"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1" name="Line 384"/>
              <p:cNvSpPr>
                <a:spLocks noChangeShapeType="1"/>
              </p:cNvSpPr>
              <p:nvPr/>
            </p:nvSpPr>
            <p:spPr bwMode="auto">
              <a:xfrm>
                <a:off x="3283"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2" name="Line 385"/>
              <p:cNvSpPr>
                <a:spLocks noChangeShapeType="1"/>
              </p:cNvSpPr>
              <p:nvPr/>
            </p:nvSpPr>
            <p:spPr bwMode="auto">
              <a:xfrm>
                <a:off x="3307"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3" name="Line 386"/>
              <p:cNvSpPr>
                <a:spLocks noChangeShapeType="1"/>
              </p:cNvSpPr>
              <p:nvPr/>
            </p:nvSpPr>
            <p:spPr bwMode="auto">
              <a:xfrm>
                <a:off x="3331"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4" name="Line 387"/>
              <p:cNvSpPr>
                <a:spLocks noChangeShapeType="1"/>
              </p:cNvSpPr>
              <p:nvPr/>
            </p:nvSpPr>
            <p:spPr bwMode="auto">
              <a:xfrm>
                <a:off x="3354" y="2319"/>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5" name="Line 388"/>
              <p:cNvSpPr>
                <a:spLocks noChangeShapeType="1"/>
              </p:cNvSpPr>
              <p:nvPr/>
            </p:nvSpPr>
            <p:spPr bwMode="auto">
              <a:xfrm>
                <a:off x="3378"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6" name="Line 389"/>
              <p:cNvSpPr>
                <a:spLocks noChangeShapeType="1"/>
              </p:cNvSpPr>
              <p:nvPr/>
            </p:nvSpPr>
            <p:spPr bwMode="auto">
              <a:xfrm>
                <a:off x="3402"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7" name="Line 390"/>
              <p:cNvSpPr>
                <a:spLocks noChangeShapeType="1"/>
              </p:cNvSpPr>
              <p:nvPr/>
            </p:nvSpPr>
            <p:spPr bwMode="auto">
              <a:xfrm>
                <a:off x="3426"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8" name="Line 391"/>
              <p:cNvSpPr>
                <a:spLocks noChangeShapeType="1"/>
              </p:cNvSpPr>
              <p:nvPr/>
            </p:nvSpPr>
            <p:spPr bwMode="auto">
              <a:xfrm>
                <a:off x="3449"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9" name="Line 392"/>
              <p:cNvSpPr>
                <a:spLocks noChangeShapeType="1"/>
              </p:cNvSpPr>
              <p:nvPr/>
            </p:nvSpPr>
            <p:spPr bwMode="auto">
              <a:xfrm>
                <a:off x="3472" y="2319"/>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0" name="Line 393"/>
              <p:cNvSpPr>
                <a:spLocks noChangeShapeType="1"/>
              </p:cNvSpPr>
              <p:nvPr/>
            </p:nvSpPr>
            <p:spPr bwMode="auto">
              <a:xfrm>
                <a:off x="3495"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1" name="Line 394"/>
              <p:cNvSpPr>
                <a:spLocks noChangeShapeType="1"/>
              </p:cNvSpPr>
              <p:nvPr/>
            </p:nvSpPr>
            <p:spPr bwMode="auto">
              <a:xfrm>
                <a:off x="3519"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2" name="Line 395"/>
              <p:cNvSpPr>
                <a:spLocks noChangeShapeType="1"/>
              </p:cNvSpPr>
              <p:nvPr/>
            </p:nvSpPr>
            <p:spPr bwMode="auto">
              <a:xfrm>
                <a:off x="3542"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3" name="Line 396"/>
              <p:cNvSpPr>
                <a:spLocks noChangeShapeType="1"/>
              </p:cNvSpPr>
              <p:nvPr/>
            </p:nvSpPr>
            <p:spPr bwMode="auto">
              <a:xfrm>
                <a:off x="3566"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4" name="Line 397"/>
              <p:cNvSpPr>
                <a:spLocks noChangeShapeType="1"/>
              </p:cNvSpPr>
              <p:nvPr/>
            </p:nvSpPr>
            <p:spPr bwMode="auto">
              <a:xfrm>
                <a:off x="3590" y="2319"/>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5" name="Line 398"/>
              <p:cNvSpPr>
                <a:spLocks noChangeShapeType="1"/>
              </p:cNvSpPr>
              <p:nvPr/>
            </p:nvSpPr>
            <p:spPr bwMode="auto">
              <a:xfrm>
                <a:off x="3613"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6" name="Line 399"/>
              <p:cNvSpPr>
                <a:spLocks noChangeShapeType="1"/>
              </p:cNvSpPr>
              <p:nvPr/>
            </p:nvSpPr>
            <p:spPr bwMode="auto">
              <a:xfrm>
                <a:off x="3637"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7" name="Line 400"/>
              <p:cNvSpPr>
                <a:spLocks noChangeShapeType="1"/>
              </p:cNvSpPr>
              <p:nvPr/>
            </p:nvSpPr>
            <p:spPr bwMode="auto">
              <a:xfrm>
                <a:off x="3661"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8" name="Line 401"/>
              <p:cNvSpPr>
                <a:spLocks noChangeShapeType="1"/>
              </p:cNvSpPr>
              <p:nvPr/>
            </p:nvSpPr>
            <p:spPr bwMode="auto">
              <a:xfrm>
                <a:off x="3683" y="2319"/>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9" name="Line 402"/>
              <p:cNvSpPr>
                <a:spLocks noChangeShapeType="1"/>
              </p:cNvSpPr>
              <p:nvPr/>
            </p:nvSpPr>
            <p:spPr bwMode="auto">
              <a:xfrm>
                <a:off x="3707" y="2319"/>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0" name="Freeform 403"/>
              <p:cNvSpPr>
                <a:spLocks/>
              </p:cNvSpPr>
              <p:nvPr/>
            </p:nvSpPr>
            <p:spPr bwMode="auto">
              <a:xfrm>
                <a:off x="3707" y="2319"/>
                <a:ext cx="0" cy="531"/>
              </a:xfrm>
              <a:custGeom>
                <a:avLst/>
                <a:gdLst>
                  <a:gd name="T0" fmla="*/ 3187 h 3187"/>
                  <a:gd name="T1" fmla="*/ 0 h 3187"/>
                  <a:gd name="T2" fmla="*/ 3187 h 3187"/>
                </a:gdLst>
                <a:ahLst/>
                <a:cxnLst>
                  <a:cxn ang="0">
                    <a:pos x="0" y="T0"/>
                  </a:cxn>
                  <a:cxn ang="0">
                    <a:pos x="0" y="T1"/>
                  </a:cxn>
                  <a:cxn ang="0">
                    <a:pos x="0" y="T2"/>
                  </a:cxn>
                </a:cxnLst>
                <a:rect l="0" t="0" r="r" b="b"/>
                <a:pathLst>
                  <a:path h="3187">
                    <a:moveTo>
                      <a:pt x="0" y="3187"/>
                    </a:moveTo>
                    <a:lnTo>
                      <a:pt x="0" y="0"/>
                    </a:lnTo>
                    <a:lnTo>
                      <a:pt x="0" y="318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1" name="Line 404"/>
              <p:cNvSpPr>
                <a:spLocks noChangeShapeType="1"/>
              </p:cNvSpPr>
              <p:nvPr/>
            </p:nvSpPr>
            <p:spPr bwMode="auto">
              <a:xfrm flipH="1">
                <a:off x="3693" y="2850"/>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2" name="Line 405"/>
              <p:cNvSpPr>
                <a:spLocks noChangeShapeType="1"/>
              </p:cNvSpPr>
              <p:nvPr/>
            </p:nvSpPr>
            <p:spPr bwMode="auto">
              <a:xfrm flipH="1">
                <a:off x="3700" y="2824"/>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6" name="Group 607"/>
            <p:cNvGrpSpPr>
              <a:grpSpLocks/>
            </p:cNvGrpSpPr>
            <p:nvPr/>
          </p:nvGrpSpPr>
          <p:grpSpPr bwMode="auto">
            <a:xfrm>
              <a:off x="4209293" y="3638050"/>
              <a:ext cx="4086629" cy="2409087"/>
              <a:chOff x="3237" y="2289"/>
              <a:chExt cx="2363" cy="1393"/>
            </a:xfrm>
          </p:grpSpPr>
          <p:sp>
            <p:nvSpPr>
              <p:cNvPr id="105" name="Line 407"/>
              <p:cNvSpPr>
                <a:spLocks noChangeShapeType="1"/>
              </p:cNvSpPr>
              <p:nvPr/>
            </p:nvSpPr>
            <p:spPr bwMode="auto">
              <a:xfrm flipH="1">
                <a:off x="3700" y="2797"/>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6" name="Line 408"/>
              <p:cNvSpPr>
                <a:spLocks noChangeShapeType="1"/>
              </p:cNvSpPr>
              <p:nvPr/>
            </p:nvSpPr>
            <p:spPr bwMode="auto">
              <a:xfrm flipH="1">
                <a:off x="3700" y="2771"/>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7" name="Line 409"/>
              <p:cNvSpPr>
                <a:spLocks noChangeShapeType="1"/>
              </p:cNvSpPr>
              <p:nvPr/>
            </p:nvSpPr>
            <p:spPr bwMode="auto">
              <a:xfrm flipH="1">
                <a:off x="3700" y="2744"/>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8" name="Line 410"/>
              <p:cNvSpPr>
                <a:spLocks noChangeShapeType="1"/>
              </p:cNvSpPr>
              <p:nvPr/>
            </p:nvSpPr>
            <p:spPr bwMode="auto">
              <a:xfrm flipH="1">
                <a:off x="3693" y="2718"/>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9" name="Line 411"/>
              <p:cNvSpPr>
                <a:spLocks noChangeShapeType="1"/>
              </p:cNvSpPr>
              <p:nvPr/>
            </p:nvSpPr>
            <p:spPr bwMode="auto">
              <a:xfrm flipH="1">
                <a:off x="3700" y="2691"/>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0" name="Line 412"/>
              <p:cNvSpPr>
                <a:spLocks noChangeShapeType="1"/>
              </p:cNvSpPr>
              <p:nvPr/>
            </p:nvSpPr>
            <p:spPr bwMode="auto">
              <a:xfrm flipH="1">
                <a:off x="3700" y="2665"/>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1" name="Line 413"/>
              <p:cNvSpPr>
                <a:spLocks noChangeShapeType="1"/>
              </p:cNvSpPr>
              <p:nvPr/>
            </p:nvSpPr>
            <p:spPr bwMode="auto">
              <a:xfrm flipH="1">
                <a:off x="3700" y="2638"/>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2" name="Line 414"/>
              <p:cNvSpPr>
                <a:spLocks noChangeShapeType="1"/>
              </p:cNvSpPr>
              <p:nvPr/>
            </p:nvSpPr>
            <p:spPr bwMode="auto">
              <a:xfrm flipH="1">
                <a:off x="3700" y="2612"/>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3" name="Line 415"/>
              <p:cNvSpPr>
                <a:spLocks noChangeShapeType="1"/>
              </p:cNvSpPr>
              <p:nvPr/>
            </p:nvSpPr>
            <p:spPr bwMode="auto">
              <a:xfrm flipH="1">
                <a:off x="3693" y="2586"/>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4" name="Line 416"/>
              <p:cNvSpPr>
                <a:spLocks noChangeShapeType="1"/>
              </p:cNvSpPr>
              <p:nvPr/>
            </p:nvSpPr>
            <p:spPr bwMode="auto">
              <a:xfrm flipH="1">
                <a:off x="3700" y="2559"/>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5" name="Line 417"/>
              <p:cNvSpPr>
                <a:spLocks noChangeShapeType="1"/>
              </p:cNvSpPr>
              <p:nvPr/>
            </p:nvSpPr>
            <p:spPr bwMode="auto">
              <a:xfrm flipH="1">
                <a:off x="3700" y="2533"/>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6" name="Line 418"/>
              <p:cNvSpPr>
                <a:spLocks noChangeShapeType="1"/>
              </p:cNvSpPr>
              <p:nvPr/>
            </p:nvSpPr>
            <p:spPr bwMode="auto">
              <a:xfrm flipH="1">
                <a:off x="3700" y="2506"/>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7" name="Line 419"/>
              <p:cNvSpPr>
                <a:spLocks noChangeShapeType="1"/>
              </p:cNvSpPr>
              <p:nvPr/>
            </p:nvSpPr>
            <p:spPr bwMode="auto">
              <a:xfrm flipH="1">
                <a:off x="3700" y="2480"/>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8" name="Line 420"/>
              <p:cNvSpPr>
                <a:spLocks noChangeShapeType="1"/>
              </p:cNvSpPr>
              <p:nvPr/>
            </p:nvSpPr>
            <p:spPr bwMode="auto">
              <a:xfrm flipH="1">
                <a:off x="3693" y="2454"/>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9" name="Line 421"/>
              <p:cNvSpPr>
                <a:spLocks noChangeShapeType="1"/>
              </p:cNvSpPr>
              <p:nvPr/>
            </p:nvSpPr>
            <p:spPr bwMode="auto">
              <a:xfrm flipH="1">
                <a:off x="3700" y="2427"/>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0" name="Line 422"/>
              <p:cNvSpPr>
                <a:spLocks noChangeShapeType="1"/>
              </p:cNvSpPr>
              <p:nvPr/>
            </p:nvSpPr>
            <p:spPr bwMode="auto">
              <a:xfrm flipH="1">
                <a:off x="3700" y="2401"/>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1" name="Line 423"/>
              <p:cNvSpPr>
                <a:spLocks noChangeShapeType="1"/>
              </p:cNvSpPr>
              <p:nvPr/>
            </p:nvSpPr>
            <p:spPr bwMode="auto">
              <a:xfrm flipH="1">
                <a:off x="3700" y="2375"/>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2" name="Line 424"/>
              <p:cNvSpPr>
                <a:spLocks noChangeShapeType="1"/>
              </p:cNvSpPr>
              <p:nvPr/>
            </p:nvSpPr>
            <p:spPr bwMode="auto">
              <a:xfrm flipH="1">
                <a:off x="3700" y="2348"/>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3" name="Line 425"/>
              <p:cNvSpPr>
                <a:spLocks noChangeShapeType="1"/>
              </p:cNvSpPr>
              <p:nvPr/>
            </p:nvSpPr>
            <p:spPr bwMode="auto">
              <a:xfrm flipH="1">
                <a:off x="3693" y="2322"/>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4" name="Freeform 426"/>
              <p:cNvSpPr>
                <a:spLocks/>
              </p:cNvSpPr>
              <p:nvPr/>
            </p:nvSpPr>
            <p:spPr bwMode="auto">
              <a:xfrm>
                <a:off x="3237" y="2802"/>
                <a:ext cx="4" cy="8"/>
              </a:xfrm>
              <a:custGeom>
                <a:avLst/>
                <a:gdLst>
                  <a:gd name="T0" fmla="*/ 3 w 26"/>
                  <a:gd name="T1" fmla="*/ 0 h 49"/>
                  <a:gd name="T2" fmla="*/ 0 w 26"/>
                  <a:gd name="T3" fmla="*/ 0 h 49"/>
                  <a:gd name="T4" fmla="*/ 0 w 26"/>
                  <a:gd name="T5" fmla="*/ 49 h 49"/>
                  <a:gd name="T6" fmla="*/ 3 w 26"/>
                  <a:gd name="T7" fmla="*/ 49 h 49"/>
                  <a:gd name="T8" fmla="*/ 7 w 26"/>
                  <a:gd name="T9" fmla="*/ 47 h 49"/>
                  <a:gd name="T10" fmla="*/ 12 w 26"/>
                  <a:gd name="T11" fmla="*/ 46 h 49"/>
                  <a:gd name="T12" fmla="*/ 16 w 26"/>
                  <a:gd name="T13" fmla="*/ 44 h 49"/>
                  <a:gd name="T14" fmla="*/ 19 w 26"/>
                  <a:gd name="T15" fmla="*/ 42 h 49"/>
                  <a:gd name="T16" fmla="*/ 23 w 26"/>
                  <a:gd name="T17" fmla="*/ 38 h 49"/>
                  <a:gd name="T18" fmla="*/ 24 w 26"/>
                  <a:gd name="T19" fmla="*/ 33 h 49"/>
                  <a:gd name="T20" fmla="*/ 26 w 26"/>
                  <a:gd name="T21" fmla="*/ 30 h 49"/>
                  <a:gd name="T22" fmla="*/ 26 w 26"/>
                  <a:gd name="T23" fmla="*/ 25 h 49"/>
                  <a:gd name="T24" fmla="*/ 26 w 26"/>
                  <a:gd name="T25" fmla="*/ 19 h 49"/>
                  <a:gd name="T26" fmla="*/ 24 w 26"/>
                  <a:gd name="T27" fmla="*/ 16 h 49"/>
                  <a:gd name="T28" fmla="*/ 23 w 26"/>
                  <a:gd name="T29" fmla="*/ 11 h 49"/>
                  <a:gd name="T30" fmla="*/ 19 w 26"/>
                  <a:gd name="T31" fmla="*/ 7 h 49"/>
                  <a:gd name="T32" fmla="*/ 16 w 26"/>
                  <a:gd name="T33" fmla="*/ 5 h 49"/>
                  <a:gd name="T34" fmla="*/ 12 w 26"/>
                  <a:gd name="T35" fmla="*/ 3 h 49"/>
                  <a:gd name="T36" fmla="*/ 7 w 26"/>
                  <a:gd name="T37" fmla="*/ 1 h 49"/>
                  <a:gd name="T38" fmla="*/ 3 w 26"/>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9">
                    <a:moveTo>
                      <a:pt x="3" y="0"/>
                    </a:moveTo>
                    <a:lnTo>
                      <a:pt x="0" y="0"/>
                    </a:lnTo>
                    <a:lnTo>
                      <a:pt x="0" y="49"/>
                    </a:lnTo>
                    <a:lnTo>
                      <a:pt x="3" y="49"/>
                    </a:lnTo>
                    <a:lnTo>
                      <a:pt x="7" y="47"/>
                    </a:lnTo>
                    <a:lnTo>
                      <a:pt x="12" y="46"/>
                    </a:lnTo>
                    <a:lnTo>
                      <a:pt x="16" y="44"/>
                    </a:lnTo>
                    <a:lnTo>
                      <a:pt x="19" y="42"/>
                    </a:lnTo>
                    <a:lnTo>
                      <a:pt x="23" y="38"/>
                    </a:lnTo>
                    <a:lnTo>
                      <a:pt x="24" y="33"/>
                    </a:lnTo>
                    <a:lnTo>
                      <a:pt x="26" y="30"/>
                    </a:lnTo>
                    <a:lnTo>
                      <a:pt x="26" y="25"/>
                    </a:lnTo>
                    <a:lnTo>
                      <a:pt x="26" y="19"/>
                    </a:lnTo>
                    <a:lnTo>
                      <a:pt x="24" y="16"/>
                    </a:lnTo>
                    <a:lnTo>
                      <a:pt x="23" y="11"/>
                    </a:lnTo>
                    <a:lnTo>
                      <a:pt x="19" y="7"/>
                    </a:lnTo>
                    <a:lnTo>
                      <a:pt x="16" y="5"/>
                    </a:lnTo>
                    <a:lnTo>
                      <a:pt x="12" y="3"/>
                    </a:lnTo>
                    <a:lnTo>
                      <a:pt x="7"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5" name="Freeform 427"/>
              <p:cNvSpPr>
                <a:spLocks/>
              </p:cNvSpPr>
              <p:nvPr/>
            </p:nvSpPr>
            <p:spPr bwMode="auto">
              <a:xfrm>
                <a:off x="3262" y="2814"/>
                <a:ext cx="8" cy="8"/>
              </a:xfrm>
              <a:custGeom>
                <a:avLst/>
                <a:gdLst>
                  <a:gd name="T0" fmla="*/ 25 w 48"/>
                  <a:gd name="T1" fmla="*/ 0 h 49"/>
                  <a:gd name="T2" fmla="*/ 19 w 48"/>
                  <a:gd name="T3" fmla="*/ 1 h 49"/>
                  <a:gd name="T4" fmla="*/ 15 w 48"/>
                  <a:gd name="T5" fmla="*/ 2 h 49"/>
                  <a:gd name="T6" fmla="*/ 11 w 48"/>
                  <a:gd name="T7" fmla="*/ 5 h 49"/>
                  <a:gd name="T8" fmla="*/ 7 w 48"/>
                  <a:gd name="T9" fmla="*/ 7 h 49"/>
                  <a:gd name="T10" fmla="*/ 5 w 48"/>
                  <a:gd name="T11" fmla="*/ 11 h 49"/>
                  <a:gd name="T12" fmla="*/ 2 w 48"/>
                  <a:gd name="T13" fmla="*/ 15 h 49"/>
                  <a:gd name="T14" fmla="*/ 1 w 48"/>
                  <a:gd name="T15" fmla="*/ 20 h 49"/>
                  <a:gd name="T16" fmla="*/ 0 w 48"/>
                  <a:gd name="T17" fmla="*/ 25 h 49"/>
                  <a:gd name="T18" fmla="*/ 1 w 48"/>
                  <a:gd name="T19" fmla="*/ 30 h 49"/>
                  <a:gd name="T20" fmla="*/ 2 w 48"/>
                  <a:gd name="T21" fmla="*/ 34 h 49"/>
                  <a:gd name="T22" fmla="*/ 5 w 48"/>
                  <a:gd name="T23" fmla="*/ 38 h 49"/>
                  <a:gd name="T24" fmla="*/ 7 w 48"/>
                  <a:gd name="T25" fmla="*/ 41 h 49"/>
                  <a:gd name="T26" fmla="*/ 11 w 48"/>
                  <a:gd name="T27" fmla="*/ 44 h 49"/>
                  <a:gd name="T28" fmla="*/ 15 w 48"/>
                  <a:gd name="T29" fmla="*/ 46 h 49"/>
                  <a:gd name="T30" fmla="*/ 19 w 48"/>
                  <a:gd name="T31" fmla="*/ 49 h 49"/>
                  <a:gd name="T32" fmla="*/ 25 w 48"/>
                  <a:gd name="T33" fmla="*/ 49 h 49"/>
                  <a:gd name="T34" fmla="*/ 30 w 48"/>
                  <a:gd name="T35" fmla="*/ 49 h 49"/>
                  <a:gd name="T36" fmla="*/ 33 w 48"/>
                  <a:gd name="T37" fmla="*/ 46 h 49"/>
                  <a:gd name="T38" fmla="*/ 38 w 48"/>
                  <a:gd name="T39" fmla="*/ 44 h 49"/>
                  <a:gd name="T40" fmla="*/ 41 w 48"/>
                  <a:gd name="T41" fmla="*/ 41 h 49"/>
                  <a:gd name="T42" fmla="*/ 44 w 48"/>
                  <a:gd name="T43" fmla="*/ 38 h 49"/>
                  <a:gd name="T44" fmla="*/ 46 w 48"/>
                  <a:gd name="T45" fmla="*/ 34 h 49"/>
                  <a:gd name="T46" fmla="*/ 47 w 48"/>
                  <a:gd name="T47" fmla="*/ 30 h 49"/>
                  <a:gd name="T48" fmla="*/ 48 w 48"/>
                  <a:gd name="T49" fmla="*/ 25 h 49"/>
                  <a:gd name="T50" fmla="*/ 47 w 48"/>
                  <a:gd name="T51" fmla="*/ 20 h 49"/>
                  <a:gd name="T52" fmla="*/ 46 w 48"/>
                  <a:gd name="T53" fmla="*/ 15 h 49"/>
                  <a:gd name="T54" fmla="*/ 44 w 48"/>
                  <a:gd name="T55" fmla="*/ 11 h 49"/>
                  <a:gd name="T56" fmla="*/ 41 w 48"/>
                  <a:gd name="T57" fmla="*/ 7 h 49"/>
                  <a:gd name="T58" fmla="*/ 38 w 48"/>
                  <a:gd name="T59" fmla="*/ 5 h 49"/>
                  <a:gd name="T60" fmla="*/ 33 w 48"/>
                  <a:gd name="T61" fmla="*/ 2 h 49"/>
                  <a:gd name="T62" fmla="*/ 30 w 48"/>
                  <a:gd name="T63" fmla="*/ 1 h 49"/>
                  <a:gd name="T64" fmla="*/ 25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5" y="0"/>
                    </a:moveTo>
                    <a:lnTo>
                      <a:pt x="19" y="1"/>
                    </a:lnTo>
                    <a:lnTo>
                      <a:pt x="15" y="2"/>
                    </a:lnTo>
                    <a:lnTo>
                      <a:pt x="11" y="5"/>
                    </a:lnTo>
                    <a:lnTo>
                      <a:pt x="7" y="7"/>
                    </a:lnTo>
                    <a:lnTo>
                      <a:pt x="5" y="11"/>
                    </a:lnTo>
                    <a:lnTo>
                      <a:pt x="2" y="15"/>
                    </a:lnTo>
                    <a:lnTo>
                      <a:pt x="1" y="20"/>
                    </a:lnTo>
                    <a:lnTo>
                      <a:pt x="0" y="25"/>
                    </a:lnTo>
                    <a:lnTo>
                      <a:pt x="1" y="30"/>
                    </a:lnTo>
                    <a:lnTo>
                      <a:pt x="2" y="34"/>
                    </a:lnTo>
                    <a:lnTo>
                      <a:pt x="5" y="38"/>
                    </a:lnTo>
                    <a:lnTo>
                      <a:pt x="7" y="41"/>
                    </a:lnTo>
                    <a:lnTo>
                      <a:pt x="11" y="44"/>
                    </a:lnTo>
                    <a:lnTo>
                      <a:pt x="15" y="46"/>
                    </a:lnTo>
                    <a:lnTo>
                      <a:pt x="19" y="49"/>
                    </a:lnTo>
                    <a:lnTo>
                      <a:pt x="25" y="49"/>
                    </a:lnTo>
                    <a:lnTo>
                      <a:pt x="30" y="49"/>
                    </a:lnTo>
                    <a:lnTo>
                      <a:pt x="33" y="46"/>
                    </a:lnTo>
                    <a:lnTo>
                      <a:pt x="38" y="44"/>
                    </a:lnTo>
                    <a:lnTo>
                      <a:pt x="41" y="41"/>
                    </a:lnTo>
                    <a:lnTo>
                      <a:pt x="44" y="38"/>
                    </a:lnTo>
                    <a:lnTo>
                      <a:pt x="46" y="34"/>
                    </a:lnTo>
                    <a:lnTo>
                      <a:pt x="47" y="30"/>
                    </a:lnTo>
                    <a:lnTo>
                      <a:pt x="48" y="25"/>
                    </a:lnTo>
                    <a:lnTo>
                      <a:pt x="47" y="20"/>
                    </a:lnTo>
                    <a:lnTo>
                      <a:pt x="46" y="15"/>
                    </a:lnTo>
                    <a:lnTo>
                      <a:pt x="44" y="11"/>
                    </a:lnTo>
                    <a:lnTo>
                      <a:pt x="41" y="7"/>
                    </a:lnTo>
                    <a:lnTo>
                      <a:pt x="38" y="5"/>
                    </a:lnTo>
                    <a:lnTo>
                      <a:pt x="33" y="2"/>
                    </a:lnTo>
                    <a:lnTo>
                      <a:pt x="30" y="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6" name="Freeform 428"/>
              <p:cNvSpPr>
                <a:spLocks/>
              </p:cNvSpPr>
              <p:nvPr/>
            </p:nvSpPr>
            <p:spPr bwMode="auto">
              <a:xfrm>
                <a:off x="3292" y="2833"/>
                <a:ext cx="8" cy="8"/>
              </a:xfrm>
              <a:custGeom>
                <a:avLst/>
                <a:gdLst>
                  <a:gd name="T0" fmla="*/ 24 w 49"/>
                  <a:gd name="T1" fmla="*/ 0 h 47"/>
                  <a:gd name="T2" fmla="*/ 19 w 49"/>
                  <a:gd name="T3" fmla="*/ 0 h 47"/>
                  <a:gd name="T4" fmla="*/ 14 w 49"/>
                  <a:gd name="T5" fmla="*/ 1 h 47"/>
                  <a:gd name="T6" fmla="*/ 11 w 49"/>
                  <a:gd name="T7" fmla="*/ 4 h 47"/>
                  <a:gd name="T8" fmla="*/ 7 w 49"/>
                  <a:gd name="T9" fmla="*/ 6 h 47"/>
                  <a:gd name="T10" fmla="*/ 4 w 49"/>
                  <a:gd name="T11" fmla="*/ 10 h 47"/>
                  <a:gd name="T12" fmla="*/ 3 w 49"/>
                  <a:gd name="T13" fmla="*/ 14 h 47"/>
                  <a:gd name="T14" fmla="*/ 0 w 49"/>
                  <a:gd name="T15" fmla="*/ 19 h 47"/>
                  <a:gd name="T16" fmla="*/ 0 w 49"/>
                  <a:gd name="T17" fmla="*/ 24 h 47"/>
                  <a:gd name="T18" fmla="*/ 0 w 49"/>
                  <a:gd name="T19" fmla="*/ 29 h 47"/>
                  <a:gd name="T20" fmla="*/ 3 w 49"/>
                  <a:gd name="T21" fmla="*/ 33 h 47"/>
                  <a:gd name="T22" fmla="*/ 4 w 49"/>
                  <a:gd name="T23" fmla="*/ 37 h 47"/>
                  <a:gd name="T24" fmla="*/ 7 w 49"/>
                  <a:gd name="T25" fmla="*/ 40 h 47"/>
                  <a:gd name="T26" fmla="*/ 11 w 49"/>
                  <a:gd name="T27" fmla="*/ 44 h 47"/>
                  <a:gd name="T28" fmla="*/ 14 w 49"/>
                  <a:gd name="T29" fmla="*/ 45 h 47"/>
                  <a:gd name="T30" fmla="*/ 19 w 49"/>
                  <a:gd name="T31" fmla="*/ 47 h 47"/>
                  <a:gd name="T32" fmla="*/ 24 w 49"/>
                  <a:gd name="T33" fmla="*/ 47 h 47"/>
                  <a:gd name="T34" fmla="*/ 29 w 49"/>
                  <a:gd name="T35" fmla="*/ 47 h 47"/>
                  <a:gd name="T36" fmla="*/ 33 w 49"/>
                  <a:gd name="T37" fmla="*/ 45 h 47"/>
                  <a:gd name="T38" fmla="*/ 38 w 49"/>
                  <a:gd name="T39" fmla="*/ 44 h 47"/>
                  <a:gd name="T40" fmla="*/ 42 w 49"/>
                  <a:gd name="T41" fmla="*/ 40 h 47"/>
                  <a:gd name="T42" fmla="*/ 44 w 49"/>
                  <a:gd name="T43" fmla="*/ 37 h 47"/>
                  <a:gd name="T44" fmla="*/ 46 w 49"/>
                  <a:gd name="T45" fmla="*/ 33 h 47"/>
                  <a:gd name="T46" fmla="*/ 47 w 49"/>
                  <a:gd name="T47" fmla="*/ 29 h 47"/>
                  <a:gd name="T48" fmla="*/ 49 w 49"/>
                  <a:gd name="T49" fmla="*/ 24 h 47"/>
                  <a:gd name="T50" fmla="*/ 47 w 49"/>
                  <a:gd name="T51" fmla="*/ 19 h 47"/>
                  <a:gd name="T52" fmla="*/ 46 w 49"/>
                  <a:gd name="T53" fmla="*/ 14 h 47"/>
                  <a:gd name="T54" fmla="*/ 44 w 49"/>
                  <a:gd name="T55" fmla="*/ 10 h 47"/>
                  <a:gd name="T56" fmla="*/ 42 w 49"/>
                  <a:gd name="T57" fmla="*/ 6 h 47"/>
                  <a:gd name="T58" fmla="*/ 38 w 49"/>
                  <a:gd name="T59" fmla="*/ 4 h 47"/>
                  <a:gd name="T60" fmla="*/ 33 w 49"/>
                  <a:gd name="T61" fmla="*/ 1 h 47"/>
                  <a:gd name="T62" fmla="*/ 29 w 49"/>
                  <a:gd name="T63" fmla="*/ 0 h 47"/>
                  <a:gd name="T64" fmla="*/ 24 w 49"/>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7">
                    <a:moveTo>
                      <a:pt x="24" y="0"/>
                    </a:moveTo>
                    <a:lnTo>
                      <a:pt x="19" y="0"/>
                    </a:lnTo>
                    <a:lnTo>
                      <a:pt x="14" y="1"/>
                    </a:lnTo>
                    <a:lnTo>
                      <a:pt x="11" y="4"/>
                    </a:lnTo>
                    <a:lnTo>
                      <a:pt x="7" y="6"/>
                    </a:lnTo>
                    <a:lnTo>
                      <a:pt x="4" y="10"/>
                    </a:lnTo>
                    <a:lnTo>
                      <a:pt x="3" y="14"/>
                    </a:lnTo>
                    <a:lnTo>
                      <a:pt x="0" y="19"/>
                    </a:lnTo>
                    <a:lnTo>
                      <a:pt x="0" y="24"/>
                    </a:lnTo>
                    <a:lnTo>
                      <a:pt x="0" y="29"/>
                    </a:lnTo>
                    <a:lnTo>
                      <a:pt x="3" y="33"/>
                    </a:lnTo>
                    <a:lnTo>
                      <a:pt x="4" y="37"/>
                    </a:lnTo>
                    <a:lnTo>
                      <a:pt x="7" y="40"/>
                    </a:lnTo>
                    <a:lnTo>
                      <a:pt x="11" y="44"/>
                    </a:lnTo>
                    <a:lnTo>
                      <a:pt x="14" y="45"/>
                    </a:lnTo>
                    <a:lnTo>
                      <a:pt x="19" y="47"/>
                    </a:lnTo>
                    <a:lnTo>
                      <a:pt x="24" y="47"/>
                    </a:lnTo>
                    <a:lnTo>
                      <a:pt x="29" y="47"/>
                    </a:lnTo>
                    <a:lnTo>
                      <a:pt x="33" y="45"/>
                    </a:lnTo>
                    <a:lnTo>
                      <a:pt x="38" y="44"/>
                    </a:lnTo>
                    <a:lnTo>
                      <a:pt x="42" y="40"/>
                    </a:lnTo>
                    <a:lnTo>
                      <a:pt x="44" y="37"/>
                    </a:lnTo>
                    <a:lnTo>
                      <a:pt x="46" y="33"/>
                    </a:lnTo>
                    <a:lnTo>
                      <a:pt x="47" y="29"/>
                    </a:lnTo>
                    <a:lnTo>
                      <a:pt x="49" y="24"/>
                    </a:lnTo>
                    <a:lnTo>
                      <a:pt x="47" y="19"/>
                    </a:lnTo>
                    <a:lnTo>
                      <a:pt x="46" y="14"/>
                    </a:lnTo>
                    <a:lnTo>
                      <a:pt x="44" y="10"/>
                    </a:lnTo>
                    <a:lnTo>
                      <a:pt x="42" y="6"/>
                    </a:lnTo>
                    <a:lnTo>
                      <a:pt x="38" y="4"/>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7" name="Freeform 429"/>
              <p:cNvSpPr>
                <a:spLocks/>
              </p:cNvSpPr>
              <p:nvPr/>
            </p:nvSpPr>
            <p:spPr bwMode="auto">
              <a:xfrm>
                <a:off x="3321" y="2841"/>
                <a:ext cx="8" cy="8"/>
              </a:xfrm>
              <a:custGeom>
                <a:avLst/>
                <a:gdLst>
                  <a:gd name="T0" fmla="*/ 24 w 48"/>
                  <a:gd name="T1" fmla="*/ 0 h 47"/>
                  <a:gd name="T2" fmla="*/ 19 w 48"/>
                  <a:gd name="T3" fmla="*/ 0 h 47"/>
                  <a:gd name="T4" fmla="*/ 14 w 48"/>
                  <a:gd name="T5" fmla="*/ 1 h 47"/>
                  <a:gd name="T6" fmla="*/ 11 w 48"/>
                  <a:gd name="T7" fmla="*/ 4 h 47"/>
                  <a:gd name="T8" fmla="*/ 7 w 48"/>
                  <a:gd name="T9" fmla="*/ 6 h 47"/>
                  <a:gd name="T10" fmla="*/ 4 w 48"/>
                  <a:gd name="T11" fmla="*/ 10 h 47"/>
                  <a:gd name="T12" fmla="*/ 1 w 48"/>
                  <a:gd name="T13" fmla="*/ 14 h 47"/>
                  <a:gd name="T14" fmla="*/ 0 w 48"/>
                  <a:gd name="T15" fmla="*/ 19 h 47"/>
                  <a:gd name="T16" fmla="*/ 0 w 48"/>
                  <a:gd name="T17" fmla="*/ 24 h 47"/>
                  <a:gd name="T18" fmla="*/ 0 w 48"/>
                  <a:gd name="T19" fmla="*/ 28 h 47"/>
                  <a:gd name="T20" fmla="*/ 1 w 48"/>
                  <a:gd name="T21" fmla="*/ 33 h 47"/>
                  <a:gd name="T22" fmla="*/ 4 w 48"/>
                  <a:gd name="T23" fmla="*/ 37 h 47"/>
                  <a:gd name="T24" fmla="*/ 7 w 48"/>
                  <a:gd name="T25" fmla="*/ 40 h 47"/>
                  <a:gd name="T26" fmla="*/ 11 w 48"/>
                  <a:gd name="T27" fmla="*/ 44 h 47"/>
                  <a:gd name="T28" fmla="*/ 14 w 48"/>
                  <a:gd name="T29" fmla="*/ 45 h 47"/>
                  <a:gd name="T30" fmla="*/ 19 w 48"/>
                  <a:gd name="T31" fmla="*/ 47 h 47"/>
                  <a:gd name="T32" fmla="*/ 24 w 48"/>
                  <a:gd name="T33" fmla="*/ 47 h 47"/>
                  <a:gd name="T34" fmla="*/ 29 w 48"/>
                  <a:gd name="T35" fmla="*/ 47 h 47"/>
                  <a:gd name="T36" fmla="*/ 33 w 48"/>
                  <a:gd name="T37" fmla="*/ 45 h 47"/>
                  <a:gd name="T38" fmla="*/ 37 w 48"/>
                  <a:gd name="T39" fmla="*/ 44 h 47"/>
                  <a:gd name="T40" fmla="*/ 40 w 48"/>
                  <a:gd name="T41" fmla="*/ 40 h 47"/>
                  <a:gd name="T42" fmla="*/ 44 w 48"/>
                  <a:gd name="T43" fmla="*/ 37 h 47"/>
                  <a:gd name="T44" fmla="*/ 46 w 48"/>
                  <a:gd name="T45" fmla="*/ 33 h 47"/>
                  <a:gd name="T46" fmla="*/ 48 w 48"/>
                  <a:gd name="T47" fmla="*/ 28 h 47"/>
                  <a:gd name="T48" fmla="*/ 48 w 48"/>
                  <a:gd name="T49" fmla="*/ 24 h 47"/>
                  <a:gd name="T50" fmla="*/ 48 w 48"/>
                  <a:gd name="T51" fmla="*/ 19 h 47"/>
                  <a:gd name="T52" fmla="*/ 46 w 48"/>
                  <a:gd name="T53" fmla="*/ 14 h 47"/>
                  <a:gd name="T54" fmla="*/ 44 w 48"/>
                  <a:gd name="T55" fmla="*/ 10 h 47"/>
                  <a:gd name="T56" fmla="*/ 40 w 48"/>
                  <a:gd name="T57" fmla="*/ 6 h 47"/>
                  <a:gd name="T58" fmla="*/ 37 w 48"/>
                  <a:gd name="T59" fmla="*/ 4 h 47"/>
                  <a:gd name="T60" fmla="*/ 33 w 48"/>
                  <a:gd name="T61" fmla="*/ 1 h 47"/>
                  <a:gd name="T62" fmla="*/ 29 w 48"/>
                  <a:gd name="T63" fmla="*/ 0 h 47"/>
                  <a:gd name="T64" fmla="*/ 24 w 48"/>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7">
                    <a:moveTo>
                      <a:pt x="24" y="0"/>
                    </a:moveTo>
                    <a:lnTo>
                      <a:pt x="19" y="0"/>
                    </a:lnTo>
                    <a:lnTo>
                      <a:pt x="14" y="1"/>
                    </a:lnTo>
                    <a:lnTo>
                      <a:pt x="11" y="4"/>
                    </a:lnTo>
                    <a:lnTo>
                      <a:pt x="7" y="6"/>
                    </a:lnTo>
                    <a:lnTo>
                      <a:pt x="4" y="10"/>
                    </a:lnTo>
                    <a:lnTo>
                      <a:pt x="1" y="14"/>
                    </a:lnTo>
                    <a:lnTo>
                      <a:pt x="0" y="19"/>
                    </a:lnTo>
                    <a:lnTo>
                      <a:pt x="0" y="24"/>
                    </a:lnTo>
                    <a:lnTo>
                      <a:pt x="0" y="28"/>
                    </a:lnTo>
                    <a:lnTo>
                      <a:pt x="1" y="33"/>
                    </a:lnTo>
                    <a:lnTo>
                      <a:pt x="4" y="37"/>
                    </a:lnTo>
                    <a:lnTo>
                      <a:pt x="7" y="40"/>
                    </a:lnTo>
                    <a:lnTo>
                      <a:pt x="11" y="44"/>
                    </a:lnTo>
                    <a:lnTo>
                      <a:pt x="14" y="45"/>
                    </a:lnTo>
                    <a:lnTo>
                      <a:pt x="19" y="47"/>
                    </a:lnTo>
                    <a:lnTo>
                      <a:pt x="24" y="47"/>
                    </a:lnTo>
                    <a:lnTo>
                      <a:pt x="29" y="47"/>
                    </a:lnTo>
                    <a:lnTo>
                      <a:pt x="33" y="45"/>
                    </a:lnTo>
                    <a:lnTo>
                      <a:pt x="37" y="44"/>
                    </a:lnTo>
                    <a:lnTo>
                      <a:pt x="40" y="40"/>
                    </a:lnTo>
                    <a:lnTo>
                      <a:pt x="44" y="37"/>
                    </a:lnTo>
                    <a:lnTo>
                      <a:pt x="46" y="33"/>
                    </a:lnTo>
                    <a:lnTo>
                      <a:pt x="48" y="28"/>
                    </a:lnTo>
                    <a:lnTo>
                      <a:pt x="48" y="24"/>
                    </a:lnTo>
                    <a:lnTo>
                      <a:pt x="48" y="19"/>
                    </a:lnTo>
                    <a:lnTo>
                      <a:pt x="46" y="14"/>
                    </a:lnTo>
                    <a:lnTo>
                      <a:pt x="44" y="10"/>
                    </a:lnTo>
                    <a:lnTo>
                      <a:pt x="40" y="6"/>
                    </a:lnTo>
                    <a:lnTo>
                      <a:pt x="37" y="4"/>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8" name="Freeform 430"/>
              <p:cNvSpPr>
                <a:spLocks/>
              </p:cNvSpPr>
              <p:nvPr/>
            </p:nvSpPr>
            <p:spPr bwMode="auto">
              <a:xfrm>
                <a:off x="3350" y="2813"/>
                <a:ext cx="8" cy="8"/>
              </a:xfrm>
              <a:custGeom>
                <a:avLst/>
                <a:gdLst>
                  <a:gd name="T0" fmla="*/ 24 w 48"/>
                  <a:gd name="T1" fmla="*/ 0 h 48"/>
                  <a:gd name="T2" fmla="*/ 19 w 48"/>
                  <a:gd name="T3" fmla="*/ 1 h 48"/>
                  <a:gd name="T4" fmla="*/ 15 w 48"/>
                  <a:gd name="T5" fmla="*/ 2 h 48"/>
                  <a:gd name="T6" fmla="*/ 10 w 48"/>
                  <a:gd name="T7" fmla="*/ 4 h 48"/>
                  <a:gd name="T8" fmla="*/ 6 w 48"/>
                  <a:gd name="T9" fmla="*/ 7 h 48"/>
                  <a:gd name="T10" fmla="*/ 4 w 48"/>
                  <a:gd name="T11" fmla="*/ 10 h 48"/>
                  <a:gd name="T12" fmla="*/ 2 w 48"/>
                  <a:gd name="T13" fmla="*/ 15 h 48"/>
                  <a:gd name="T14" fmla="*/ 0 w 48"/>
                  <a:gd name="T15" fmla="*/ 18 h 48"/>
                  <a:gd name="T16" fmla="*/ 0 w 48"/>
                  <a:gd name="T17" fmla="*/ 24 h 48"/>
                  <a:gd name="T18" fmla="*/ 0 w 48"/>
                  <a:gd name="T19" fmla="*/ 29 h 48"/>
                  <a:gd name="T20" fmla="*/ 2 w 48"/>
                  <a:gd name="T21" fmla="*/ 33 h 48"/>
                  <a:gd name="T22" fmla="*/ 4 w 48"/>
                  <a:gd name="T23" fmla="*/ 37 h 48"/>
                  <a:gd name="T24" fmla="*/ 6 w 48"/>
                  <a:gd name="T25" fmla="*/ 41 h 48"/>
                  <a:gd name="T26" fmla="*/ 10 w 48"/>
                  <a:gd name="T27" fmla="*/ 43 h 48"/>
                  <a:gd name="T28" fmla="*/ 15 w 48"/>
                  <a:gd name="T29" fmla="*/ 46 h 48"/>
                  <a:gd name="T30" fmla="*/ 19 w 48"/>
                  <a:gd name="T31" fmla="*/ 47 h 48"/>
                  <a:gd name="T32" fmla="*/ 24 w 48"/>
                  <a:gd name="T33" fmla="*/ 48 h 48"/>
                  <a:gd name="T34" fmla="*/ 29 w 48"/>
                  <a:gd name="T35" fmla="*/ 47 h 48"/>
                  <a:gd name="T36" fmla="*/ 33 w 48"/>
                  <a:gd name="T37" fmla="*/ 46 h 48"/>
                  <a:gd name="T38" fmla="*/ 37 w 48"/>
                  <a:gd name="T39" fmla="*/ 43 h 48"/>
                  <a:gd name="T40" fmla="*/ 41 w 48"/>
                  <a:gd name="T41" fmla="*/ 41 h 48"/>
                  <a:gd name="T42" fmla="*/ 44 w 48"/>
                  <a:gd name="T43" fmla="*/ 37 h 48"/>
                  <a:gd name="T44" fmla="*/ 45 w 48"/>
                  <a:gd name="T45" fmla="*/ 33 h 48"/>
                  <a:gd name="T46" fmla="*/ 48 w 48"/>
                  <a:gd name="T47" fmla="*/ 29 h 48"/>
                  <a:gd name="T48" fmla="*/ 48 w 48"/>
                  <a:gd name="T49" fmla="*/ 24 h 48"/>
                  <a:gd name="T50" fmla="*/ 48 w 48"/>
                  <a:gd name="T51" fmla="*/ 18 h 48"/>
                  <a:gd name="T52" fmla="*/ 45 w 48"/>
                  <a:gd name="T53" fmla="*/ 15 h 48"/>
                  <a:gd name="T54" fmla="*/ 44 w 48"/>
                  <a:gd name="T55" fmla="*/ 10 h 48"/>
                  <a:gd name="T56" fmla="*/ 41 w 48"/>
                  <a:gd name="T57" fmla="*/ 7 h 48"/>
                  <a:gd name="T58" fmla="*/ 37 w 48"/>
                  <a:gd name="T59" fmla="*/ 4 h 48"/>
                  <a:gd name="T60" fmla="*/ 33 w 48"/>
                  <a:gd name="T61" fmla="*/ 2 h 48"/>
                  <a:gd name="T62" fmla="*/ 29 w 48"/>
                  <a:gd name="T63" fmla="*/ 1 h 48"/>
                  <a:gd name="T64" fmla="*/ 24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4" y="0"/>
                    </a:moveTo>
                    <a:lnTo>
                      <a:pt x="19" y="1"/>
                    </a:lnTo>
                    <a:lnTo>
                      <a:pt x="15" y="2"/>
                    </a:lnTo>
                    <a:lnTo>
                      <a:pt x="10" y="4"/>
                    </a:lnTo>
                    <a:lnTo>
                      <a:pt x="6" y="7"/>
                    </a:lnTo>
                    <a:lnTo>
                      <a:pt x="4" y="10"/>
                    </a:lnTo>
                    <a:lnTo>
                      <a:pt x="2" y="15"/>
                    </a:lnTo>
                    <a:lnTo>
                      <a:pt x="0" y="18"/>
                    </a:lnTo>
                    <a:lnTo>
                      <a:pt x="0" y="24"/>
                    </a:lnTo>
                    <a:lnTo>
                      <a:pt x="0" y="29"/>
                    </a:lnTo>
                    <a:lnTo>
                      <a:pt x="2" y="33"/>
                    </a:lnTo>
                    <a:lnTo>
                      <a:pt x="4" y="37"/>
                    </a:lnTo>
                    <a:lnTo>
                      <a:pt x="6" y="41"/>
                    </a:lnTo>
                    <a:lnTo>
                      <a:pt x="10" y="43"/>
                    </a:lnTo>
                    <a:lnTo>
                      <a:pt x="15" y="46"/>
                    </a:lnTo>
                    <a:lnTo>
                      <a:pt x="19" y="47"/>
                    </a:lnTo>
                    <a:lnTo>
                      <a:pt x="24" y="48"/>
                    </a:lnTo>
                    <a:lnTo>
                      <a:pt x="29" y="47"/>
                    </a:lnTo>
                    <a:lnTo>
                      <a:pt x="33" y="46"/>
                    </a:lnTo>
                    <a:lnTo>
                      <a:pt x="37" y="43"/>
                    </a:lnTo>
                    <a:lnTo>
                      <a:pt x="41" y="41"/>
                    </a:lnTo>
                    <a:lnTo>
                      <a:pt x="44" y="37"/>
                    </a:lnTo>
                    <a:lnTo>
                      <a:pt x="45" y="33"/>
                    </a:lnTo>
                    <a:lnTo>
                      <a:pt x="48" y="29"/>
                    </a:lnTo>
                    <a:lnTo>
                      <a:pt x="48" y="24"/>
                    </a:lnTo>
                    <a:lnTo>
                      <a:pt x="48" y="18"/>
                    </a:lnTo>
                    <a:lnTo>
                      <a:pt x="45" y="15"/>
                    </a:lnTo>
                    <a:lnTo>
                      <a:pt x="44" y="10"/>
                    </a:lnTo>
                    <a:lnTo>
                      <a:pt x="41" y="7"/>
                    </a:lnTo>
                    <a:lnTo>
                      <a:pt x="37" y="4"/>
                    </a:lnTo>
                    <a:lnTo>
                      <a:pt x="33" y="2"/>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9" name="Freeform 431"/>
              <p:cNvSpPr>
                <a:spLocks/>
              </p:cNvSpPr>
              <p:nvPr/>
            </p:nvSpPr>
            <p:spPr bwMode="auto">
              <a:xfrm>
                <a:off x="3380" y="2743"/>
                <a:ext cx="8" cy="8"/>
              </a:xfrm>
              <a:custGeom>
                <a:avLst/>
                <a:gdLst>
                  <a:gd name="T0" fmla="*/ 25 w 48"/>
                  <a:gd name="T1" fmla="*/ 0 h 48"/>
                  <a:gd name="T2" fmla="*/ 20 w 48"/>
                  <a:gd name="T3" fmla="*/ 0 h 48"/>
                  <a:gd name="T4" fmla="*/ 15 w 48"/>
                  <a:gd name="T5" fmla="*/ 2 h 48"/>
                  <a:gd name="T6" fmla="*/ 10 w 48"/>
                  <a:gd name="T7" fmla="*/ 4 h 48"/>
                  <a:gd name="T8" fmla="*/ 7 w 48"/>
                  <a:gd name="T9" fmla="*/ 8 h 48"/>
                  <a:gd name="T10" fmla="*/ 5 w 48"/>
                  <a:gd name="T11" fmla="*/ 11 h 48"/>
                  <a:gd name="T12" fmla="*/ 2 w 48"/>
                  <a:gd name="T13" fmla="*/ 15 h 48"/>
                  <a:gd name="T14" fmla="*/ 1 w 48"/>
                  <a:gd name="T15" fmla="*/ 19 h 48"/>
                  <a:gd name="T16" fmla="*/ 0 w 48"/>
                  <a:gd name="T17" fmla="*/ 24 h 48"/>
                  <a:gd name="T18" fmla="*/ 1 w 48"/>
                  <a:gd name="T19" fmla="*/ 29 h 48"/>
                  <a:gd name="T20" fmla="*/ 2 w 48"/>
                  <a:gd name="T21" fmla="*/ 34 h 48"/>
                  <a:gd name="T22" fmla="*/ 5 w 48"/>
                  <a:gd name="T23" fmla="*/ 37 h 48"/>
                  <a:gd name="T24" fmla="*/ 7 w 48"/>
                  <a:gd name="T25" fmla="*/ 41 h 48"/>
                  <a:gd name="T26" fmla="*/ 10 w 48"/>
                  <a:gd name="T27" fmla="*/ 44 h 48"/>
                  <a:gd name="T28" fmla="*/ 15 w 48"/>
                  <a:gd name="T29" fmla="*/ 47 h 48"/>
                  <a:gd name="T30" fmla="*/ 20 w 48"/>
                  <a:gd name="T31" fmla="*/ 48 h 48"/>
                  <a:gd name="T32" fmla="*/ 25 w 48"/>
                  <a:gd name="T33" fmla="*/ 48 h 48"/>
                  <a:gd name="T34" fmla="*/ 29 w 48"/>
                  <a:gd name="T35" fmla="*/ 48 h 48"/>
                  <a:gd name="T36" fmla="*/ 34 w 48"/>
                  <a:gd name="T37" fmla="*/ 47 h 48"/>
                  <a:gd name="T38" fmla="*/ 38 w 48"/>
                  <a:gd name="T39" fmla="*/ 44 h 48"/>
                  <a:gd name="T40" fmla="*/ 41 w 48"/>
                  <a:gd name="T41" fmla="*/ 41 h 48"/>
                  <a:gd name="T42" fmla="*/ 44 w 48"/>
                  <a:gd name="T43" fmla="*/ 37 h 48"/>
                  <a:gd name="T44" fmla="*/ 46 w 48"/>
                  <a:gd name="T45" fmla="*/ 34 h 48"/>
                  <a:gd name="T46" fmla="*/ 48 w 48"/>
                  <a:gd name="T47" fmla="*/ 29 h 48"/>
                  <a:gd name="T48" fmla="*/ 48 w 48"/>
                  <a:gd name="T49" fmla="*/ 24 h 48"/>
                  <a:gd name="T50" fmla="*/ 48 w 48"/>
                  <a:gd name="T51" fmla="*/ 19 h 48"/>
                  <a:gd name="T52" fmla="*/ 46 w 48"/>
                  <a:gd name="T53" fmla="*/ 15 h 48"/>
                  <a:gd name="T54" fmla="*/ 44 w 48"/>
                  <a:gd name="T55" fmla="*/ 11 h 48"/>
                  <a:gd name="T56" fmla="*/ 41 w 48"/>
                  <a:gd name="T57" fmla="*/ 8 h 48"/>
                  <a:gd name="T58" fmla="*/ 38 w 48"/>
                  <a:gd name="T59" fmla="*/ 4 h 48"/>
                  <a:gd name="T60" fmla="*/ 34 w 48"/>
                  <a:gd name="T61" fmla="*/ 2 h 48"/>
                  <a:gd name="T62" fmla="*/ 29 w 48"/>
                  <a:gd name="T63" fmla="*/ 0 h 48"/>
                  <a:gd name="T64" fmla="*/ 25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5" y="0"/>
                    </a:moveTo>
                    <a:lnTo>
                      <a:pt x="20" y="0"/>
                    </a:lnTo>
                    <a:lnTo>
                      <a:pt x="15" y="2"/>
                    </a:lnTo>
                    <a:lnTo>
                      <a:pt x="10" y="4"/>
                    </a:lnTo>
                    <a:lnTo>
                      <a:pt x="7" y="8"/>
                    </a:lnTo>
                    <a:lnTo>
                      <a:pt x="5" y="11"/>
                    </a:lnTo>
                    <a:lnTo>
                      <a:pt x="2" y="15"/>
                    </a:lnTo>
                    <a:lnTo>
                      <a:pt x="1" y="19"/>
                    </a:lnTo>
                    <a:lnTo>
                      <a:pt x="0" y="24"/>
                    </a:lnTo>
                    <a:lnTo>
                      <a:pt x="1" y="29"/>
                    </a:lnTo>
                    <a:lnTo>
                      <a:pt x="2" y="34"/>
                    </a:lnTo>
                    <a:lnTo>
                      <a:pt x="5" y="37"/>
                    </a:lnTo>
                    <a:lnTo>
                      <a:pt x="7" y="41"/>
                    </a:lnTo>
                    <a:lnTo>
                      <a:pt x="10" y="44"/>
                    </a:lnTo>
                    <a:lnTo>
                      <a:pt x="15" y="47"/>
                    </a:lnTo>
                    <a:lnTo>
                      <a:pt x="20" y="48"/>
                    </a:lnTo>
                    <a:lnTo>
                      <a:pt x="25" y="48"/>
                    </a:lnTo>
                    <a:lnTo>
                      <a:pt x="29" y="48"/>
                    </a:lnTo>
                    <a:lnTo>
                      <a:pt x="34" y="47"/>
                    </a:lnTo>
                    <a:lnTo>
                      <a:pt x="38" y="44"/>
                    </a:lnTo>
                    <a:lnTo>
                      <a:pt x="41" y="41"/>
                    </a:lnTo>
                    <a:lnTo>
                      <a:pt x="44" y="37"/>
                    </a:lnTo>
                    <a:lnTo>
                      <a:pt x="46" y="34"/>
                    </a:lnTo>
                    <a:lnTo>
                      <a:pt x="48" y="29"/>
                    </a:lnTo>
                    <a:lnTo>
                      <a:pt x="48" y="24"/>
                    </a:lnTo>
                    <a:lnTo>
                      <a:pt x="48" y="19"/>
                    </a:lnTo>
                    <a:lnTo>
                      <a:pt x="46" y="15"/>
                    </a:lnTo>
                    <a:lnTo>
                      <a:pt x="44" y="11"/>
                    </a:lnTo>
                    <a:lnTo>
                      <a:pt x="41" y="8"/>
                    </a:lnTo>
                    <a:lnTo>
                      <a:pt x="38" y="4"/>
                    </a:lnTo>
                    <a:lnTo>
                      <a:pt x="34" y="2"/>
                    </a:lnTo>
                    <a:lnTo>
                      <a:pt x="2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 name="Freeform 432"/>
              <p:cNvSpPr>
                <a:spLocks/>
              </p:cNvSpPr>
              <p:nvPr/>
            </p:nvSpPr>
            <p:spPr bwMode="auto">
              <a:xfrm>
                <a:off x="3409" y="2639"/>
                <a:ext cx="8" cy="8"/>
              </a:xfrm>
              <a:custGeom>
                <a:avLst/>
                <a:gdLst>
                  <a:gd name="T0" fmla="*/ 24 w 48"/>
                  <a:gd name="T1" fmla="*/ 0 h 49"/>
                  <a:gd name="T2" fmla="*/ 19 w 48"/>
                  <a:gd name="T3" fmla="*/ 2 h 49"/>
                  <a:gd name="T4" fmla="*/ 15 w 48"/>
                  <a:gd name="T5" fmla="*/ 3 h 49"/>
                  <a:gd name="T6" fmla="*/ 11 w 48"/>
                  <a:gd name="T7" fmla="*/ 5 h 49"/>
                  <a:gd name="T8" fmla="*/ 7 w 48"/>
                  <a:gd name="T9" fmla="*/ 8 h 49"/>
                  <a:gd name="T10" fmla="*/ 5 w 48"/>
                  <a:gd name="T11" fmla="*/ 11 h 49"/>
                  <a:gd name="T12" fmla="*/ 2 w 48"/>
                  <a:gd name="T13" fmla="*/ 16 h 49"/>
                  <a:gd name="T14" fmla="*/ 1 w 48"/>
                  <a:gd name="T15" fmla="*/ 19 h 49"/>
                  <a:gd name="T16" fmla="*/ 0 w 48"/>
                  <a:gd name="T17" fmla="*/ 25 h 49"/>
                  <a:gd name="T18" fmla="*/ 1 w 48"/>
                  <a:gd name="T19" fmla="*/ 30 h 49"/>
                  <a:gd name="T20" fmla="*/ 2 w 48"/>
                  <a:gd name="T21" fmla="*/ 34 h 49"/>
                  <a:gd name="T22" fmla="*/ 5 w 48"/>
                  <a:gd name="T23" fmla="*/ 38 h 49"/>
                  <a:gd name="T24" fmla="*/ 7 w 48"/>
                  <a:gd name="T25" fmla="*/ 42 h 49"/>
                  <a:gd name="T26" fmla="*/ 11 w 48"/>
                  <a:gd name="T27" fmla="*/ 44 h 49"/>
                  <a:gd name="T28" fmla="*/ 15 w 48"/>
                  <a:gd name="T29" fmla="*/ 47 h 49"/>
                  <a:gd name="T30" fmla="*/ 19 w 48"/>
                  <a:gd name="T31" fmla="*/ 48 h 49"/>
                  <a:gd name="T32" fmla="*/ 24 w 48"/>
                  <a:gd name="T33" fmla="*/ 49 h 49"/>
                  <a:gd name="T34" fmla="*/ 30 w 48"/>
                  <a:gd name="T35" fmla="*/ 48 h 49"/>
                  <a:gd name="T36" fmla="*/ 33 w 48"/>
                  <a:gd name="T37" fmla="*/ 47 h 49"/>
                  <a:gd name="T38" fmla="*/ 38 w 48"/>
                  <a:gd name="T39" fmla="*/ 44 h 49"/>
                  <a:gd name="T40" fmla="*/ 41 w 48"/>
                  <a:gd name="T41" fmla="*/ 42 h 49"/>
                  <a:gd name="T42" fmla="*/ 44 w 48"/>
                  <a:gd name="T43" fmla="*/ 38 h 49"/>
                  <a:gd name="T44" fmla="*/ 46 w 48"/>
                  <a:gd name="T45" fmla="*/ 34 h 49"/>
                  <a:gd name="T46" fmla="*/ 47 w 48"/>
                  <a:gd name="T47" fmla="*/ 30 h 49"/>
                  <a:gd name="T48" fmla="*/ 48 w 48"/>
                  <a:gd name="T49" fmla="*/ 25 h 49"/>
                  <a:gd name="T50" fmla="*/ 47 w 48"/>
                  <a:gd name="T51" fmla="*/ 19 h 49"/>
                  <a:gd name="T52" fmla="*/ 46 w 48"/>
                  <a:gd name="T53" fmla="*/ 16 h 49"/>
                  <a:gd name="T54" fmla="*/ 44 w 48"/>
                  <a:gd name="T55" fmla="*/ 11 h 49"/>
                  <a:gd name="T56" fmla="*/ 41 w 48"/>
                  <a:gd name="T57" fmla="*/ 8 h 49"/>
                  <a:gd name="T58" fmla="*/ 38 w 48"/>
                  <a:gd name="T59" fmla="*/ 5 h 49"/>
                  <a:gd name="T60" fmla="*/ 33 w 48"/>
                  <a:gd name="T61" fmla="*/ 3 h 49"/>
                  <a:gd name="T62" fmla="*/ 30 w 48"/>
                  <a:gd name="T63" fmla="*/ 2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19" y="2"/>
                    </a:lnTo>
                    <a:lnTo>
                      <a:pt x="15" y="3"/>
                    </a:lnTo>
                    <a:lnTo>
                      <a:pt x="11" y="5"/>
                    </a:lnTo>
                    <a:lnTo>
                      <a:pt x="7" y="8"/>
                    </a:lnTo>
                    <a:lnTo>
                      <a:pt x="5" y="11"/>
                    </a:lnTo>
                    <a:lnTo>
                      <a:pt x="2" y="16"/>
                    </a:lnTo>
                    <a:lnTo>
                      <a:pt x="1" y="19"/>
                    </a:lnTo>
                    <a:lnTo>
                      <a:pt x="0" y="25"/>
                    </a:lnTo>
                    <a:lnTo>
                      <a:pt x="1" y="30"/>
                    </a:lnTo>
                    <a:lnTo>
                      <a:pt x="2" y="34"/>
                    </a:lnTo>
                    <a:lnTo>
                      <a:pt x="5" y="38"/>
                    </a:lnTo>
                    <a:lnTo>
                      <a:pt x="7" y="42"/>
                    </a:lnTo>
                    <a:lnTo>
                      <a:pt x="11" y="44"/>
                    </a:lnTo>
                    <a:lnTo>
                      <a:pt x="15" y="47"/>
                    </a:lnTo>
                    <a:lnTo>
                      <a:pt x="19" y="48"/>
                    </a:lnTo>
                    <a:lnTo>
                      <a:pt x="24" y="49"/>
                    </a:lnTo>
                    <a:lnTo>
                      <a:pt x="30" y="48"/>
                    </a:lnTo>
                    <a:lnTo>
                      <a:pt x="33" y="47"/>
                    </a:lnTo>
                    <a:lnTo>
                      <a:pt x="38" y="44"/>
                    </a:lnTo>
                    <a:lnTo>
                      <a:pt x="41" y="42"/>
                    </a:lnTo>
                    <a:lnTo>
                      <a:pt x="44" y="38"/>
                    </a:lnTo>
                    <a:lnTo>
                      <a:pt x="46" y="34"/>
                    </a:lnTo>
                    <a:lnTo>
                      <a:pt x="47" y="30"/>
                    </a:lnTo>
                    <a:lnTo>
                      <a:pt x="48" y="25"/>
                    </a:lnTo>
                    <a:lnTo>
                      <a:pt x="47" y="19"/>
                    </a:lnTo>
                    <a:lnTo>
                      <a:pt x="46" y="16"/>
                    </a:lnTo>
                    <a:lnTo>
                      <a:pt x="44" y="11"/>
                    </a:lnTo>
                    <a:lnTo>
                      <a:pt x="41" y="8"/>
                    </a:lnTo>
                    <a:lnTo>
                      <a:pt x="38" y="5"/>
                    </a:lnTo>
                    <a:lnTo>
                      <a:pt x="33" y="3"/>
                    </a:lnTo>
                    <a:lnTo>
                      <a:pt x="30" y="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1" name="Freeform 433"/>
              <p:cNvSpPr>
                <a:spLocks/>
              </p:cNvSpPr>
              <p:nvPr/>
            </p:nvSpPr>
            <p:spPr bwMode="auto">
              <a:xfrm>
                <a:off x="3439" y="2531"/>
                <a:ext cx="8" cy="8"/>
              </a:xfrm>
              <a:custGeom>
                <a:avLst/>
                <a:gdLst>
                  <a:gd name="T0" fmla="*/ 24 w 47"/>
                  <a:gd name="T1" fmla="*/ 0 h 47"/>
                  <a:gd name="T2" fmla="*/ 19 w 47"/>
                  <a:gd name="T3" fmla="*/ 0 h 47"/>
                  <a:gd name="T4" fmla="*/ 14 w 47"/>
                  <a:gd name="T5" fmla="*/ 1 h 47"/>
                  <a:gd name="T6" fmla="*/ 11 w 47"/>
                  <a:gd name="T7" fmla="*/ 3 h 47"/>
                  <a:gd name="T8" fmla="*/ 7 w 47"/>
                  <a:gd name="T9" fmla="*/ 7 h 47"/>
                  <a:gd name="T10" fmla="*/ 4 w 47"/>
                  <a:gd name="T11" fmla="*/ 10 h 47"/>
                  <a:gd name="T12" fmla="*/ 2 w 47"/>
                  <a:gd name="T13" fmla="*/ 14 h 47"/>
                  <a:gd name="T14" fmla="*/ 0 w 47"/>
                  <a:gd name="T15" fmla="*/ 19 h 47"/>
                  <a:gd name="T16" fmla="*/ 0 w 47"/>
                  <a:gd name="T17" fmla="*/ 23 h 47"/>
                  <a:gd name="T18" fmla="*/ 0 w 47"/>
                  <a:gd name="T19" fmla="*/ 28 h 47"/>
                  <a:gd name="T20" fmla="*/ 2 w 47"/>
                  <a:gd name="T21" fmla="*/ 33 h 47"/>
                  <a:gd name="T22" fmla="*/ 4 w 47"/>
                  <a:gd name="T23" fmla="*/ 36 h 47"/>
                  <a:gd name="T24" fmla="*/ 7 w 47"/>
                  <a:gd name="T25" fmla="*/ 40 h 47"/>
                  <a:gd name="T26" fmla="*/ 11 w 47"/>
                  <a:gd name="T27" fmla="*/ 43 h 47"/>
                  <a:gd name="T28" fmla="*/ 14 w 47"/>
                  <a:gd name="T29" fmla="*/ 46 h 47"/>
                  <a:gd name="T30" fmla="*/ 19 w 47"/>
                  <a:gd name="T31" fmla="*/ 47 h 47"/>
                  <a:gd name="T32" fmla="*/ 24 w 47"/>
                  <a:gd name="T33" fmla="*/ 47 h 47"/>
                  <a:gd name="T34" fmla="*/ 28 w 47"/>
                  <a:gd name="T35" fmla="*/ 47 h 47"/>
                  <a:gd name="T36" fmla="*/ 33 w 47"/>
                  <a:gd name="T37" fmla="*/ 46 h 47"/>
                  <a:gd name="T38" fmla="*/ 37 w 47"/>
                  <a:gd name="T39" fmla="*/ 43 h 47"/>
                  <a:gd name="T40" fmla="*/ 40 w 47"/>
                  <a:gd name="T41" fmla="*/ 40 h 47"/>
                  <a:gd name="T42" fmla="*/ 44 w 47"/>
                  <a:gd name="T43" fmla="*/ 36 h 47"/>
                  <a:gd name="T44" fmla="*/ 46 w 47"/>
                  <a:gd name="T45" fmla="*/ 33 h 47"/>
                  <a:gd name="T46" fmla="*/ 47 w 47"/>
                  <a:gd name="T47" fmla="*/ 28 h 47"/>
                  <a:gd name="T48" fmla="*/ 47 w 47"/>
                  <a:gd name="T49" fmla="*/ 23 h 47"/>
                  <a:gd name="T50" fmla="*/ 47 w 47"/>
                  <a:gd name="T51" fmla="*/ 19 h 47"/>
                  <a:gd name="T52" fmla="*/ 46 w 47"/>
                  <a:gd name="T53" fmla="*/ 14 h 47"/>
                  <a:gd name="T54" fmla="*/ 44 w 47"/>
                  <a:gd name="T55" fmla="*/ 10 h 47"/>
                  <a:gd name="T56" fmla="*/ 40 w 47"/>
                  <a:gd name="T57" fmla="*/ 7 h 47"/>
                  <a:gd name="T58" fmla="*/ 37 w 47"/>
                  <a:gd name="T59" fmla="*/ 3 h 47"/>
                  <a:gd name="T60" fmla="*/ 33 w 47"/>
                  <a:gd name="T61" fmla="*/ 1 h 47"/>
                  <a:gd name="T62" fmla="*/ 28 w 47"/>
                  <a:gd name="T63" fmla="*/ 0 h 47"/>
                  <a:gd name="T64" fmla="*/ 24 w 4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24" y="0"/>
                    </a:moveTo>
                    <a:lnTo>
                      <a:pt x="19" y="0"/>
                    </a:lnTo>
                    <a:lnTo>
                      <a:pt x="14" y="1"/>
                    </a:lnTo>
                    <a:lnTo>
                      <a:pt x="11" y="3"/>
                    </a:lnTo>
                    <a:lnTo>
                      <a:pt x="7" y="7"/>
                    </a:lnTo>
                    <a:lnTo>
                      <a:pt x="4" y="10"/>
                    </a:lnTo>
                    <a:lnTo>
                      <a:pt x="2" y="14"/>
                    </a:lnTo>
                    <a:lnTo>
                      <a:pt x="0" y="19"/>
                    </a:lnTo>
                    <a:lnTo>
                      <a:pt x="0" y="23"/>
                    </a:lnTo>
                    <a:lnTo>
                      <a:pt x="0" y="28"/>
                    </a:lnTo>
                    <a:lnTo>
                      <a:pt x="2" y="33"/>
                    </a:lnTo>
                    <a:lnTo>
                      <a:pt x="4" y="36"/>
                    </a:lnTo>
                    <a:lnTo>
                      <a:pt x="7" y="40"/>
                    </a:lnTo>
                    <a:lnTo>
                      <a:pt x="11" y="43"/>
                    </a:lnTo>
                    <a:lnTo>
                      <a:pt x="14" y="46"/>
                    </a:lnTo>
                    <a:lnTo>
                      <a:pt x="19" y="47"/>
                    </a:lnTo>
                    <a:lnTo>
                      <a:pt x="24" y="47"/>
                    </a:lnTo>
                    <a:lnTo>
                      <a:pt x="28" y="47"/>
                    </a:lnTo>
                    <a:lnTo>
                      <a:pt x="33" y="46"/>
                    </a:lnTo>
                    <a:lnTo>
                      <a:pt x="37" y="43"/>
                    </a:lnTo>
                    <a:lnTo>
                      <a:pt x="40" y="40"/>
                    </a:lnTo>
                    <a:lnTo>
                      <a:pt x="44" y="36"/>
                    </a:lnTo>
                    <a:lnTo>
                      <a:pt x="46" y="33"/>
                    </a:lnTo>
                    <a:lnTo>
                      <a:pt x="47" y="28"/>
                    </a:lnTo>
                    <a:lnTo>
                      <a:pt x="47" y="23"/>
                    </a:lnTo>
                    <a:lnTo>
                      <a:pt x="47" y="19"/>
                    </a:lnTo>
                    <a:lnTo>
                      <a:pt x="46" y="14"/>
                    </a:lnTo>
                    <a:lnTo>
                      <a:pt x="44" y="10"/>
                    </a:lnTo>
                    <a:lnTo>
                      <a:pt x="40" y="7"/>
                    </a:lnTo>
                    <a:lnTo>
                      <a:pt x="37" y="3"/>
                    </a:lnTo>
                    <a:lnTo>
                      <a:pt x="33" y="1"/>
                    </a:lnTo>
                    <a:lnTo>
                      <a:pt x="28"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2" name="Freeform 434"/>
              <p:cNvSpPr>
                <a:spLocks/>
              </p:cNvSpPr>
              <p:nvPr/>
            </p:nvSpPr>
            <p:spPr bwMode="auto">
              <a:xfrm>
                <a:off x="3468" y="2455"/>
                <a:ext cx="8" cy="8"/>
              </a:xfrm>
              <a:custGeom>
                <a:avLst/>
                <a:gdLst>
                  <a:gd name="T0" fmla="*/ 24 w 47"/>
                  <a:gd name="T1" fmla="*/ 0 h 48"/>
                  <a:gd name="T2" fmla="*/ 19 w 47"/>
                  <a:gd name="T3" fmla="*/ 0 h 48"/>
                  <a:gd name="T4" fmla="*/ 14 w 47"/>
                  <a:gd name="T5" fmla="*/ 1 h 48"/>
                  <a:gd name="T6" fmla="*/ 11 w 47"/>
                  <a:gd name="T7" fmla="*/ 4 h 48"/>
                  <a:gd name="T8" fmla="*/ 7 w 47"/>
                  <a:gd name="T9" fmla="*/ 7 h 48"/>
                  <a:gd name="T10" fmla="*/ 4 w 47"/>
                  <a:gd name="T11" fmla="*/ 11 h 48"/>
                  <a:gd name="T12" fmla="*/ 1 w 47"/>
                  <a:gd name="T13" fmla="*/ 14 h 48"/>
                  <a:gd name="T14" fmla="*/ 0 w 47"/>
                  <a:gd name="T15" fmla="*/ 19 h 48"/>
                  <a:gd name="T16" fmla="*/ 0 w 47"/>
                  <a:gd name="T17" fmla="*/ 24 h 48"/>
                  <a:gd name="T18" fmla="*/ 0 w 47"/>
                  <a:gd name="T19" fmla="*/ 29 h 48"/>
                  <a:gd name="T20" fmla="*/ 1 w 47"/>
                  <a:gd name="T21" fmla="*/ 33 h 48"/>
                  <a:gd name="T22" fmla="*/ 4 w 47"/>
                  <a:gd name="T23" fmla="*/ 37 h 48"/>
                  <a:gd name="T24" fmla="*/ 7 w 47"/>
                  <a:gd name="T25" fmla="*/ 40 h 48"/>
                  <a:gd name="T26" fmla="*/ 11 w 47"/>
                  <a:gd name="T27" fmla="*/ 44 h 48"/>
                  <a:gd name="T28" fmla="*/ 14 w 47"/>
                  <a:gd name="T29" fmla="*/ 46 h 48"/>
                  <a:gd name="T30" fmla="*/ 19 w 47"/>
                  <a:gd name="T31" fmla="*/ 48 h 48"/>
                  <a:gd name="T32" fmla="*/ 24 w 47"/>
                  <a:gd name="T33" fmla="*/ 48 h 48"/>
                  <a:gd name="T34" fmla="*/ 29 w 47"/>
                  <a:gd name="T35" fmla="*/ 48 h 48"/>
                  <a:gd name="T36" fmla="*/ 33 w 47"/>
                  <a:gd name="T37" fmla="*/ 46 h 48"/>
                  <a:gd name="T38" fmla="*/ 37 w 47"/>
                  <a:gd name="T39" fmla="*/ 44 h 48"/>
                  <a:gd name="T40" fmla="*/ 40 w 47"/>
                  <a:gd name="T41" fmla="*/ 40 h 48"/>
                  <a:gd name="T42" fmla="*/ 44 w 47"/>
                  <a:gd name="T43" fmla="*/ 37 h 48"/>
                  <a:gd name="T44" fmla="*/ 46 w 47"/>
                  <a:gd name="T45" fmla="*/ 33 h 48"/>
                  <a:gd name="T46" fmla="*/ 47 w 47"/>
                  <a:gd name="T47" fmla="*/ 29 h 48"/>
                  <a:gd name="T48" fmla="*/ 47 w 47"/>
                  <a:gd name="T49" fmla="*/ 24 h 48"/>
                  <a:gd name="T50" fmla="*/ 47 w 47"/>
                  <a:gd name="T51" fmla="*/ 19 h 48"/>
                  <a:gd name="T52" fmla="*/ 46 w 47"/>
                  <a:gd name="T53" fmla="*/ 14 h 48"/>
                  <a:gd name="T54" fmla="*/ 44 w 47"/>
                  <a:gd name="T55" fmla="*/ 11 h 48"/>
                  <a:gd name="T56" fmla="*/ 40 w 47"/>
                  <a:gd name="T57" fmla="*/ 7 h 48"/>
                  <a:gd name="T58" fmla="*/ 37 w 47"/>
                  <a:gd name="T59" fmla="*/ 4 h 48"/>
                  <a:gd name="T60" fmla="*/ 33 w 47"/>
                  <a:gd name="T61" fmla="*/ 1 h 48"/>
                  <a:gd name="T62" fmla="*/ 29 w 47"/>
                  <a:gd name="T63" fmla="*/ 0 h 48"/>
                  <a:gd name="T64" fmla="*/ 24 w 47"/>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8">
                    <a:moveTo>
                      <a:pt x="24" y="0"/>
                    </a:moveTo>
                    <a:lnTo>
                      <a:pt x="19" y="0"/>
                    </a:lnTo>
                    <a:lnTo>
                      <a:pt x="14" y="1"/>
                    </a:lnTo>
                    <a:lnTo>
                      <a:pt x="11" y="4"/>
                    </a:lnTo>
                    <a:lnTo>
                      <a:pt x="7" y="7"/>
                    </a:lnTo>
                    <a:lnTo>
                      <a:pt x="4" y="11"/>
                    </a:lnTo>
                    <a:lnTo>
                      <a:pt x="1" y="14"/>
                    </a:lnTo>
                    <a:lnTo>
                      <a:pt x="0" y="19"/>
                    </a:lnTo>
                    <a:lnTo>
                      <a:pt x="0" y="24"/>
                    </a:lnTo>
                    <a:lnTo>
                      <a:pt x="0" y="29"/>
                    </a:lnTo>
                    <a:lnTo>
                      <a:pt x="1" y="33"/>
                    </a:lnTo>
                    <a:lnTo>
                      <a:pt x="4" y="37"/>
                    </a:lnTo>
                    <a:lnTo>
                      <a:pt x="7" y="40"/>
                    </a:lnTo>
                    <a:lnTo>
                      <a:pt x="11" y="44"/>
                    </a:lnTo>
                    <a:lnTo>
                      <a:pt x="14" y="46"/>
                    </a:lnTo>
                    <a:lnTo>
                      <a:pt x="19" y="48"/>
                    </a:lnTo>
                    <a:lnTo>
                      <a:pt x="24" y="48"/>
                    </a:lnTo>
                    <a:lnTo>
                      <a:pt x="29" y="48"/>
                    </a:lnTo>
                    <a:lnTo>
                      <a:pt x="33" y="46"/>
                    </a:lnTo>
                    <a:lnTo>
                      <a:pt x="37" y="44"/>
                    </a:lnTo>
                    <a:lnTo>
                      <a:pt x="40" y="40"/>
                    </a:lnTo>
                    <a:lnTo>
                      <a:pt x="44" y="37"/>
                    </a:lnTo>
                    <a:lnTo>
                      <a:pt x="46" y="33"/>
                    </a:lnTo>
                    <a:lnTo>
                      <a:pt x="47" y="29"/>
                    </a:lnTo>
                    <a:lnTo>
                      <a:pt x="47" y="24"/>
                    </a:lnTo>
                    <a:lnTo>
                      <a:pt x="47" y="19"/>
                    </a:lnTo>
                    <a:lnTo>
                      <a:pt x="46" y="14"/>
                    </a:lnTo>
                    <a:lnTo>
                      <a:pt x="44" y="11"/>
                    </a:lnTo>
                    <a:lnTo>
                      <a:pt x="40" y="7"/>
                    </a:lnTo>
                    <a:lnTo>
                      <a:pt x="37" y="4"/>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3" name="Freeform 435"/>
              <p:cNvSpPr>
                <a:spLocks/>
              </p:cNvSpPr>
              <p:nvPr/>
            </p:nvSpPr>
            <p:spPr bwMode="auto">
              <a:xfrm>
                <a:off x="3497" y="2438"/>
                <a:ext cx="8" cy="8"/>
              </a:xfrm>
              <a:custGeom>
                <a:avLst/>
                <a:gdLst>
                  <a:gd name="T0" fmla="*/ 25 w 49"/>
                  <a:gd name="T1" fmla="*/ 0 h 49"/>
                  <a:gd name="T2" fmla="*/ 20 w 49"/>
                  <a:gd name="T3" fmla="*/ 0 h 49"/>
                  <a:gd name="T4" fmla="*/ 16 w 49"/>
                  <a:gd name="T5" fmla="*/ 2 h 49"/>
                  <a:gd name="T6" fmla="*/ 11 w 49"/>
                  <a:gd name="T7" fmla="*/ 5 h 49"/>
                  <a:gd name="T8" fmla="*/ 7 w 49"/>
                  <a:gd name="T9" fmla="*/ 7 h 49"/>
                  <a:gd name="T10" fmla="*/ 5 w 49"/>
                  <a:gd name="T11" fmla="*/ 11 h 49"/>
                  <a:gd name="T12" fmla="*/ 3 w 49"/>
                  <a:gd name="T13" fmla="*/ 14 h 49"/>
                  <a:gd name="T14" fmla="*/ 1 w 49"/>
                  <a:gd name="T15" fmla="*/ 19 h 49"/>
                  <a:gd name="T16" fmla="*/ 0 w 49"/>
                  <a:gd name="T17" fmla="*/ 24 h 49"/>
                  <a:gd name="T18" fmla="*/ 1 w 49"/>
                  <a:gd name="T19" fmla="*/ 28 h 49"/>
                  <a:gd name="T20" fmla="*/ 3 w 49"/>
                  <a:gd name="T21" fmla="*/ 33 h 49"/>
                  <a:gd name="T22" fmla="*/ 5 w 49"/>
                  <a:gd name="T23" fmla="*/ 38 h 49"/>
                  <a:gd name="T24" fmla="*/ 7 w 49"/>
                  <a:gd name="T25" fmla="*/ 41 h 49"/>
                  <a:gd name="T26" fmla="*/ 11 w 49"/>
                  <a:gd name="T27" fmla="*/ 44 h 49"/>
                  <a:gd name="T28" fmla="*/ 16 w 49"/>
                  <a:gd name="T29" fmla="*/ 46 h 49"/>
                  <a:gd name="T30" fmla="*/ 20 w 49"/>
                  <a:gd name="T31" fmla="*/ 47 h 49"/>
                  <a:gd name="T32" fmla="*/ 25 w 49"/>
                  <a:gd name="T33" fmla="*/ 49 h 49"/>
                  <a:gd name="T34" fmla="*/ 30 w 49"/>
                  <a:gd name="T35" fmla="*/ 47 h 49"/>
                  <a:gd name="T36" fmla="*/ 34 w 49"/>
                  <a:gd name="T37" fmla="*/ 46 h 49"/>
                  <a:gd name="T38" fmla="*/ 38 w 49"/>
                  <a:gd name="T39" fmla="*/ 44 h 49"/>
                  <a:gd name="T40" fmla="*/ 42 w 49"/>
                  <a:gd name="T41" fmla="*/ 41 h 49"/>
                  <a:gd name="T42" fmla="*/ 44 w 49"/>
                  <a:gd name="T43" fmla="*/ 38 h 49"/>
                  <a:gd name="T44" fmla="*/ 46 w 49"/>
                  <a:gd name="T45" fmla="*/ 33 h 49"/>
                  <a:gd name="T46" fmla="*/ 47 w 49"/>
                  <a:gd name="T47" fmla="*/ 28 h 49"/>
                  <a:gd name="T48" fmla="*/ 49 w 49"/>
                  <a:gd name="T49" fmla="*/ 24 h 49"/>
                  <a:gd name="T50" fmla="*/ 47 w 49"/>
                  <a:gd name="T51" fmla="*/ 19 h 49"/>
                  <a:gd name="T52" fmla="*/ 46 w 49"/>
                  <a:gd name="T53" fmla="*/ 14 h 49"/>
                  <a:gd name="T54" fmla="*/ 44 w 49"/>
                  <a:gd name="T55" fmla="*/ 11 h 49"/>
                  <a:gd name="T56" fmla="*/ 42 w 49"/>
                  <a:gd name="T57" fmla="*/ 7 h 49"/>
                  <a:gd name="T58" fmla="*/ 38 w 49"/>
                  <a:gd name="T59" fmla="*/ 5 h 49"/>
                  <a:gd name="T60" fmla="*/ 34 w 49"/>
                  <a:gd name="T61" fmla="*/ 2 h 49"/>
                  <a:gd name="T62" fmla="*/ 30 w 49"/>
                  <a:gd name="T63" fmla="*/ 0 h 49"/>
                  <a:gd name="T64" fmla="*/ 25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5" y="0"/>
                    </a:moveTo>
                    <a:lnTo>
                      <a:pt x="20" y="0"/>
                    </a:lnTo>
                    <a:lnTo>
                      <a:pt x="16" y="2"/>
                    </a:lnTo>
                    <a:lnTo>
                      <a:pt x="11" y="5"/>
                    </a:lnTo>
                    <a:lnTo>
                      <a:pt x="7" y="7"/>
                    </a:lnTo>
                    <a:lnTo>
                      <a:pt x="5" y="11"/>
                    </a:lnTo>
                    <a:lnTo>
                      <a:pt x="3" y="14"/>
                    </a:lnTo>
                    <a:lnTo>
                      <a:pt x="1" y="19"/>
                    </a:lnTo>
                    <a:lnTo>
                      <a:pt x="0" y="24"/>
                    </a:lnTo>
                    <a:lnTo>
                      <a:pt x="1" y="28"/>
                    </a:lnTo>
                    <a:lnTo>
                      <a:pt x="3" y="33"/>
                    </a:lnTo>
                    <a:lnTo>
                      <a:pt x="5" y="38"/>
                    </a:lnTo>
                    <a:lnTo>
                      <a:pt x="7" y="41"/>
                    </a:lnTo>
                    <a:lnTo>
                      <a:pt x="11" y="44"/>
                    </a:lnTo>
                    <a:lnTo>
                      <a:pt x="16" y="46"/>
                    </a:lnTo>
                    <a:lnTo>
                      <a:pt x="20" y="47"/>
                    </a:lnTo>
                    <a:lnTo>
                      <a:pt x="25" y="49"/>
                    </a:lnTo>
                    <a:lnTo>
                      <a:pt x="30" y="47"/>
                    </a:lnTo>
                    <a:lnTo>
                      <a:pt x="34" y="46"/>
                    </a:lnTo>
                    <a:lnTo>
                      <a:pt x="38" y="44"/>
                    </a:lnTo>
                    <a:lnTo>
                      <a:pt x="42" y="41"/>
                    </a:lnTo>
                    <a:lnTo>
                      <a:pt x="44" y="38"/>
                    </a:lnTo>
                    <a:lnTo>
                      <a:pt x="46" y="33"/>
                    </a:lnTo>
                    <a:lnTo>
                      <a:pt x="47" y="28"/>
                    </a:lnTo>
                    <a:lnTo>
                      <a:pt x="49" y="24"/>
                    </a:lnTo>
                    <a:lnTo>
                      <a:pt x="47" y="19"/>
                    </a:lnTo>
                    <a:lnTo>
                      <a:pt x="46" y="14"/>
                    </a:lnTo>
                    <a:lnTo>
                      <a:pt x="44" y="11"/>
                    </a:lnTo>
                    <a:lnTo>
                      <a:pt x="42" y="7"/>
                    </a:lnTo>
                    <a:lnTo>
                      <a:pt x="38" y="5"/>
                    </a:lnTo>
                    <a:lnTo>
                      <a:pt x="34" y="2"/>
                    </a:lnTo>
                    <a:lnTo>
                      <a:pt x="3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4" name="Freeform 436"/>
              <p:cNvSpPr>
                <a:spLocks/>
              </p:cNvSpPr>
              <p:nvPr/>
            </p:nvSpPr>
            <p:spPr bwMode="auto">
              <a:xfrm>
                <a:off x="3527" y="2485"/>
                <a:ext cx="8" cy="8"/>
              </a:xfrm>
              <a:custGeom>
                <a:avLst/>
                <a:gdLst>
                  <a:gd name="T0" fmla="*/ 24 w 49"/>
                  <a:gd name="T1" fmla="*/ 0 h 47"/>
                  <a:gd name="T2" fmla="*/ 19 w 49"/>
                  <a:gd name="T3" fmla="*/ 0 h 47"/>
                  <a:gd name="T4" fmla="*/ 16 w 49"/>
                  <a:gd name="T5" fmla="*/ 1 h 47"/>
                  <a:gd name="T6" fmla="*/ 11 w 49"/>
                  <a:gd name="T7" fmla="*/ 4 h 47"/>
                  <a:gd name="T8" fmla="*/ 7 w 49"/>
                  <a:gd name="T9" fmla="*/ 7 h 47"/>
                  <a:gd name="T10" fmla="*/ 5 w 49"/>
                  <a:gd name="T11" fmla="*/ 11 h 47"/>
                  <a:gd name="T12" fmla="*/ 3 w 49"/>
                  <a:gd name="T13" fmla="*/ 14 h 47"/>
                  <a:gd name="T14" fmla="*/ 1 w 49"/>
                  <a:gd name="T15" fmla="*/ 19 h 47"/>
                  <a:gd name="T16" fmla="*/ 0 w 49"/>
                  <a:gd name="T17" fmla="*/ 24 h 47"/>
                  <a:gd name="T18" fmla="*/ 1 w 49"/>
                  <a:gd name="T19" fmla="*/ 28 h 47"/>
                  <a:gd name="T20" fmla="*/ 3 w 49"/>
                  <a:gd name="T21" fmla="*/ 33 h 47"/>
                  <a:gd name="T22" fmla="*/ 5 w 49"/>
                  <a:gd name="T23" fmla="*/ 37 h 47"/>
                  <a:gd name="T24" fmla="*/ 7 w 49"/>
                  <a:gd name="T25" fmla="*/ 40 h 47"/>
                  <a:gd name="T26" fmla="*/ 11 w 49"/>
                  <a:gd name="T27" fmla="*/ 44 h 47"/>
                  <a:gd name="T28" fmla="*/ 16 w 49"/>
                  <a:gd name="T29" fmla="*/ 46 h 47"/>
                  <a:gd name="T30" fmla="*/ 19 w 49"/>
                  <a:gd name="T31" fmla="*/ 47 h 47"/>
                  <a:gd name="T32" fmla="*/ 24 w 49"/>
                  <a:gd name="T33" fmla="*/ 47 h 47"/>
                  <a:gd name="T34" fmla="*/ 29 w 49"/>
                  <a:gd name="T35" fmla="*/ 47 h 47"/>
                  <a:gd name="T36" fmla="*/ 33 w 49"/>
                  <a:gd name="T37" fmla="*/ 46 h 47"/>
                  <a:gd name="T38" fmla="*/ 38 w 49"/>
                  <a:gd name="T39" fmla="*/ 44 h 47"/>
                  <a:gd name="T40" fmla="*/ 42 w 49"/>
                  <a:gd name="T41" fmla="*/ 40 h 47"/>
                  <a:gd name="T42" fmla="*/ 44 w 49"/>
                  <a:gd name="T43" fmla="*/ 37 h 47"/>
                  <a:gd name="T44" fmla="*/ 46 w 49"/>
                  <a:gd name="T45" fmla="*/ 33 h 47"/>
                  <a:gd name="T46" fmla="*/ 48 w 49"/>
                  <a:gd name="T47" fmla="*/ 28 h 47"/>
                  <a:gd name="T48" fmla="*/ 49 w 49"/>
                  <a:gd name="T49" fmla="*/ 24 h 47"/>
                  <a:gd name="T50" fmla="*/ 48 w 49"/>
                  <a:gd name="T51" fmla="*/ 19 h 47"/>
                  <a:gd name="T52" fmla="*/ 46 w 49"/>
                  <a:gd name="T53" fmla="*/ 14 h 47"/>
                  <a:gd name="T54" fmla="*/ 44 w 49"/>
                  <a:gd name="T55" fmla="*/ 11 h 47"/>
                  <a:gd name="T56" fmla="*/ 42 w 49"/>
                  <a:gd name="T57" fmla="*/ 7 h 47"/>
                  <a:gd name="T58" fmla="*/ 38 w 49"/>
                  <a:gd name="T59" fmla="*/ 4 h 47"/>
                  <a:gd name="T60" fmla="*/ 33 w 49"/>
                  <a:gd name="T61" fmla="*/ 1 h 47"/>
                  <a:gd name="T62" fmla="*/ 29 w 49"/>
                  <a:gd name="T63" fmla="*/ 0 h 47"/>
                  <a:gd name="T64" fmla="*/ 24 w 49"/>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7">
                    <a:moveTo>
                      <a:pt x="24" y="0"/>
                    </a:moveTo>
                    <a:lnTo>
                      <a:pt x="19" y="0"/>
                    </a:lnTo>
                    <a:lnTo>
                      <a:pt x="16" y="1"/>
                    </a:lnTo>
                    <a:lnTo>
                      <a:pt x="11" y="4"/>
                    </a:lnTo>
                    <a:lnTo>
                      <a:pt x="7" y="7"/>
                    </a:lnTo>
                    <a:lnTo>
                      <a:pt x="5" y="11"/>
                    </a:lnTo>
                    <a:lnTo>
                      <a:pt x="3" y="14"/>
                    </a:lnTo>
                    <a:lnTo>
                      <a:pt x="1" y="19"/>
                    </a:lnTo>
                    <a:lnTo>
                      <a:pt x="0" y="24"/>
                    </a:lnTo>
                    <a:lnTo>
                      <a:pt x="1" y="28"/>
                    </a:lnTo>
                    <a:lnTo>
                      <a:pt x="3" y="33"/>
                    </a:lnTo>
                    <a:lnTo>
                      <a:pt x="5" y="37"/>
                    </a:lnTo>
                    <a:lnTo>
                      <a:pt x="7" y="40"/>
                    </a:lnTo>
                    <a:lnTo>
                      <a:pt x="11" y="44"/>
                    </a:lnTo>
                    <a:lnTo>
                      <a:pt x="16" y="46"/>
                    </a:lnTo>
                    <a:lnTo>
                      <a:pt x="19" y="47"/>
                    </a:lnTo>
                    <a:lnTo>
                      <a:pt x="24" y="47"/>
                    </a:lnTo>
                    <a:lnTo>
                      <a:pt x="29" y="47"/>
                    </a:lnTo>
                    <a:lnTo>
                      <a:pt x="33" y="46"/>
                    </a:lnTo>
                    <a:lnTo>
                      <a:pt x="38" y="44"/>
                    </a:lnTo>
                    <a:lnTo>
                      <a:pt x="42" y="40"/>
                    </a:lnTo>
                    <a:lnTo>
                      <a:pt x="44" y="37"/>
                    </a:lnTo>
                    <a:lnTo>
                      <a:pt x="46" y="33"/>
                    </a:lnTo>
                    <a:lnTo>
                      <a:pt x="48" y="28"/>
                    </a:lnTo>
                    <a:lnTo>
                      <a:pt x="49" y="24"/>
                    </a:lnTo>
                    <a:lnTo>
                      <a:pt x="48" y="19"/>
                    </a:lnTo>
                    <a:lnTo>
                      <a:pt x="46" y="14"/>
                    </a:lnTo>
                    <a:lnTo>
                      <a:pt x="44" y="11"/>
                    </a:lnTo>
                    <a:lnTo>
                      <a:pt x="42" y="7"/>
                    </a:lnTo>
                    <a:lnTo>
                      <a:pt x="38" y="4"/>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5" name="Freeform 437"/>
              <p:cNvSpPr>
                <a:spLocks/>
              </p:cNvSpPr>
              <p:nvPr/>
            </p:nvSpPr>
            <p:spPr bwMode="auto">
              <a:xfrm>
                <a:off x="3556" y="2579"/>
                <a:ext cx="8" cy="8"/>
              </a:xfrm>
              <a:custGeom>
                <a:avLst/>
                <a:gdLst>
                  <a:gd name="T0" fmla="*/ 24 w 48"/>
                  <a:gd name="T1" fmla="*/ 0 h 48"/>
                  <a:gd name="T2" fmla="*/ 19 w 48"/>
                  <a:gd name="T3" fmla="*/ 1 h 48"/>
                  <a:gd name="T4" fmla="*/ 15 w 48"/>
                  <a:gd name="T5" fmla="*/ 2 h 48"/>
                  <a:gd name="T6" fmla="*/ 11 w 48"/>
                  <a:gd name="T7" fmla="*/ 5 h 48"/>
                  <a:gd name="T8" fmla="*/ 7 w 48"/>
                  <a:gd name="T9" fmla="*/ 7 h 48"/>
                  <a:gd name="T10" fmla="*/ 4 w 48"/>
                  <a:gd name="T11" fmla="*/ 11 h 48"/>
                  <a:gd name="T12" fmla="*/ 3 w 48"/>
                  <a:gd name="T13" fmla="*/ 15 h 48"/>
                  <a:gd name="T14" fmla="*/ 0 w 48"/>
                  <a:gd name="T15" fmla="*/ 20 h 48"/>
                  <a:gd name="T16" fmla="*/ 0 w 48"/>
                  <a:gd name="T17" fmla="*/ 25 h 48"/>
                  <a:gd name="T18" fmla="*/ 0 w 48"/>
                  <a:gd name="T19" fmla="*/ 30 h 48"/>
                  <a:gd name="T20" fmla="*/ 3 w 48"/>
                  <a:gd name="T21" fmla="*/ 34 h 48"/>
                  <a:gd name="T22" fmla="*/ 4 w 48"/>
                  <a:gd name="T23" fmla="*/ 38 h 48"/>
                  <a:gd name="T24" fmla="*/ 7 w 48"/>
                  <a:gd name="T25" fmla="*/ 41 h 48"/>
                  <a:gd name="T26" fmla="*/ 11 w 48"/>
                  <a:gd name="T27" fmla="*/ 45 h 48"/>
                  <a:gd name="T28" fmla="*/ 15 w 48"/>
                  <a:gd name="T29" fmla="*/ 46 h 48"/>
                  <a:gd name="T30" fmla="*/ 19 w 48"/>
                  <a:gd name="T31" fmla="*/ 48 h 48"/>
                  <a:gd name="T32" fmla="*/ 24 w 48"/>
                  <a:gd name="T33" fmla="*/ 48 h 48"/>
                  <a:gd name="T34" fmla="*/ 29 w 48"/>
                  <a:gd name="T35" fmla="*/ 48 h 48"/>
                  <a:gd name="T36" fmla="*/ 33 w 48"/>
                  <a:gd name="T37" fmla="*/ 46 h 48"/>
                  <a:gd name="T38" fmla="*/ 37 w 48"/>
                  <a:gd name="T39" fmla="*/ 45 h 48"/>
                  <a:gd name="T40" fmla="*/ 41 w 48"/>
                  <a:gd name="T41" fmla="*/ 41 h 48"/>
                  <a:gd name="T42" fmla="*/ 44 w 48"/>
                  <a:gd name="T43" fmla="*/ 38 h 48"/>
                  <a:gd name="T44" fmla="*/ 46 w 48"/>
                  <a:gd name="T45" fmla="*/ 34 h 48"/>
                  <a:gd name="T46" fmla="*/ 48 w 48"/>
                  <a:gd name="T47" fmla="*/ 30 h 48"/>
                  <a:gd name="T48" fmla="*/ 48 w 48"/>
                  <a:gd name="T49" fmla="*/ 25 h 48"/>
                  <a:gd name="T50" fmla="*/ 48 w 48"/>
                  <a:gd name="T51" fmla="*/ 20 h 48"/>
                  <a:gd name="T52" fmla="*/ 46 w 48"/>
                  <a:gd name="T53" fmla="*/ 15 h 48"/>
                  <a:gd name="T54" fmla="*/ 44 w 48"/>
                  <a:gd name="T55" fmla="*/ 11 h 48"/>
                  <a:gd name="T56" fmla="*/ 41 w 48"/>
                  <a:gd name="T57" fmla="*/ 7 h 48"/>
                  <a:gd name="T58" fmla="*/ 37 w 48"/>
                  <a:gd name="T59" fmla="*/ 5 h 48"/>
                  <a:gd name="T60" fmla="*/ 33 w 48"/>
                  <a:gd name="T61" fmla="*/ 2 h 48"/>
                  <a:gd name="T62" fmla="*/ 29 w 48"/>
                  <a:gd name="T63" fmla="*/ 1 h 48"/>
                  <a:gd name="T64" fmla="*/ 24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4" y="0"/>
                    </a:moveTo>
                    <a:lnTo>
                      <a:pt x="19" y="1"/>
                    </a:lnTo>
                    <a:lnTo>
                      <a:pt x="15" y="2"/>
                    </a:lnTo>
                    <a:lnTo>
                      <a:pt x="11" y="5"/>
                    </a:lnTo>
                    <a:lnTo>
                      <a:pt x="7" y="7"/>
                    </a:lnTo>
                    <a:lnTo>
                      <a:pt x="4" y="11"/>
                    </a:lnTo>
                    <a:lnTo>
                      <a:pt x="3" y="15"/>
                    </a:lnTo>
                    <a:lnTo>
                      <a:pt x="0" y="20"/>
                    </a:lnTo>
                    <a:lnTo>
                      <a:pt x="0" y="25"/>
                    </a:lnTo>
                    <a:lnTo>
                      <a:pt x="0" y="30"/>
                    </a:lnTo>
                    <a:lnTo>
                      <a:pt x="3" y="34"/>
                    </a:lnTo>
                    <a:lnTo>
                      <a:pt x="4" y="38"/>
                    </a:lnTo>
                    <a:lnTo>
                      <a:pt x="7" y="41"/>
                    </a:lnTo>
                    <a:lnTo>
                      <a:pt x="11" y="45"/>
                    </a:lnTo>
                    <a:lnTo>
                      <a:pt x="15" y="46"/>
                    </a:lnTo>
                    <a:lnTo>
                      <a:pt x="19" y="48"/>
                    </a:lnTo>
                    <a:lnTo>
                      <a:pt x="24" y="48"/>
                    </a:lnTo>
                    <a:lnTo>
                      <a:pt x="29" y="48"/>
                    </a:lnTo>
                    <a:lnTo>
                      <a:pt x="33" y="46"/>
                    </a:lnTo>
                    <a:lnTo>
                      <a:pt x="37" y="45"/>
                    </a:lnTo>
                    <a:lnTo>
                      <a:pt x="41" y="41"/>
                    </a:lnTo>
                    <a:lnTo>
                      <a:pt x="44" y="38"/>
                    </a:lnTo>
                    <a:lnTo>
                      <a:pt x="46" y="34"/>
                    </a:lnTo>
                    <a:lnTo>
                      <a:pt x="48" y="30"/>
                    </a:lnTo>
                    <a:lnTo>
                      <a:pt x="48" y="25"/>
                    </a:lnTo>
                    <a:lnTo>
                      <a:pt x="48" y="20"/>
                    </a:lnTo>
                    <a:lnTo>
                      <a:pt x="46" y="15"/>
                    </a:lnTo>
                    <a:lnTo>
                      <a:pt x="44" y="11"/>
                    </a:lnTo>
                    <a:lnTo>
                      <a:pt x="41" y="7"/>
                    </a:lnTo>
                    <a:lnTo>
                      <a:pt x="37" y="5"/>
                    </a:lnTo>
                    <a:lnTo>
                      <a:pt x="33" y="2"/>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6" name="Freeform 438"/>
              <p:cNvSpPr>
                <a:spLocks/>
              </p:cNvSpPr>
              <p:nvPr/>
            </p:nvSpPr>
            <p:spPr bwMode="auto">
              <a:xfrm>
                <a:off x="3586" y="2688"/>
                <a:ext cx="8" cy="8"/>
              </a:xfrm>
              <a:custGeom>
                <a:avLst/>
                <a:gdLst>
                  <a:gd name="T0" fmla="*/ 24 w 47"/>
                  <a:gd name="T1" fmla="*/ 0 h 48"/>
                  <a:gd name="T2" fmla="*/ 19 w 47"/>
                  <a:gd name="T3" fmla="*/ 1 h 48"/>
                  <a:gd name="T4" fmla="*/ 14 w 47"/>
                  <a:gd name="T5" fmla="*/ 2 h 48"/>
                  <a:gd name="T6" fmla="*/ 11 w 47"/>
                  <a:gd name="T7" fmla="*/ 4 h 48"/>
                  <a:gd name="T8" fmla="*/ 7 w 47"/>
                  <a:gd name="T9" fmla="*/ 7 h 48"/>
                  <a:gd name="T10" fmla="*/ 4 w 47"/>
                  <a:gd name="T11" fmla="*/ 10 h 48"/>
                  <a:gd name="T12" fmla="*/ 1 w 47"/>
                  <a:gd name="T13" fmla="*/ 15 h 48"/>
                  <a:gd name="T14" fmla="*/ 0 w 47"/>
                  <a:gd name="T15" fmla="*/ 18 h 48"/>
                  <a:gd name="T16" fmla="*/ 0 w 47"/>
                  <a:gd name="T17" fmla="*/ 23 h 48"/>
                  <a:gd name="T18" fmla="*/ 0 w 47"/>
                  <a:gd name="T19" fmla="*/ 28 h 48"/>
                  <a:gd name="T20" fmla="*/ 1 w 47"/>
                  <a:gd name="T21" fmla="*/ 33 h 48"/>
                  <a:gd name="T22" fmla="*/ 4 w 47"/>
                  <a:gd name="T23" fmla="*/ 37 h 48"/>
                  <a:gd name="T24" fmla="*/ 7 w 47"/>
                  <a:gd name="T25" fmla="*/ 41 h 48"/>
                  <a:gd name="T26" fmla="*/ 11 w 47"/>
                  <a:gd name="T27" fmla="*/ 43 h 48"/>
                  <a:gd name="T28" fmla="*/ 14 w 47"/>
                  <a:gd name="T29" fmla="*/ 46 h 48"/>
                  <a:gd name="T30" fmla="*/ 19 w 47"/>
                  <a:gd name="T31" fmla="*/ 47 h 48"/>
                  <a:gd name="T32" fmla="*/ 24 w 47"/>
                  <a:gd name="T33" fmla="*/ 48 h 48"/>
                  <a:gd name="T34" fmla="*/ 28 w 47"/>
                  <a:gd name="T35" fmla="*/ 47 h 48"/>
                  <a:gd name="T36" fmla="*/ 33 w 47"/>
                  <a:gd name="T37" fmla="*/ 46 h 48"/>
                  <a:gd name="T38" fmla="*/ 37 w 47"/>
                  <a:gd name="T39" fmla="*/ 43 h 48"/>
                  <a:gd name="T40" fmla="*/ 40 w 47"/>
                  <a:gd name="T41" fmla="*/ 41 h 48"/>
                  <a:gd name="T42" fmla="*/ 44 w 47"/>
                  <a:gd name="T43" fmla="*/ 37 h 48"/>
                  <a:gd name="T44" fmla="*/ 46 w 47"/>
                  <a:gd name="T45" fmla="*/ 33 h 48"/>
                  <a:gd name="T46" fmla="*/ 47 w 47"/>
                  <a:gd name="T47" fmla="*/ 28 h 48"/>
                  <a:gd name="T48" fmla="*/ 47 w 47"/>
                  <a:gd name="T49" fmla="*/ 23 h 48"/>
                  <a:gd name="T50" fmla="*/ 47 w 47"/>
                  <a:gd name="T51" fmla="*/ 18 h 48"/>
                  <a:gd name="T52" fmla="*/ 46 w 47"/>
                  <a:gd name="T53" fmla="*/ 15 h 48"/>
                  <a:gd name="T54" fmla="*/ 44 w 47"/>
                  <a:gd name="T55" fmla="*/ 10 h 48"/>
                  <a:gd name="T56" fmla="*/ 40 w 47"/>
                  <a:gd name="T57" fmla="*/ 7 h 48"/>
                  <a:gd name="T58" fmla="*/ 37 w 47"/>
                  <a:gd name="T59" fmla="*/ 4 h 48"/>
                  <a:gd name="T60" fmla="*/ 33 w 47"/>
                  <a:gd name="T61" fmla="*/ 2 h 48"/>
                  <a:gd name="T62" fmla="*/ 28 w 47"/>
                  <a:gd name="T63" fmla="*/ 1 h 48"/>
                  <a:gd name="T64" fmla="*/ 24 w 47"/>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8">
                    <a:moveTo>
                      <a:pt x="24" y="0"/>
                    </a:moveTo>
                    <a:lnTo>
                      <a:pt x="19" y="1"/>
                    </a:lnTo>
                    <a:lnTo>
                      <a:pt x="14" y="2"/>
                    </a:lnTo>
                    <a:lnTo>
                      <a:pt x="11" y="4"/>
                    </a:lnTo>
                    <a:lnTo>
                      <a:pt x="7" y="7"/>
                    </a:lnTo>
                    <a:lnTo>
                      <a:pt x="4" y="10"/>
                    </a:lnTo>
                    <a:lnTo>
                      <a:pt x="1" y="15"/>
                    </a:lnTo>
                    <a:lnTo>
                      <a:pt x="0" y="18"/>
                    </a:lnTo>
                    <a:lnTo>
                      <a:pt x="0" y="23"/>
                    </a:lnTo>
                    <a:lnTo>
                      <a:pt x="0" y="28"/>
                    </a:lnTo>
                    <a:lnTo>
                      <a:pt x="1" y="33"/>
                    </a:lnTo>
                    <a:lnTo>
                      <a:pt x="4" y="37"/>
                    </a:lnTo>
                    <a:lnTo>
                      <a:pt x="7" y="41"/>
                    </a:lnTo>
                    <a:lnTo>
                      <a:pt x="11" y="43"/>
                    </a:lnTo>
                    <a:lnTo>
                      <a:pt x="14" y="46"/>
                    </a:lnTo>
                    <a:lnTo>
                      <a:pt x="19" y="47"/>
                    </a:lnTo>
                    <a:lnTo>
                      <a:pt x="24" y="48"/>
                    </a:lnTo>
                    <a:lnTo>
                      <a:pt x="28" y="47"/>
                    </a:lnTo>
                    <a:lnTo>
                      <a:pt x="33" y="46"/>
                    </a:lnTo>
                    <a:lnTo>
                      <a:pt x="37" y="43"/>
                    </a:lnTo>
                    <a:lnTo>
                      <a:pt x="40" y="41"/>
                    </a:lnTo>
                    <a:lnTo>
                      <a:pt x="44" y="37"/>
                    </a:lnTo>
                    <a:lnTo>
                      <a:pt x="46" y="33"/>
                    </a:lnTo>
                    <a:lnTo>
                      <a:pt x="47" y="28"/>
                    </a:lnTo>
                    <a:lnTo>
                      <a:pt x="47" y="23"/>
                    </a:lnTo>
                    <a:lnTo>
                      <a:pt x="47" y="18"/>
                    </a:lnTo>
                    <a:lnTo>
                      <a:pt x="46" y="15"/>
                    </a:lnTo>
                    <a:lnTo>
                      <a:pt x="44" y="10"/>
                    </a:lnTo>
                    <a:lnTo>
                      <a:pt x="40" y="7"/>
                    </a:lnTo>
                    <a:lnTo>
                      <a:pt x="37" y="4"/>
                    </a:lnTo>
                    <a:lnTo>
                      <a:pt x="33" y="2"/>
                    </a:lnTo>
                    <a:lnTo>
                      <a:pt x="28"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7" name="Freeform 439"/>
              <p:cNvSpPr>
                <a:spLocks/>
              </p:cNvSpPr>
              <p:nvPr/>
            </p:nvSpPr>
            <p:spPr bwMode="auto">
              <a:xfrm>
                <a:off x="3615" y="2774"/>
                <a:ext cx="8" cy="9"/>
              </a:xfrm>
              <a:custGeom>
                <a:avLst/>
                <a:gdLst>
                  <a:gd name="T0" fmla="*/ 24 w 47"/>
                  <a:gd name="T1" fmla="*/ 0 h 48"/>
                  <a:gd name="T2" fmla="*/ 19 w 47"/>
                  <a:gd name="T3" fmla="*/ 0 h 48"/>
                  <a:gd name="T4" fmla="*/ 14 w 47"/>
                  <a:gd name="T5" fmla="*/ 2 h 48"/>
                  <a:gd name="T6" fmla="*/ 10 w 47"/>
                  <a:gd name="T7" fmla="*/ 5 h 48"/>
                  <a:gd name="T8" fmla="*/ 6 w 47"/>
                  <a:gd name="T9" fmla="*/ 7 h 48"/>
                  <a:gd name="T10" fmla="*/ 4 w 47"/>
                  <a:gd name="T11" fmla="*/ 10 h 48"/>
                  <a:gd name="T12" fmla="*/ 1 w 47"/>
                  <a:gd name="T13" fmla="*/ 14 h 48"/>
                  <a:gd name="T14" fmla="*/ 0 w 47"/>
                  <a:gd name="T15" fmla="*/ 19 h 48"/>
                  <a:gd name="T16" fmla="*/ 0 w 47"/>
                  <a:gd name="T17" fmla="*/ 23 h 48"/>
                  <a:gd name="T18" fmla="*/ 0 w 47"/>
                  <a:gd name="T19" fmla="*/ 28 h 48"/>
                  <a:gd name="T20" fmla="*/ 1 w 47"/>
                  <a:gd name="T21" fmla="*/ 33 h 48"/>
                  <a:gd name="T22" fmla="*/ 4 w 47"/>
                  <a:gd name="T23" fmla="*/ 38 h 48"/>
                  <a:gd name="T24" fmla="*/ 6 w 47"/>
                  <a:gd name="T25" fmla="*/ 41 h 48"/>
                  <a:gd name="T26" fmla="*/ 10 w 47"/>
                  <a:gd name="T27" fmla="*/ 44 h 48"/>
                  <a:gd name="T28" fmla="*/ 14 w 47"/>
                  <a:gd name="T29" fmla="*/ 46 h 48"/>
                  <a:gd name="T30" fmla="*/ 19 w 47"/>
                  <a:gd name="T31" fmla="*/ 47 h 48"/>
                  <a:gd name="T32" fmla="*/ 24 w 47"/>
                  <a:gd name="T33" fmla="*/ 48 h 48"/>
                  <a:gd name="T34" fmla="*/ 29 w 47"/>
                  <a:gd name="T35" fmla="*/ 47 h 48"/>
                  <a:gd name="T36" fmla="*/ 33 w 47"/>
                  <a:gd name="T37" fmla="*/ 46 h 48"/>
                  <a:gd name="T38" fmla="*/ 37 w 47"/>
                  <a:gd name="T39" fmla="*/ 44 h 48"/>
                  <a:gd name="T40" fmla="*/ 40 w 47"/>
                  <a:gd name="T41" fmla="*/ 41 h 48"/>
                  <a:gd name="T42" fmla="*/ 44 w 47"/>
                  <a:gd name="T43" fmla="*/ 38 h 48"/>
                  <a:gd name="T44" fmla="*/ 45 w 47"/>
                  <a:gd name="T45" fmla="*/ 33 h 48"/>
                  <a:gd name="T46" fmla="*/ 47 w 47"/>
                  <a:gd name="T47" fmla="*/ 28 h 48"/>
                  <a:gd name="T48" fmla="*/ 47 w 47"/>
                  <a:gd name="T49" fmla="*/ 23 h 48"/>
                  <a:gd name="T50" fmla="*/ 47 w 47"/>
                  <a:gd name="T51" fmla="*/ 19 h 48"/>
                  <a:gd name="T52" fmla="*/ 45 w 47"/>
                  <a:gd name="T53" fmla="*/ 14 h 48"/>
                  <a:gd name="T54" fmla="*/ 44 w 47"/>
                  <a:gd name="T55" fmla="*/ 10 h 48"/>
                  <a:gd name="T56" fmla="*/ 40 w 47"/>
                  <a:gd name="T57" fmla="*/ 7 h 48"/>
                  <a:gd name="T58" fmla="*/ 37 w 47"/>
                  <a:gd name="T59" fmla="*/ 5 h 48"/>
                  <a:gd name="T60" fmla="*/ 33 w 47"/>
                  <a:gd name="T61" fmla="*/ 2 h 48"/>
                  <a:gd name="T62" fmla="*/ 29 w 47"/>
                  <a:gd name="T63" fmla="*/ 0 h 48"/>
                  <a:gd name="T64" fmla="*/ 24 w 47"/>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8">
                    <a:moveTo>
                      <a:pt x="24" y="0"/>
                    </a:moveTo>
                    <a:lnTo>
                      <a:pt x="19" y="0"/>
                    </a:lnTo>
                    <a:lnTo>
                      <a:pt x="14" y="2"/>
                    </a:lnTo>
                    <a:lnTo>
                      <a:pt x="10" y="5"/>
                    </a:lnTo>
                    <a:lnTo>
                      <a:pt x="6" y="7"/>
                    </a:lnTo>
                    <a:lnTo>
                      <a:pt x="4" y="10"/>
                    </a:lnTo>
                    <a:lnTo>
                      <a:pt x="1" y="14"/>
                    </a:lnTo>
                    <a:lnTo>
                      <a:pt x="0" y="19"/>
                    </a:lnTo>
                    <a:lnTo>
                      <a:pt x="0" y="23"/>
                    </a:lnTo>
                    <a:lnTo>
                      <a:pt x="0" y="28"/>
                    </a:lnTo>
                    <a:lnTo>
                      <a:pt x="1" y="33"/>
                    </a:lnTo>
                    <a:lnTo>
                      <a:pt x="4" y="38"/>
                    </a:lnTo>
                    <a:lnTo>
                      <a:pt x="6" y="41"/>
                    </a:lnTo>
                    <a:lnTo>
                      <a:pt x="10" y="44"/>
                    </a:lnTo>
                    <a:lnTo>
                      <a:pt x="14" y="46"/>
                    </a:lnTo>
                    <a:lnTo>
                      <a:pt x="19" y="47"/>
                    </a:lnTo>
                    <a:lnTo>
                      <a:pt x="24" y="48"/>
                    </a:lnTo>
                    <a:lnTo>
                      <a:pt x="29" y="47"/>
                    </a:lnTo>
                    <a:lnTo>
                      <a:pt x="33" y="46"/>
                    </a:lnTo>
                    <a:lnTo>
                      <a:pt x="37" y="44"/>
                    </a:lnTo>
                    <a:lnTo>
                      <a:pt x="40" y="41"/>
                    </a:lnTo>
                    <a:lnTo>
                      <a:pt x="44" y="38"/>
                    </a:lnTo>
                    <a:lnTo>
                      <a:pt x="45" y="33"/>
                    </a:lnTo>
                    <a:lnTo>
                      <a:pt x="47" y="28"/>
                    </a:lnTo>
                    <a:lnTo>
                      <a:pt x="47" y="23"/>
                    </a:lnTo>
                    <a:lnTo>
                      <a:pt x="47" y="19"/>
                    </a:lnTo>
                    <a:lnTo>
                      <a:pt x="45" y="14"/>
                    </a:lnTo>
                    <a:lnTo>
                      <a:pt x="44" y="10"/>
                    </a:lnTo>
                    <a:lnTo>
                      <a:pt x="40" y="7"/>
                    </a:lnTo>
                    <a:lnTo>
                      <a:pt x="37" y="5"/>
                    </a:lnTo>
                    <a:lnTo>
                      <a:pt x="33" y="2"/>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8" name="Freeform 440"/>
              <p:cNvSpPr>
                <a:spLocks/>
              </p:cNvSpPr>
              <p:nvPr/>
            </p:nvSpPr>
            <p:spPr bwMode="auto">
              <a:xfrm>
                <a:off x="3644" y="2823"/>
                <a:ext cx="8" cy="7"/>
              </a:xfrm>
              <a:custGeom>
                <a:avLst/>
                <a:gdLst>
                  <a:gd name="T0" fmla="*/ 25 w 49"/>
                  <a:gd name="T1" fmla="*/ 0 h 48"/>
                  <a:gd name="T2" fmla="*/ 19 w 49"/>
                  <a:gd name="T3" fmla="*/ 0 h 48"/>
                  <a:gd name="T4" fmla="*/ 15 w 49"/>
                  <a:gd name="T5" fmla="*/ 1 h 48"/>
                  <a:gd name="T6" fmla="*/ 11 w 49"/>
                  <a:gd name="T7" fmla="*/ 4 h 48"/>
                  <a:gd name="T8" fmla="*/ 7 w 49"/>
                  <a:gd name="T9" fmla="*/ 7 h 48"/>
                  <a:gd name="T10" fmla="*/ 5 w 49"/>
                  <a:gd name="T11" fmla="*/ 11 h 48"/>
                  <a:gd name="T12" fmla="*/ 2 w 49"/>
                  <a:gd name="T13" fmla="*/ 14 h 48"/>
                  <a:gd name="T14" fmla="*/ 1 w 49"/>
                  <a:gd name="T15" fmla="*/ 19 h 48"/>
                  <a:gd name="T16" fmla="*/ 0 w 49"/>
                  <a:gd name="T17" fmla="*/ 24 h 48"/>
                  <a:gd name="T18" fmla="*/ 1 w 49"/>
                  <a:gd name="T19" fmla="*/ 29 h 48"/>
                  <a:gd name="T20" fmla="*/ 2 w 49"/>
                  <a:gd name="T21" fmla="*/ 33 h 48"/>
                  <a:gd name="T22" fmla="*/ 5 w 49"/>
                  <a:gd name="T23" fmla="*/ 37 h 48"/>
                  <a:gd name="T24" fmla="*/ 7 w 49"/>
                  <a:gd name="T25" fmla="*/ 41 h 48"/>
                  <a:gd name="T26" fmla="*/ 11 w 49"/>
                  <a:gd name="T27" fmla="*/ 44 h 48"/>
                  <a:gd name="T28" fmla="*/ 15 w 49"/>
                  <a:gd name="T29" fmla="*/ 46 h 48"/>
                  <a:gd name="T30" fmla="*/ 19 w 49"/>
                  <a:gd name="T31" fmla="*/ 48 h 48"/>
                  <a:gd name="T32" fmla="*/ 25 w 49"/>
                  <a:gd name="T33" fmla="*/ 48 h 48"/>
                  <a:gd name="T34" fmla="*/ 30 w 49"/>
                  <a:gd name="T35" fmla="*/ 48 h 48"/>
                  <a:gd name="T36" fmla="*/ 33 w 49"/>
                  <a:gd name="T37" fmla="*/ 46 h 48"/>
                  <a:gd name="T38" fmla="*/ 38 w 49"/>
                  <a:gd name="T39" fmla="*/ 44 h 48"/>
                  <a:gd name="T40" fmla="*/ 41 w 49"/>
                  <a:gd name="T41" fmla="*/ 41 h 48"/>
                  <a:gd name="T42" fmla="*/ 44 w 49"/>
                  <a:gd name="T43" fmla="*/ 37 h 48"/>
                  <a:gd name="T44" fmla="*/ 46 w 49"/>
                  <a:gd name="T45" fmla="*/ 33 h 48"/>
                  <a:gd name="T46" fmla="*/ 47 w 49"/>
                  <a:gd name="T47" fmla="*/ 29 h 48"/>
                  <a:gd name="T48" fmla="*/ 49 w 49"/>
                  <a:gd name="T49" fmla="*/ 24 h 48"/>
                  <a:gd name="T50" fmla="*/ 47 w 49"/>
                  <a:gd name="T51" fmla="*/ 19 h 48"/>
                  <a:gd name="T52" fmla="*/ 46 w 49"/>
                  <a:gd name="T53" fmla="*/ 14 h 48"/>
                  <a:gd name="T54" fmla="*/ 44 w 49"/>
                  <a:gd name="T55" fmla="*/ 11 h 48"/>
                  <a:gd name="T56" fmla="*/ 41 w 49"/>
                  <a:gd name="T57" fmla="*/ 7 h 48"/>
                  <a:gd name="T58" fmla="*/ 38 w 49"/>
                  <a:gd name="T59" fmla="*/ 4 h 48"/>
                  <a:gd name="T60" fmla="*/ 33 w 49"/>
                  <a:gd name="T61" fmla="*/ 1 h 48"/>
                  <a:gd name="T62" fmla="*/ 30 w 49"/>
                  <a:gd name="T63" fmla="*/ 0 h 48"/>
                  <a:gd name="T64" fmla="*/ 25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5" y="0"/>
                    </a:moveTo>
                    <a:lnTo>
                      <a:pt x="19" y="0"/>
                    </a:lnTo>
                    <a:lnTo>
                      <a:pt x="15" y="1"/>
                    </a:lnTo>
                    <a:lnTo>
                      <a:pt x="11" y="4"/>
                    </a:lnTo>
                    <a:lnTo>
                      <a:pt x="7" y="7"/>
                    </a:lnTo>
                    <a:lnTo>
                      <a:pt x="5" y="11"/>
                    </a:lnTo>
                    <a:lnTo>
                      <a:pt x="2" y="14"/>
                    </a:lnTo>
                    <a:lnTo>
                      <a:pt x="1" y="19"/>
                    </a:lnTo>
                    <a:lnTo>
                      <a:pt x="0" y="24"/>
                    </a:lnTo>
                    <a:lnTo>
                      <a:pt x="1" y="29"/>
                    </a:lnTo>
                    <a:lnTo>
                      <a:pt x="2" y="33"/>
                    </a:lnTo>
                    <a:lnTo>
                      <a:pt x="5" y="37"/>
                    </a:lnTo>
                    <a:lnTo>
                      <a:pt x="7" y="41"/>
                    </a:lnTo>
                    <a:lnTo>
                      <a:pt x="11" y="44"/>
                    </a:lnTo>
                    <a:lnTo>
                      <a:pt x="15" y="46"/>
                    </a:lnTo>
                    <a:lnTo>
                      <a:pt x="19" y="48"/>
                    </a:lnTo>
                    <a:lnTo>
                      <a:pt x="25" y="48"/>
                    </a:lnTo>
                    <a:lnTo>
                      <a:pt x="30" y="48"/>
                    </a:lnTo>
                    <a:lnTo>
                      <a:pt x="33" y="46"/>
                    </a:lnTo>
                    <a:lnTo>
                      <a:pt x="38" y="44"/>
                    </a:lnTo>
                    <a:lnTo>
                      <a:pt x="41" y="41"/>
                    </a:lnTo>
                    <a:lnTo>
                      <a:pt x="44" y="37"/>
                    </a:lnTo>
                    <a:lnTo>
                      <a:pt x="46" y="33"/>
                    </a:lnTo>
                    <a:lnTo>
                      <a:pt x="47" y="29"/>
                    </a:lnTo>
                    <a:lnTo>
                      <a:pt x="49" y="24"/>
                    </a:lnTo>
                    <a:lnTo>
                      <a:pt x="47" y="19"/>
                    </a:lnTo>
                    <a:lnTo>
                      <a:pt x="46" y="14"/>
                    </a:lnTo>
                    <a:lnTo>
                      <a:pt x="44" y="11"/>
                    </a:lnTo>
                    <a:lnTo>
                      <a:pt x="41" y="7"/>
                    </a:lnTo>
                    <a:lnTo>
                      <a:pt x="38" y="4"/>
                    </a:lnTo>
                    <a:lnTo>
                      <a:pt x="33" y="1"/>
                    </a:lnTo>
                    <a:lnTo>
                      <a:pt x="3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9" name="Freeform 441"/>
              <p:cNvSpPr>
                <a:spLocks/>
              </p:cNvSpPr>
              <p:nvPr/>
            </p:nvSpPr>
            <p:spPr bwMode="auto">
              <a:xfrm>
                <a:off x="3674" y="2833"/>
                <a:ext cx="8" cy="8"/>
              </a:xfrm>
              <a:custGeom>
                <a:avLst/>
                <a:gdLst>
                  <a:gd name="T0" fmla="*/ 24 w 49"/>
                  <a:gd name="T1" fmla="*/ 0 h 47"/>
                  <a:gd name="T2" fmla="*/ 19 w 49"/>
                  <a:gd name="T3" fmla="*/ 0 h 47"/>
                  <a:gd name="T4" fmla="*/ 14 w 49"/>
                  <a:gd name="T5" fmla="*/ 1 h 47"/>
                  <a:gd name="T6" fmla="*/ 11 w 49"/>
                  <a:gd name="T7" fmla="*/ 4 h 47"/>
                  <a:gd name="T8" fmla="*/ 7 w 49"/>
                  <a:gd name="T9" fmla="*/ 6 h 47"/>
                  <a:gd name="T10" fmla="*/ 5 w 49"/>
                  <a:gd name="T11" fmla="*/ 10 h 47"/>
                  <a:gd name="T12" fmla="*/ 3 w 49"/>
                  <a:gd name="T13" fmla="*/ 14 h 47"/>
                  <a:gd name="T14" fmla="*/ 0 w 49"/>
                  <a:gd name="T15" fmla="*/ 19 h 47"/>
                  <a:gd name="T16" fmla="*/ 0 w 49"/>
                  <a:gd name="T17" fmla="*/ 24 h 47"/>
                  <a:gd name="T18" fmla="*/ 0 w 49"/>
                  <a:gd name="T19" fmla="*/ 29 h 47"/>
                  <a:gd name="T20" fmla="*/ 3 w 49"/>
                  <a:gd name="T21" fmla="*/ 33 h 47"/>
                  <a:gd name="T22" fmla="*/ 5 w 49"/>
                  <a:gd name="T23" fmla="*/ 37 h 47"/>
                  <a:gd name="T24" fmla="*/ 7 w 49"/>
                  <a:gd name="T25" fmla="*/ 40 h 47"/>
                  <a:gd name="T26" fmla="*/ 11 w 49"/>
                  <a:gd name="T27" fmla="*/ 44 h 47"/>
                  <a:gd name="T28" fmla="*/ 14 w 49"/>
                  <a:gd name="T29" fmla="*/ 45 h 47"/>
                  <a:gd name="T30" fmla="*/ 19 w 49"/>
                  <a:gd name="T31" fmla="*/ 47 h 47"/>
                  <a:gd name="T32" fmla="*/ 24 w 49"/>
                  <a:gd name="T33" fmla="*/ 47 h 47"/>
                  <a:gd name="T34" fmla="*/ 29 w 49"/>
                  <a:gd name="T35" fmla="*/ 47 h 47"/>
                  <a:gd name="T36" fmla="*/ 33 w 49"/>
                  <a:gd name="T37" fmla="*/ 45 h 47"/>
                  <a:gd name="T38" fmla="*/ 38 w 49"/>
                  <a:gd name="T39" fmla="*/ 44 h 47"/>
                  <a:gd name="T40" fmla="*/ 42 w 49"/>
                  <a:gd name="T41" fmla="*/ 40 h 47"/>
                  <a:gd name="T42" fmla="*/ 44 w 49"/>
                  <a:gd name="T43" fmla="*/ 37 h 47"/>
                  <a:gd name="T44" fmla="*/ 46 w 49"/>
                  <a:gd name="T45" fmla="*/ 33 h 47"/>
                  <a:gd name="T46" fmla="*/ 47 w 49"/>
                  <a:gd name="T47" fmla="*/ 29 h 47"/>
                  <a:gd name="T48" fmla="*/ 49 w 49"/>
                  <a:gd name="T49" fmla="*/ 24 h 47"/>
                  <a:gd name="T50" fmla="*/ 47 w 49"/>
                  <a:gd name="T51" fmla="*/ 19 h 47"/>
                  <a:gd name="T52" fmla="*/ 46 w 49"/>
                  <a:gd name="T53" fmla="*/ 14 h 47"/>
                  <a:gd name="T54" fmla="*/ 44 w 49"/>
                  <a:gd name="T55" fmla="*/ 10 h 47"/>
                  <a:gd name="T56" fmla="*/ 42 w 49"/>
                  <a:gd name="T57" fmla="*/ 6 h 47"/>
                  <a:gd name="T58" fmla="*/ 38 w 49"/>
                  <a:gd name="T59" fmla="*/ 4 h 47"/>
                  <a:gd name="T60" fmla="*/ 33 w 49"/>
                  <a:gd name="T61" fmla="*/ 1 h 47"/>
                  <a:gd name="T62" fmla="*/ 29 w 49"/>
                  <a:gd name="T63" fmla="*/ 0 h 47"/>
                  <a:gd name="T64" fmla="*/ 24 w 49"/>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7">
                    <a:moveTo>
                      <a:pt x="24" y="0"/>
                    </a:moveTo>
                    <a:lnTo>
                      <a:pt x="19" y="0"/>
                    </a:lnTo>
                    <a:lnTo>
                      <a:pt x="14" y="1"/>
                    </a:lnTo>
                    <a:lnTo>
                      <a:pt x="11" y="4"/>
                    </a:lnTo>
                    <a:lnTo>
                      <a:pt x="7" y="6"/>
                    </a:lnTo>
                    <a:lnTo>
                      <a:pt x="5" y="10"/>
                    </a:lnTo>
                    <a:lnTo>
                      <a:pt x="3" y="14"/>
                    </a:lnTo>
                    <a:lnTo>
                      <a:pt x="0" y="19"/>
                    </a:lnTo>
                    <a:lnTo>
                      <a:pt x="0" y="24"/>
                    </a:lnTo>
                    <a:lnTo>
                      <a:pt x="0" y="29"/>
                    </a:lnTo>
                    <a:lnTo>
                      <a:pt x="3" y="33"/>
                    </a:lnTo>
                    <a:lnTo>
                      <a:pt x="5" y="37"/>
                    </a:lnTo>
                    <a:lnTo>
                      <a:pt x="7" y="40"/>
                    </a:lnTo>
                    <a:lnTo>
                      <a:pt x="11" y="44"/>
                    </a:lnTo>
                    <a:lnTo>
                      <a:pt x="14" y="45"/>
                    </a:lnTo>
                    <a:lnTo>
                      <a:pt x="19" y="47"/>
                    </a:lnTo>
                    <a:lnTo>
                      <a:pt x="24" y="47"/>
                    </a:lnTo>
                    <a:lnTo>
                      <a:pt x="29" y="47"/>
                    </a:lnTo>
                    <a:lnTo>
                      <a:pt x="33" y="45"/>
                    </a:lnTo>
                    <a:lnTo>
                      <a:pt x="38" y="44"/>
                    </a:lnTo>
                    <a:lnTo>
                      <a:pt x="42" y="40"/>
                    </a:lnTo>
                    <a:lnTo>
                      <a:pt x="44" y="37"/>
                    </a:lnTo>
                    <a:lnTo>
                      <a:pt x="46" y="33"/>
                    </a:lnTo>
                    <a:lnTo>
                      <a:pt x="47" y="29"/>
                    </a:lnTo>
                    <a:lnTo>
                      <a:pt x="49" y="24"/>
                    </a:lnTo>
                    <a:lnTo>
                      <a:pt x="47" y="19"/>
                    </a:lnTo>
                    <a:lnTo>
                      <a:pt x="46" y="14"/>
                    </a:lnTo>
                    <a:lnTo>
                      <a:pt x="44" y="10"/>
                    </a:lnTo>
                    <a:lnTo>
                      <a:pt x="42" y="6"/>
                    </a:lnTo>
                    <a:lnTo>
                      <a:pt x="38" y="4"/>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0" name="Freeform 442"/>
              <p:cNvSpPr>
                <a:spLocks/>
              </p:cNvSpPr>
              <p:nvPr/>
            </p:nvSpPr>
            <p:spPr bwMode="auto">
              <a:xfrm>
                <a:off x="3703" y="2822"/>
                <a:ext cx="4" cy="8"/>
              </a:xfrm>
              <a:custGeom>
                <a:avLst/>
                <a:gdLst>
                  <a:gd name="T0" fmla="*/ 24 w 25"/>
                  <a:gd name="T1" fmla="*/ 0 h 47"/>
                  <a:gd name="T2" fmla="*/ 19 w 25"/>
                  <a:gd name="T3" fmla="*/ 0 h 47"/>
                  <a:gd name="T4" fmla="*/ 15 w 25"/>
                  <a:gd name="T5" fmla="*/ 1 h 47"/>
                  <a:gd name="T6" fmla="*/ 11 w 25"/>
                  <a:gd name="T7" fmla="*/ 3 h 47"/>
                  <a:gd name="T8" fmla="*/ 7 w 25"/>
                  <a:gd name="T9" fmla="*/ 7 h 47"/>
                  <a:gd name="T10" fmla="*/ 4 w 25"/>
                  <a:gd name="T11" fmla="*/ 10 h 47"/>
                  <a:gd name="T12" fmla="*/ 2 w 25"/>
                  <a:gd name="T13" fmla="*/ 14 h 47"/>
                  <a:gd name="T14" fmla="*/ 0 w 25"/>
                  <a:gd name="T15" fmla="*/ 19 h 47"/>
                  <a:gd name="T16" fmla="*/ 0 w 25"/>
                  <a:gd name="T17" fmla="*/ 23 h 47"/>
                  <a:gd name="T18" fmla="*/ 0 w 25"/>
                  <a:gd name="T19" fmla="*/ 28 h 47"/>
                  <a:gd name="T20" fmla="*/ 2 w 25"/>
                  <a:gd name="T21" fmla="*/ 33 h 47"/>
                  <a:gd name="T22" fmla="*/ 4 w 25"/>
                  <a:gd name="T23" fmla="*/ 36 h 47"/>
                  <a:gd name="T24" fmla="*/ 7 w 25"/>
                  <a:gd name="T25" fmla="*/ 40 h 47"/>
                  <a:gd name="T26" fmla="*/ 11 w 25"/>
                  <a:gd name="T27" fmla="*/ 44 h 47"/>
                  <a:gd name="T28" fmla="*/ 15 w 25"/>
                  <a:gd name="T29" fmla="*/ 46 h 47"/>
                  <a:gd name="T30" fmla="*/ 19 w 25"/>
                  <a:gd name="T31" fmla="*/ 47 h 47"/>
                  <a:gd name="T32" fmla="*/ 24 w 25"/>
                  <a:gd name="T33" fmla="*/ 47 h 47"/>
                  <a:gd name="T34" fmla="*/ 25 w 25"/>
                  <a:gd name="T35" fmla="*/ 47 h 47"/>
                  <a:gd name="T36" fmla="*/ 25 w 25"/>
                  <a:gd name="T37" fmla="*/ 0 h 47"/>
                  <a:gd name="T38" fmla="*/ 24 w 25"/>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7">
                    <a:moveTo>
                      <a:pt x="24" y="0"/>
                    </a:moveTo>
                    <a:lnTo>
                      <a:pt x="19" y="0"/>
                    </a:lnTo>
                    <a:lnTo>
                      <a:pt x="15" y="1"/>
                    </a:lnTo>
                    <a:lnTo>
                      <a:pt x="11" y="3"/>
                    </a:lnTo>
                    <a:lnTo>
                      <a:pt x="7" y="7"/>
                    </a:lnTo>
                    <a:lnTo>
                      <a:pt x="4" y="10"/>
                    </a:lnTo>
                    <a:lnTo>
                      <a:pt x="2" y="14"/>
                    </a:lnTo>
                    <a:lnTo>
                      <a:pt x="0" y="19"/>
                    </a:lnTo>
                    <a:lnTo>
                      <a:pt x="0" y="23"/>
                    </a:lnTo>
                    <a:lnTo>
                      <a:pt x="0" y="28"/>
                    </a:lnTo>
                    <a:lnTo>
                      <a:pt x="2" y="33"/>
                    </a:lnTo>
                    <a:lnTo>
                      <a:pt x="4" y="36"/>
                    </a:lnTo>
                    <a:lnTo>
                      <a:pt x="7" y="40"/>
                    </a:lnTo>
                    <a:lnTo>
                      <a:pt x="11" y="44"/>
                    </a:lnTo>
                    <a:lnTo>
                      <a:pt x="15" y="46"/>
                    </a:lnTo>
                    <a:lnTo>
                      <a:pt x="19" y="47"/>
                    </a:lnTo>
                    <a:lnTo>
                      <a:pt x="24" y="47"/>
                    </a:lnTo>
                    <a:lnTo>
                      <a:pt x="25" y="47"/>
                    </a:lnTo>
                    <a:lnTo>
                      <a:pt x="25"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1" name="Freeform 443"/>
              <p:cNvSpPr>
                <a:spLocks/>
              </p:cNvSpPr>
              <p:nvPr/>
            </p:nvSpPr>
            <p:spPr bwMode="auto">
              <a:xfrm>
                <a:off x="3237" y="2463"/>
                <a:ext cx="463" cy="386"/>
              </a:xfrm>
              <a:custGeom>
                <a:avLst/>
                <a:gdLst>
                  <a:gd name="T0" fmla="*/ 50 w 2780"/>
                  <a:gd name="T1" fmla="*/ 2114 h 2320"/>
                  <a:gd name="T2" fmla="*/ 132 w 2780"/>
                  <a:gd name="T3" fmla="*/ 2139 h 2320"/>
                  <a:gd name="T4" fmla="*/ 225 w 2780"/>
                  <a:gd name="T5" fmla="*/ 2183 h 2320"/>
                  <a:gd name="T6" fmla="*/ 312 w 2780"/>
                  <a:gd name="T7" fmla="*/ 2239 h 2320"/>
                  <a:gd name="T8" fmla="*/ 400 w 2780"/>
                  <a:gd name="T9" fmla="*/ 2288 h 2320"/>
                  <a:gd name="T10" fmla="*/ 486 w 2780"/>
                  <a:gd name="T11" fmla="*/ 2320 h 2320"/>
                  <a:gd name="T12" fmla="*/ 574 w 2780"/>
                  <a:gd name="T13" fmla="*/ 2307 h 2320"/>
                  <a:gd name="T14" fmla="*/ 667 w 2780"/>
                  <a:gd name="T15" fmla="*/ 2244 h 2320"/>
                  <a:gd name="T16" fmla="*/ 749 w 2780"/>
                  <a:gd name="T17" fmla="*/ 2120 h 2320"/>
                  <a:gd name="T18" fmla="*/ 842 w 2780"/>
                  <a:gd name="T19" fmla="*/ 1933 h 2320"/>
                  <a:gd name="T20" fmla="*/ 929 w 2780"/>
                  <a:gd name="T21" fmla="*/ 1684 h 2320"/>
                  <a:gd name="T22" fmla="*/ 1017 w 2780"/>
                  <a:gd name="T23" fmla="*/ 1391 h 2320"/>
                  <a:gd name="T24" fmla="*/ 1104 w 2780"/>
                  <a:gd name="T25" fmla="*/ 1079 h 2320"/>
                  <a:gd name="T26" fmla="*/ 1191 w 2780"/>
                  <a:gd name="T27" fmla="*/ 766 h 2320"/>
                  <a:gd name="T28" fmla="*/ 1285 w 2780"/>
                  <a:gd name="T29" fmla="*/ 473 h 2320"/>
                  <a:gd name="T30" fmla="*/ 1366 w 2780"/>
                  <a:gd name="T31" fmla="*/ 243 h 2320"/>
                  <a:gd name="T32" fmla="*/ 1459 w 2780"/>
                  <a:gd name="T33" fmla="*/ 81 h 2320"/>
                  <a:gd name="T34" fmla="*/ 1546 w 2780"/>
                  <a:gd name="T35" fmla="*/ 0 h 2320"/>
                  <a:gd name="T36" fmla="*/ 1634 w 2780"/>
                  <a:gd name="T37" fmla="*/ 18 h 2320"/>
                  <a:gd name="T38" fmla="*/ 1721 w 2780"/>
                  <a:gd name="T39" fmla="*/ 118 h 2320"/>
                  <a:gd name="T40" fmla="*/ 1809 w 2780"/>
                  <a:gd name="T41" fmla="*/ 305 h 2320"/>
                  <a:gd name="T42" fmla="*/ 1902 w 2780"/>
                  <a:gd name="T43" fmla="*/ 555 h 2320"/>
                  <a:gd name="T44" fmla="*/ 1983 w 2780"/>
                  <a:gd name="T45" fmla="*/ 842 h 2320"/>
                  <a:gd name="T46" fmla="*/ 2076 w 2780"/>
                  <a:gd name="T47" fmla="*/ 1147 h 2320"/>
                  <a:gd name="T48" fmla="*/ 2163 w 2780"/>
                  <a:gd name="T49" fmla="*/ 1446 h 2320"/>
                  <a:gd name="T50" fmla="*/ 2251 w 2780"/>
                  <a:gd name="T51" fmla="*/ 1721 h 2320"/>
                  <a:gd name="T52" fmla="*/ 2338 w 2780"/>
                  <a:gd name="T53" fmla="*/ 1952 h 2320"/>
                  <a:gd name="T54" fmla="*/ 2426 w 2780"/>
                  <a:gd name="T55" fmla="*/ 2126 h 2320"/>
                  <a:gd name="T56" fmla="*/ 2519 w 2780"/>
                  <a:gd name="T57" fmla="*/ 2244 h 2320"/>
                  <a:gd name="T58" fmla="*/ 2600 w 2780"/>
                  <a:gd name="T59" fmla="*/ 2307 h 2320"/>
                  <a:gd name="T60" fmla="*/ 2694 w 2780"/>
                  <a:gd name="T61" fmla="*/ 2320 h 2320"/>
                  <a:gd name="T62" fmla="*/ 2780 w 2780"/>
                  <a:gd name="T63" fmla="*/ 2295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0" h="2320">
                    <a:moveTo>
                      <a:pt x="0" y="2101"/>
                    </a:moveTo>
                    <a:lnTo>
                      <a:pt x="50" y="2114"/>
                    </a:lnTo>
                    <a:lnTo>
                      <a:pt x="88" y="2120"/>
                    </a:lnTo>
                    <a:lnTo>
                      <a:pt x="132" y="2139"/>
                    </a:lnTo>
                    <a:lnTo>
                      <a:pt x="181" y="2158"/>
                    </a:lnTo>
                    <a:lnTo>
                      <a:pt x="225" y="2183"/>
                    </a:lnTo>
                    <a:lnTo>
                      <a:pt x="269" y="2208"/>
                    </a:lnTo>
                    <a:lnTo>
                      <a:pt x="312" y="2239"/>
                    </a:lnTo>
                    <a:lnTo>
                      <a:pt x="356" y="2263"/>
                    </a:lnTo>
                    <a:lnTo>
                      <a:pt x="400" y="2288"/>
                    </a:lnTo>
                    <a:lnTo>
                      <a:pt x="442" y="2307"/>
                    </a:lnTo>
                    <a:lnTo>
                      <a:pt x="486" y="2320"/>
                    </a:lnTo>
                    <a:lnTo>
                      <a:pt x="530" y="2320"/>
                    </a:lnTo>
                    <a:lnTo>
                      <a:pt x="574" y="2307"/>
                    </a:lnTo>
                    <a:lnTo>
                      <a:pt x="617" y="2282"/>
                    </a:lnTo>
                    <a:lnTo>
                      <a:pt x="667" y="2244"/>
                    </a:lnTo>
                    <a:lnTo>
                      <a:pt x="705" y="2189"/>
                    </a:lnTo>
                    <a:lnTo>
                      <a:pt x="749" y="2120"/>
                    </a:lnTo>
                    <a:lnTo>
                      <a:pt x="798" y="2033"/>
                    </a:lnTo>
                    <a:lnTo>
                      <a:pt x="842" y="1933"/>
                    </a:lnTo>
                    <a:lnTo>
                      <a:pt x="886" y="1815"/>
                    </a:lnTo>
                    <a:lnTo>
                      <a:pt x="929" y="1684"/>
                    </a:lnTo>
                    <a:lnTo>
                      <a:pt x="973" y="1540"/>
                    </a:lnTo>
                    <a:lnTo>
                      <a:pt x="1017" y="1391"/>
                    </a:lnTo>
                    <a:lnTo>
                      <a:pt x="1061" y="1241"/>
                    </a:lnTo>
                    <a:lnTo>
                      <a:pt x="1104" y="1079"/>
                    </a:lnTo>
                    <a:lnTo>
                      <a:pt x="1147" y="922"/>
                    </a:lnTo>
                    <a:lnTo>
                      <a:pt x="1191" y="766"/>
                    </a:lnTo>
                    <a:lnTo>
                      <a:pt x="1234" y="617"/>
                    </a:lnTo>
                    <a:lnTo>
                      <a:pt x="1285" y="473"/>
                    </a:lnTo>
                    <a:lnTo>
                      <a:pt x="1322" y="355"/>
                    </a:lnTo>
                    <a:lnTo>
                      <a:pt x="1366" y="243"/>
                    </a:lnTo>
                    <a:lnTo>
                      <a:pt x="1415" y="149"/>
                    </a:lnTo>
                    <a:lnTo>
                      <a:pt x="1459" y="81"/>
                    </a:lnTo>
                    <a:lnTo>
                      <a:pt x="1503" y="25"/>
                    </a:lnTo>
                    <a:lnTo>
                      <a:pt x="1546" y="0"/>
                    </a:lnTo>
                    <a:lnTo>
                      <a:pt x="1590" y="0"/>
                    </a:lnTo>
                    <a:lnTo>
                      <a:pt x="1634" y="18"/>
                    </a:lnTo>
                    <a:lnTo>
                      <a:pt x="1678" y="56"/>
                    </a:lnTo>
                    <a:lnTo>
                      <a:pt x="1721" y="118"/>
                    </a:lnTo>
                    <a:lnTo>
                      <a:pt x="1765" y="206"/>
                    </a:lnTo>
                    <a:lnTo>
                      <a:pt x="1809" y="305"/>
                    </a:lnTo>
                    <a:lnTo>
                      <a:pt x="1853" y="424"/>
                    </a:lnTo>
                    <a:lnTo>
                      <a:pt x="1902" y="555"/>
                    </a:lnTo>
                    <a:lnTo>
                      <a:pt x="1939" y="698"/>
                    </a:lnTo>
                    <a:lnTo>
                      <a:pt x="1983" y="842"/>
                    </a:lnTo>
                    <a:lnTo>
                      <a:pt x="2032" y="998"/>
                    </a:lnTo>
                    <a:lnTo>
                      <a:pt x="2076" y="1147"/>
                    </a:lnTo>
                    <a:lnTo>
                      <a:pt x="2120" y="1303"/>
                    </a:lnTo>
                    <a:lnTo>
                      <a:pt x="2163" y="1446"/>
                    </a:lnTo>
                    <a:lnTo>
                      <a:pt x="2207" y="1591"/>
                    </a:lnTo>
                    <a:lnTo>
                      <a:pt x="2251" y="1721"/>
                    </a:lnTo>
                    <a:lnTo>
                      <a:pt x="2295" y="1840"/>
                    </a:lnTo>
                    <a:lnTo>
                      <a:pt x="2338" y="1952"/>
                    </a:lnTo>
                    <a:lnTo>
                      <a:pt x="2382" y="2046"/>
                    </a:lnTo>
                    <a:lnTo>
                      <a:pt x="2426" y="2126"/>
                    </a:lnTo>
                    <a:lnTo>
                      <a:pt x="2470" y="2189"/>
                    </a:lnTo>
                    <a:lnTo>
                      <a:pt x="2519" y="2244"/>
                    </a:lnTo>
                    <a:lnTo>
                      <a:pt x="2557" y="2282"/>
                    </a:lnTo>
                    <a:lnTo>
                      <a:pt x="2600" y="2307"/>
                    </a:lnTo>
                    <a:lnTo>
                      <a:pt x="2650" y="2320"/>
                    </a:lnTo>
                    <a:lnTo>
                      <a:pt x="2694" y="2320"/>
                    </a:lnTo>
                    <a:lnTo>
                      <a:pt x="2738" y="2307"/>
                    </a:lnTo>
                    <a:lnTo>
                      <a:pt x="2780" y="2295"/>
                    </a:lnTo>
                  </a:path>
                </a:pathLst>
              </a:custGeom>
              <a:noFill/>
              <a:ln w="4763">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2" name="Freeform 444"/>
              <p:cNvSpPr>
                <a:spLocks/>
              </p:cNvSpPr>
              <p:nvPr/>
            </p:nvSpPr>
            <p:spPr bwMode="auto">
              <a:xfrm>
                <a:off x="3492" y="2549"/>
                <a:ext cx="6" cy="53"/>
              </a:xfrm>
              <a:custGeom>
                <a:avLst/>
                <a:gdLst>
                  <a:gd name="T0" fmla="*/ 36 w 36"/>
                  <a:gd name="T1" fmla="*/ 318 h 318"/>
                  <a:gd name="T2" fmla="*/ 36 w 36"/>
                  <a:gd name="T3" fmla="*/ 0 h 318"/>
                  <a:gd name="T4" fmla="*/ 0 w 36"/>
                  <a:gd name="T5" fmla="*/ 69 h 318"/>
                </a:gdLst>
                <a:ahLst/>
                <a:cxnLst>
                  <a:cxn ang="0">
                    <a:pos x="T0" y="T1"/>
                  </a:cxn>
                  <a:cxn ang="0">
                    <a:pos x="T2" y="T3"/>
                  </a:cxn>
                  <a:cxn ang="0">
                    <a:pos x="T4" y="T5"/>
                  </a:cxn>
                </a:cxnLst>
                <a:rect l="0" t="0" r="r" b="b"/>
                <a:pathLst>
                  <a:path w="36" h="318">
                    <a:moveTo>
                      <a:pt x="36" y="318"/>
                    </a:moveTo>
                    <a:lnTo>
                      <a:pt x="36" y="0"/>
                    </a:lnTo>
                    <a:lnTo>
                      <a:pt x="0" y="69"/>
                    </a:lnTo>
                  </a:path>
                </a:pathLst>
              </a:custGeom>
              <a:noFill/>
              <a:ln w="3175">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3" name="Line 445"/>
              <p:cNvSpPr>
                <a:spLocks noChangeShapeType="1"/>
              </p:cNvSpPr>
              <p:nvPr/>
            </p:nvSpPr>
            <p:spPr bwMode="auto">
              <a:xfrm>
                <a:off x="3498" y="2549"/>
                <a:ext cx="8" cy="11"/>
              </a:xfrm>
              <a:prstGeom prst="line">
                <a:avLst/>
              </a:prstGeom>
              <a:noFill/>
              <a:ln w="3175">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4" name="Freeform 446"/>
              <p:cNvSpPr>
                <a:spLocks/>
              </p:cNvSpPr>
              <p:nvPr/>
            </p:nvSpPr>
            <p:spPr bwMode="auto">
              <a:xfrm>
                <a:off x="3487" y="2549"/>
                <a:ext cx="6" cy="53"/>
              </a:xfrm>
              <a:custGeom>
                <a:avLst/>
                <a:gdLst>
                  <a:gd name="T0" fmla="*/ 38 w 38"/>
                  <a:gd name="T1" fmla="*/ 318 h 318"/>
                  <a:gd name="T2" fmla="*/ 38 w 38"/>
                  <a:gd name="T3" fmla="*/ 0 h 318"/>
                  <a:gd name="T4" fmla="*/ 0 w 38"/>
                  <a:gd name="T5" fmla="*/ 69 h 318"/>
                </a:gdLst>
                <a:ahLst/>
                <a:cxnLst>
                  <a:cxn ang="0">
                    <a:pos x="T0" y="T1"/>
                  </a:cxn>
                  <a:cxn ang="0">
                    <a:pos x="T2" y="T3"/>
                  </a:cxn>
                  <a:cxn ang="0">
                    <a:pos x="T4" y="T5"/>
                  </a:cxn>
                </a:cxnLst>
                <a:rect l="0" t="0" r="r" b="b"/>
                <a:pathLst>
                  <a:path w="38" h="318">
                    <a:moveTo>
                      <a:pt x="38" y="318"/>
                    </a:moveTo>
                    <a:lnTo>
                      <a:pt x="38" y="0"/>
                    </a:lnTo>
                    <a:lnTo>
                      <a:pt x="0" y="6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5" name="Line 447"/>
              <p:cNvSpPr>
                <a:spLocks noChangeShapeType="1"/>
              </p:cNvSpPr>
              <p:nvPr/>
            </p:nvSpPr>
            <p:spPr bwMode="auto">
              <a:xfrm>
                <a:off x="3493" y="2549"/>
                <a:ext cx="8" cy="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6" name="Freeform 448"/>
              <p:cNvSpPr>
                <a:spLocks/>
              </p:cNvSpPr>
              <p:nvPr/>
            </p:nvSpPr>
            <p:spPr bwMode="auto">
              <a:xfrm>
                <a:off x="4697" y="2868"/>
                <a:ext cx="471" cy="0"/>
              </a:xfrm>
              <a:custGeom>
                <a:avLst/>
                <a:gdLst>
                  <a:gd name="T0" fmla="*/ 0 w 2823"/>
                  <a:gd name="T1" fmla="*/ 2823 w 2823"/>
                  <a:gd name="T2" fmla="*/ 0 w 2823"/>
                </a:gdLst>
                <a:ahLst/>
                <a:cxnLst>
                  <a:cxn ang="0">
                    <a:pos x="T0" y="0"/>
                  </a:cxn>
                  <a:cxn ang="0">
                    <a:pos x="T1" y="0"/>
                  </a:cxn>
                  <a:cxn ang="0">
                    <a:pos x="T2" y="0"/>
                  </a:cxn>
                </a:cxnLst>
                <a:rect l="0" t="0" r="r" b="b"/>
                <a:pathLst>
                  <a:path w="2823">
                    <a:moveTo>
                      <a:pt x="0" y="0"/>
                    </a:moveTo>
                    <a:lnTo>
                      <a:pt x="2823"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7" name="Line 449"/>
              <p:cNvSpPr>
                <a:spLocks noChangeShapeType="1"/>
              </p:cNvSpPr>
              <p:nvPr/>
            </p:nvSpPr>
            <p:spPr bwMode="auto">
              <a:xfrm flipV="1">
                <a:off x="4697" y="28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8" name="Rectangle 450"/>
              <p:cNvSpPr>
                <a:spLocks noChangeArrowheads="1"/>
              </p:cNvSpPr>
              <p:nvPr/>
            </p:nvSpPr>
            <p:spPr bwMode="auto">
              <a:xfrm>
                <a:off x="4661" y="2866"/>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4.8</a:t>
                </a:r>
                <a:endParaRPr kumimoji="0" lang="en-US" altLang="en-US" sz="1200" b="0" i="0" u="none" strike="noStrike" cap="none" normalizeH="0" baseline="0" dirty="0">
                  <a:ln>
                    <a:noFill/>
                  </a:ln>
                  <a:solidFill>
                    <a:schemeClr val="tx1"/>
                  </a:solidFill>
                  <a:effectLst/>
                  <a:cs typeface="Arial" pitchFamily="34" charset="0"/>
                </a:endParaRPr>
              </a:p>
            </p:txBody>
          </p:sp>
          <p:sp>
            <p:nvSpPr>
              <p:cNvPr id="149" name="Line 451"/>
              <p:cNvSpPr>
                <a:spLocks noChangeShapeType="1"/>
              </p:cNvSpPr>
              <p:nvPr/>
            </p:nvSpPr>
            <p:spPr bwMode="auto">
              <a:xfrm flipV="1">
                <a:off x="4716"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0" name="Line 452"/>
              <p:cNvSpPr>
                <a:spLocks noChangeShapeType="1"/>
              </p:cNvSpPr>
              <p:nvPr/>
            </p:nvSpPr>
            <p:spPr bwMode="auto">
              <a:xfrm flipV="1">
                <a:off x="4734"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1" name="Line 453"/>
              <p:cNvSpPr>
                <a:spLocks noChangeShapeType="1"/>
              </p:cNvSpPr>
              <p:nvPr/>
            </p:nvSpPr>
            <p:spPr bwMode="auto">
              <a:xfrm flipV="1">
                <a:off x="4753"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2" name="Line 454"/>
              <p:cNvSpPr>
                <a:spLocks noChangeShapeType="1"/>
              </p:cNvSpPr>
              <p:nvPr/>
            </p:nvSpPr>
            <p:spPr bwMode="auto">
              <a:xfrm flipV="1">
                <a:off x="4772"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3" name="Line 455"/>
              <p:cNvSpPr>
                <a:spLocks noChangeShapeType="1"/>
              </p:cNvSpPr>
              <p:nvPr/>
            </p:nvSpPr>
            <p:spPr bwMode="auto">
              <a:xfrm flipV="1">
                <a:off x="4790" y="28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4" name="Line 456"/>
              <p:cNvSpPr>
                <a:spLocks noChangeShapeType="1"/>
              </p:cNvSpPr>
              <p:nvPr/>
            </p:nvSpPr>
            <p:spPr bwMode="auto">
              <a:xfrm flipV="1">
                <a:off x="4810"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5" name="Line 457"/>
              <p:cNvSpPr>
                <a:spLocks noChangeShapeType="1"/>
              </p:cNvSpPr>
              <p:nvPr/>
            </p:nvSpPr>
            <p:spPr bwMode="auto">
              <a:xfrm flipV="1">
                <a:off x="4829"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6" name="Line 458"/>
              <p:cNvSpPr>
                <a:spLocks noChangeShapeType="1"/>
              </p:cNvSpPr>
              <p:nvPr/>
            </p:nvSpPr>
            <p:spPr bwMode="auto">
              <a:xfrm flipV="1">
                <a:off x="4848"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7" name="Line 459"/>
              <p:cNvSpPr>
                <a:spLocks noChangeShapeType="1"/>
              </p:cNvSpPr>
              <p:nvPr/>
            </p:nvSpPr>
            <p:spPr bwMode="auto">
              <a:xfrm flipV="1">
                <a:off x="4866"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8" name="Line 460"/>
              <p:cNvSpPr>
                <a:spLocks noChangeShapeType="1"/>
              </p:cNvSpPr>
              <p:nvPr/>
            </p:nvSpPr>
            <p:spPr bwMode="auto">
              <a:xfrm flipV="1">
                <a:off x="4885" y="28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9" name="Rectangle 461"/>
              <p:cNvSpPr>
                <a:spLocks noChangeArrowheads="1"/>
              </p:cNvSpPr>
              <p:nvPr/>
            </p:nvSpPr>
            <p:spPr bwMode="auto">
              <a:xfrm>
                <a:off x="4840" y="2866"/>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5.0</a:t>
                </a:r>
                <a:endParaRPr kumimoji="0" lang="en-US" altLang="en-US" sz="1200" b="0" i="0" u="none" strike="noStrike" cap="none" normalizeH="0" baseline="0">
                  <a:ln>
                    <a:noFill/>
                  </a:ln>
                  <a:solidFill>
                    <a:schemeClr val="tx1"/>
                  </a:solidFill>
                  <a:effectLst/>
                  <a:cs typeface="Arial" pitchFamily="34" charset="0"/>
                </a:endParaRPr>
              </a:p>
            </p:txBody>
          </p:sp>
          <p:sp>
            <p:nvSpPr>
              <p:cNvPr id="160" name="Line 462"/>
              <p:cNvSpPr>
                <a:spLocks noChangeShapeType="1"/>
              </p:cNvSpPr>
              <p:nvPr/>
            </p:nvSpPr>
            <p:spPr bwMode="auto">
              <a:xfrm flipV="1">
                <a:off x="4904"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1" name="Line 463"/>
              <p:cNvSpPr>
                <a:spLocks noChangeShapeType="1"/>
              </p:cNvSpPr>
              <p:nvPr/>
            </p:nvSpPr>
            <p:spPr bwMode="auto">
              <a:xfrm flipV="1">
                <a:off x="4922"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2" name="Line 464"/>
              <p:cNvSpPr>
                <a:spLocks noChangeShapeType="1"/>
              </p:cNvSpPr>
              <p:nvPr/>
            </p:nvSpPr>
            <p:spPr bwMode="auto">
              <a:xfrm flipV="1">
                <a:off x="4941"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3" name="Line 465"/>
              <p:cNvSpPr>
                <a:spLocks noChangeShapeType="1"/>
              </p:cNvSpPr>
              <p:nvPr/>
            </p:nvSpPr>
            <p:spPr bwMode="auto">
              <a:xfrm flipV="1">
                <a:off x="4960"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4" name="Line 466"/>
              <p:cNvSpPr>
                <a:spLocks noChangeShapeType="1"/>
              </p:cNvSpPr>
              <p:nvPr/>
            </p:nvSpPr>
            <p:spPr bwMode="auto">
              <a:xfrm flipV="1">
                <a:off x="4978" y="28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5" name="Line 467"/>
              <p:cNvSpPr>
                <a:spLocks noChangeShapeType="1"/>
              </p:cNvSpPr>
              <p:nvPr/>
            </p:nvSpPr>
            <p:spPr bwMode="auto">
              <a:xfrm flipV="1">
                <a:off x="4997"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6" name="Line 468"/>
              <p:cNvSpPr>
                <a:spLocks noChangeShapeType="1"/>
              </p:cNvSpPr>
              <p:nvPr/>
            </p:nvSpPr>
            <p:spPr bwMode="auto">
              <a:xfrm flipV="1">
                <a:off x="5017"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7" name="Line 469"/>
              <p:cNvSpPr>
                <a:spLocks noChangeShapeType="1"/>
              </p:cNvSpPr>
              <p:nvPr/>
            </p:nvSpPr>
            <p:spPr bwMode="auto">
              <a:xfrm flipV="1">
                <a:off x="5036"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8" name="Line 470"/>
              <p:cNvSpPr>
                <a:spLocks noChangeShapeType="1"/>
              </p:cNvSpPr>
              <p:nvPr/>
            </p:nvSpPr>
            <p:spPr bwMode="auto">
              <a:xfrm flipV="1">
                <a:off x="5054"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9" name="Line 471"/>
              <p:cNvSpPr>
                <a:spLocks noChangeShapeType="1"/>
              </p:cNvSpPr>
              <p:nvPr/>
            </p:nvSpPr>
            <p:spPr bwMode="auto">
              <a:xfrm flipV="1">
                <a:off x="5073" y="28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0" name="Rectangle 472"/>
              <p:cNvSpPr>
                <a:spLocks noChangeArrowheads="1"/>
              </p:cNvSpPr>
              <p:nvPr/>
            </p:nvSpPr>
            <p:spPr bwMode="auto">
              <a:xfrm>
                <a:off x="5028" y="2866"/>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5.2</a:t>
                </a:r>
                <a:endParaRPr kumimoji="0" lang="en-US" altLang="en-US" sz="1200" b="0" i="0" u="none" strike="noStrike" cap="none" normalizeH="0" baseline="0">
                  <a:ln>
                    <a:noFill/>
                  </a:ln>
                  <a:solidFill>
                    <a:schemeClr val="tx1"/>
                  </a:solidFill>
                  <a:effectLst/>
                  <a:cs typeface="Arial" pitchFamily="34" charset="0"/>
                </a:endParaRPr>
              </a:p>
            </p:txBody>
          </p:sp>
          <p:sp>
            <p:nvSpPr>
              <p:cNvPr id="171" name="Line 473"/>
              <p:cNvSpPr>
                <a:spLocks noChangeShapeType="1"/>
              </p:cNvSpPr>
              <p:nvPr/>
            </p:nvSpPr>
            <p:spPr bwMode="auto">
              <a:xfrm flipV="1">
                <a:off x="5092"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2" name="Line 474"/>
              <p:cNvSpPr>
                <a:spLocks noChangeShapeType="1"/>
              </p:cNvSpPr>
              <p:nvPr/>
            </p:nvSpPr>
            <p:spPr bwMode="auto">
              <a:xfrm flipV="1">
                <a:off x="5110"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3" name="Line 475"/>
              <p:cNvSpPr>
                <a:spLocks noChangeShapeType="1"/>
              </p:cNvSpPr>
              <p:nvPr/>
            </p:nvSpPr>
            <p:spPr bwMode="auto">
              <a:xfrm flipV="1">
                <a:off x="5130"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4" name="Line 476"/>
              <p:cNvSpPr>
                <a:spLocks noChangeShapeType="1"/>
              </p:cNvSpPr>
              <p:nvPr/>
            </p:nvSpPr>
            <p:spPr bwMode="auto">
              <a:xfrm flipV="1">
                <a:off x="5149" y="2861"/>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5" name="Line 477"/>
              <p:cNvSpPr>
                <a:spLocks noChangeShapeType="1"/>
              </p:cNvSpPr>
              <p:nvPr/>
            </p:nvSpPr>
            <p:spPr bwMode="auto">
              <a:xfrm flipV="1">
                <a:off x="5168" y="28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6" name="Freeform 478"/>
              <p:cNvSpPr>
                <a:spLocks/>
              </p:cNvSpPr>
              <p:nvPr/>
            </p:nvSpPr>
            <p:spPr bwMode="auto">
              <a:xfrm>
                <a:off x="4697" y="2337"/>
                <a:ext cx="0" cy="531"/>
              </a:xfrm>
              <a:custGeom>
                <a:avLst/>
                <a:gdLst>
                  <a:gd name="T0" fmla="*/ 3187 h 3187"/>
                  <a:gd name="T1" fmla="*/ 0 h 3187"/>
                  <a:gd name="T2" fmla="*/ 3187 h 3187"/>
                </a:gdLst>
                <a:ahLst/>
                <a:cxnLst>
                  <a:cxn ang="0">
                    <a:pos x="0" y="T0"/>
                  </a:cxn>
                  <a:cxn ang="0">
                    <a:pos x="0" y="T1"/>
                  </a:cxn>
                  <a:cxn ang="0">
                    <a:pos x="0" y="T2"/>
                  </a:cxn>
                </a:cxnLst>
                <a:rect l="0" t="0" r="r" b="b"/>
                <a:pathLst>
                  <a:path h="3187">
                    <a:moveTo>
                      <a:pt x="0" y="3187"/>
                    </a:moveTo>
                    <a:lnTo>
                      <a:pt x="0" y="0"/>
                    </a:lnTo>
                    <a:lnTo>
                      <a:pt x="0" y="318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7" name="Line 479"/>
              <p:cNvSpPr>
                <a:spLocks noChangeShapeType="1"/>
              </p:cNvSpPr>
              <p:nvPr/>
            </p:nvSpPr>
            <p:spPr bwMode="auto">
              <a:xfrm>
                <a:off x="4697" y="2868"/>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8" name="Rectangle 480"/>
              <p:cNvSpPr>
                <a:spLocks noChangeArrowheads="1"/>
              </p:cNvSpPr>
              <p:nvPr/>
            </p:nvSpPr>
            <p:spPr bwMode="auto">
              <a:xfrm>
                <a:off x="4581" y="2818"/>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0.0</a:t>
                </a:r>
                <a:endParaRPr kumimoji="0" lang="en-US" altLang="en-US" sz="1200" b="0" i="0" u="none" strike="noStrike" cap="none" normalizeH="0" baseline="0">
                  <a:ln>
                    <a:noFill/>
                  </a:ln>
                  <a:solidFill>
                    <a:schemeClr val="tx1"/>
                  </a:solidFill>
                  <a:effectLst/>
                  <a:cs typeface="Arial" pitchFamily="34" charset="0"/>
                </a:endParaRPr>
              </a:p>
            </p:txBody>
          </p:sp>
          <p:sp>
            <p:nvSpPr>
              <p:cNvPr id="179" name="Line 481"/>
              <p:cNvSpPr>
                <a:spLocks noChangeShapeType="1"/>
              </p:cNvSpPr>
              <p:nvPr/>
            </p:nvSpPr>
            <p:spPr bwMode="auto">
              <a:xfrm>
                <a:off x="4697" y="2842"/>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0" name="Line 482"/>
              <p:cNvSpPr>
                <a:spLocks noChangeShapeType="1"/>
              </p:cNvSpPr>
              <p:nvPr/>
            </p:nvSpPr>
            <p:spPr bwMode="auto">
              <a:xfrm>
                <a:off x="4697" y="2815"/>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1" name="Line 483"/>
              <p:cNvSpPr>
                <a:spLocks noChangeShapeType="1"/>
              </p:cNvSpPr>
              <p:nvPr/>
            </p:nvSpPr>
            <p:spPr bwMode="auto">
              <a:xfrm>
                <a:off x="4697" y="2789"/>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2" name="Line 484"/>
              <p:cNvSpPr>
                <a:spLocks noChangeShapeType="1"/>
              </p:cNvSpPr>
              <p:nvPr/>
            </p:nvSpPr>
            <p:spPr bwMode="auto">
              <a:xfrm>
                <a:off x="4697" y="2762"/>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3" name="Line 485"/>
              <p:cNvSpPr>
                <a:spLocks noChangeShapeType="1"/>
              </p:cNvSpPr>
              <p:nvPr/>
            </p:nvSpPr>
            <p:spPr bwMode="auto">
              <a:xfrm>
                <a:off x="4697" y="2736"/>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4" name="Line 486"/>
              <p:cNvSpPr>
                <a:spLocks noChangeShapeType="1"/>
              </p:cNvSpPr>
              <p:nvPr/>
            </p:nvSpPr>
            <p:spPr bwMode="auto">
              <a:xfrm>
                <a:off x="4697" y="2709"/>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5" name="Line 487"/>
              <p:cNvSpPr>
                <a:spLocks noChangeShapeType="1"/>
              </p:cNvSpPr>
              <p:nvPr/>
            </p:nvSpPr>
            <p:spPr bwMode="auto">
              <a:xfrm>
                <a:off x="4697" y="2683"/>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6" name="Line 488"/>
              <p:cNvSpPr>
                <a:spLocks noChangeShapeType="1"/>
              </p:cNvSpPr>
              <p:nvPr/>
            </p:nvSpPr>
            <p:spPr bwMode="auto">
              <a:xfrm>
                <a:off x="4697" y="2656"/>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7" name="Line 489"/>
              <p:cNvSpPr>
                <a:spLocks noChangeShapeType="1"/>
              </p:cNvSpPr>
              <p:nvPr/>
            </p:nvSpPr>
            <p:spPr bwMode="auto">
              <a:xfrm>
                <a:off x="4697" y="2630"/>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8" name="Line 490"/>
              <p:cNvSpPr>
                <a:spLocks noChangeShapeType="1"/>
              </p:cNvSpPr>
              <p:nvPr/>
            </p:nvSpPr>
            <p:spPr bwMode="auto">
              <a:xfrm>
                <a:off x="4697" y="2604"/>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9" name="Line 491"/>
              <p:cNvSpPr>
                <a:spLocks noChangeShapeType="1"/>
              </p:cNvSpPr>
              <p:nvPr/>
            </p:nvSpPr>
            <p:spPr bwMode="auto">
              <a:xfrm>
                <a:off x="4697" y="2577"/>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0" name="Line 492"/>
              <p:cNvSpPr>
                <a:spLocks noChangeShapeType="1"/>
              </p:cNvSpPr>
              <p:nvPr/>
            </p:nvSpPr>
            <p:spPr bwMode="auto">
              <a:xfrm>
                <a:off x="4697" y="2551"/>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1" name="Line 493"/>
              <p:cNvSpPr>
                <a:spLocks noChangeShapeType="1"/>
              </p:cNvSpPr>
              <p:nvPr/>
            </p:nvSpPr>
            <p:spPr bwMode="auto">
              <a:xfrm>
                <a:off x="4697" y="2524"/>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2" name="Line 494"/>
              <p:cNvSpPr>
                <a:spLocks noChangeShapeType="1"/>
              </p:cNvSpPr>
              <p:nvPr/>
            </p:nvSpPr>
            <p:spPr bwMode="auto">
              <a:xfrm>
                <a:off x="4697" y="2498"/>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3" name="Line 495"/>
              <p:cNvSpPr>
                <a:spLocks noChangeShapeType="1"/>
              </p:cNvSpPr>
              <p:nvPr/>
            </p:nvSpPr>
            <p:spPr bwMode="auto">
              <a:xfrm>
                <a:off x="4697" y="2472"/>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4" name="Line 496"/>
              <p:cNvSpPr>
                <a:spLocks noChangeShapeType="1"/>
              </p:cNvSpPr>
              <p:nvPr/>
            </p:nvSpPr>
            <p:spPr bwMode="auto">
              <a:xfrm>
                <a:off x="4697" y="2445"/>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5" name="Line 497"/>
              <p:cNvSpPr>
                <a:spLocks noChangeShapeType="1"/>
              </p:cNvSpPr>
              <p:nvPr/>
            </p:nvSpPr>
            <p:spPr bwMode="auto">
              <a:xfrm>
                <a:off x="4697" y="2419"/>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6" name="Line 498"/>
              <p:cNvSpPr>
                <a:spLocks noChangeShapeType="1"/>
              </p:cNvSpPr>
              <p:nvPr/>
            </p:nvSpPr>
            <p:spPr bwMode="auto">
              <a:xfrm>
                <a:off x="4697" y="2393"/>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7" name="Line 499"/>
              <p:cNvSpPr>
                <a:spLocks noChangeShapeType="1"/>
              </p:cNvSpPr>
              <p:nvPr/>
            </p:nvSpPr>
            <p:spPr bwMode="auto">
              <a:xfrm>
                <a:off x="4697" y="2366"/>
                <a:ext cx="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8" name="Line 500"/>
              <p:cNvSpPr>
                <a:spLocks noChangeShapeType="1"/>
              </p:cNvSpPr>
              <p:nvPr/>
            </p:nvSpPr>
            <p:spPr bwMode="auto">
              <a:xfrm>
                <a:off x="4697" y="2340"/>
                <a:ext cx="1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9" name="Rectangle 501"/>
              <p:cNvSpPr>
                <a:spLocks noChangeArrowheads="1"/>
              </p:cNvSpPr>
              <p:nvPr/>
            </p:nvSpPr>
            <p:spPr bwMode="auto">
              <a:xfrm>
                <a:off x="4581" y="2289"/>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0.4</a:t>
                </a:r>
                <a:endParaRPr kumimoji="0" lang="en-US" altLang="en-US" sz="1200" b="0" i="0" u="none" strike="noStrike" cap="none" normalizeH="0" baseline="0">
                  <a:ln>
                    <a:noFill/>
                  </a:ln>
                  <a:solidFill>
                    <a:schemeClr val="tx1"/>
                  </a:solidFill>
                  <a:effectLst/>
                  <a:cs typeface="Arial" pitchFamily="34" charset="0"/>
                </a:endParaRPr>
              </a:p>
            </p:txBody>
          </p:sp>
          <p:sp>
            <p:nvSpPr>
              <p:cNvPr id="200" name="Freeform 502"/>
              <p:cNvSpPr>
                <a:spLocks/>
              </p:cNvSpPr>
              <p:nvPr/>
            </p:nvSpPr>
            <p:spPr bwMode="auto">
              <a:xfrm>
                <a:off x="4697" y="2337"/>
                <a:ext cx="471" cy="0"/>
              </a:xfrm>
              <a:custGeom>
                <a:avLst/>
                <a:gdLst>
                  <a:gd name="T0" fmla="*/ 0 w 2823"/>
                  <a:gd name="T1" fmla="*/ 2823 w 2823"/>
                  <a:gd name="T2" fmla="*/ 0 w 2823"/>
                </a:gdLst>
                <a:ahLst/>
                <a:cxnLst>
                  <a:cxn ang="0">
                    <a:pos x="T0" y="0"/>
                  </a:cxn>
                  <a:cxn ang="0">
                    <a:pos x="T1" y="0"/>
                  </a:cxn>
                  <a:cxn ang="0">
                    <a:pos x="T2" y="0"/>
                  </a:cxn>
                </a:cxnLst>
                <a:rect l="0" t="0" r="r" b="b"/>
                <a:pathLst>
                  <a:path w="2823">
                    <a:moveTo>
                      <a:pt x="0" y="0"/>
                    </a:moveTo>
                    <a:lnTo>
                      <a:pt x="2823"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1" name="Line 503"/>
              <p:cNvSpPr>
                <a:spLocks noChangeShapeType="1"/>
              </p:cNvSpPr>
              <p:nvPr/>
            </p:nvSpPr>
            <p:spPr bwMode="auto">
              <a:xfrm>
                <a:off x="4697" y="233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2" name="Line 504"/>
              <p:cNvSpPr>
                <a:spLocks noChangeShapeType="1"/>
              </p:cNvSpPr>
              <p:nvPr/>
            </p:nvSpPr>
            <p:spPr bwMode="auto">
              <a:xfrm>
                <a:off x="4716"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3" name="Line 505"/>
              <p:cNvSpPr>
                <a:spLocks noChangeShapeType="1"/>
              </p:cNvSpPr>
              <p:nvPr/>
            </p:nvSpPr>
            <p:spPr bwMode="auto">
              <a:xfrm>
                <a:off x="4734"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4" name="Line 506"/>
              <p:cNvSpPr>
                <a:spLocks noChangeShapeType="1"/>
              </p:cNvSpPr>
              <p:nvPr/>
            </p:nvSpPr>
            <p:spPr bwMode="auto">
              <a:xfrm>
                <a:off x="4753"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5" name="Line 507"/>
              <p:cNvSpPr>
                <a:spLocks noChangeShapeType="1"/>
              </p:cNvSpPr>
              <p:nvPr/>
            </p:nvSpPr>
            <p:spPr bwMode="auto">
              <a:xfrm>
                <a:off x="4772"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6" name="Line 508"/>
              <p:cNvSpPr>
                <a:spLocks noChangeShapeType="1"/>
              </p:cNvSpPr>
              <p:nvPr/>
            </p:nvSpPr>
            <p:spPr bwMode="auto">
              <a:xfrm>
                <a:off x="4790" y="233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7" name="Line 509"/>
              <p:cNvSpPr>
                <a:spLocks noChangeShapeType="1"/>
              </p:cNvSpPr>
              <p:nvPr/>
            </p:nvSpPr>
            <p:spPr bwMode="auto">
              <a:xfrm>
                <a:off x="4810"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8" name="Line 510"/>
              <p:cNvSpPr>
                <a:spLocks noChangeShapeType="1"/>
              </p:cNvSpPr>
              <p:nvPr/>
            </p:nvSpPr>
            <p:spPr bwMode="auto">
              <a:xfrm>
                <a:off x="4829"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9" name="Line 511"/>
              <p:cNvSpPr>
                <a:spLocks noChangeShapeType="1"/>
              </p:cNvSpPr>
              <p:nvPr/>
            </p:nvSpPr>
            <p:spPr bwMode="auto">
              <a:xfrm>
                <a:off x="4848"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0" name="Line 512"/>
              <p:cNvSpPr>
                <a:spLocks noChangeShapeType="1"/>
              </p:cNvSpPr>
              <p:nvPr/>
            </p:nvSpPr>
            <p:spPr bwMode="auto">
              <a:xfrm>
                <a:off x="4866"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1" name="Line 513"/>
              <p:cNvSpPr>
                <a:spLocks noChangeShapeType="1"/>
              </p:cNvSpPr>
              <p:nvPr/>
            </p:nvSpPr>
            <p:spPr bwMode="auto">
              <a:xfrm>
                <a:off x="4885" y="233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2" name="Line 514"/>
              <p:cNvSpPr>
                <a:spLocks noChangeShapeType="1"/>
              </p:cNvSpPr>
              <p:nvPr/>
            </p:nvSpPr>
            <p:spPr bwMode="auto">
              <a:xfrm>
                <a:off x="4904"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3" name="Line 515"/>
              <p:cNvSpPr>
                <a:spLocks noChangeShapeType="1"/>
              </p:cNvSpPr>
              <p:nvPr/>
            </p:nvSpPr>
            <p:spPr bwMode="auto">
              <a:xfrm>
                <a:off x="4922"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4" name="Line 516"/>
              <p:cNvSpPr>
                <a:spLocks noChangeShapeType="1"/>
              </p:cNvSpPr>
              <p:nvPr/>
            </p:nvSpPr>
            <p:spPr bwMode="auto">
              <a:xfrm>
                <a:off x="4941"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5" name="Line 517"/>
              <p:cNvSpPr>
                <a:spLocks noChangeShapeType="1"/>
              </p:cNvSpPr>
              <p:nvPr/>
            </p:nvSpPr>
            <p:spPr bwMode="auto">
              <a:xfrm>
                <a:off x="4960"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6" name="Line 518"/>
              <p:cNvSpPr>
                <a:spLocks noChangeShapeType="1"/>
              </p:cNvSpPr>
              <p:nvPr/>
            </p:nvSpPr>
            <p:spPr bwMode="auto">
              <a:xfrm>
                <a:off x="4978" y="233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7" name="Line 519"/>
              <p:cNvSpPr>
                <a:spLocks noChangeShapeType="1"/>
              </p:cNvSpPr>
              <p:nvPr/>
            </p:nvSpPr>
            <p:spPr bwMode="auto">
              <a:xfrm>
                <a:off x="4997"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8" name="Line 520"/>
              <p:cNvSpPr>
                <a:spLocks noChangeShapeType="1"/>
              </p:cNvSpPr>
              <p:nvPr/>
            </p:nvSpPr>
            <p:spPr bwMode="auto">
              <a:xfrm>
                <a:off x="5017"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9" name="Line 521"/>
              <p:cNvSpPr>
                <a:spLocks noChangeShapeType="1"/>
              </p:cNvSpPr>
              <p:nvPr/>
            </p:nvSpPr>
            <p:spPr bwMode="auto">
              <a:xfrm>
                <a:off x="5036"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0" name="Line 522"/>
              <p:cNvSpPr>
                <a:spLocks noChangeShapeType="1"/>
              </p:cNvSpPr>
              <p:nvPr/>
            </p:nvSpPr>
            <p:spPr bwMode="auto">
              <a:xfrm>
                <a:off x="5054"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1" name="Line 523"/>
              <p:cNvSpPr>
                <a:spLocks noChangeShapeType="1"/>
              </p:cNvSpPr>
              <p:nvPr/>
            </p:nvSpPr>
            <p:spPr bwMode="auto">
              <a:xfrm>
                <a:off x="5073" y="233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2" name="Line 524"/>
              <p:cNvSpPr>
                <a:spLocks noChangeShapeType="1"/>
              </p:cNvSpPr>
              <p:nvPr/>
            </p:nvSpPr>
            <p:spPr bwMode="auto">
              <a:xfrm>
                <a:off x="5092"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3" name="Line 525"/>
              <p:cNvSpPr>
                <a:spLocks noChangeShapeType="1"/>
              </p:cNvSpPr>
              <p:nvPr/>
            </p:nvSpPr>
            <p:spPr bwMode="auto">
              <a:xfrm>
                <a:off x="5110"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4" name="Line 526"/>
              <p:cNvSpPr>
                <a:spLocks noChangeShapeType="1"/>
              </p:cNvSpPr>
              <p:nvPr/>
            </p:nvSpPr>
            <p:spPr bwMode="auto">
              <a:xfrm>
                <a:off x="5130"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5" name="Line 527"/>
              <p:cNvSpPr>
                <a:spLocks noChangeShapeType="1"/>
              </p:cNvSpPr>
              <p:nvPr/>
            </p:nvSpPr>
            <p:spPr bwMode="auto">
              <a:xfrm>
                <a:off x="5149" y="2337"/>
                <a:ext cx="0" cy="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6" name="Line 528"/>
              <p:cNvSpPr>
                <a:spLocks noChangeShapeType="1"/>
              </p:cNvSpPr>
              <p:nvPr/>
            </p:nvSpPr>
            <p:spPr bwMode="auto">
              <a:xfrm>
                <a:off x="5168" y="233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7" name="Freeform 529"/>
              <p:cNvSpPr>
                <a:spLocks/>
              </p:cNvSpPr>
              <p:nvPr/>
            </p:nvSpPr>
            <p:spPr bwMode="auto">
              <a:xfrm>
                <a:off x="5168" y="2337"/>
                <a:ext cx="0" cy="531"/>
              </a:xfrm>
              <a:custGeom>
                <a:avLst/>
                <a:gdLst>
                  <a:gd name="T0" fmla="*/ 3187 h 3187"/>
                  <a:gd name="T1" fmla="*/ 0 h 3187"/>
                  <a:gd name="T2" fmla="*/ 3187 h 3187"/>
                </a:gdLst>
                <a:ahLst/>
                <a:cxnLst>
                  <a:cxn ang="0">
                    <a:pos x="0" y="T0"/>
                  </a:cxn>
                  <a:cxn ang="0">
                    <a:pos x="0" y="T1"/>
                  </a:cxn>
                  <a:cxn ang="0">
                    <a:pos x="0" y="T2"/>
                  </a:cxn>
                </a:cxnLst>
                <a:rect l="0" t="0" r="r" b="b"/>
                <a:pathLst>
                  <a:path h="3187">
                    <a:moveTo>
                      <a:pt x="0" y="3187"/>
                    </a:moveTo>
                    <a:lnTo>
                      <a:pt x="0" y="0"/>
                    </a:lnTo>
                    <a:lnTo>
                      <a:pt x="0" y="318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8" name="Line 530"/>
              <p:cNvSpPr>
                <a:spLocks noChangeShapeType="1"/>
              </p:cNvSpPr>
              <p:nvPr/>
            </p:nvSpPr>
            <p:spPr bwMode="auto">
              <a:xfrm flipH="1">
                <a:off x="5153" y="2868"/>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9" name="Line 531"/>
              <p:cNvSpPr>
                <a:spLocks noChangeShapeType="1"/>
              </p:cNvSpPr>
              <p:nvPr/>
            </p:nvSpPr>
            <p:spPr bwMode="auto">
              <a:xfrm flipH="1">
                <a:off x="5159" y="2842"/>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0" name="Line 532"/>
              <p:cNvSpPr>
                <a:spLocks noChangeShapeType="1"/>
              </p:cNvSpPr>
              <p:nvPr/>
            </p:nvSpPr>
            <p:spPr bwMode="auto">
              <a:xfrm flipH="1">
                <a:off x="5159" y="2815"/>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1" name="Line 533"/>
              <p:cNvSpPr>
                <a:spLocks noChangeShapeType="1"/>
              </p:cNvSpPr>
              <p:nvPr/>
            </p:nvSpPr>
            <p:spPr bwMode="auto">
              <a:xfrm flipH="1">
                <a:off x="5159" y="2789"/>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2" name="Line 534"/>
              <p:cNvSpPr>
                <a:spLocks noChangeShapeType="1"/>
              </p:cNvSpPr>
              <p:nvPr/>
            </p:nvSpPr>
            <p:spPr bwMode="auto">
              <a:xfrm flipH="1">
                <a:off x="5159" y="2762"/>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3" name="Line 535"/>
              <p:cNvSpPr>
                <a:spLocks noChangeShapeType="1"/>
              </p:cNvSpPr>
              <p:nvPr/>
            </p:nvSpPr>
            <p:spPr bwMode="auto">
              <a:xfrm flipH="1">
                <a:off x="5153" y="2736"/>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4" name="Line 536"/>
              <p:cNvSpPr>
                <a:spLocks noChangeShapeType="1"/>
              </p:cNvSpPr>
              <p:nvPr/>
            </p:nvSpPr>
            <p:spPr bwMode="auto">
              <a:xfrm flipH="1">
                <a:off x="5159" y="2709"/>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5" name="Line 537"/>
              <p:cNvSpPr>
                <a:spLocks noChangeShapeType="1"/>
              </p:cNvSpPr>
              <p:nvPr/>
            </p:nvSpPr>
            <p:spPr bwMode="auto">
              <a:xfrm flipH="1">
                <a:off x="5159" y="2683"/>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6" name="Line 538"/>
              <p:cNvSpPr>
                <a:spLocks noChangeShapeType="1"/>
              </p:cNvSpPr>
              <p:nvPr/>
            </p:nvSpPr>
            <p:spPr bwMode="auto">
              <a:xfrm flipH="1">
                <a:off x="5159" y="2656"/>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7" name="Line 539"/>
              <p:cNvSpPr>
                <a:spLocks noChangeShapeType="1"/>
              </p:cNvSpPr>
              <p:nvPr/>
            </p:nvSpPr>
            <p:spPr bwMode="auto">
              <a:xfrm flipH="1">
                <a:off x="5159" y="2630"/>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8" name="Line 540"/>
              <p:cNvSpPr>
                <a:spLocks noChangeShapeType="1"/>
              </p:cNvSpPr>
              <p:nvPr/>
            </p:nvSpPr>
            <p:spPr bwMode="auto">
              <a:xfrm flipH="1">
                <a:off x="5153" y="2604"/>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9" name="Line 541"/>
              <p:cNvSpPr>
                <a:spLocks noChangeShapeType="1"/>
              </p:cNvSpPr>
              <p:nvPr/>
            </p:nvSpPr>
            <p:spPr bwMode="auto">
              <a:xfrm flipH="1">
                <a:off x="5159" y="2577"/>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0" name="Line 542"/>
              <p:cNvSpPr>
                <a:spLocks noChangeShapeType="1"/>
              </p:cNvSpPr>
              <p:nvPr/>
            </p:nvSpPr>
            <p:spPr bwMode="auto">
              <a:xfrm flipH="1">
                <a:off x="5159" y="2551"/>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1" name="Line 543"/>
              <p:cNvSpPr>
                <a:spLocks noChangeShapeType="1"/>
              </p:cNvSpPr>
              <p:nvPr/>
            </p:nvSpPr>
            <p:spPr bwMode="auto">
              <a:xfrm flipH="1">
                <a:off x="5159" y="2524"/>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2" name="Line 544"/>
              <p:cNvSpPr>
                <a:spLocks noChangeShapeType="1"/>
              </p:cNvSpPr>
              <p:nvPr/>
            </p:nvSpPr>
            <p:spPr bwMode="auto">
              <a:xfrm flipH="1">
                <a:off x="5159" y="2498"/>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3" name="Line 545"/>
              <p:cNvSpPr>
                <a:spLocks noChangeShapeType="1"/>
              </p:cNvSpPr>
              <p:nvPr/>
            </p:nvSpPr>
            <p:spPr bwMode="auto">
              <a:xfrm flipH="1">
                <a:off x="5153" y="2472"/>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4" name="Line 546"/>
              <p:cNvSpPr>
                <a:spLocks noChangeShapeType="1"/>
              </p:cNvSpPr>
              <p:nvPr/>
            </p:nvSpPr>
            <p:spPr bwMode="auto">
              <a:xfrm flipH="1">
                <a:off x="5159" y="2445"/>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5" name="Line 547"/>
              <p:cNvSpPr>
                <a:spLocks noChangeShapeType="1"/>
              </p:cNvSpPr>
              <p:nvPr/>
            </p:nvSpPr>
            <p:spPr bwMode="auto">
              <a:xfrm flipH="1">
                <a:off x="5159" y="2419"/>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6" name="Line 548"/>
              <p:cNvSpPr>
                <a:spLocks noChangeShapeType="1"/>
              </p:cNvSpPr>
              <p:nvPr/>
            </p:nvSpPr>
            <p:spPr bwMode="auto">
              <a:xfrm flipH="1">
                <a:off x="5159" y="2393"/>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7" name="Line 549"/>
              <p:cNvSpPr>
                <a:spLocks noChangeShapeType="1"/>
              </p:cNvSpPr>
              <p:nvPr/>
            </p:nvSpPr>
            <p:spPr bwMode="auto">
              <a:xfrm flipH="1">
                <a:off x="5159" y="2366"/>
                <a:ext cx="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8" name="Line 550"/>
              <p:cNvSpPr>
                <a:spLocks noChangeShapeType="1"/>
              </p:cNvSpPr>
              <p:nvPr/>
            </p:nvSpPr>
            <p:spPr bwMode="auto">
              <a:xfrm flipH="1">
                <a:off x="5153" y="2340"/>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9" name="Freeform 551"/>
              <p:cNvSpPr>
                <a:spLocks/>
              </p:cNvSpPr>
              <p:nvPr/>
            </p:nvSpPr>
            <p:spPr bwMode="auto">
              <a:xfrm>
                <a:off x="4697" y="2837"/>
                <a:ext cx="4" cy="8"/>
              </a:xfrm>
              <a:custGeom>
                <a:avLst/>
                <a:gdLst>
                  <a:gd name="T0" fmla="*/ 1 w 24"/>
                  <a:gd name="T1" fmla="*/ 0 h 49"/>
                  <a:gd name="T2" fmla="*/ 0 w 24"/>
                  <a:gd name="T3" fmla="*/ 0 h 49"/>
                  <a:gd name="T4" fmla="*/ 0 w 24"/>
                  <a:gd name="T5" fmla="*/ 49 h 49"/>
                  <a:gd name="T6" fmla="*/ 1 w 24"/>
                  <a:gd name="T7" fmla="*/ 49 h 49"/>
                  <a:gd name="T8" fmla="*/ 5 w 24"/>
                  <a:gd name="T9" fmla="*/ 48 h 49"/>
                  <a:gd name="T10" fmla="*/ 10 w 24"/>
                  <a:gd name="T11" fmla="*/ 47 h 49"/>
                  <a:gd name="T12" fmla="*/ 14 w 24"/>
                  <a:gd name="T13" fmla="*/ 44 h 49"/>
                  <a:gd name="T14" fmla="*/ 17 w 24"/>
                  <a:gd name="T15" fmla="*/ 42 h 49"/>
                  <a:gd name="T16" fmla="*/ 21 w 24"/>
                  <a:gd name="T17" fmla="*/ 38 h 49"/>
                  <a:gd name="T18" fmla="*/ 22 w 24"/>
                  <a:gd name="T19" fmla="*/ 34 h 49"/>
                  <a:gd name="T20" fmla="*/ 24 w 24"/>
                  <a:gd name="T21" fmla="*/ 30 h 49"/>
                  <a:gd name="T22" fmla="*/ 24 w 24"/>
                  <a:gd name="T23" fmla="*/ 25 h 49"/>
                  <a:gd name="T24" fmla="*/ 24 w 24"/>
                  <a:gd name="T25" fmla="*/ 19 h 49"/>
                  <a:gd name="T26" fmla="*/ 22 w 24"/>
                  <a:gd name="T27" fmla="*/ 16 h 49"/>
                  <a:gd name="T28" fmla="*/ 21 w 24"/>
                  <a:gd name="T29" fmla="*/ 11 h 49"/>
                  <a:gd name="T30" fmla="*/ 17 w 24"/>
                  <a:gd name="T31" fmla="*/ 8 h 49"/>
                  <a:gd name="T32" fmla="*/ 14 w 24"/>
                  <a:gd name="T33" fmla="*/ 5 h 49"/>
                  <a:gd name="T34" fmla="*/ 10 w 24"/>
                  <a:gd name="T35" fmla="*/ 3 h 49"/>
                  <a:gd name="T36" fmla="*/ 5 w 24"/>
                  <a:gd name="T37" fmla="*/ 2 h 49"/>
                  <a:gd name="T38" fmla="*/ 1 w 24"/>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9">
                    <a:moveTo>
                      <a:pt x="1" y="0"/>
                    </a:moveTo>
                    <a:lnTo>
                      <a:pt x="0" y="0"/>
                    </a:lnTo>
                    <a:lnTo>
                      <a:pt x="0" y="49"/>
                    </a:lnTo>
                    <a:lnTo>
                      <a:pt x="1" y="49"/>
                    </a:lnTo>
                    <a:lnTo>
                      <a:pt x="5" y="48"/>
                    </a:lnTo>
                    <a:lnTo>
                      <a:pt x="10" y="47"/>
                    </a:lnTo>
                    <a:lnTo>
                      <a:pt x="14" y="44"/>
                    </a:lnTo>
                    <a:lnTo>
                      <a:pt x="17" y="42"/>
                    </a:lnTo>
                    <a:lnTo>
                      <a:pt x="21" y="38"/>
                    </a:lnTo>
                    <a:lnTo>
                      <a:pt x="22" y="34"/>
                    </a:lnTo>
                    <a:lnTo>
                      <a:pt x="24" y="30"/>
                    </a:lnTo>
                    <a:lnTo>
                      <a:pt x="24" y="25"/>
                    </a:lnTo>
                    <a:lnTo>
                      <a:pt x="24" y="19"/>
                    </a:lnTo>
                    <a:lnTo>
                      <a:pt x="22" y="16"/>
                    </a:lnTo>
                    <a:lnTo>
                      <a:pt x="21" y="11"/>
                    </a:lnTo>
                    <a:lnTo>
                      <a:pt x="17" y="8"/>
                    </a:lnTo>
                    <a:lnTo>
                      <a:pt x="14" y="5"/>
                    </a:lnTo>
                    <a:lnTo>
                      <a:pt x="10" y="3"/>
                    </a:lnTo>
                    <a:lnTo>
                      <a:pt x="5"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0" name="Freeform 552"/>
              <p:cNvSpPr>
                <a:spLocks/>
              </p:cNvSpPr>
              <p:nvPr/>
            </p:nvSpPr>
            <p:spPr bwMode="auto">
              <a:xfrm>
                <a:off x="4716" y="2855"/>
                <a:ext cx="8" cy="8"/>
              </a:xfrm>
              <a:custGeom>
                <a:avLst/>
                <a:gdLst>
                  <a:gd name="T0" fmla="*/ 24 w 48"/>
                  <a:gd name="T1" fmla="*/ 0 h 49"/>
                  <a:gd name="T2" fmla="*/ 19 w 48"/>
                  <a:gd name="T3" fmla="*/ 0 h 49"/>
                  <a:gd name="T4" fmla="*/ 15 w 48"/>
                  <a:gd name="T5" fmla="*/ 3 h 49"/>
                  <a:gd name="T6" fmla="*/ 11 w 48"/>
                  <a:gd name="T7" fmla="*/ 5 h 49"/>
                  <a:gd name="T8" fmla="*/ 7 w 48"/>
                  <a:gd name="T9" fmla="*/ 7 h 49"/>
                  <a:gd name="T10" fmla="*/ 4 w 48"/>
                  <a:gd name="T11" fmla="*/ 11 h 49"/>
                  <a:gd name="T12" fmla="*/ 2 w 48"/>
                  <a:gd name="T13" fmla="*/ 14 h 49"/>
                  <a:gd name="T14" fmla="*/ 0 w 48"/>
                  <a:gd name="T15" fmla="*/ 19 h 49"/>
                  <a:gd name="T16" fmla="*/ 0 w 48"/>
                  <a:gd name="T17" fmla="*/ 24 h 49"/>
                  <a:gd name="T18" fmla="*/ 0 w 48"/>
                  <a:gd name="T19" fmla="*/ 29 h 49"/>
                  <a:gd name="T20" fmla="*/ 2 w 48"/>
                  <a:gd name="T21" fmla="*/ 33 h 49"/>
                  <a:gd name="T22" fmla="*/ 4 w 48"/>
                  <a:gd name="T23" fmla="*/ 38 h 49"/>
                  <a:gd name="T24" fmla="*/ 7 w 48"/>
                  <a:gd name="T25" fmla="*/ 42 h 49"/>
                  <a:gd name="T26" fmla="*/ 11 w 48"/>
                  <a:gd name="T27" fmla="*/ 44 h 49"/>
                  <a:gd name="T28" fmla="*/ 15 w 48"/>
                  <a:gd name="T29" fmla="*/ 46 h 49"/>
                  <a:gd name="T30" fmla="*/ 19 w 48"/>
                  <a:gd name="T31" fmla="*/ 48 h 49"/>
                  <a:gd name="T32" fmla="*/ 24 w 48"/>
                  <a:gd name="T33" fmla="*/ 49 h 49"/>
                  <a:gd name="T34" fmla="*/ 29 w 48"/>
                  <a:gd name="T35" fmla="*/ 48 h 49"/>
                  <a:gd name="T36" fmla="*/ 33 w 48"/>
                  <a:gd name="T37" fmla="*/ 46 h 49"/>
                  <a:gd name="T38" fmla="*/ 37 w 48"/>
                  <a:gd name="T39" fmla="*/ 44 h 49"/>
                  <a:gd name="T40" fmla="*/ 41 w 48"/>
                  <a:gd name="T41" fmla="*/ 42 h 49"/>
                  <a:gd name="T42" fmla="*/ 44 w 48"/>
                  <a:gd name="T43" fmla="*/ 38 h 49"/>
                  <a:gd name="T44" fmla="*/ 46 w 48"/>
                  <a:gd name="T45" fmla="*/ 33 h 49"/>
                  <a:gd name="T46" fmla="*/ 48 w 48"/>
                  <a:gd name="T47" fmla="*/ 29 h 49"/>
                  <a:gd name="T48" fmla="*/ 48 w 48"/>
                  <a:gd name="T49" fmla="*/ 24 h 49"/>
                  <a:gd name="T50" fmla="*/ 48 w 48"/>
                  <a:gd name="T51" fmla="*/ 19 h 49"/>
                  <a:gd name="T52" fmla="*/ 46 w 48"/>
                  <a:gd name="T53" fmla="*/ 14 h 49"/>
                  <a:gd name="T54" fmla="*/ 44 w 48"/>
                  <a:gd name="T55" fmla="*/ 11 h 49"/>
                  <a:gd name="T56" fmla="*/ 41 w 48"/>
                  <a:gd name="T57" fmla="*/ 7 h 49"/>
                  <a:gd name="T58" fmla="*/ 37 w 48"/>
                  <a:gd name="T59" fmla="*/ 5 h 49"/>
                  <a:gd name="T60" fmla="*/ 33 w 48"/>
                  <a:gd name="T61" fmla="*/ 3 h 49"/>
                  <a:gd name="T62" fmla="*/ 29 w 48"/>
                  <a:gd name="T63" fmla="*/ 0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19" y="0"/>
                    </a:lnTo>
                    <a:lnTo>
                      <a:pt x="15" y="3"/>
                    </a:lnTo>
                    <a:lnTo>
                      <a:pt x="11" y="5"/>
                    </a:lnTo>
                    <a:lnTo>
                      <a:pt x="7" y="7"/>
                    </a:lnTo>
                    <a:lnTo>
                      <a:pt x="4" y="11"/>
                    </a:lnTo>
                    <a:lnTo>
                      <a:pt x="2" y="14"/>
                    </a:lnTo>
                    <a:lnTo>
                      <a:pt x="0" y="19"/>
                    </a:lnTo>
                    <a:lnTo>
                      <a:pt x="0" y="24"/>
                    </a:lnTo>
                    <a:lnTo>
                      <a:pt x="0" y="29"/>
                    </a:lnTo>
                    <a:lnTo>
                      <a:pt x="2" y="33"/>
                    </a:lnTo>
                    <a:lnTo>
                      <a:pt x="4" y="38"/>
                    </a:lnTo>
                    <a:lnTo>
                      <a:pt x="7" y="42"/>
                    </a:lnTo>
                    <a:lnTo>
                      <a:pt x="11" y="44"/>
                    </a:lnTo>
                    <a:lnTo>
                      <a:pt x="15" y="46"/>
                    </a:lnTo>
                    <a:lnTo>
                      <a:pt x="19" y="48"/>
                    </a:lnTo>
                    <a:lnTo>
                      <a:pt x="24" y="49"/>
                    </a:lnTo>
                    <a:lnTo>
                      <a:pt x="29" y="48"/>
                    </a:lnTo>
                    <a:lnTo>
                      <a:pt x="33" y="46"/>
                    </a:lnTo>
                    <a:lnTo>
                      <a:pt x="37" y="44"/>
                    </a:lnTo>
                    <a:lnTo>
                      <a:pt x="41" y="42"/>
                    </a:lnTo>
                    <a:lnTo>
                      <a:pt x="44" y="38"/>
                    </a:lnTo>
                    <a:lnTo>
                      <a:pt x="46" y="33"/>
                    </a:lnTo>
                    <a:lnTo>
                      <a:pt x="48" y="29"/>
                    </a:lnTo>
                    <a:lnTo>
                      <a:pt x="48" y="24"/>
                    </a:lnTo>
                    <a:lnTo>
                      <a:pt x="48" y="19"/>
                    </a:lnTo>
                    <a:lnTo>
                      <a:pt x="46" y="14"/>
                    </a:lnTo>
                    <a:lnTo>
                      <a:pt x="44" y="11"/>
                    </a:lnTo>
                    <a:lnTo>
                      <a:pt x="41" y="7"/>
                    </a:lnTo>
                    <a:lnTo>
                      <a:pt x="37" y="5"/>
                    </a:lnTo>
                    <a:lnTo>
                      <a:pt x="33" y="3"/>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1" name="Freeform 553"/>
              <p:cNvSpPr>
                <a:spLocks/>
              </p:cNvSpPr>
              <p:nvPr/>
            </p:nvSpPr>
            <p:spPr bwMode="auto">
              <a:xfrm>
                <a:off x="4740" y="2859"/>
                <a:ext cx="8" cy="8"/>
              </a:xfrm>
              <a:custGeom>
                <a:avLst/>
                <a:gdLst>
                  <a:gd name="T0" fmla="*/ 24 w 47"/>
                  <a:gd name="T1" fmla="*/ 0 h 49"/>
                  <a:gd name="T2" fmla="*/ 19 w 47"/>
                  <a:gd name="T3" fmla="*/ 1 h 49"/>
                  <a:gd name="T4" fmla="*/ 14 w 47"/>
                  <a:gd name="T5" fmla="*/ 3 h 49"/>
                  <a:gd name="T6" fmla="*/ 11 w 47"/>
                  <a:gd name="T7" fmla="*/ 5 h 49"/>
                  <a:gd name="T8" fmla="*/ 7 w 47"/>
                  <a:gd name="T9" fmla="*/ 7 h 49"/>
                  <a:gd name="T10" fmla="*/ 4 w 47"/>
                  <a:gd name="T11" fmla="*/ 11 h 49"/>
                  <a:gd name="T12" fmla="*/ 1 w 47"/>
                  <a:gd name="T13" fmla="*/ 16 h 49"/>
                  <a:gd name="T14" fmla="*/ 0 w 47"/>
                  <a:gd name="T15" fmla="*/ 19 h 49"/>
                  <a:gd name="T16" fmla="*/ 0 w 47"/>
                  <a:gd name="T17" fmla="*/ 24 h 49"/>
                  <a:gd name="T18" fmla="*/ 0 w 47"/>
                  <a:gd name="T19" fmla="*/ 30 h 49"/>
                  <a:gd name="T20" fmla="*/ 1 w 47"/>
                  <a:gd name="T21" fmla="*/ 33 h 49"/>
                  <a:gd name="T22" fmla="*/ 4 w 47"/>
                  <a:gd name="T23" fmla="*/ 38 h 49"/>
                  <a:gd name="T24" fmla="*/ 7 w 47"/>
                  <a:gd name="T25" fmla="*/ 42 h 49"/>
                  <a:gd name="T26" fmla="*/ 11 w 47"/>
                  <a:gd name="T27" fmla="*/ 44 h 49"/>
                  <a:gd name="T28" fmla="*/ 14 w 47"/>
                  <a:gd name="T29" fmla="*/ 46 h 49"/>
                  <a:gd name="T30" fmla="*/ 19 w 47"/>
                  <a:gd name="T31" fmla="*/ 48 h 49"/>
                  <a:gd name="T32" fmla="*/ 24 w 47"/>
                  <a:gd name="T33" fmla="*/ 49 h 49"/>
                  <a:gd name="T34" fmla="*/ 29 w 47"/>
                  <a:gd name="T35" fmla="*/ 48 h 49"/>
                  <a:gd name="T36" fmla="*/ 33 w 47"/>
                  <a:gd name="T37" fmla="*/ 46 h 49"/>
                  <a:gd name="T38" fmla="*/ 37 w 47"/>
                  <a:gd name="T39" fmla="*/ 44 h 49"/>
                  <a:gd name="T40" fmla="*/ 40 w 47"/>
                  <a:gd name="T41" fmla="*/ 42 h 49"/>
                  <a:gd name="T42" fmla="*/ 44 w 47"/>
                  <a:gd name="T43" fmla="*/ 38 h 49"/>
                  <a:gd name="T44" fmla="*/ 46 w 47"/>
                  <a:gd name="T45" fmla="*/ 33 h 49"/>
                  <a:gd name="T46" fmla="*/ 47 w 47"/>
                  <a:gd name="T47" fmla="*/ 30 h 49"/>
                  <a:gd name="T48" fmla="*/ 47 w 47"/>
                  <a:gd name="T49" fmla="*/ 24 h 49"/>
                  <a:gd name="T50" fmla="*/ 47 w 47"/>
                  <a:gd name="T51" fmla="*/ 19 h 49"/>
                  <a:gd name="T52" fmla="*/ 46 w 47"/>
                  <a:gd name="T53" fmla="*/ 16 h 49"/>
                  <a:gd name="T54" fmla="*/ 44 w 47"/>
                  <a:gd name="T55" fmla="*/ 11 h 49"/>
                  <a:gd name="T56" fmla="*/ 40 w 47"/>
                  <a:gd name="T57" fmla="*/ 7 h 49"/>
                  <a:gd name="T58" fmla="*/ 37 w 47"/>
                  <a:gd name="T59" fmla="*/ 5 h 49"/>
                  <a:gd name="T60" fmla="*/ 33 w 47"/>
                  <a:gd name="T61" fmla="*/ 3 h 49"/>
                  <a:gd name="T62" fmla="*/ 29 w 47"/>
                  <a:gd name="T63" fmla="*/ 1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19" y="1"/>
                    </a:lnTo>
                    <a:lnTo>
                      <a:pt x="14" y="3"/>
                    </a:lnTo>
                    <a:lnTo>
                      <a:pt x="11" y="5"/>
                    </a:lnTo>
                    <a:lnTo>
                      <a:pt x="7" y="7"/>
                    </a:lnTo>
                    <a:lnTo>
                      <a:pt x="4" y="11"/>
                    </a:lnTo>
                    <a:lnTo>
                      <a:pt x="1" y="16"/>
                    </a:lnTo>
                    <a:lnTo>
                      <a:pt x="0" y="19"/>
                    </a:lnTo>
                    <a:lnTo>
                      <a:pt x="0" y="24"/>
                    </a:lnTo>
                    <a:lnTo>
                      <a:pt x="0" y="30"/>
                    </a:lnTo>
                    <a:lnTo>
                      <a:pt x="1" y="33"/>
                    </a:lnTo>
                    <a:lnTo>
                      <a:pt x="4" y="38"/>
                    </a:lnTo>
                    <a:lnTo>
                      <a:pt x="7" y="42"/>
                    </a:lnTo>
                    <a:lnTo>
                      <a:pt x="11" y="44"/>
                    </a:lnTo>
                    <a:lnTo>
                      <a:pt x="14" y="46"/>
                    </a:lnTo>
                    <a:lnTo>
                      <a:pt x="19" y="48"/>
                    </a:lnTo>
                    <a:lnTo>
                      <a:pt x="24" y="49"/>
                    </a:lnTo>
                    <a:lnTo>
                      <a:pt x="29" y="48"/>
                    </a:lnTo>
                    <a:lnTo>
                      <a:pt x="33" y="46"/>
                    </a:lnTo>
                    <a:lnTo>
                      <a:pt x="37" y="44"/>
                    </a:lnTo>
                    <a:lnTo>
                      <a:pt x="40" y="42"/>
                    </a:lnTo>
                    <a:lnTo>
                      <a:pt x="44" y="38"/>
                    </a:lnTo>
                    <a:lnTo>
                      <a:pt x="46" y="33"/>
                    </a:lnTo>
                    <a:lnTo>
                      <a:pt x="47" y="30"/>
                    </a:lnTo>
                    <a:lnTo>
                      <a:pt x="47" y="24"/>
                    </a:lnTo>
                    <a:lnTo>
                      <a:pt x="47" y="19"/>
                    </a:lnTo>
                    <a:lnTo>
                      <a:pt x="46" y="16"/>
                    </a:lnTo>
                    <a:lnTo>
                      <a:pt x="44" y="11"/>
                    </a:lnTo>
                    <a:lnTo>
                      <a:pt x="40" y="7"/>
                    </a:lnTo>
                    <a:lnTo>
                      <a:pt x="37" y="5"/>
                    </a:lnTo>
                    <a:lnTo>
                      <a:pt x="33" y="3"/>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2" name="Freeform 554"/>
              <p:cNvSpPr>
                <a:spLocks/>
              </p:cNvSpPr>
              <p:nvPr/>
            </p:nvSpPr>
            <p:spPr bwMode="auto">
              <a:xfrm>
                <a:off x="4764" y="2837"/>
                <a:ext cx="8" cy="8"/>
              </a:xfrm>
              <a:custGeom>
                <a:avLst/>
                <a:gdLst>
                  <a:gd name="T0" fmla="*/ 24 w 49"/>
                  <a:gd name="T1" fmla="*/ 0 h 48"/>
                  <a:gd name="T2" fmla="*/ 19 w 49"/>
                  <a:gd name="T3" fmla="*/ 1 h 48"/>
                  <a:gd name="T4" fmla="*/ 15 w 49"/>
                  <a:gd name="T5" fmla="*/ 2 h 48"/>
                  <a:gd name="T6" fmla="*/ 11 w 49"/>
                  <a:gd name="T7" fmla="*/ 5 h 48"/>
                  <a:gd name="T8" fmla="*/ 7 w 49"/>
                  <a:gd name="T9" fmla="*/ 7 h 48"/>
                  <a:gd name="T10" fmla="*/ 5 w 49"/>
                  <a:gd name="T11" fmla="*/ 11 h 48"/>
                  <a:gd name="T12" fmla="*/ 2 w 49"/>
                  <a:gd name="T13" fmla="*/ 15 h 48"/>
                  <a:gd name="T14" fmla="*/ 1 w 49"/>
                  <a:gd name="T15" fmla="*/ 20 h 48"/>
                  <a:gd name="T16" fmla="*/ 0 w 49"/>
                  <a:gd name="T17" fmla="*/ 25 h 48"/>
                  <a:gd name="T18" fmla="*/ 1 w 49"/>
                  <a:gd name="T19" fmla="*/ 30 h 48"/>
                  <a:gd name="T20" fmla="*/ 2 w 49"/>
                  <a:gd name="T21" fmla="*/ 34 h 48"/>
                  <a:gd name="T22" fmla="*/ 5 w 49"/>
                  <a:gd name="T23" fmla="*/ 38 h 48"/>
                  <a:gd name="T24" fmla="*/ 7 w 49"/>
                  <a:gd name="T25" fmla="*/ 41 h 48"/>
                  <a:gd name="T26" fmla="*/ 11 w 49"/>
                  <a:gd name="T27" fmla="*/ 45 h 48"/>
                  <a:gd name="T28" fmla="*/ 15 w 49"/>
                  <a:gd name="T29" fmla="*/ 46 h 48"/>
                  <a:gd name="T30" fmla="*/ 19 w 49"/>
                  <a:gd name="T31" fmla="*/ 48 h 48"/>
                  <a:gd name="T32" fmla="*/ 24 w 49"/>
                  <a:gd name="T33" fmla="*/ 48 h 48"/>
                  <a:gd name="T34" fmla="*/ 28 w 49"/>
                  <a:gd name="T35" fmla="*/ 48 h 48"/>
                  <a:gd name="T36" fmla="*/ 33 w 49"/>
                  <a:gd name="T37" fmla="*/ 46 h 48"/>
                  <a:gd name="T38" fmla="*/ 38 w 49"/>
                  <a:gd name="T39" fmla="*/ 45 h 48"/>
                  <a:gd name="T40" fmla="*/ 41 w 49"/>
                  <a:gd name="T41" fmla="*/ 41 h 48"/>
                  <a:gd name="T42" fmla="*/ 44 w 49"/>
                  <a:gd name="T43" fmla="*/ 38 h 48"/>
                  <a:gd name="T44" fmla="*/ 46 w 49"/>
                  <a:gd name="T45" fmla="*/ 34 h 48"/>
                  <a:gd name="T46" fmla="*/ 47 w 49"/>
                  <a:gd name="T47" fmla="*/ 30 h 48"/>
                  <a:gd name="T48" fmla="*/ 49 w 49"/>
                  <a:gd name="T49" fmla="*/ 25 h 48"/>
                  <a:gd name="T50" fmla="*/ 47 w 49"/>
                  <a:gd name="T51" fmla="*/ 20 h 48"/>
                  <a:gd name="T52" fmla="*/ 46 w 49"/>
                  <a:gd name="T53" fmla="*/ 15 h 48"/>
                  <a:gd name="T54" fmla="*/ 44 w 49"/>
                  <a:gd name="T55" fmla="*/ 11 h 48"/>
                  <a:gd name="T56" fmla="*/ 41 w 49"/>
                  <a:gd name="T57" fmla="*/ 7 h 48"/>
                  <a:gd name="T58" fmla="*/ 38 w 49"/>
                  <a:gd name="T59" fmla="*/ 5 h 48"/>
                  <a:gd name="T60" fmla="*/ 33 w 49"/>
                  <a:gd name="T61" fmla="*/ 2 h 48"/>
                  <a:gd name="T62" fmla="*/ 28 w 49"/>
                  <a:gd name="T63" fmla="*/ 1 h 48"/>
                  <a:gd name="T64" fmla="*/ 24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4" y="0"/>
                    </a:moveTo>
                    <a:lnTo>
                      <a:pt x="19" y="1"/>
                    </a:lnTo>
                    <a:lnTo>
                      <a:pt x="15" y="2"/>
                    </a:lnTo>
                    <a:lnTo>
                      <a:pt x="11" y="5"/>
                    </a:lnTo>
                    <a:lnTo>
                      <a:pt x="7" y="7"/>
                    </a:lnTo>
                    <a:lnTo>
                      <a:pt x="5" y="11"/>
                    </a:lnTo>
                    <a:lnTo>
                      <a:pt x="2" y="15"/>
                    </a:lnTo>
                    <a:lnTo>
                      <a:pt x="1" y="20"/>
                    </a:lnTo>
                    <a:lnTo>
                      <a:pt x="0" y="25"/>
                    </a:lnTo>
                    <a:lnTo>
                      <a:pt x="1" y="30"/>
                    </a:lnTo>
                    <a:lnTo>
                      <a:pt x="2" y="34"/>
                    </a:lnTo>
                    <a:lnTo>
                      <a:pt x="5" y="38"/>
                    </a:lnTo>
                    <a:lnTo>
                      <a:pt x="7" y="41"/>
                    </a:lnTo>
                    <a:lnTo>
                      <a:pt x="11" y="45"/>
                    </a:lnTo>
                    <a:lnTo>
                      <a:pt x="15" y="46"/>
                    </a:lnTo>
                    <a:lnTo>
                      <a:pt x="19" y="48"/>
                    </a:lnTo>
                    <a:lnTo>
                      <a:pt x="24" y="48"/>
                    </a:lnTo>
                    <a:lnTo>
                      <a:pt x="28" y="48"/>
                    </a:lnTo>
                    <a:lnTo>
                      <a:pt x="33" y="46"/>
                    </a:lnTo>
                    <a:lnTo>
                      <a:pt x="38" y="45"/>
                    </a:lnTo>
                    <a:lnTo>
                      <a:pt x="41" y="41"/>
                    </a:lnTo>
                    <a:lnTo>
                      <a:pt x="44" y="38"/>
                    </a:lnTo>
                    <a:lnTo>
                      <a:pt x="46" y="34"/>
                    </a:lnTo>
                    <a:lnTo>
                      <a:pt x="47" y="30"/>
                    </a:lnTo>
                    <a:lnTo>
                      <a:pt x="49" y="25"/>
                    </a:lnTo>
                    <a:lnTo>
                      <a:pt x="47" y="20"/>
                    </a:lnTo>
                    <a:lnTo>
                      <a:pt x="46" y="15"/>
                    </a:lnTo>
                    <a:lnTo>
                      <a:pt x="44" y="11"/>
                    </a:lnTo>
                    <a:lnTo>
                      <a:pt x="41" y="7"/>
                    </a:lnTo>
                    <a:lnTo>
                      <a:pt x="38" y="5"/>
                    </a:lnTo>
                    <a:lnTo>
                      <a:pt x="33" y="2"/>
                    </a:lnTo>
                    <a:lnTo>
                      <a:pt x="28"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3" name="Freeform 555"/>
              <p:cNvSpPr>
                <a:spLocks/>
              </p:cNvSpPr>
              <p:nvPr/>
            </p:nvSpPr>
            <p:spPr bwMode="auto">
              <a:xfrm>
                <a:off x="4787" y="2787"/>
                <a:ext cx="8" cy="8"/>
              </a:xfrm>
              <a:custGeom>
                <a:avLst/>
                <a:gdLst>
                  <a:gd name="T0" fmla="*/ 25 w 49"/>
                  <a:gd name="T1" fmla="*/ 0 h 49"/>
                  <a:gd name="T2" fmla="*/ 19 w 49"/>
                  <a:gd name="T3" fmla="*/ 1 h 49"/>
                  <a:gd name="T4" fmla="*/ 16 w 49"/>
                  <a:gd name="T5" fmla="*/ 3 h 49"/>
                  <a:gd name="T6" fmla="*/ 11 w 49"/>
                  <a:gd name="T7" fmla="*/ 5 h 49"/>
                  <a:gd name="T8" fmla="*/ 7 w 49"/>
                  <a:gd name="T9" fmla="*/ 7 h 49"/>
                  <a:gd name="T10" fmla="*/ 5 w 49"/>
                  <a:gd name="T11" fmla="*/ 11 h 49"/>
                  <a:gd name="T12" fmla="*/ 3 w 49"/>
                  <a:gd name="T13" fmla="*/ 14 h 49"/>
                  <a:gd name="T14" fmla="*/ 2 w 49"/>
                  <a:gd name="T15" fmla="*/ 19 h 49"/>
                  <a:gd name="T16" fmla="*/ 0 w 49"/>
                  <a:gd name="T17" fmla="*/ 24 h 49"/>
                  <a:gd name="T18" fmla="*/ 2 w 49"/>
                  <a:gd name="T19" fmla="*/ 29 h 49"/>
                  <a:gd name="T20" fmla="*/ 3 w 49"/>
                  <a:gd name="T21" fmla="*/ 33 h 49"/>
                  <a:gd name="T22" fmla="*/ 5 w 49"/>
                  <a:gd name="T23" fmla="*/ 38 h 49"/>
                  <a:gd name="T24" fmla="*/ 7 w 49"/>
                  <a:gd name="T25" fmla="*/ 42 h 49"/>
                  <a:gd name="T26" fmla="*/ 11 w 49"/>
                  <a:gd name="T27" fmla="*/ 44 h 49"/>
                  <a:gd name="T28" fmla="*/ 16 w 49"/>
                  <a:gd name="T29" fmla="*/ 46 h 49"/>
                  <a:gd name="T30" fmla="*/ 19 w 49"/>
                  <a:gd name="T31" fmla="*/ 48 h 49"/>
                  <a:gd name="T32" fmla="*/ 25 w 49"/>
                  <a:gd name="T33" fmla="*/ 49 h 49"/>
                  <a:gd name="T34" fmla="*/ 30 w 49"/>
                  <a:gd name="T35" fmla="*/ 48 h 49"/>
                  <a:gd name="T36" fmla="*/ 33 w 49"/>
                  <a:gd name="T37" fmla="*/ 46 h 49"/>
                  <a:gd name="T38" fmla="*/ 38 w 49"/>
                  <a:gd name="T39" fmla="*/ 44 h 49"/>
                  <a:gd name="T40" fmla="*/ 42 w 49"/>
                  <a:gd name="T41" fmla="*/ 42 h 49"/>
                  <a:gd name="T42" fmla="*/ 44 w 49"/>
                  <a:gd name="T43" fmla="*/ 38 h 49"/>
                  <a:gd name="T44" fmla="*/ 46 w 49"/>
                  <a:gd name="T45" fmla="*/ 33 h 49"/>
                  <a:gd name="T46" fmla="*/ 48 w 49"/>
                  <a:gd name="T47" fmla="*/ 29 h 49"/>
                  <a:gd name="T48" fmla="*/ 49 w 49"/>
                  <a:gd name="T49" fmla="*/ 24 h 49"/>
                  <a:gd name="T50" fmla="*/ 48 w 49"/>
                  <a:gd name="T51" fmla="*/ 19 h 49"/>
                  <a:gd name="T52" fmla="*/ 46 w 49"/>
                  <a:gd name="T53" fmla="*/ 14 h 49"/>
                  <a:gd name="T54" fmla="*/ 44 w 49"/>
                  <a:gd name="T55" fmla="*/ 11 h 49"/>
                  <a:gd name="T56" fmla="*/ 42 w 49"/>
                  <a:gd name="T57" fmla="*/ 7 h 49"/>
                  <a:gd name="T58" fmla="*/ 38 w 49"/>
                  <a:gd name="T59" fmla="*/ 5 h 49"/>
                  <a:gd name="T60" fmla="*/ 33 w 49"/>
                  <a:gd name="T61" fmla="*/ 3 h 49"/>
                  <a:gd name="T62" fmla="*/ 30 w 49"/>
                  <a:gd name="T63" fmla="*/ 1 h 49"/>
                  <a:gd name="T64" fmla="*/ 25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5" y="0"/>
                    </a:moveTo>
                    <a:lnTo>
                      <a:pt x="19" y="1"/>
                    </a:lnTo>
                    <a:lnTo>
                      <a:pt x="16" y="3"/>
                    </a:lnTo>
                    <a:lnTo>
                      <a:pt x="11" y="5"/>
                    </a:lnTo>
                    <a:lnTo>
                      <a:pt x="7" y="7"/>
                    </a:lnTo>
                    <a:lnTo>
                      <a:pt x="5" y="11"/>
                    </a:lnTo>
                    <a:lnTo>
                      <a:pt x="3" y="14"/>
                    </a:lnTo>
                    <a:lnTo>
                      <a:pt x="2" y="19"/>
                    </a:lnTo>
                    <a:lnTo>
                      <a:pt x="0" y="24"/>
                    </a:lnTo>
                    <a:lnTo>
                      <a:pt x="2" y="29"/>
                    </a:lnTo>
                    <a:lnTo>
                      <a:pt x="3" y="33"/>
                    </a:lnTo>
                    <a:lnTo>
                      <a:pt x="5" y="38"/>
                    </a:lnTo>
                    <a:lnTo>
                      <a:pt x="7" y="42"/>
                    </a:lnTo>
                    <a:lnTo>
                      <a:pt x="11" y="44"/>
                    </a:lnTo>
                    <a:lnTo>
                      <a:pt x="16" y="46"/>
                    </a:lnTo>
                    <a:lnTo>
                      <a:pt x="19" y="48"/>
                    </a:lnTo>
                    <a:lnTo>
                      <a:pt x="25" y="49"/>
                    </a:lnTo>
                    <a:lnTo>
                      <a:pt x="30" y="48"/>
                    </a:lnTo>
                    <a:lnTo>
                      <a:pt x="33" y="46"/>
                    </a:lnTo>
                    <a:lnTo>
                      <a:pt x="38" y="44"/>
                    </a:lnTo>
                    <a:lnTo>
                      <a:pt x="42" y="42"/>
                    </a:lnTo>
                    <a:lnTo>
                      <a:pt x="44" y="38"/>
                    </a:lnTo>
                    <a:lnTo>
                      <a:pt x="46" y="33"/>
                    </a:lnTo>
                    <a:lnTo>
                      <a:pt x="48" y="29"/>
                    </a:lnTo>
                    <a:lnTo>
                      <a:pt x="49" y="24"/>
                    </a:lnTo>
                    <a:lnTo>
                      <a:pt x="48" y="19"/>
                    </a:lnTo>
                    <a:lnTo>
                      <a:pt x="46" y="14"/>
                    </a:lnTo>
                    <a:lnTo>
                      <a:pt x="44" y="11"/>
                    </a:lnTo>
                    <a:lnTo>
                      <a:pt x="42" y="7"/>
                    </a:lnTo>
                    <a:lnTo>
                      <a:pt x="38" y="5"/>
                    </a:lnTo>
                    <a:lnTo>
                      <a:pt x="33" y="3"/>
                    </a:lnTo>
                    <a:lnTo>
                      <a:pt x="30" y="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4" name="Freeform 556"/>
              <p:cNvSpPr>
                <a:spLocks/>
              </p:cNvSpPr>
              <p:nvPr/>
            </p:nvSpPr>
            <p:spPr bwMode="auto">
              <a:xfrm>
                <a:off x="4810" y="2715"/>
                <a:ext cx="8" cy="8"/>
              </a:xfrm>
              <a:custGeom>
                <a:avLst/>
                <a:gdLst>
                  <a:gd name="T0" fmla="*/ 24 w 48"/>
                  <a:gd name="T1" fmla="*/ 0 h 48"/>
                  <a:gd name="T2" fmla="*/ 19 w 48"/>
                  <a:gd name="T3" fmla="*/ 1 h 48"/>
                  <a:gd name="T4" fmla="*/ 15 w 48"/>
                  <a:gd name="T5" fmla="*/ 2 h 48"/>
                  <a:gd name="T6" fmla="*/ 10 w 48"/>
                  <a:gd name="T7" fmla="*/ 5 h 48"/>
                  <a:gd name="T8" fmla="*/ 6 w 48"/>
                  <a:gd name="T9" fmla="*/ 7 h 48"/>
                  <a:gd name="T10" fmla="*/ 4 w 48"/>
                  <a:gd name="T11" fmla="*/ 11 h 48"/>
                  <a:gd name="T12" fmla="*/ 2 w 48"/>
                  <a:gd name="T13" fmla="*/ 15 h 48"/>
                  <a:gd name="T14" fmla="*/ 0 w 48"/>
                  <a:gd name="T15" fmla="*/ 19 h 48"/>
                  <a:gd name="T16" fmla="*/ 0 w 48"/>
                  <a:gd name="T17" fmla="*/ 24 h 48"/>
                  <a:gd name="T18" fmla="*/ 0 w 48"/>
                  <a:gd name="T19" fmla="*/ 28 h 48"/>
                  <a:gd name="T20" fmla="*/ 2 w 48"/>
                  <a:gd name="T21" fmla="*/ 33 h 48"/>
                  <a:gd name="T22" fmla="*/ 4 w 48"/>
                  <a:gd name="T23" fmla="*/ 38 h 48"/>
                  <a:gd name="T24" fmla="*/ 6 w 48"/>
                  <a:gd name="T25" fmla="*/ 41 h 48"/>
                  <a:gd name="T26" fmla="*/ 10 w 48"/>
                  <a:gd name="T27" fmla="*/ 44 h 48"/>
                  <a:gd name="T28" fmla="*/ 15 w 48"/>
                  <a:gd name="T29" fmla="*/ 46 h 48"/>
                  <a:gd name="T30" fmla="*/ 19 w 48"/>
                  <a:gd name="T31" fmla="*/ 47 h 48"/>
                  <a:gd name="T32" fmla="*/ 24 w 48"/>
                  <a:gd name="T33" fmla="*/ 48 h 48"/>
                  <a:gd name="T34" fmla="*/ 29 w 48"/>
                  <a:gd name="T35" fmla="*/ 47 h 48"/>
                  <a:gd name="T36" fmla="*/ 33 w 48"/>
                  <a:gd name="T37" fmla="*/ 46 h 48"/>
                  <a:gd name="T38" fmla="*/ 37 w 48"/>
                  <a:gd name="T39" fmla="*/ 44 h 48"/>
                  <a:gd name="T40" fmla="*/ 41 w 48"/>
                  <a:gd name="T41" fmla="*/ 41 h 48"/>
                  <a:gd name="T42" fmla="*/ 44 w 48"/>
                  <a:gd name="T43" fmla="*/ 38 h 48"/>
                  <a:gd name="T44" fmla="*/ 45 w 48"/>
                  <a:gd name="T45" fmla="*/ 33 h 48"/>
                  <a:gd name="T46" fmla="*/ 48 w 48"/>
                  <a:gd name="T47" fmla="*/ 28 h 48"/>
                  <a:gd name="T48" fmla="*/ 48 w 48"/>
                  <a:gd name="T49" fmla="*/ 24 h 48"/>
                  <a:gd name="T50" fmla="*/ 48 w 48"/>
                  <a:gd name="T51" fmla="*/ 19 h 48"/>
                  <a:gd name="T52" fmla="*/ 45 w 48"/>
                  <a:gd name="T53" fmla="*/ 15 h 48"/>
                  <a:gd name="T54" fmla="*/ 44 w 48"/>
                  <a:gd name="T55" fmla="*/ 11 h 48"/>
                  <a:gd name="T56" fmla="*/ 41 w 48"/>
                  <a:gd name="T57" fmla="*/ 7 h 48"/>
                  <a:gd name="T58" fmla="*/ 37 w 48"/>
                  <a:gd name="T59" fmla="*/ 5 h 48"/>
                  <a:gd name="T60" fmla="*/ 33 w 48"/>
                  <a:gd name="T61" fmla="*/ 2 h 48"/>
                  <a:gd name="T62" fmla="*/ 29 w 48"/>
                  <a:gd name="T63" fmla="*/ 1 h 48"/>
                  <a:gd name="T64" fmla="*/ 24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4" y="0"/>
                    </a:moveTo>
                    <a:lnTo>
                      <a:pt x="19" y="1"/>
                    </a:lnTo>
                    <a:lnTo>
                      <a:pt x="15" y="2"/>
                    </a:lnTo>
                    <a:lnTo>
                      <a:pt x="10" y="5"/>
                    </a:lnTo>
                    <a:lnTo>
                      <a:pt x="6" y="7"/>
                    </a:lnTo>
                    <a:lnTo>
                      <a:pt x="4" y="11"/>
                    </a:lnTo>
                    <a:lnTo>
                      <a:pt x="2" y="15"/>
                    </a:lnTo>
                    <a:lnTo>
                      <a:pt x="0" y="19"/>
                    </a:lnTo>
                    <a:lnTo>
                      <a:pt x="0" y="24"/>
                    </a:lnTo>
                    <a:lnTo>
                      <a:pt x="0" y="28"/>
                    </a:lnTo>
                    <a:lnTo>
                      <a:pt x="2" y="33"/>
                    </a:lnTo>
                    <a:lnTo>
                      <a:pt x="4" y="38"/>
                    </a:lnTo>
                    <a:lnTo>
                      <a:pt x="6" y="41"/>
                    </a:lnTo>
                    <a:lnTo>
                      <a:pt x="10" y="44"/>
                    </a:lnTo>
                    <a:lnTo>
                      <a:pt x="15" y="46"/>
                    </a:lnTo>
                    <a:lnTo>
                      <a:pt x="19" y="47"/>
                    </a:lnTo>
                    <a:lnTo>
                      <a:pt x="24" y="48"/>
                    </a:lnTo>
                    <a:lnTo>
                      <a:pt x="29" y="47"/>
                    </a:lnTo>
                    <a:lnTo>
                      <a:pt x="33" y="46"/>
                    </a:lnTo>
                    <a:lnTo>
                      <a:pt x="37" y="44"/>
                    </a:lnTo>
                    <a:lnTo>
                      <a:pt x="41" y="41"/>
                    </a:lnTo>
                    <a:lnTo>
                      <a:pt x="44" y="38"/>
                    </a:lnTo>
                    <a:lnTo>
                      <a:pt x="45" y="33"/>
                    </a:lnTo>
                    <a:lnTo>
                      <a:pt x="48" y="28"/>
                    </a:lnTo>
                    <a:lnTo>
                      <a:pt x="48" y="24"/>
                    </a:lnTo>
                    <a:lnTo>
                      <a:pt x="48" y="19"/>
                    </a:lnTo>
                    <a:lnTo>
                      <a:pt x="45" y="15"/>
                    </a:lnTo>
                    <a:lnTo>
                      <a:pt x="44" y="11"/>
                    </a:lnTo>
                    <a:lnTo>
                      <a:pt x="41" y="7"/>
                    </a:lnTo>
                    <a:lnTo>
                      <a:pt x="37" y="5"/>
                    </a:lnTo>
                    <a:lnTo>
                      <a:pt x="33" y="2"/>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5" name="Freeform 557"/>
              <p:cNvSpPr>
                <a:spLocks/>
              </p:cNvSpPr>
              <p:nvPr/>
            </p:nvSpPr>
            <p:spPr bwMode="auto">
              <a:xfrm>
                <a:off x="4834" y="2638"/>
                <a:ext cx="8" cy="8"/>
              </a:xfrm>
              <a:custGeom>
                <a:avLst/>
                <a:gdLst>
                  <a:gd name="T0" fmla="*/ 24 w 47"/>
                  <a:gd name="T1" fmla="*/ 0 h 47"/>
                  <a:gd name="T2" fmla="*/ 19 w 47"/>
                  <a:gd name="T3" fmla="*/ 0 h 47"/>
                  <a:gd name="T4" fmla="*/ 14 w 47"/>
                  <a:gd name="T5" fmla="*/ 1 h 47"/>
                  <a:gd name="T6" fmla="*/ 11 w 47"/>
                  <a:gd name="T7" fmla="*/ 3 h 47"/>
                  <a:gd name="T8" fmla="*/ 7 w 47"/>
                  <a:gd name="T9" fmla="*/ 7 h 47"/>
                  <a:gd name="T10" fmla="*/ 4 w 47"/>
                  <a:gd name="T11" fmla="*/ 11 h 47"/>
                  <a:gd name="T12" fmla="*/ 1 w 47"/>
                  <a:gd name="T13" fmla="*/ 14 h 47"/>
                  <a:gd name="T14" fmla="*/ 0 w 47"/>
                  <a:gd name="T15" fmla="*/ 19 h 47"/>
                  <a:gd name="T16" fmla="*/ 0 w 47"/>
                  <a:gd name="T17" fmla="*/ 24 h 47"/>
                  <a:gd name="T18" fmla="*/ 0 w 47"/>
                  <a:gd name="T19" fmla="*/ 28 h 47"/>
                  <a:gd name="T20" fmla="*/ 1 w 47"/>
                  <a:gd name="T21" fmla="*/ 33 h 47"/>
                  <a:gd name="T22" fmla="*/ 4 w 47"/>
                  <a:gd name="T23" fmla="*/ 37 h 47"/>
                  <a:gd name="T24" fmla="*/ 7 w 47"/>
                  <a:gd name="T25" fmla="*/ 40 h 47"/>
                  <a:gd name="T26" fmla="*/ 11 w 47"/>
                  <a:gd name="T27" fmla="*/ 44 h 47"/>
                  <a:gd name="T28" fmla="*/ 14 w 47"/>
                  <a:gd name="T29" fmla="*/ 46 h 47"/>
                  <a:gd name="T30" fmla="*/ 19 w 47"/>
                  <a:gd name="T31" fmla="*/ 47 h 47"/>
                  <a:gd name="T32" fmla="*/ 24 w 47"/>
                  <a:gd name="T33" fmla="*/ 47 h 47"/>
                  <a:gd name="T34" fmla="*/ 29 w 47"/>
                  <a:gd name="T35" fmla="*/ 47 h 47"/>
                  <a:gd name="T36" fmla="*/ 33 w 47"/>
                  <a:gd name="T37" fmla="*/ 46 h 47"/>
                  <a:gd name="T38" fmla="*/ 37 w 47"/>
                  <a:gd name="T39" fmla="*/ 44 h 47"/>
                  <a:gd name="T40" fmla="*/ 40 w 47"/>
                  <a:gd name="T41" fmla="*/ 40 h 47"/>
                  <a:gd name="T42" fmla="*/ 44 w 47"/>
                  <a:gd name="T43" fmla="*/ 37 h 47"/>
                  <a:gd name="T44" fmla="*/ 46 w 47"/>
                  <a:gd name="T45" fmla="*/ 33 h 47"/>
                  <a:gd name="T46" fmla="*/ 47 w 47"/>
                  <a:gd name="T47" fmla="*/ 28 h 47"/>
                  <a:gd name="T48" fmla="*/ 47 w 47"/>
                  <a:gd name="T49" fmla="*/ 24 h 47"/>
                  <a:gd name="T50" fmla="*/ 47 w 47"/>
                  <a:gd name="T51" fmla="*/ 19 h 47"/>
                  <a:gd name="T52" fmla="*/ 46 w 47"/>
                  <a:gd name="T53" fmla="*/ 14 h 47"/>
                  <a:gd name="T54" fmla="*/ 44 w 47"/>
                  <a:gd name="T55" fmla="*/ 11 h 47"/>
                  <a:gd name="T56" fmla="*/ 40 w 47"/>
                  <a:gd name="T57" fmla="*/ 7 h 47"/>
                  <a:gd name="T58" fmla="*/ 37 w 47"/>
                  <a:gd name="T59" fmla="*/ 3 h 47"/>
                  <a:gd name="T60" fmla="*/ 33 w 47"/>
                  <a:gd name="T61" fmla="*/ 1 h 47"/>
                  <a:gd name="T62" fmla="*/ 29 w 47"/>
                  <a:gd name="T63" fmla="*/ 0 h 47"/>
                  <a:gd name="T64" fmla="*/ 24 w 4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24" y="0"/>
                    </a:moveTo>
                    <a:lnTo>
                      <a:pt x="19" y="0"/>
                    </a:lnTo>
                    <a:lnTo>
                      <a:pt x="14" y="1"/>
                    </a:lnTo>
                    <a:lnTo>
                      <a:pt x="11" y="3"/>
                    </a:lnTo>
                    <a:lnTo>
                      <a:pt x="7" y="7"/>
                    </a:lnTo>
                    <a:lnTo>
                      <a:pt x="4" y="11"/>
                    </a:lnTo>
                    <a:lnTo>
                      <a:pt x="1" y="14"/>
                    </a:lnTo>
                    <a:lnTo>
                      <a:pt x="0" y="19"/>
                    </a:lnTo>
                    <a:lnTo>
                      <a:pt x="0" y="24"/>
                    </a:lnTo>
                    <a:lnTo>
                      <a:pt x="0" y="28"/>
                    </a:lnTo>
                    <a:lnTo>
                      <a:pt x="1" y="33"/>
                    </a:lnTo>
                    <a:lnTo>
                      <a:pt x="4" y="37"/>
                    </a:lnTo>
                    <a:lnTo>
                      <a:pt x="7" y="40"/>
                    </a:lnTo>
                    <a:lnTo>
                      <a:pt x="11" y="44"/>
                    </a:lnTo>
                    <a:lnTo>
                      <a:pt x="14" y="46"/>
                    </a:lnTo>
                    <a:lnTo>
                      <a:pt x="19" y="47"/>
                    </a:lnTo>
                    <a:lnTo>
                      <a:pt x="24" y="47"/>
                    </a:lnTo>
                    <a:lnTo>
                      <a:pt x="29" y="47"/>
                    </a:lnTo>
                    <a:lnTo>
                      <a:pt x="33" y="46"/>
                    </a:lnTo>
                    <a:lnTo>
                      <a:pt x="37" y="44"/>
                    </a:lnTo>
                    <a:lnTo>
                      <a:pt x="40" y="40"/>
                    </a:lnTo>
                    <a:lnTo>
                      <a:pt x="44" y="37"/>
                    </a:lnTo>
                    <a:lnTo>
                      <a:pt x="46" y="33"/>
                    </a:lnTo>
                    <a:lnTo>
                      <a:pt x="47" y="28"/>
                    </a:lnTo>
                    <a:lnTo>
                      <a:pt x="47" y="24"/>
                    </a:lnTo>
                    <a:lnTo>
                      <a:pt x="47" y="19"/>
                    </a:lnTo>
                    <a:lnTo>
                      <a:pt x="46" y="14"/>
                    </a:lnTo>
                    <a:lnTo>
                      <a:pt x="44" y="11"/>
                    </a:lnTo>
                    <a:lnTo>
                      <a:pt x="40" y="7"/>
                    </a:lnTo>
                    <a:lnTo>
                      <a:pt x="37" y="3"/>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6" name="Freeform 558"/>
              <p:cNvSpPr>
                <a:spLocks/>
              </p:cNvSpPr>
              <p:nvPr/>
            </p:nvSpPr>
            <p:spPr bwMode="auto">
              <a:xfrm>
                <a:off x="4858" y="2577"/>
                <a:ext cx="8" cy="8"/>
              </a:xfrm>
              <a:custGeom>
                <a:avLst/>
                <a:gdLst>
                  <a:gd name="T0" fmla="*/ 24 w 49"/>
                  <a:gd name="T1" fmla="*/ 0 h 47"/>
                  <a:gd name="T2" fmla="*/ 19 w 49"/>
                  <a:gd name="T3" fmla="*/ 0 h 47"/>
                  <a:gd name="T4" fmla="*/ 14 w 49"/>
                  <a:gd name="T5" fmla="*/ 1 h 47"/>
                  <a:gd name="T6" fmla="*/ 11 w 49"/>
                  <a:gd name="T7" fmla="*/ 3 h 47"/>
                  <a:gd name="T8" fmla="*/ 7 w 49"/>
                  <a:gd name="T9" fmla="*/ 6 h 47"/>
                  <a:gd name="T10" fmla="*/ 5 w 49"/>
                  <a:gd name="T11" fmla="*/ 10 h 47"/>
                  <a:gd name="T12" fmla="*/ 2 w 49"/>
                  <a:gd name="T13" fmla="*/ 14 h 47"/>
                  <a:gd name="T14" fmla="*/ 0 w 49"/>
                  <a:gd name="T15" fmla="*/ 19 h 47"/>
                  <a:gd name="T16" fmla="*/ 0 w 49"/>
                  <a:gd name="T17" fmla="*/ 23 h 47"/>
                  <a:gd name="T18" fmla="*/ 0 w 49"/>
                  <a:gd name="T19" fmla="*/ 28 h 47"/>
                  <a:gd name="T20" fmla="*/ 2 w 49"/>
                  <a:gd name="T21" fmla="*/ 33 h 47"/>
                  <a:gd name="T22" fmla="*/ 5 w 49"/>
                  <a:gd name="T23" fmla="*/ 36 h 47"/>
                  <a:gd name="T24" fmla="*/ 7 w 49"/>
                  <a:gd name="T25" fmla="*/ 40 h 47"/>
                  <a:gd name="T26" fmla="*/ 11 w 49"/>
                  <a:gd name="T27" fmla="*/ 44 h 47"/>
                  <a:gd name="T28" fmla="*/ 14 w 49"/>
                  <a:gd name="T29" fmla="*/ 45 h 47"/>
                  <a:gd name="T30" fmla="*/ 19 w 49"/>
                  <a:gd name="T31" fmla="*/ 47 h 47"/>
                  <a:gd name="T32" fmla="*/ 24 w 49"/>
                  <a:gd name="T33" fmla="*/ 47 h 47"/>
                  <a:gd name="T34" fmla="*/ 28 w 49"/>
                  <a:gd name="T35" fmla="*/ 47 h 47"/>
                  <a:gd name="T36" fmla="*/ 33 w 49"/>
                  <a:gd name="T37" fmla="*/ 45 h 47"/>
                  <a:gd name="T38" fmla="*/ 38 w 49"/>
                  <a:gd name="T39" fmla="*/ 44 h 47"/>
                  <a:gd name="T40" fmla="*/ 41 w 49"/>
                  <a:gd name="T41" fmla="*/ 40 h 47"/>
                  <a:gd name="T42" fmla="*/ 44 w 49"/>
                  <a:gd name="T43" fmla="*/ 36 h 47"/>
                  <a:gd name="T44" fmla="*/ 46 w 49"/>
                  <a:gd name="T45" fmla="*/ 33 h 47"/>
                  <a:gd name="T46" fmla="*/ 47 w 49"/>
                  <a:gd name="T47" fmla="*/ 28 h 47"/>
                  <a:gd name="T48" fmla="*/ 49 w 49"/>
                  <a:gd name="T49" fmla="*/ 23 h 47"/>
                  <a:gd name="T50" fmla="*/ 47 w 49"/>
                  <a:gd name="T51" fmla="*/ 19 h 47"/>
                  <a:gd name="T52" fmla="*/ 46 w 49"/>
                  <a:gd name="T53" fmla="*/ 14 h 47"/>
                  <a:gd name="T54" fmla="*/ 44 w 49"/>
                  <a:gd name="T55" fmla="*/ 10 h 47"/>
                  <a:gd name="T56" fmla="*/ 41 w 49"/>
                  <a:gd name="T57" fmla="*/ 6 h 47"/>
                  <a:gd name="T58" fmla="*/ 38 w 49"/>
                  <a:gd name="T59" fmla="*/ 3 h 47"/>
                  <a:gd name="T60" fmla="*/ 33 w 49"/>
                  <a:gd name="T61" fmla="*/ 1 h 47"/>
                  <a:gd name="T62" fmla="*/ 28 w 49"/>
                  <a:gd name="T63" fmla="*/ 0 h 47"/>
                  <a:gd name="T64" fmla="*/ 24 w 49"/>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7">
                    <a:moveTo>
                      <a:pt x="24" y="0"/>
                    </a:moveTo>
                    <a:lnTo>
                      <a:pt x="19" y="0"/>
                    </a:lnTo>
                    <a:lnTo>
                      <a:pt x="14" y="1"/>
                    </a:lnTo>
                    <a:lnTo>
                      <a:pt x="11" y="3"/>
                    </a:lnTo>
                    <a:lnTo>
                      <a:pt x="7" y="6"/>
                    </a:lnTo>
                    <a:lnTo>
                      <a:pt x="5" y="10"/>
                    </a:lnTo>
                    <a:lnTo>
                      <a:pt x="2" y="14"/>
                    </a:lnTo>
                    <a:lnTo>
                      <a:pt x="0" y="19"/>
                    </a:lnTo>
                    <a:lnTo>
                      <a:pt x="0" y="23"/>
                    </a:lnTo>
                    <a:lnTo>
                      <a:pt x="0" y="28"/>
                    </a:lnTo>
                    <a:lnTo>
                      <a:pt x="2" y="33"/>
                    </a:lnTo>
                    <a:lnTo>
                      <a:pt x="5" y="36"/>
                    </a:lnTo>
                    <a:lnTo>
                      <a:pt x="7" y="40"/>
                    </a:lnTo>
                    <a:lnTo>
                      <a:pt x="11" y="44"/>
                    </a:lnTo>
                    <a:lnTo>
                      <a:pt x="14" y="45"/>
                    </a:lnTo>
                    <a:lnTo>
                      <a:pt x="19" y="47"/>
                    </a:lnTo>
                    <a:lnTo>
                      <a:pt x="24" y="47"/>
                    </a:lnTo>
                    <a:lnTo>
                      <a:pt x="28" y="47"/>
                    </a:lnTo>
                    <a:lnTo>
                      <a:pt x="33" y="45"/>
                    </a:lnTo>
                    <a:lnTo>
                      <a:pt x="38" y="44"/>
                    </a:lnTo>
                    <a:lnTo>
                      <a:pt x="41" y="40"/>
                    </a:lnTo>
                    <a:lnTo>
                      <a:pt x="44" y="36"/>
                    </a:lnTo>
                    <a:lnTo>
                      <a:pt x="46" y="33"/>
                    </a:lnTo>
                    <a:lnTo>
                      <a:pt x="47" y="28"/>
                    </a:lnTo>
                    <a:lnTo>
                      <a:pt x="49" y="23"/>
                    </a:lnTo>
                    <a:lnTo>
                      <a:pt x="47" y="19"/>
                    </a:lnTo>
                    <a:lnTo>
                      <a:pt x="46" y="14"/>
                    </a:lnTo>
                    <a:lnTo>
                      <a:pt x="44" y="10"/>
                    </a:lnTo>
                    <a:lnTo>
                      <a:pt x="41" y="6"/>
                    </a:lnTo>
                    <a:lnTo>
                      <a:pt x="38" y="3"/>
                    </a:lnTo>
                    <a:lnTo>
                      <a:pt x="33" y="1"/>
                    </a:lnTo>
                    <a:lnTo>
                      <a:pt x="28"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7" name="Freeform 559"/>
              <p:cNvSpPr>
                <a:spLocks/>
              </p:cNvSpPr>
              <p:nvPr/>
            </p:nvSpPr>
            <p:spPr bwMode="auto">
              <a:xfrm>
                <a:off x="4881" y="2545"/>
                <a:ext cx="8" cy="9"/>
              </a:xfrm>
              <a:custGeom>
                <a:avLst/>
                <a:gdLst>
                  <a:gd name="T0" fmla="*/ 24 w 49"/>
                  <a:gd name="T1" fmla="*/ 0 h 48"/>
                  <a:gd name="T2" fmla="*/ 19 w 49"/>
                  <a:gd name="T3" fmla="*/ 1 h 48"/>
                  <a:gd name="T4" fmla="*/ 16 w 49"/>
                  <a:gd name="T5" fmla="*/ 2 h 48"/>
                  <a:gd name="T6" fmla="*/ 11 w 49"/>
                  <a:gd name="T7" fmla="*/ 5 h 48"/>
                  <a:gd name="T8" fmla="*/ 7 w 49"/>
                  <a:gd name="T9" fmla="*/ 7 h 48"/>
                  <a:gd name="T10" fmla="*/ 5 w 49"/>
                  <a:gd name="T11" fmla="*/ 10 h 48"/>
                  <a:gd name="T12" fmla="*/ 3 w 49"/>
                  <a:gd name="T13" fmla="*/ 15 h 48"/>
                  <a:gd name="T14" fmla="*/ 2 w 49"/>
                  <a:gd name="T15" fmla="*/ 20 h 48"/>
                  <a:gd name="T16" fmla="*/ 0 w 49"/>
                  <a:gd name="T17" fmla="*/ 25 h 48"/>
                  <a:gd name="T18" fmla="*/ 2 w 49"/>
                  <a:gd name="T19" fmla="*/ 29 h 48"/>
                  <a:gd name="T20" fmla="*/ 3 w 49"/>
                  <a:gd name="T21" fmla="*/ 33 h 48"/>
                  <a:gd name="T22" fmla="*/ 5 w 49"/>
                  <a:gd name="T23" fmla="*/ 38 h 48"/>
                  <a:gd name="T24" fmla="*/ 7 w 49"/>
                  <a:gd name="T25" fmla="*/ 41 h 48"/>
                  <a:gd name="T26" fmla="*/ 11 w 49"/>
                  <a:gd name="T27" fmla="*/ 44 h 48"/>
                  <a:gd name="T28" fmla="*/ 16 w 49"/>
                  <a:gd name="T29" fmla="*/ 46 h 48"/>
                  <a:gd name="T30" fmla="*/ 19 w 49"/>
                  <a:gd name="T31" fmla="*/ 47 h 48"/>
                  <a:gd name="T32" fmla="*/ 24 w 49"/>
                  <a:gd name="T33" fmla="*/ 48 h 48"/>
                  <a:gd name="T34" fmla="*/ 29 w 49"/>
                  <a:gd name="T35" fmla="*/ 47 h 48"/>
                  <a:gd name="T36" fmla="*/ 33 w 49"/>
                  <a:gd name="T37" fmla="*/ 46 h 48"/>
                  <a:gd name="T38" fmla="*/ 38 w 49"/>
                  <a:gd name="T39" fmla="*/ 44 h 48"/>
                  <a:gd name="T40" fmla="*/ 42 w 49"/>
                  <a:gd name="T41" fmla="*/ 41 h 48"/>
                  <a:gd name="T42" fmla="*/ 44 w 49"/>
                  <a:gd name="T43" fmla="*/ 38 h 48"/>
                  <a:gd name="T44" fmla="*/ 46 w 49"/>
                  <a:gd name="T45" fmla="*/ 33 h 48"/>
                  <a:gd name="T46" fmla="*/ 48 w 49"/>
                  <a:gd name="T47" fmla="*/ 29 h 48"/>
                  <a:gd name="T48" fmla="*/ 49 w 49"/>
                  <a:gd name="T49" fmla="*/ 25 h 48"/>
                  <a:gd name="T50" fmla="*/ 48 w 49"/>
                  <a:gd name="T51" fmla="*/ 20 h 48"/>
                  <a:gd name="T52" fmla="*/ 46 w 49"/>
                  <a:gd name="T53" fmla="*/ 15 h 48"/>
                  <a:gd name="T54" fmla="*/ 44 w 49"/>
                  <a:gd name="T55" fmla="*/ 10 h 48"/>
                  <a:gd name="T56" fmla="*/ 42 w 49"/>
                  <a:gd name="T57" fmla="*/ 7 h 48"/>
                  <a:gd name="T58" fmla="*/ 38 w 49"/>
                  <a:gd name="T59" fmla="*/ 5 h 48"/>
                  <a:gd name="T60" fmla="*/ 33 w 49"/>
                  <a:gd name="T61" fmla="*/ 2 h 48"/>
                  <a:gd name="T62" fmla="*/ 29 w 49"/>
                  <a:gd name="T63" fmla="*/ 1 h 48"/>
                  <a:gd name="T64" fmla="*/ 24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4" y="0"/>
                    </a:moveTo>
                    <a:lnTo>
                      <a:pt x="19" y="1"/>
                    </a:lnTo>
                    <a:lnTo>
                      <a:pt x="16" y="2"/>
                    </a:lnTo>
                    <a:lnTo>
                      <a:pt x="11" y="5"/>
                    </a:lnTo>
                    <a:lnTo>
                      <a:pt x="7" y="7"/>
                    </a:lnTo>
                    <a:lnTo>
                      <a:pt x="5" y="10"/>
                    </a:lnTo>
                    <a:lnTo>
                      <a:pt x="3" y="15"/>
                    </a:lnTo>
                    <a:lnTo>
                      <a:pt x="2" y="20"/>
                    </a:lnTo>
                    <a:lnTo>
                      <a:pt x="0" y="25"/>
                    </a:lnTo>
                    <a:lnTo>
                      <a:pt x="2" y="29"/>
                    </a:lnTo>
                    <a:lnTo>
                      <a:pt x="3" y="33"/>
                    </a:lnTo>
                    <a:lnTo>
                      <a:pt x="5" y="38"/>
                    </a:lnTo>
                    <a:lnTo>
                      <a:pt x="7" y="41"/>
                    </a:lnTo>
                    <a:lnTo>
                      <a:pt x="11" y="44"/>
                    </a:lnTo>
                    <a:lnTo>
                      <a:pt x="16" y="46"/>
                    </a:lnTo>
                    <a:lnTo>
                      <a:pt x="19" y="47"/>
                    </a:lnTo>
                    <a:lnTo>
                      <a:pt x="24" y="48"/>
                    </a:lnTo>
                    <a:lnTo>
                      <a:pt x="29" y="47"/>
                    </a:lnTo>
                    <a:lnTo>
                      <a:pt x="33" y="46"/>
                    </a:lnTo>
                    <a:lnTo>
                      <a:pt x="38" y="44"/>
                    </a:lnTo>
                    <a:lnTo>
                      <a:pt x="42" y="41"/>
                    </a:lnTo>
                    <a:lnTo>
                      <a:pt x="44" y="38"/>
                    </a:lnTo>
                    <a:lnTo>
                      <a:pt x="46" y="33"/>
                    </a:lnTo>
                    <a:lnTo>
                      <a:pt x="48" y="29"/>
                    </a:lnTo>
                    <a:lnTo>
                      <a:pt x="49" y="25"/>
                    </a:lnTo>
                    <a:lnTo>
                      <a:pt x="48" y="20"/>
                    </a:lnTo>
                    <a:lnTo>
                      <a:pt x="46" y="15"/>
                    </a:lnTo>
                    <a:lnTo>
                      <a:pt x="44" y="10"/>
                    </a:lnTo>
                    <a:lnTo>
                      <a:pt x="42" y="7"/>
                    </a:lnTo>
                    <a:lnTo>
                      <a:pt x="38" y="5"/>
                    </a:lnTo>
                    <a:lnTo>
                      <a:pt x="33" y="2"/>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8" name="Freeform 560"/>
              <p:cNvSpPr>
                <a:spLocks/>
              </p:cNvSpPr>
              <p:nvPr/>
            </p:nvSpPr>
            <p:spPr bwMode="auto">
              <a:xfrm>
                <a:off x="4904" y="2551"/>
                <a:ext cx="8" cy="7"/>
              </a:xfrm>
              <a:custGeom>
                <a:avLst/>
                <a:gdLst>
                  <a:gd name="T0" fmla="*/ 25 w 49"/>
                  <a:gd name="T1" fmla="*/ 0 h 47"/>
                  <a:gd name="T2" fmla="*/ 20 w 49"/>
                  <a:gd name="T3" fmla="*/ 0 h 47"/>
                  <a:gd name="T4" fmla="*/ 16 w 49"/>
                  <a:gd name="T5" fmla="*/ 1 h 47"/>
                  <a:gd name="T6" fmla="*/ 11 w 49"/>
                  <a:gd name="T7" fmla="*/ 3 h 47"/>
                  <a:gd name="T8" fmla="*/ 7 w 49"/>
                  <a:gd name="T9" fmla="*/ 7 h 47"/>
                  <a:gd name="T10" fmla="*/ 5 w 49"/>
                  <a:gd name="T11" fmla="*/ 10 h 47"/>
                  <a:gd name="T12" fmla="*/ 3 w 49"/>
                  <a:gd name="T13" fmla="*/ 14 h 47"/>
                  <a:gd name="T14" fmla="*/ 1 w 49"/>
                  <a:gd name="T15" fmla="*/ 18 h 47"/>
                  <a:gd name="T16" fmla="*/ 0 w 49"/>
                  <a:gd name="T17" fmla="*/ 23 h 47"/>
                  <a:gd name="T18" fmla="*/ 1 w 49"/>
                  <a:gd name="T19" fmla="*/ 28 h 47"/>
                  <a:gd name="T20" fmla="*/ 3 w 49"/>
                  <a:gd name="T21" fmla="*/ 33 h 47"/>
                  <a:gd name="T22" fmla="*/ 5 w 49"/>
                  <a:gd name="T23" fmla="*/ 36 h 47"/>
                  <a:gd name="T24" fmla="*/ 7 w 49"/>
                  <a:gd name="T25" fmla="*/ 40 h 47"/>
                  <a:gd name="T26" fmla="*/ 11 w 49"/>
                  <a:gd name="T27" fmla="*/ 43 h 47"/>
                  <a:gd name="T28" fmla="*/ 16 w 49"/>
                  <a:gd name="T29" fmla="*/ 46 h 47"/>
                  <a:gd name="T30" fmla="*/ 20 w 49"/>
                  <a:gd name="T31" fmla="*/ 47 h 47"/>
                  <a:gd name="T32" fmla="*/ 25 w 49"/>
                  <a:gd name="T33" fmla="*/ 47 h 47"/>
                  <a:gd name="T34" fmla="*/ 30 w 49"/>
                  <a:gd name="T35" fmla="*/ 47 h 47"/>
                  <a:gd name="T36" fmla="*/ 34 w 49"/>
                  <a:gd name="T37" fmla="*/ 46 h 47"/>
                  <a:gd name="T38" fmla="*/ 38 w 49"/>
                  <a:gd name="T39" fmla="*/ 43 h 47"/>
                  <a:gd name="T40" fmla="*/ 42 w 49"/>
                  <a:gd name="T41" fmla="*/ 40 h 47"/>
                  <a:gd name="T42" fmla="*/ 44 w 49"/>
                  <a:gd name="T43" fmla="*/ 36 h 47"/>
                  <a:gd name="T44" fmla="*/ 46 w 49"/>
                  <a:gd name="T45" fmla="*/ 33 h 47"/>
                  <a:gd name="T46" fmla="*/ 47 w 49"/>
                  <a:gd name="T47" fmla="*/ 28 h 47"/>
                  <a:gd name="T48" fmla="*/ 49 w 49"/>
                  <a:gd name="T49" fmla="*/ 23 h 47"/>
                  <a:gd name="T50" fmla="*/ 47 w 49"/>
                  <a:gd name="T51" fmla="*/ 18 h 47"/>
                  <a:gd name="T52" fmla="*/ 46 w 49"/>
                  <a:gd name="T53" fmla="*/ 14 h 47"/>
                  <a:gd name="T54" fmla="*/ 44 w 49"/>
                  <a:gd name="T55" fmla="*/ 10 h 47"/>
                  <a:gd name="T56" fmla="*/ 42 w 49"/>
                  <a:gd name="T57" fmla="*/ 7 h 47"/>
                  <a:gd name="T58" fmla="*/ 38 w 49"/>
                  <a:gd name="T59" fmla="*/ 3 h 47"/>
                  <a:gd name="T60" fmla="*/ 34 w 49"/>
                  <a:gd name="T61" fmla="*/ 1 h 47"/>
                  <a:gd name="T62" fmla="*/ 30 w 49"/>
                  <a:gd name="T63" fmla="*/ 0 h 47"/>
                  <a:gd name="T64" fmla="*/ 25 w 49"/>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7">
                    <a:moveTo>
                      <a:pt x="25" y="0"/>
                    </a:moveTo>
                    <a:lnTo>
                      <a:pt x="20" y="0"/>
                    </a:lnTo>
                    <a:lnTo>
                      <a:pt x="16" y="1"/>
                    </a:lnTo>
                    <a:lnTo>
                      <a:pt x="11" y="3"/>
                    </a:lnTo>
                    <a:lnTo>
                      <a:pt x="7" y="7"/>
                    </a:lnTo>
                    <a:lnTo>
                      <a:pt x="5" y="10"/>
                    </a:lnTo>
                    <a:lnTo>
                      <a:pt x="3" y="14"/>
                    </a:lnTo>
                    <a:lnTo>
                      <a:pt x="1" y="18"/>
                    </a:lnTo>
                    <a:lnTo>
                      <a:pt x="0" y="23"/>
                    </a:lnTo>
                    <a:lnTo>
                      <a:pt x="1" y="28"/>
                    </a:lnTo>
                    <a:lnTo>
                      <a:pt x="3" y="33"/>
                    </a:lnTo>
                    <a:lnTo>
                      <a:pt x="5" y="36"/>
                    </a:lnTo>
                    <a:lnTo>
                      <a:pt x="7" y="40"/>
                    </a:lnTo>
                    <a:lnTo>
                      <a:pt x="11" y="43"/>
                    </a:lnTo>
                    <a:lnTo>
                      <a:pt x="16" y="46"/>
                    </a:lnTo>
                    <a:lnTo>
                      <a:pt x="20" y="47"/>
                    </a:lnTo>
                    <a:lnTo>
                      <a:pt x="25" y="47"/>
                    </a:lnTo>
                    <a:lnTo>
                      <a:pt x="30" y="47"/>
                    </a:lnTo>
                    <a:lnTo>
                      <a:pt x="34" y="46"/>
                    </a:lnTo>
                    <a:lnTo>
                      <a:pt x="38" y="43"/>
                    </a:lnTo>
                    <a:lnTo>
                      <a:pt x="42" y="40"/>
                    </a:lnTo>
                    <a:lnTo>
                      <a:pt x="44" y="36"/>
                    </a:lnTo>
                    <a:lnTo>
                      <a:pt x="46" y="33"/>
                    </a:lnTo>
                    <a:lnTo>
                      <a:pt x="47" y="28"/>
                    </a:lnTo>
                    <a:lnTo>
                      <a:pt x="49" y="23"/>
                    </a:lnTo>
                    <a:lnTo>
                      <a:pt x="47" y="18"/>
                    </a:lnTo>
                    <a:lnTo>
                      <a:pt x="46" y="14"/>
                    </a:lnTo>
                    <a:lnTo>
                      <a:pt x="44" y="10"/>
                    </a:lnTo>
                    <a:lnTo>
                      <a:pt x="42" y="7"/>
                    </a:lnTo>
                    <a:lnTo>
                      <a:pt x="38" y="3"/>
                    </a:lnTo>
                    <a:lnTo>
                      <a:pt x="34" y="1"/>
                    </a:lnTo>
                    <a:lnTo>
                      <a:pt x="3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9" name="Freeform 561"/>
              <p:cNvSpPr>
                <a:spLocks/>
              </p:cNvSpPr>
              <p:nvPr/>
            </p:nvSpPr>
            <p:spPr bwMode="auto">
              <a:xfrm>
                <a:off x="4928" y="2586"/>
                <a:ext cx="8" cy="8"/>
              </a:xfrm>
              <a:custGeom>
                <a:avLst/>
                <a:gdLst>
                  <a:gd name="T0" fmla="*/ 24 w 47"/>
                  <a:gd name="T1" fmla="*/ 0 h 49"/>
                  <a:gd name="T2" fmla="*/ 19 w 47"/>
                  <a:gd name="T3" fmla="*/ 0 h 49"/>
                  <a:gd name="T4" fmla="*/ 14 w 47"/>
                  <a:gd name="T5" fmla="*/ 3 h 49"/>
                  <a:gd name="T6" fmla="*/ 11 w 47"/>
                  <a:gd name="T7" fmla="*/ 5 h 49"/>
                  <a:gd name="T8" fmla="*/ 7 w 47"/>
                  <a:gd name="T9" fmla="*/ 7 h 49"/>
                  <a:gd name="T10" fmla="*/ 4 w 47"/>
                  <a:gd name="T11" fmla="*/ 11 h 49"/>
                  <a:gd name="T12" fmla="*/ 1 w 47"/>
                  <a:gd name="T13" fmla="*/ 15 h 49"/>
                  <a:gd name="T14" fmla="*/ 0 w 47"/>
                  <a:gd name="T15" fmla="*/ 19 h 49"/>
                  <a:gd name="T16" fmla="*/ 0 w 47"/>
                  <a:gd name="T17" fmla="*/ 24 h 49"/>
                  <a:gd name="T18" fmla="*/ 0 w 47"/>
                  <a:gd name="T19" fmla="*/ 29 h 49"/>
                  <a:gd name="T20" fmla="*/ 1 w 47"/>
                  <a:gd name="T21" fmla="*/ 34 h 49"/>
                  <a:gd name="T22" fmla="*/ 4 w 47"/>
                  <a:gd name="T23" fmla="*/ 38 h 49"/>
                  <a:gd name="T24" fmla="*/ 7 w 47"/>
                  <a:gd name="T25" fmla="*/ 42 h 49"/>
                  <a:gd name="T26" fmla="*/ 11 w 47"/>
                  <a:gd name="T27" fmla="*/ 44 h 49"/>
                  <a:gd name="T28" fmla="*/ 14 w 47"/>
                  <a:gd name="T29" fmla="*/ 47 h 49"/>
                  <a:gd name="T30" fmla="*/ 19 w 47"/>
                  <a:gd name="T31" fmla="*/ 48 h 49"/>
                  <a:gd name="T32" fmla="*/ 24 w 47"/>
                  <a:gd name="T33" fmla="*/ 49 h 49"/>
                  <a:gd name="T34" fmla="*/ 29 w 47"/>
                  <a:gd name="T35" fmla="*/ 48 h 49"/>
                  <a:gd name="T36" fmla="*/ 33 w 47"/>
                  <a:gd name="T37" fmla="*/ 47 h 49"/>
                  <a:gd name="T38" fmla="*/ 37 w 47"/>
                  <a:gd name="T39" fmla="*/ 44 h 49"/>
                  <a:gd name="T40" fmla="*/ 40 w 47"/>
                  <a:gd name="T41" fmla="*/ 42 h 49"/>
                  <a:gd name="T42" fmla="*/ 44 w 47"/>
                  <a:gd name="T43" fmla="*/ 38 h 49"/>
                  <a:gd name="T44" fmla="*/ 46 w 47"/>
                  <a:gd name="T45" fmla="*/ 34 h 49"/>
                  <a:gd name="T46" fmla="*/ 47 w 47"/>
                  <a:gd name="T47" fmla="*/ 29 h 49"/>
                  <a:gd name="T48" fmla="*/ 47 w 47"/>
                  <a:gd name="T49" fmla="*/ 24 h 49"/>
                  <a:gd name="T50" fmla="*/ 47 w 47"/>
                  <a:gd name="T51" fmla="*/ 19 h 49"/>
                  <a:gd name="T52" fmla="*/ 46 w 47"/>
                  <a:gd name="T53" fmla="*/ 15 h 49"/>
                  <a:gd name="T54" fmla="*/ 44 w 47"/>
                  <a:gd name="T55" fmla="*/ 11 h 49"/>
                  <a:gd name="T56" fmla="*/ 40 w 47"/>
                  <a:gd name="T57" fmla="*/ 7 h 49"/>
                  <a:gd name="T58" fmla="*/ 37 w 47"/>
                  <a:gd name="T59" fmla="*/ 5 h 49"/>
                  <a:gd name="T60" fmla="*/ 33 w 47"/>
                  <a:gd name="T61" fmla="*/ 3 h 49"/>
                  <a:gd name="T62" fmla="*/ 29 w 47"/>
                  <a:gd name="T63" fmla="*/ 0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19" y="0"/>
                    </a:lnTo>
                    <a:lnTo>
                      <a:pt x="14" y="3"/>
                    </a:lnTo>
                    <a:lnTo>
                      <a:pt x="11" y="5"/>
                    </a:lnTo>
                    <a:lnTo>
                      <a:pt x="7" y="7"/>
                    </a:lnTo>
                    <a:lnTo>
                      <a:pt x="4" y="11"/>
                    </a:lnTo>
                    <a:lnTo>
                      <a:pt x="1" y="15"/>
                    </a:lnTo>
                    <a:lnTo>
                      <a:pt x="0" y="19"/>
                    </a:lnTo>
                    <a:lnTo>
                      <a:pt x="0" y="24"/>
                    </a:lnTo>
                    <a:lnTo>
                      <a:pt x="0" y="29"/>
                    </a:lnTo>
                    <a:lnTo>
                      <a:pt x="1" y="34"/>
                    </a:lnTo>
                    <a:lnTo>
                      <a:pt x="4" y="38"/>
                    </a:lnTo>
                    <a:lnTo>
                      <a:pt x="7" y="42"/>
                    </a:lnTo>
                    <a:lnTo>
                      <a:pt x="11" y="44"/>
                    </a:lnTo>
                    <a:lnTo>
                      <a:pt x="14" y="47"/>
                    </a:lnTo>
                    <a:lnTo>
                      <a:pt x="19" y="48"/>
                    </a:lnTo>
                    <a:lnTo>
                      <a:pt x="24" y="49"/>
                    </a:lnTo>
                    <a:lnTo>
                      <a:pt x="29" y="48"/>
                    </a:lnTo>
                    <a:lnTo>
                      <a:pt x="33" y="47"/>
                    </a:lnTo>
                    <a:lnTo>
                      <a:pt x="37" y="44"/>
                    </a:lnTo>
                    <a:lnTo>
                      <a:pt x="40" y="42"/>
                    </a:lnTo>
                    <a:lnTo>
                      <a:pt x="44" y="38"/>
                    </a:lnTo>
                    <a:lnTo>
                      <a:pt x="46" y="34"/>
                    </a:lnTo>
                    <a:lnTo>
                      <a:pt x="47" y="29"/>
                    </a:lnTo>
                    <a:lnTo>
                      <a:pt x="47" y="24"/>
                    </a:lnTo>
                    <a:lnTo>
                      <a:pt x="47" y="19"/>
                    </a:lnTo>
                    <a:lnTo>
                      <a:pt x="46" y="15"/>
                    </a:lnTo>
                    <a:lnTo>
                      <a:pt x="44" y="11"/>
                    </a:lnTo>
                    <a:lnTo>
                      <a:pt x="40" y="7"/>
                    </a:lnTo>
                    <a:lnTo>
                      <a:pt x="37" y="5"/>
                    </a:lnTo>
                    <a:lnTo>
                      <a:pt x="33" y="3"/>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0" name="Freeform 562"/>
              <p:cNvSpPr>
                <a:spLocks/>
              </p:cNvSpPr>
              <p:nvPr/>
            </p:nvSpPr>
            <p:spPr bwMode="auto">
              <a:xfrm>
                <a:off x="4951" y="2641"/>
                <a:ext cx="8" cy="8"/>
              </a:xfrm>
              <a:custGeom>
                <a:avLst/>
                <a:gdLst>
                  <a:gd name="T0" fmla="*/ 24 w 48"/>
                  <a:gd name="T1" fmla="*/ 0 h 48"/>
                  <a:gd name="T2" fmla="*/ 19 w 48"/>
                  <a:gd name="T3" fmla="*/ 0 h 48"/>
                  <a:gd name="T4" fmla="*/ 15 w 48"/>
                  <a:gd name="T5" fmla="*/ 1 h 48"/>
                  <a:gd name="T6" fmla="*/ 11 w 48"/>
                  <a:gd name="T7" fmla="*/ 4 h 48"/>
                  <a:gd name="T8" fmla="*/ 8 w 48"/>
                  <a:gd name="T9" fmla="*/ 6 h 48"/>
                  <a:gd name="T10" fmla="*/ 4 w 48"/>
                  <a:gd name="T11" fmla="*/ 10 h 48"/>
                  <a:gd name="T12" fmla="*/ 2 w 48"/>
                  <a:gd name="T13" fmla="*/ 14 h 48"/>
                  <a:gd name="T14" fmla="*/ 0 w 48"/>
                  <a:gd name="T15" fmla="*/ 19 h 48"/>
                  <a:gd name="T16" fmla="*/ 0 w 48"/>
                  <a:gd name="T17" fmla="*/ 24 h 48"/>
                  <a:gd name="T18" fmla="*/ 0 w 48"/>
                  <a:gd name="T19" fmla="*/ 29 h 48"/>
                  <a:gd name="T20" fmla="*/ 2 w 48"/>
                  <a:gd name="T21" fmla="*/ 33 h 48"/>
                  <a:gd name="T22" fmla="*/ 4 w 48"/>
                  <a:gd name="T23" fmla="*/ 37 h 48"/>
                  <a:gd name="T24" fmla="*/ 8 w 48"/>
                  <a:gd name="T25" fmla="*/ 40 h 48"/>
                  <a:gd name="T26" fmla="*/ 11 w 48"/>
                  <a:gd name="T27" fmla="*/ 44 h 48"/>
                  <a:gd name="T28" fmla="*/ 15 w 48"/>
                  <a:gd name="T29" fmla="*/ 45 h 48"/>
                  <a:gd name="T30" fmla="*/ 19 w 48"/>
                  <a:gd name="T31" fmla="*/ 48 h 48"/>
                  <a:gd name="T32" fmla="*/ 24 w 48"/>
                  <a:gd name="T33" fmla="*/ 48 h 48"/>
                  <a:gd name="T34" fmla="*/ 29 w 48"/>
                  <a:gd name="T35" fmla="*/ 48 h 48"/>
                  <a:gd name="T36" fmla="*/ 34 w 48"/>
                  <a:gd name="T37" fmla="*/ 45 h 48"/>
                  <a:gd name="T38" fmla="*/ 37 w 48"/>
                  <a:gd name="T39" fmla="*/ 44 h 48"/>
                  <a:gd name="T40" fmla="*/ 41 w 48"/>
                  <a:gd name="T41" fmla="*/ 40 h 48"/>
                  <a:gd name="T42" fmla="*/ 44 w 48"/>
                  <a:gd name="T43" fmla="*/ 37 h 48"/>
                  <a:gd name="T44" fmla="*/ 47 w 48"/>
                  <a:gd name="T45" fmla="*/ 33 h 48"/>
                  <a:gd name="T46" fmla="*/ 48 w 48"/>
                  <a:gd name="T47" fmla="*/ 29 h 48"/>
                  <a:gd name="T48" fmla="*/ 48 w 48"/>
                  <a:gd name="T49" fmla="*/ 24 h 48"/>
                  <a:gd name="T50" fmla="*/ 48 w 48"/>
                  <a:gd name="T51" fmla="*/ 19 h 48"/>
                  <a:gd name="T52" fmla="*/ 47 w 48"/>
                  <a:gd name="T53" fmla="*/ 14 h 48"/>
                  <a:gd name="T54" fmla="*/ 44 w 48"/>
                  <a:gd name="T55" fmla="*/ 10 h 48"/>
                  <a:gd name="T56" fmla="*/ 41 w 48"/>
                  <a:gd name="T57" fmla="*/ 6 h 48"/>
                  <a:gd name="T58" fmla="*/ 37 w 48"/>
                  <a:gd name="T59" fmla="*/ 4 h 48"/>
                  <a:gd name="T60" fmla="*/ 34 w 48"/>
                  <a:gd name="T61" fmla="*/ 1 h 48"/>
                  <a:gd name="T62" fmla="*/ 29 w 48"/>
                  <a:gd name="T63" fmla="*/ 0 h 48"/>
                  <a:gd name="T64" fmla="*/ 24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4" y="0"/>
                    </a:moveTo>
                    <a:lnTo>
                      <a:pt x="19" y="0"/>
                    </a:lnTo>
                    <a:lnTo>
                      <a:pt x="15" y="1"/>
                    </a:lnTo>
                    <a:lnTo>
                      <a:pt x="11" y="4"/>
                    </a:lnTo>
                    <a:lnTo>
                      <a:pt x="8" y="6"/>
                    </a:lnTo>
                    <a:lnTo>
                      <a:pt x="4" y="10"/>
                    </a:lnTo>
                    <a:lnTo>
                      <a:pt x="2" y="14"/>
                    </a:lnTo>
                    <a:lnTo>
                      <a:pt x="0" y="19"/>
                    </a:lnTo>
                    <a:lnTo>
                      <a:pt x="0" y="24"/>
                    </a:lnTo>
                    <a:lnTo>
                      <a:pt x="0" y="29"/>
                    </a:lnTo>
                    <a:lnTo>
                      <a:pt x="2" y="33"/>
                    </a:lnTo>
                    <a:lnTo>
                      <a:pt x="4" y="37"/>
                    </a:lnTo>
                    <a:lnTo>
                      <a:pt x="8" y="40"/>
                    </a:lnTo>
                    <a:lnTo>
                      <a:pt x="11" y="44"/>
                    </a:lnTo>
                    <a:lnTo>
                      <a:pt x="15" y="45"/>
                    </a:lnTo>
                    <a:lnTo>
                      <a:pt x="19" y="48"/>
                    </a:lnTo>
                    <a:lnTo>
                      <a:pt x="24" y="48"/>
                    </a:lnTo>
                    <a:lnTo>
                      <a:pt x="29" y="48"/>
                    </a:lnTo>
                    <a:lnTo>
                      <a:pt x="34" y="45"/>
                    </a:lnTo>
                    <a:lnTo>
                      <a:pt x="37" y="44"/>
                    </a:lnTo>
                    <a:lnTo>
                      <a:pt x="41" y="40"/>
                    </a:lnTo>
                    <a:lnTo>
                      <a:pt x="44" y="37"/>
                    </a:lnTo>
                    <a:lnTo>
                      <a:pt x="47" y="33"/>
                    </a:lnTo>
                    <a:lnTo>
                      <a:pt x="48" y="29"/>
                    </a:lnTo>
                    <a:lnTo>
                      <a:pt x="48" y="24"/>
                    </a:lnTo>
                    <a:lnTo>
                      <a:pt x="48" y="19"/>
                    </a:lnTo>
                    <a:lnTo>
                      <a:pt x="47" y="14"/>
                    </a:lnTo>
                    <a:lnTo>
                      <a:pt x="44" y="10"/>
                    </a:lnTo>
                    <a:lnTo>
                      <a:pt x="41" y="6"/>
                    </a:lnTo>
                    <a:lnTo>
                      <a:pt x="37" y="4"/>
                    </a:lnTo>
                    <a:lnTo>
                      <a:pt x="34"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1" name="Freeform 563"/>
              <p:cNvSpPr>
                <a:spLocks/>
              </p:cNvSpPr>
              <p:nvPr/>
            </p:nvSpPr>
            <p:spPr bwMode="auto">
              <a:xfrm>
                <a:off x="4975" y="2701"/>
                <a:ext cx="8" cy="8"/>
              </a:xfrm>
              <a:custGeom>
                <a:avLst/>
                <a:gdLst>
                  <a:gd name="T0" fmla="*/ 24 w 49"/>
                  <a:gd name="T1" fmla="*/ 0 h 48"/>
                  <a:gd name="T2" fmla="*/ 19 w 49"/>
                  <a:gd name="T3" fmla="*/ 1 h 48"/>
                  <a:gd name="T4" fmla="*/ 15 w 49"/>
                  <a:gd name="T5" fmla="*/ 2 h 48"/>
                  <a:gd name="T6" fmla="*/ 11 w 49"/>
                  <a:gd name="T7" fmla="*/ 4 h 48"/>
                  <a:gd name="T8" fmla="*/ 7 w 49"/>
                  <a:gd name="T9" fmla="*/ 7 h 48"/>
                  <a:gd name="T10" fmla="*/ 4 w 49"/>
                  <a:gd name="T11" fmla="*/ 10 h 48"/>
                  <a:gd name="T12" fmla="*/ 3 w 49"/>
                  <a:gd name="T13" fmla="*/ 15 h 48"/>
                  <a:gd name="T14" fmla="*/ 0 w 49"/>
                  <a:gd name="T15" fmla="*/ 20 h 48"/>
                  <a:gd name="T16" fmla="*/ 0 w 49"/>
                  <a:gd name="T17" fmla="*/ 24 h 48"/>
                  <a:gd name="T18" fmla="*/ 0 w 49"/>
                  <a:gd name="T19" fmla="*/ 29 h 48"/>
                  <a:gd name="T20" fmla="*/ 3 w 49"/>
                  <a:gd name="T21" fmla="*/ 34 h 48"/>
                  <a:gd name="T22" fmla="*/ 4 w 49"/>
                  <a:gd name="T23" fmla="*/ 37 h 48"/>
                  <a:gd name="T24" fmla="*/ 7 w 49"/>
                  <a:gd name="T25" fmla="*/ 41 h 48"/>
                  <a:gd name="T26" fmla="*/ 11 w 49"/>
                  <a:gd name="T27" fmla="*/ 43 h 48"/>
                  <a:gd name="T28" fmla="*/ 15 w 49"/>
                  <a:gd name="T29" fmla="*/ 46 h 48"/>
                  <a:gd name="T30" fmla="*/ 19 w 49"/>
                  <a:gd name="T31" fmla="*/ 47 h 48"/>
                  <a:gd name="T32" fmla="*/ 24 w 49"/>
                  <a:gd name="T33" fmla="*/ 48 h 48"/>
                  <a:gd name="T34" fmla="*/ 29 w 49"/>
                  <a:gd name="T35" fmla="*/ 47 h 48"/>
                  <a:gd name="T36" fmla="*/ 33 w 49"/>
                  <a:gd name="T37" fmla="*/ 46 h 48"/>
                  <a:gd name="T38" fmla="*/ 38 w 49"/>
                  <a:gd name="T39" fmla="*/ 43 h 48"/>
                  <a:gd name="T40" fmla="*/ 42 w 49"/>
                  <a:gd name="T41" fmla="*/ 41 h 48"/>
                  <a:gd name="T42" fmla="*/ 44 w 49"/>
                  <a:gd name="T43" fmla="*/ 37 h 48"/>
                  <a:gd name="T44" fmla="*/ 46 w 49"/>
                  <a:gd name="T45" fmla="*/ 34 h 48"/>
                  <a:gd name="T46" fmla="*/ 48 w 49"/>
                  <a:gd name="T47" fmla="*/ 29 h 48"/>
                  <a:gd name="T48" fmla="*/ 49 w 49"/>
                  <a:gd name="T49" fmla="*/ 24 h 48"/>
                  <a:gd name="T50" fmla="*/ 48 w 49"/>
                  <a:gd name="T51" fmla="*/ 20 h 48"/>
                  <a:gd name="T52" fmla="*/ 46 w 49"/>
                  <a:gd name="T53" fmla="*/ 15 h 48"/>
                  <a:gd name="T54" fmla="*/ 44 w 49"/>
                  <a:gd name="T55" fmla="*/ 10 h 48"/>
                  <a:gd name="T56" fmla="*/ 42 w 49"/>
                  <a:gd name="T57" fmla="*/ 7 h 48"/>
                  <a:gd name="T58" fmla="*/ 38 w 49"/>
                  <a:gd name="T59" fmla="*/ 4 h 48"/>
                  <a:gd name="T60" fmla="*/ 33 w 49"/>
                  <a:gd name="T61" fmla="*/ 2 h 48"/>
                  <a:gd name="T62" fmla="*/ 29 w 49"/>
                  <a:gd name="T63" fmla="*/ 1 h 48"/>
                  <a:gd name="T64" fmla="*/ 24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4" y="0"/>
                    </a:moveTo>
                    <a:lnTo>
                      <a:pt x="19" y="1"/>
                    </a:lnTo>
                    <a:lnTo>
                      <a:pt x="15" y="2"/>
                    </a:lnTo>
                    <a:lnTo>
                      <a:pt x="11" y="4"/>
                    </a:lnTo>
                    <a:lnTo>
                      <a:pt x="7" y="7"/>
                    </a:lnTo>
                    <a:lnTo>
                      <a:pt x="4" y="10"/>
                    </a:lnTo>
                    <a:lnTo>
                      <a:pt x="3" y="15"/>
                    </a:lnTo>
                    <a:lnTo>
                      <a:pt x="0" y="20"/>
                    </a:lnTo>
                    <a:lnTo>
                      <a:pt x="0" y="24"/>
                    </a:lnTo>
                    <a:lnTo>
                      <a:pt x="0" y="29"/>
                    </a:lnTo>
                    <a:lnTo>
                      <a:pt x="3" y="34"/>
                    </a:lnTo>
                    <a:lnTo>
                      <a:pt x="4" y="37"/>
                    </a:lnTo>
                    <a:lnTo>
                      <a:pt x="7" y="41"/>
                    </a:lnTo>
                    <a:lnTo>
                      <a:pt x="11" y="43"/>
                    </a:lnTo>
                    <a:lnTo>
                      <a:pt x="15" y="46"/>
                    </a:lnTo>
                    <a:lnTo>
                      <a:pt x="19" y="47"/>
                    </a:lnTo>
                    <a:lnTo>
                      <a:pt x="24" y="48"/>
                    </a:lnTo>
                    <a:lnTo>
                      <a:pt x="29" y="47"/>
                    </a:lnTo>
                    <a:lnTo>
                      <a:pt x="33" y="46"/>
                    </a:lnTo>
                    <a:lnTo>
                      <a:pt x="38" y="43"/>
                    </a:lnTo>
                    <a:lnTo>
                      <a:pt x="42" y="41"/>
                    </a:lnTo>
                    <a:lnTo>
                      <a:pt x="44" y="37"/>
                    </a:lnTo>
                    <a:lnTo>
                      <a:pt x="46" y="34"/>
                    </a:lnTo>
                    <a:lnTo>
                      <a:pt x="48" y="29"/>
                    </a:lnTo>
                    <a:lnTo>
                      <a:pt x="49" y="24"/>
                    </a:lnTo>
                    <a:lnTo>
                      <a:pt x="48" y="20"/>
                    </a:lnTo>
                    <a:lnTo>
                      <a:pt x="46" y="15"/>
                    </a:lnTo>
                    <a:lnTo>
                      <a:pt x="44" y="10"/>
                    </a:lnTo>
                    <a:lnTo>
                      <a:pt x="42" y="7"/>
                    </a:lnTo>
                    <a:lnTo>
                      <a:pt x="38" y="4"/>
                    </a:lnTo>
                    <a:lnTo>
                      <a:pt x="33" y="2"/>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2" name="Freeform 564"/>
              <p:cNvSpPr>
                <a:spLocks/>
              </p:cNvSpPr>
              <p:nvPr/>
            </p:nvSpPr>
            <p:spPr bwMode="auto">
              <a:xfrm>
                <a:off x="4999" y="2756"/>
                <a:ext cx="8" cy="8"/>
              </a:xfrm>
              <a:custGeom>
                <a:avLst/>
                <a:gdLst>
                  <a:gd name="T0" fmla="*/ 25 w 49"/>
                  <a:gd name="T1" fmla="*/ 0 h 48"/>
                  <a:gd name="T2" fmla="*/ 19 w 49"/>
                  <a:gd name="T3" fmla="*/ 0 h 48"/>
                  <a:gd name="T4" fmla="*/ 16 w 49"/>
                  <a:gd name="T5" fmla="*/ 2 h 48"/>
                  <a:gd name="T6" fmla="*/ 11 w 49"/>
                  <a:gd name="T7" fmla="*/ 4 h 48"/>
                  <a:gd name="T8" fmla="*/ 7 w 49"/>
                  <a:gd name="T9" fmla="*/ 8 h 48"/>
                  <a:gd name="T10" fmla="*/ 5 w 49"/>
                  <a:gd name="T11" fmla="*/ 11 h 48"/>
                  <a:gd name="T12" fmla="*/ 3 w 49"/>
                  <a:gd name="T13" fmla="*/ 15 h 48"/>
                  <a:gd name="T14" fmla="*/ 1 w 49"/>
                  <a:gd name="T15" fmla="*/ 19 h 48"/>
                  <a:gd name="T16" fmla="*/ 0 w 49"/>
                  <a:gd name="T17" fmla="*/ 24 h 48"/>
                  <a:gd name="T18" fmla="*/ 1 w 49"/>
                  <a:gd name="T19" fmla="*/ 29 h 48"/>
                  <a:gd name="T20" fmla="*/ 3 w 49"/>
                  <a:gd name="T21" fmla="*/ 34 h 48"/>
                  <a:gd name="T22" fmla="*/ 5 w 49"/>
                  <a:gd name="T23" fmla="*/ 37 h 48"/>
                  <a:gd name="T24" fmla="*/ 7 w 49"/>
                  <a:gd name="T25" fmla="*/ 41 h 48"/>
                  <a:gd name="T26" fmla="*/ 11 w 49"/>
                  <a:gd name="T27" fmla="*/ 44 h 48"/>
                  <a:gd name="T28" fmla="*/ 16 w 49"/>
                  <a:gd name="T29" fmla="*/ 47 h 48"/>
                  <a:gd name="T30" fmla="*/ 19 w 49"/>
                  <a:gd name="T31" fmla="*/ 48 h 48"/>
                  <a:gd name="T32" fmla="*/ 25 w 49"/>
                  <a:gd name="T33" fmla="*/ 48 h 48"/>
                  <a:gd name="T34" fmla="*/ 30 w 49"/>
                  <a:gd name="T35" fmla="*/ 48 h 48"/>
                  <a:gd name="T36" fmla="*/ 33 w 49"/>
                  <a:gd name="T37" fmla="*/ 47 h 48"/>
                  <a:gd name="T38" fmla="*/ 38 w 49"/>
                  <a:gd name="T39" fmla="*/ 44 h 48"/>
                  <a:gd name="T40" fmla="*/ 42 w 49"/>
                  <a:gd name="T41" fmla="*/ 41 h 48"/>
                  <a:gd name="T42" fmla="*/ 44 w 49"/>
                  <a:gd name="T43" fmla="*/ 37 h 48"/>
                  <a:gd name="T44" fmla="*/ 46 w 49"/>
                  <a:gd name="T45" fmla="*/ 34 h 48"/>
                  <a:gd name="T46" fmla="*/ 47 w 49"/>
                  <a:gd name="T47" fmla="*/ 29 h 48"/>
                  <a:gd name="T48" fmla="*/ 49 w 49"/>
                  <a:gd name="T49" fmla="*/ 24 h 48"/>
                  <a:gd name="T50" fmla="*/ 47 w 49"/>
                  <a:gd name="T51" fmla="*/ 19 h 48"/>
                  <a:gd name="T52" fmla="*/ 46 w 49"/>
                  <a:gd name="T53" fmla="*/ 15 h 48"/>
                  <a:gd name="T54" fmla="*/ 44 w 49"/>
                  <a:gd name="T55" fmla="*/ 11 h 48"/>
                  <a:gd name="T56" fmla="*/ 42 w 49"/>
                  <a:gd name="T57" fmla="*/ 8 h 48"/>
                  <a:gd name="T58" fmla="*/ 38 w 49"/>
                  <a:gd name="T59" fmla="*/ 4 h 48"/>
                  <a:gd name="T60" fmla="*/ 33 w 49"/>
                  <a:gd name="T61" fmla="*/ 2 h 48"/>
                  <a:gd name="T62" fmla="*/ 30 w 49"/>
                  <a:gd name="T63" fmla="*/ 0 h 48"/>
                  <a:gd name="T64" fmla="*/ 25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5" y="0"/>
                    </a:moveTo>
                    <a:lnTo>
                      <a:pt x="19" y="0"/>
                    </a:lnTo>
                    <a:lnTo>
                      <a:pt x="16" y="2"/>
                    </a:lnTo>
                    <a:lnTo>
                      <a:pt x="11" y="4"/>
                    </a:lnTo>
                    <a:lnTo>
                      <a:pt x="7" y="8"/>
                    </a:lnTo>
                    <a:lnTo>
                      <a:pt x="5" y="11"/>
                    </a:lnTo>
                    <a:lnTo>
                      <a:pt x="3" y="15"/>
                    </a:lnTo>
                    <a:lnTo>
                      <a:pt x="1" y="19"/>
                    </a:lnTo>
                    <a:lnTo>
                      <a:pt x="0" y="24"/>
                    </a:lnTo>
                    <a:lnTo>
                      <a:pt x="1" y="29"/>
                    </a:lnTo>
                    <a:lnTo>
                      <a:pt x="3" y="34"/>
                    </a:lnTo>
                    <a:lnTo>
                      <a:pt x="5" y="37"/>
                    </a:lnTo>
                    <a:lnTo>
                      <a:pt x="7" y="41"/>
                    </a:lnTo>
                    <a:lnTo>
                      <a:pt x="11" y="44"/>
                    </a:lnTo>
                    <a:lnTo>
                      <a:pt x="16" y="47"/>
                    </a:lnTo>
                    <a:lnTo>
                      <a:pt x="19" y="48"/>
                    </a:lnTo>
                    <a:lnTo>
                      <a:pt x="25" y="48"/>
                    </a:lnTo>
                    <a:lnTo>
                      <a:pt x="30" y="48"/>
                    </a:lnTo>
                    <a:lnTo>
                      <a:pt x="33" y="47"/>
                    </a:lnTo>
                    <a:lnTo>
                      <a:pt x="38" y="44"/>
                    </a:lnTo>
                    <a:lnTo>
                      <a:pt x="42" y="41"/>
                    </a:lnTo>
                    <a:lnTo>
                      <a:pt x="44" y="37"/>
                    </a:lnTo>
                    <a:lnTo>
                      <a:pt x="46" y="34"/>
                    </a:lnTo>
                    <a:lnTo>
                      <a:pt x="47" y="29"/>
                    </a:lnTo>
                    <a:lnTo>
                      <a:pt x="49" y="24"/>
                    </a:lnTo>
                    <a:lnTo>
                      <a:pt x="47" y="19"/>
                    </a:lnTo>
                    <a:lnTo>
                      <a:pt x="46" y="15"/>
                    </a:lnTo>
                    <a:lnTo>
                      <a:pt x="44" y="11"/>
                    </a:lnTo>
                    <a:lnTo>
                      <a:pt x="42" y="8"/>
                    </a:lnTo>
                    <a:lnTo>
                      <a:pt x="38" y="4"/>
                    </a:lnTo>
                    <a:lnTo>
                      <a:pt x="33" y="2"/>
                    </a:lnTo>
                    <a:lnTo>
                      <a:pt x="3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3" name="Freeform 565"/>
              <p:cNvSpPr>
                <a:spLocks/>
              </p:cNvSpPr>
              <p:nvPr/>
            </p:nvSpPr>
            <p:spPr bwMode="auto">
              <a:xfrm>
                <a:off x="5022" y="2799"/>
                <a:ext cx="8" cy="8"/>
              </a:xfrm>
              <a:custGeom>
                <a:avLst/>
                <a:gdLst>
                  <a:gd name="T0" fmla="*/ 24 w 47"/>
                  <a:gd name="T1" fmla="*/ 0 h 48"/>
                  <a:gd name="T2" fmla="*/ 19 w 47"/>
                  <a:gd name="T3" fmla="*/ 1 h 48"/>
                  <a:gd name="T4" fmla="*/ 14 w 47"/>
                  <a:gd name="T5" fmla="*/ 2 h 48"/>
                  <a:gd name="T6" fmla="*/ 10 w 47"/>
                  <a:gd name="T7" fmla="*/ 5 h 48"/>
                  <a:gd name="T8" fmla="*/ 6 w 47"/>
                  <a:gd name="T9" fmla="*/ 7 h 48"/>
                  <a:gd name="T10" fmla="*/ 4 w 47"/>
                  <a:gd name="T11" fmla="*/ 10 h 48"/>
                  <a:gd name="T12" fmla="*/ 1 w 47"/>
                  <a:gd name="T13" fmla="*/ 15 h 48"/>
                  <a:gd name="T14" fmla="*/ 0 w 47"/>
                  <a:gd name="T15" fmla="*/ 20 h 48"/>
                  <a:gd name="T16" fmla="*/ 0 w 47"/>
                  <a:gd name="T17" fmla="*/ 25 h 48"/>
                  <a:gd name="T18" fmla="*/ 0 w 47"/>
                  <a:gd name="T19" fmla="*/ 29 h 48"/>
                  <a:gd name="T20" fmla="*/ 1 w 47"/>
                  <a:gd name="T21" fmla="*/ 34 h 48"/>
                  <a:gd name="T22" fmla="*/ 4 w 47"/>
                  <a:gd name="T23" fmla="*/ 38 h 48"/>
                  <a:gd name="T24" fmla="*/ 6 w 47"/>
                  <a:gd name="T25" fmla="*/ 41 h 48"/>
                  <a:gd name="T26" fmla="*/ 10 w 47"/>
                  <a:gd name="T27" fmla="*/ 44 h 48"/>
                  <a:gd name="T28" fmla="*/ 14 w 47"/>
                  <a:gd name="T29" fmla="*/ 46 h 48"/>
                  <a:gd name="T30" fmla="*/ 19 w 47"/>
                  <a:gd name="T31" fmla="*/ 47 h 48"/>
                  <a:gd name="T32" fmla="*/ 24 w 47"/>
                  <a:gd name="T33" fmla="*/ 48 h 48"/>
                  <a:gd name="T34" fmla="*/ 29 w 47"/>
                  <a:gd name="T35" fmla="*/ 47 h 48"/>
                  <a:gd name="T36" fmla="*/ 33 w 47"/>
                  <a:gd name="T37" fmla="*/ 46 h 48"/>
                  <a:gd name="T38" fmla="*/ 37 w 47"/>
                  <a:gd name="T39" fmla="*/ 44 h 48"/>
                  <a:gd name="T40" fmla="*/ 40 w 47"/>
                  <a:gd name="T41" fmla="*/ 41 h 48"/>
                  <a:gd name="T42" fmla="*/ 44 w 47"/>
                  <a:gd name="T43" fmla="*/ 38 h 48"/>
                  <a:gd name="T44" fmla="*/ 45 w 47"/>
                  <a:gd name="T45" fmla="*/ 34 h 48"/>
                  <a:gd name="T46" fmla="*/ 47 w 47"/>
                  <a:gd name="T47" fmla="*/ 29 h 48"/>
                  <a:gd name="T48" fmla="*/ 47 w 47"/>
                  <a:gd name="T49" fmla="*/ 25 h 48"/>
                  <a:gd name="T50" fmla="*/ 47 w 47"/>
                  <a:gd name="T51" fmla="*/ 20 h 48"/>
                  <a:gd name="T52" fmla="*/ 45 w 47"/>
                  <a:gd name="T53" fmla="*/ 15 h 48"/>
                  <a:gd name="T54" fmla="*/ 44 w 47"/>
                  <a:gd name="T55" fmla="*/ 10 h 48"/>
                  <a:gd name="T56" fmla="*/ 40 w 47"/>
                  <a:gd name="T57" fmla="*/ 7 h 48"/>
                  <a:gd name="T58" fmla="*/ 37 w 47"/>
                  <a:gd name="T59" fmla="*/ 5 h 48"/>
                  <a:gd name="T60" fmla="*/ 33 w 47"/>
                  <a:gd name="T61" fmla="*/ 2 h 48"/>
                  <a:gd name="T62" fmla="*/ 29 w 47"/>
                  <a:gd name="T63" fmla="*/ 1 h 48"/>
                  <a:gd name="T64" fmla="*/ 24 w 47"/>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8">
                    <a:moveTo>
                      <a:pt x="24" y="0"/>
                    </a:moveTo>
                    <a:lnTo>
                      <a:pt x="19" y="1"/>
                    </a:lnTo>
                    <a:lnTo>
                      <a:pt x="14" y="2"/>
                    </a:lnTo>
                    <a:lnTo>
                      <a:pt x="10" y="5"/>
                    </a:lnTo>
                    <a:lnTo>
                      <a:pt x="6" y="7"/>
                    </a:lnTo>
                    <a:lnTo>
                      <a:pt x="4" y="10"/>
                    </a:lnTo>
                    <a:lnTo>
                      <a:pt x="1" y="15"/>
                    </a:lnTo>
                    <a:lnTo>
                      <a:pt x="0" y="20"/>
                    </a:lnTo>
                    <a:lnTo>
                      <a:pt x="0" y="25"/>
                    </a:lnTo>
                    <a:lnTo>
                      <a:pt x="0" y="29"/>
                    </a:lnTo>
                    <a:lnTo>
                      <a:pt x="1" y="34"/>
                    </a:lnTo>
                    <a:lnTo>
                      <a:pt x="4" y="38"/>
                    </a:lnTo>
                    <a:lnTo>
                      <a:pt x="6" y="41"/>
                    </a:lnTo>
                    <a:lnTo>
                      <a:pt x="10" y="44"/>
                    </a:lnTo>
                    <a:lnTo>
                      <a:pt x="14" y="46"/>
                    </a:lnTo>
                    <a:lnTo>
                      <a:pt x="19" y="47"/>
                    </a:lnTo>
                    <a:lnTo>
                      <a:pt x="24" y="48"/>
                    </a:lnTo>
                    <a:lnTo>
                      <a:pt x="29" y="47"/>
                    </a:lnTo>
                    <a:lnTo>
                      <a:pt x="33" y="46"/>
                    </a:lnTo>
                    <a:lnTo>
                      <a:pt x="37" y="44"/>
                    </a:lnTo>
                    <a:lnTo>
                      <a:pt x="40" y="41"/>
                    </a:lnTo>
                    <a:lnTo>
                      <a:pt x="44" y="38"/>
                    </a:lnTo>
                    <a:lnTo>
                      <a:pt x="45" y="34"/>
                    </a:lnTo>
                    <a:lnTo>
                      <a:pt x="47" y="29"/>
                    </a:lnTo>
                    <a:lnTo>
                      <a:pt x="47" y="25"/>
                    </a:lnTo>
                    <a:lnTo>
                      <a:pt x="47" y="20"/>
                    </a:lnTo>
                    <a:lnTo>
                      <a:pt x="45" y="15"/>
                    </a:lnTo>
                    <a:lnTo>
                      <a:pt x="44" y="10"/>
                    </a:lnTo>
                    <a:lnTo>
                      <a:pt x="40" y="7"/>
                    </a:lnTo>
                    <a:lnTo>
                      <a:pt x="37" y="5"/>
                    </a:lnTo>
                    <a:lnTo>
                      <a:pt x="33" y="2"/>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4" name="Freeform 566"/>
              <p:cNvSpPr>
                <a:spLocks/>
              </p:cNvSpPr>
              <p:nvPr/>
            </p:nvSpPr>
            <p:spPr bwMode="auto">
              <a:xfrm>
                <a:off x="5045" y="2831"/>
                <a:ext cx="8" cy="8"/>
              </a:xfrm>
              <a:custGeom>
                <a:avLst/>
                <a:gdLst>
                  <a:gd name="T0" fmla="*/ 24 w 48"/>
                  <a:gd name="T1" fmla="*/ 0 h 48"/>
                  <a:gd name="T2" fmla="*/ 19 w 48"/>
                  <a:gd name="T3" fmla="*/ 0 h 48"/>
                  <a:gd name="T4" fmla="*/ 15 w 48"/>
                  <a:gd name="T5" fmla="*/ 2 h 48"/>
                  <a:gd name="T6" fmla="*/ 11 w 48"/>
                  <a:gd name="T7" fmla="*/ 4 h 48"/>
                  <a:gd name="T8" fmla="*/ 8 w 48"/>
                  <a:gd name="T9" fmla="*/ 7 h 48"/>
                  <a:gd name="T10" fmla="*/ 4 w 48"/>
                  <a:gd name="T11" fmla="*/ 11 h 48"/>
                  <a:gd name="T12" fmla="*/ 2 w 48"/>
                  <a:gd name="T13" fmla="*/ 15 h 48"/>
                  <a:gd name="T14" fmla="*/ 0 w 48"/>
                  <a:gd name="T15" fmla="*/ 19 h 48"/>
                  <a:gd name="T16" fmla="*/ 0 w 48"/>
                  <a:gd name="T17" fmla="*/ 24 h 48"/>
                  <a:gd name="T18" fmla="*/ 0 w 48"/>
                  <a:gd name="T19" fmla="*/ 29 h 48"/>
                  <a:gd name="T20" fmla="*/ 2 w 48"/>
                  <a:gd name="T21" fmla="*/ 33 h 48"/>
                  <a:gd name="T22" fmla="*/ 4 w 48"/>
                  <a:gd name="T23" fmla="*/ 37 h 48"/>
                  <a:gd name="T24" fmla="*/ 8 w 48"/>
                  <a:gd name="T25" fmla="*/ 41 h 48"/>
                  <a:gd name="T26" fmla="*/ 11 w 48"/>
                  <a:gd name="T27" fmla="*/ 44 h 48"/>
                  <a:gd name="T28" fmla="*/ 15 w 48"/>
                  <a:gd name="T29" fmla="*/ 46 h 48"/>
                  <a:gd name="T30" fmla="*/ 19 w 48"/>
                  <a:gd name="T31" fmla="*/ 48 h 48"/>
                  <a:gd name="T32" fmla="*/ 24 w 48"/>
                  <a:gd name="T33" fmla="*/ 48 h 48"/>
                  <a:gd name="T34" fmla="*/ 29 w 48"/>
                  <a:gd name="T35" fmla="*/ 48 h 48"/>
                  <a:gd name="T36" fmla="*/ 34 w 48"/>
                  <a:gd name="T37" fmla="*/ 46 h 48"/>
                  <a:gd name="T38" fmla="*/ 37 w 48"/>
                  <a:gd name="T39" fmla="*/ 44 h 48"/>
                  <a:gd name="T40" fmla="*/ 41 w 48"/>
                  <a:gd name="T41" fmla="*/ 41 h 48"/>
                  <a:gd name="T42" fmla="*/ 44 w 48"/>
                  <a:gd name="T43" fmla="*/ 37 h 48"/>
                  <a:gd name="T44" fmla="*/ 47 w 48"/>
                  <a:gd name="T45" fmla="*/ 33 h 48"/>
                  <a:gd name="T46" fmla="*/ 48 w 48"/>
                  <a:gd name="T47" fmla="*/ 29 h 48"/>
                  <a:gd name="T48" fmla="*/ 48 w 48"/>
                  <a:gd name="T49" fmla="*/ 24 h 48"/>
                  <a:gd name="T50" fmla="*/ 48 w 48"/>
                  <a:gd name="T51" fmla="*/ 19 h 48"/>
                  <a:gd name="T52" fmla="*/ 47 w 48"/>
                  <a:gd name="T53" fmla="*/ 15 h 48"/>
                  <a:gd name="T54" fmla="*/ 44 w 48"/>
                  <a:gd name="T55" fmla="*/ 11 h 48"/>
                  <a:gd name="T56" fmla="*/ 41 w 48"/>
                  <a:gd name="T57" fmla="*/ 7 h 48"/>
                  <a:gd name="T58" fmla="*/ 37 w 48"/>
                  <a:gd name="T59" fmla="*/ 4 h 48"/>
                  <a:gd name="T60" fmla="*/ 34 w 48"/>
                  <a:gd name="T61" fmla="*/ 2 h 48"/>
                  <a:gd name="T62" fmla="*/ 29 w 48"/>
                  <a:gd name="T63" fmla="*/ 0 h 48"/>
                  <a:gd name="T64" fmla="*/ 24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4" y="0"/>
                    </a:moveTo>
                    <a:lnTo>
                      <a:pt x="19" y="0"/>
                    </a:lnTo>
                    <a:lnTo>
                      <a:pt x="15" y="2"/>
                    </a:lnTo>
                    <a:lnTo>
                      <a:pt x="11" y="4"/>
                    </a:lnTo>
                    <a:lnTo>
                      <a:pt x="8" y="7"/>
                    </a:lnTo>
                    <a:lnTo>
                      <a:pt x="4" y="11"/>
                    </a:lnTo>
                    <a:lnTo>
                      <a:pt x="2" y="15"/>
                    </a:lnTo>
                    <a:lnTo>
                      <a:pt x="0" y="19"/>
                    </a:lnTo>
                    <a:lnTo>
                      <a:pt x="0" y="24"/>
                    </a:lnTo>
                    <a:lnTo>
                      <a:pt x="0" y="29"/>
                    </a:lnTo>
                    <a:lnTo>
                      <a:pt x="2" y="33"/>
                    </a:lnTo>
                    <a:lnTo>
                      <a:pt x="4" y="37"/>
                    </a:lnTo>
                    <a:lnTo>
                      <a:pt x="8" y="41"/>
                    </a:lnTo>
                    <a:lnTo>
                      <a:pt x="11" y="44"/>
                    </a:lnTo>
                    <a:lnTo>
                      <a:pt x="15" y="46"/>
                    </a:lnTo>
                    <a:lnTo>
                      <a:pt x="19" y="48"/>
                    </a:lnTo>
                    <a:lnTo>
                      <a:pt x="24" y="48"/>
                    </a:lnTo>
                    <a:lnTo>
                      <a:pt x="29" y="48"/>
                    </a:lnTo>
                    <a:lnTo>
                      <a:pt x="34" y="46"/>
                    </a:lnTo>
                    <a:lnTo>
                      <a:pt x="37" y="44"/>
                    </a:lnTo>
                    <a:lnTo>
                      <a:pt x="41" y="41"/>
                    </a:lnTo>
                    <a:lnTo>
                      <a:pt x="44" y="37"/>
                    </a:lnTo>
                    <a:lnTo>
                      <a:pt x="47" y="33"/>
                    </a:lnTo>
                    <a:lnTo>
                      <a:pt x="48" y="29"/>
                    </a:lnTo>
                    <a:lnTo>
                      <a:pt x="48" y="24"/>
                    </a:lnTo>
                    <a:lnTo>
                      <a:pt x="48" y="19"/>
                    </a:lnTo>
                    <a:lnTo>
                      <a:pt x="47" y="15"/>
                    </a:lnTo>
                    <a:lnTo>
                      <a:pt x="44" y="11"/>
                    </a:lnTo>
                    <a:lnTo>
                      <a:pt x="41" y="7"/>
                    </a:lnTo>
                    <a:lnTo>
                      <a:pt x="37" y="4"/>
                    </a:lnTo>
                    <a:lnTo>
                      <a:pt x="34" y="2"/>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5" name="Freeform 567"/>
              <p:cNvSpPr>
                <a:spLocks/>
              </p:cNvSpPr>
              <p:nvPr/>
            </p:nvSpPr>
            <p:spPr bwMode="auto">
              <a:xfrm>
                <a:off x="5069" y="2850"/>
                <a:ext cx="8" cy="8"/>
              </a:xfrm>
              <a:custGeom>
                <a:avLst/>
                <a:gdLst>
                  <a:gd name="T0" fmla="*/ 24 w 48"/>
                  <a:gd name="T1" fmla="*/ 0 h 47"/>
                  <a:gd name="T2" fmla="*/ 19 w 48"/>
                  <a:gd name="T3" fmla="*/ 0 h 47"/>
                  <a:gd name="T4" fmla="*/ 15 w 48"/>
                  <a:gd name="T5" fmla="*/ 1 h 47"/>
                  <a:gd name="T6" fmla="*/ 11 w 48"/>
                  <a:gd name="T7" fmla="*/ 3 h 47"/>
                  <a:gd name="T8" fmla="*/ 7 w 48"/>
                  <a:gd name="T9" fmla="*/ 7 h 47"/>
                  <a:gd name="T10" fmla="*/ 4 w 48"/>
                  <a:gd name="T11" fmla="*/ 10 h 47"/>
                  <a:gd name="T12" fmla="*/ 2 w 48"/>
                  <a:gd name="T13" fmla="*/ 14 h 47"/>
                  <a:gd name="T14" fmla="*/ 0 w 48"/>
                  <a:gd name="T15" fmla="*/ 19 h 47"/>
                  <a:gd name="T16" fmla="*/ 0 w 48"/>
                  <a:gd name="T17" fmla="*/ 23 h 47"/>
                  <a:gd name="T18" fmla="*/ 0 w 48"/>
                  <a:gd name="T19" fmla="*/ 28 h 47"/>
                  <a:gd name="T20" fmla="*/ 2 w 48"/>
                  <a:gd name="T21" fmla="*/ 33 h 47"/>
                  <a:gd name="T22" fmla="*/ 4 w 48"/>
                  <a:gd name="T23" fmla="*/ 36 h 47"/>
                  <a:gd name="T24" fmla="*/ 7 w 48"/>
                  <a:gd name="T25" fmla="*/ 40 h 47"/>
                  <a:gd name="T26" fmla="*/ 11 w 48"/>
                  <a:gd name="T27" fmla="*/ 43 h 47"/>
                  <a:gd name="T28" fmla="*/ 15 w 48"/>
                  <a:gd name="T29" fmla="*/ 46 h 47"/>
                  <a:gd name="T30" fmla="*/ 19 w 48"/>
                  <a:gd name="T31" fmla="*/ 47 h 47"/>
                  <a:gd name="T32" fmla="*/ 24 w 48"/>
                  <a:gd name="T33" fmla="*/ 47 h 47"/>
                  <a:gd name="T34" fmla="*/ 29 w 48"/>
                  <a:gd name="T35" fmla="*/ 47 h 47"/>
                  <a:gd name="T36" fmla="*/ 33 w 48"/>
                  <a:gd name="T37" fmla="*/ 46 h 47"/>
                  <a:gd name="T38" fmla="*/ 37 w 48"/>
                  <a:gd name="T39" fmla="*/ 43 h 47"/>
                  <a:gd name="T40" fmla="*/ 41 w 48"/>
                  <a:gd name="T41" fmla="*/ 40 h 47"/>
                  <a:gd name="T42" fmla="*/ 44 w 48"/>
                  <a:gd name="T43" fmla="*/ 36 h 47"/>
                  <a:gd name="T44" fmla="*/ 46 w 48"/>
                  <a:gd name="T45" fmla="*/ 33 h 47"/>
                  <a:gd name="T46" fmla="*/ 48 w 48"/>
                  <a:gd name="T47" fmla="*/ 28 h 47"/>
                  <a:gd name="T48" fmla="*/ 48 w 48"/>
                  <a:gd name="T49" fmla="*/ 23 h 47"/>
                  <a:gd name="T50" fmla="*/ 48 w 48"/>
                  <a:gd name="T51" fmla="*/ 19 h 47"/>
                  <a:gd name="T52" fmla="*/ 46 w 48"/>
                  <a:gd name="T53" fmla="*/ 14 h 47"/>
                  <a:gd name="T54" fmla="*/ 44 w 48"/>
                  <a:gd name="T55" fmla="*/ 10 h 47"/>
                  <a:gd name="T56" fmla="*/ 41 w 48"/>
                  <a:gd name="T57" fmla="*/ 7 h 47"/>
                  <a:gd name="T58" fmla="*/ 37 w 48"/>
                  <a:gd name="T59" fmla="*/ 3 h 47"/>
                  <a:gd name="T60" fmla="*/ 33 w 48"/>
                  <a:gd name="T61" fmla="*/ 1 h 47"/>
                  <a:gd name="T62" fmla="*/ 29 w 48"/>
                  <a:gd name="T63" fmla="*/ 0 h 47"/>
                  <a:gd name="T64" fmla="*/ 24 w 48"/>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7">
                    <a:moveTo>
                      <a:pt x="24" y="0"/>
                    </a:moveTo>
                    <a:lnTo>
                      <a:pt x="19" y="0"/>
                    </a:lnTo>
                    <a:lnTo>
                      <a:pt x="15" y="1"/>
                    </a:lnTo>
                    <a:lnTo>
                      <a:pt x="11" y="3"/>
                    </a:lnTo>
                    <a:lnTo>
                      <a:pt x="7" y="7"/>
                    </a:lnTo>
                    <a:lnTo>
                      <a:pt x="4" y="10"/>
                    </a:lnTo>
                    <a:lnTo>
                      <a:pt x="2" y="14"/>
                    </a:lnTo>
                    <a:lnTo>
                      <a:pt x="0" y="19"/>
                    </a:lnTo>
                    <a:lnTo>
                      <a:pt x="0" y="23"/>
                    </a:lnTo>
                    <a:lnTo>
                      <a:pt x="0" y="28"/>
                    </a:lnTo>
                    <a:lnTo>
                      <a:pt x="2" y="33"/>
                    </a:lnTo>
                    <a:lnTo>
                      <a:pt x="4" y="36"/>
                    </a:lnTo>
                    <a:lnTo>
                      <a:pt x="7" y="40"/>
                    </a:lnTo>
                    <a:lnTo>
                      <a:pt x="11" y="43"/>
                    </a:lnTo>
                    <a:lnTo>
                      <a:pt x="15" y="46"/>
                    </a:lnTo>
                    <a:lnTo>
                      <a:pt x="19" y="47"/>
                    </a:lnTo>
                    <a:lnTo>
                      <a:pt x="24" y="47"/>
                    </a:lnTo>
                    <a:lnTo>
                      <a:pt x="29" y="47"/>
                    </a:lnTo>
                    <a:lnTo>
                      <a:pt x="33" y="46"/>
                    </a:lnTo>
                    <a:lnTo>
                      <a:pt x="37" y="43"/>
                    </a:lnTo>
                    <a:lnTo>
                      <a:pt x="41" y="40"/>
                    </a:lnTo>
                    <a:lnTo>
                      <a:pt x="44" y="36"/>
                    </a:lnTo>
                    <a:lnTo>
                      <a:pt x="46" y="33"/>
                    </a:lnTo>
                    <a:lnTo>
                      <a:pt x="48" y="28"/>
                    </a:lnTo>
                    <a:lnTo>
                      <a:pt x="48" y="23"/>
                    </a:lnTo>
                    <a:lnTo>
                      <a:pt x="48" y="19"/>
                    </a:lnTo>
                    <a:lnTo>
                      <a:pt x="46" y="14"/>
                    </a:lnTo>
                    <a:lnTo>
                      <a:pt x="44" y="10"/>
                    </a:lnTo>
                    <a:lnTo>
                      <a:pt x="41" y="7"/>
                    </a:lnTo>
                    <a:lnTo>
                      <a:pt x="37" y="3"/>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6" name="Freeform 568"/>
              <p:cNvSpPr>
                <a:spLocks/>
              </p:cNvSpPr>
              <p:nvPr/>
            </p:nvSpPr>
            <p:spPr bwMode="auto">
              <a:xfrm>
                <a:off x="5093" y="2857"/>
                <a:ext cx="8" cy="8"/>
              </a:xfrm>
              <a:custGeom>
                <a:avLst/>
                <a:gdLst>
                  <a:gd name="T0" fmla="*/ 24 w 49"/>
                  <a:gd name="T1" fmla="*/ 0 h 47"/>
                  <a:gd name="T2" fmla="*/ 19 w 49"/>
                  <a:gd name="T3" fmla="*/ 0 h 47"/>
                  <a:gd name="T4" fmla="*/ 16 w 49"/>
                  <a:gd name="T5" fmla="*/ 1 h 47"/>
                  <a:gd name="T6" fmla="*/ 11 w 49"/>
                  <a:gd name="T7" fmla="*/ 3 h 47"/>
                  <a:gd name="T8" fmla="*/ 7 w 49"/>
                  <a:gd name="T9" fmla="*/ 7 h 47"/>
                  <a:gd name="T10" fmla="*/ 5 w 49"/>
                  <a:gd name="T11" fmla="*/ 10 h 47"/>
                  <a:gd name="T12" fmla="*/ 3 w 49"/>
                  <a:gd name="T13" fmla="*/ 14 h 47"/>
                  <a:gd name="T14" fmla="*/ 1 w 49"/>
                  <a:gd name="T15" fmla="*/ 19 h 47"/>
                  <a:gd name="T16" fmla="*/ 0 w 49"/>
                  <a:gd name="T17" fmla="*/ 23 h 47"/>
                  <a:gd name="T18" fmla="*/ 1 w 49"/>
                  <a:gd name="T19" fmla="*/ 28 h 47"/>
                  <a:gd name="T20" fmla="*/ 3 w 49"/>
                  <a:gd name="T21" fmla="*/ 33 h 47"/>
                  <a:gd name="T22" fmla="*/ 5 w 49"/>
                  <a:gd name="T23" fmla="*/ 36 h 47"/>
                  <a:gd name="T24" fmla="*/ 7 w 49"/>
                  <a:gd name="T25" fmla="*/ 40 h 47"/>
                  <a:gd name="T26" fmla="*/ 11 w 49"/>
                  <a:gd name="T27" fmla="*/ 43 h 47"/>
                  <a:gd name="T28" fmla="*/ 16 w 49"/>
                  <a:gd name="T29" fmla="*/ 46 h 47"/>
                  <a:gd name="T30" fmla="*/ 19 w 49"/>
                  <a:gd name="T31" fmla="*/ 47 h 47"/>
                  <a:gd name="T32" fmla="*/ 24 w 49"/>
                  <a:gd name="T33" fmla="*/ 47 h 47"/>
                  <a:gd name="T34" fmla="*/ 29 w 49"/>
                  <a:gd name="T35" fmla="*/ 47 h 47"/>
                  <a:gd name="T36" fmla="*/ 33 w 49"/>
                  <a:gd name="T37" fmla="*/ 46 h 47"/>
                  <a:gd name="T38" fmla="*/ 38 w 49"/>
                  <a:gd name="T39" fmla="*/ 43 h 47"/>
                  <a:gd name="T40" fmla="*/ 42 w 49"/>
                  <a:gd name="T41" fmla="*/ 40 h 47"/>
                  <a:gd name="T42" fmla="*/ 44 w 49"/>
                  <a:gd name="T43" fmla="*/ 36 h 47"/>
                  <a:gd name="T44" fmla="*/ 46 w 49"/>
                  <a:gd name="T45" fmla="*/ 33 h 47"/>
                  <a:gd name="T46" fmla="*/ 47 w 49"/>
                  <a:gd name="T47" fmla="*/ 28 h 47"/>
                  <a:gd name="T48" fmla="*/ 49 w 49"/>
                  <a:gd name="T49" fmla="*/ 23 h 47"/>
                  <a:gd name="T50" fmla="*/ 47 w 49"/>
                  <a:gd name="T51" fmla="*/ 19 h 47"/>
                  <a:gd name="T52" fmla="*/ 46 w 49"/>
                  <a:gd name="T53" fmla="*/ 14 h 47"/>
                  <a:gd name="T54" fmla="*/ 44 w 49"/>
                  <a:gd name="T55" fmla="*/ 10 h 47"/>
                  <a:gd name="T56" fmla="*/ 42 w 49"/>
                  <a:gd name="T57" fmla="*/ 7 h 47"/>
                  <a:gd name="T58" fmla="*/ 38 w 49"/>
                  <a:gd name="T59" fmla="*/ 3 h 47"/>
                  <a:gd name="T60" fmla="*/ 33 w 49"/>
                  <a:gd name="T61" fmla="*/ 1 h 47"/>
                  <a:gd name="T62" fmla="*/ 29 w 49"/>
                  <a:gd name="T63" fmla="*/ 0 h 47"/>
                  <a:gd name="T64" fmla="*/ 24 w 49"/>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7">
                    <a:moveTo>
                      <a:pt x="24" y="0"/>
                    </a:moveTo>
                    <a:lnTo>
                      <a:pt x="19" y="0"/>
                    </a:lnTo>
                    <a:lnTo>
                      <a:pt x="16" y="1"/>
                    </a:lnTo>
                    <a:lnTo>
                      <a:pt x="11" y="3"/>
                    </a:lnTo>
                    <a:lnTo>
                      <a:pt x="7" y="7"/>
                    </a:lnTo>
                    <a:lnTo>
                      <a:pt x="5" y="10"/>
                    </a:lnTo>
                    <a:lnTo>
                      <a:pt x="3" y="14"/>
                    </a:lnTo>
                    <a:lnTo>
                      <a:pt x="1" y="19"/>
                    </a:lnTo>
                    <a:lnTo>
                      <a:pt x="0" y="23"/>
                    </a:lnTo>
                    <a:lnTo>
                      <a:pt x="1" y="28"/>
                    </a:lnTo>
                    <a:lnTo>
                      <a:pt x="3" y="33"/>
                    </a:lnTo>
                    <a:lnTo>
                      <a:pt x="5" y="36"/>
                    </a:lnTo>
                    <a:lnTo>
                      <a:pt x="7" y="40"/>
                    </a:lnTo>
                    <a:lnTo>
                      <a:pt x="11" y="43"/>
                    </a:lnTo>
                    <a:lnTo>
                      <a:pt x="16" y="46"/>
                    </a:lnTo>
                    <a:lnTo>
                      <a:pt x="19" y="47"/>
                    </a:lnTo>
                    <a:lnTo>
                      <a:pt x="24" y="47"/>
                    </a:lnTo>
                    <a:lnTo>
                      <a:pt x="29" y="47"/>
                    </a:lnTo>
                    <a:lnTo>
                      <a:pt x="33" y="46"/>
                    </a:lnTo>
                    <a:lnTo>
                      <a:pt x="38" y="43"/>
                    </a:lnTo>
                    <a:lnTo>
                      <a:pt x="42" y="40"/>
                    </a:lnTo>
                    <a:lnTo>
                      <a:pt x="44" y="36"/>
                    </a:lnTo>
                    <a:lnTo>
                      <a:pt x="46" y="33"/>
                    </a:lnTo>
                    <a:lnTo>
                      <a:pt x="47" y="28"/>
                    </a:lnTo>
                    <a:lnTo>
                      <a:pt x="49" y="23"/>
                    </a:lnTo>
                    <a:lnTo>
                      <a:pt x="47" y="19"/>
                    </a:lnTo>
                    <a:lnTo>
                      <a:pt x="46" y="14"/>
                    </a:lnTo>
                    <a:lnTo>
                      <a:pt x="44" y="10"/>
                    </a:lnTo>
                    <a:lnTo>
                      <a:pt x="42" y="7"/>
                    </a:lnTo>
                    <a:lnTo>
                      <a:pt x="38" y="3"/>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7" name="Freeform 569"/>
              <p:cNvSpPr>
                <a:spLocks/>
              </p:cNvSpPr>
              <p:nvPr/>
            </p:nvSpPr>
            <p:spPr bwMode="auto">
              <a:xfrm>
                <a:off x="5116" y="2857"/>
                <a:ext cx="8" cy="8"/>
              </a:xfrm>
              <a:custGeom>
                <a:avLst/>
                <a:gdLst>
                  <a:gd name="T0" fmla="*/ 25 w 49"/>
                  <a:gd name="T1" fmla="*/ 0 h 47"/>
                  <a:gd name="T2" fmla="*/ 19 w 49"/>
                  <a:gd name="T3" fmla="*/ 0 h 47"/>
                  <a:gd name="T4" fmla="*/ 16 w 49"/>
                  <a:gd name="T5" fmla="*/ 1 h 47"/>
                  <a:gd name="T6" fmla="*/ 11 w 49"/>
                  <a:gd name="T7" fmla="*/ 4 h 47"/>
                  <a:gd name="T8" fmla="*/ 8 w 49"/>
                  <a:gd name="T9" fmla="*/ 7 h 47"/>
                  <a:gd name="T10" fmla="*/ 5 w 49"/>
                  <a:gd name="T11" fmla="*/ 11 h 47"/>
                  <a:gd name="T12" fmla="*/ 3 w 49"/>
                  <a:gd name="T13" fmla="*/ 14 h 47"/>
                  <a:gd name="T14" fmla="*/ 2 w 49"/>
                  <a:gd name="T15" fmla="*/ 19 h 47"/>
                  <a:gd name="T16" fmla="*/ 0 w 49"/>
                  <a:gd name="T17" fmla="*/ 24 h 47"/>
                  <a:gd name="T18" fmla="*/ 2 w 49"/>
                  <a:gd name="T19" fmla="*/ 28 h 47"/>
                  <a:gd name="T20" fmla="*/ 3 w 49"/>
                  <a:gd name="T21" fmla="*/ 33 h 47"/>
                  <a:gd name="T22" fmla="*/ 5 w 49"/>
                  <a:gd name="T23" fmla="*/ 37 h 47"/>
                  <a:gd name="T24" fmla="*/ 8 w 49"/>
                  <a:gd name="T25" fmla="*/ 40 h 47"/>
                  <a:gd name="T26" fmla="*/ 11 w 49"/>
                  <a:gd name="T27" fmla="*/ 44 h 47"/>
                  <a:gd name="T28" fmla="*/ 16 w 49"/>
                  <a:gd name="T29" fmla="*/ 45 h 47"/>
                  <a:gd name="T30" fmla="*/ 19 w 49"/>
                  <a:gd name="T31" fmla="*/ 47 h 47"/>
                  <a:gd name="T32" fmla="*/ 25 w 49"/>
                  <a:gd name="T33" fmla="*/ 47 h 47"/>
                  <a:gd name="T34" fmla="*/ 30 w 49"/>
                  <a:gd name="T35" fmla="*/ 47 h 47"/>
                  <a:gd name="T36" fmla="*/ 34 w 49"/>
                  <a:gd name="T37" fmla="*/ 45 h 47"/>
                  <a:gd name="T38" fmla="*/ 38 w 49"/>
                  <a:gd name="T39" fmla="*/ 44 h 47"/>
                  <a:gd name="T40" fmla="*/ 42 w 49"/>
                  <a:gd name="T41" fmla="*/ 40 h 47"/>
                  <a:gd name="T42" fmla="*/ 44 w 49"/>
                  <a:gd name="T43" fmla="*/ 37 h 47"/>
                  <a:gd name="T44" fmla="*/ 47 w 49"/>
                  <a:gd name="T45" fmla="*/ 33 h 47"/>
                  <a:gd name="T46" fmla="*/ 48 w 49"/>
                  <a:gd name="T47" fmla="*/ 28 h 47"/>
                  <a:gd name="T48" fmla="*/ 49 w 49"/>
                  <a:gd name="T49" fmla="*/ 24 h 47"/>
                  <a:gd name="T50" fmla="*/ 48 w 49"/>
                  <a:gd name="T51" fmla="*/ 19 h 47"/>
                  <a:gd name="T52" fmla="*/ 47 w 49"/>
                  <a:gd name="T53" fmla="*/ 14 h 47"/>
                  <a:gd name="T54" fmla="*/ 44 w 49"/>
                  <a:gd name="T55" fmla="*/ 11 h 47"/>
                  <a:gd name="T56" fmla="*/ 42 w 49"/>
                  <a:gd name="T57" fmla="*/ 7 h 47"/>
                  <a:gd name="T58" fmla="*/ 38 w 49"/>
                  <a:gd name="T59" fmla="*/ 4 h 47"/>
                  <a:gd name="T60" fmla="*/ 34 w 49"/>
                  <a:gd name="T61" fmla="*/ 1 h 47"/>
                  <a:gd name="T62" fmla="*/ 30 w 49"/>
                  <a:gd name="T63" fmla="*/ 0 h 47"/>
                  <a:gd name="T64" fmla="*/ 25 w 49"/>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7">
                    <a:moveTo>
                      <a:pt x="25" y="0"/>
                    </a:moveTo>
                    <a:lnTo>
                      <a:pt x="19" y="0"/>
                    </a:lnTo>
                    <a:lnTo>
                      <a:pt x="16" y="1"/>
                    </a:lnTo>
                    <a:lnTo>
                      <a:pt x="11" y="4"/>
                    </a:lnTo>
                    <a:lnTo>
                      <a:pt x="8" y="7"/>
                    </a:lnTo>
                    <a:lnTo>
                      <a:pt x="5" y="11"/>
                    </a:lnTo>
                    <a:lnTo>
                      <a:pt x="3" y="14"/>
                    </a:lnTo>
                    <a:lnTo>
                      <a:pt x="2" y="19"/>
                    </a:lnTo>
                    <a:lnTo>
                      <a:pt x="0" y="24"/>
                    </a:lnTo>
                    <a:lnTo>
                      <a:pt x="2" y="28"/>
                    </a:lnTo>
                    <a:lnTo>
                      <a:pt x="3" y="33"/>
                    </a:lnTo>
                    <a:lnTo>
                      <a:pt x="5" y="37"/>
                    </a:lnTo>
                    <a:lnTo>
                      <a:pt x="8" y="40"/>
                    </a:lnTo>
                    <a:lnTo>
                      <a:pt x="11" y="44"/>
                    </a:lnTo>
                    <a:lnTo>
                      <a:pt x="16" y="45"/>
                    </a:lnTo>
                    <a:lnTo>
                      <a:pt x="19" y="47"/>
                    </a:lnTo>
                    <a:lnTo>
                      <a:pt x="25" y="47"/>
                    </a:lnTo>
                    <a:lnTo>
                      <a:pt x="30" y="47"/>
                    </a:lnTo>
                    <a:lnTo>
                      <a:pt x="34" y="45"/>
                    </a:lnTo>
                    <a:lnTo>
                      <a:pt x="38" y="44"/>
                    </a:lnTo>
                    <a:lnTo>
                      <a:pt x="42" y="40"/>
                    </a:lnTo>
                    <a:lnTo>
                      <a:pt x="44" y="37"/>
                    </a:lnTo>
                    <a:lnTo>
                      <a:pt x="47" y="33"/>
                    </a:lnTo>
                    <a:lnTo>
                      <a:pt x="48" y="28"/>
                    </a:lnTo>
                    <a:lnTo>
                      <a:pt x="49" y="24"/>
                    </a:lnTo>
                    <a:lnTo>
                      <a:pt x="48" y="19"/>
                    </a:lnTo>
                    <a:lnTo>
                      <a:pt x="47" y="14"/>
                    </a:lnTo>
                    <a:lnTo>
                      <a:pt x="44" y="11"/>
                    </a:lnTo>
                    <a:lnTo>
                      <a:pt x="42" y="7"/>
                    </a:lnTo>
                    <a:lnTo>
                      <a:pt x="38" y="4"/>
                    </a:lnTo>
                    <a:lnTo>
                      <a:pt x="34" y="1"/>
                    </a:lnTo>
                    <a:lnTo>
                      <a:pt x="3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8" name="Freeform 570"/>
              <p:cNvSpPr>
                <a:spLocks/>
              </p:cNvSpPr>
              <p:nvPr/>
            </p:nvSpPr>
            <p:spPr bwMode="auto">
              <a:xfrm>
                <a:off x="5140" y="2852"/>
                <a:ext cx="7" cy="8"/>
              </a:xfrm>
              <a:custGeom>
                <a:avLst/>
                <a:gdLst>
                  <a:gd name="T0" fmla="*/ 24 w 48"/>
                  <a:gd name="T1" fmla="*/ 0 h 49"/>
                  <a:gd name="T2" fmla="*/ 19 w 48"/>
                  <a:gd name="T3" fmla="*/ 1 h 49"/>
                  <a:gd name="T4" fmla="*/ 15 w 48"/>
                  <a:gd name="T5" fmla="*/ 3 h 49"/>
                  <a:gd name="T6" fmla="*/ 10 w 48"/>
                  <a:gd name="T7" fmla="*/ 5 h 49"/>
                  <a:gd name="T8" fmla="*/ 6 w 48"/>
                  <a:gd name="T9" fmla="*/ 7 h 49"/>
                  <a:gd name="T10" fmla="*/ 4 w 48"/>
                  <a:gd name="T11" fmla="*/ 11 h 49"/>
                  <a:gd name="T12" fmla="*/ 2 w 48"/>
                  <a:gd name="T13" fmla="*/ 16 h 49"/>
                  <a:gd name="T14" fmla="*/ 0 w 48"/>
                  <a:gd name="T15" fmla="*/ 19 h 49"/>
                  <a:gd name="T16" fmla="*/ 0 w 48"/>
                  <a:gd name="T17" fmla="*/ 25 h 49"/>
                  <a:gd name="T18" fmla="*/ 0 w 48"/>
                  <a:gd name="T19" fmla="*/ 30 h 49"/>
                  <a:gd name="T20" fmla="*/ 2 w 48"/>
                  <a:gd name="T21" fmla="*/ 33 h 49"/>
                  <a:gd name="T22" fmla="*/ 4 w 48"/>
                  <a:gd name="T23" fmla="*/ 38 h 49"/>
                  <a:gd name="T24" fmla="*/ 6 w 48"/>
                  <a:gd name="T25" fmla="*/ 42 h 49"/>
                  <a:gd name="T26" fmla="*/ 10 w 48"/>
                  <a:gd name="T27" fmla="*/ 44 h 49"/>
                  <a:gd name="T28" fmla="*/ 15 w 48"/>
                  <a:gd name="T29" fmla="*/ 46 h 49"/>
                  <a:gd name="T30" fmla="*/ 19 w 48"/>
                  <a:gd name="T31" fmla="*/ 48 h 49"/>
                  <a:gd name="T32" fmla="*/ 24 w 48"/>
                  <a:gd name="T33" fmla="*/ 49 h 49"/>
                  <a:gd name="T34" fmla="*/ 29 w 48"/>
                  <a:gd name="T35" fmla="*/ 48 h 49"/>
                  <a:gd name="T36" fmla="*/ 34 w 48"/>
                  <a:gd name="T37" fmla="*/ 46 h 49"/>
                  <a:gd name="T38" fmla="*/ 37 w 48"/>
                  <a:gd name="T39" fmla="*/ 44 h 49"/>
                  <a:gd name="T40" fmla="*/ 41 w 48"/>
                  <a:gd name="T41" fmla="*/ 42 h 49"/>
                  <a:gd name="T42" fmla="*/ 44 w 48"/>
                  <a:gd name="T43" fmla="*/ 38 h 49"/>
                  <a:gd name="T44" fmla="*/ 45 w 48"/>
                  <a:gd name="T45" fmla="*/ 33 h 49"/>
                  <a:gd name="T46" fmla="*/ 48 w 48"/>
                  <a:gd name="T47" fmla="*/ 30 h 49"/>
                  <a:gd name="T48" fmla="*/ 48 w 48"/>
                  <a:gd name="T49" fmla="*/ 25 h 49"/>
                  <a:gd name="T50" fmla="*/ 48 w 48"/>
                  <a:gd name="T51" fmla="*/ 19 h 49"/>
                  <a:gd name="T52" fmla="*/ 45 w 48"/>
                  <a:gd name="T53" fmla="*/ 16 h 49"/>
                  <a:gd name="T54" fmla="*/ 44 w 48"/>
                  <a:gd name="T55" fmla="*/ 11 h 49"/>
                  <a:gd name="T56" fmla="*/ 41 w 48"/>
                  <a:gd name="T57" fmla="*/ 7 h 49"/>
                  <a:gd name="T58" fmla="*/ 37 w 48"/>
                  <a:gd name="T59" fmla="*/ 5 h 49"/>
                  <a:gd name="T60" fmla="*/ 34 w 48"/>
                  <a:gd name="T61" fmla="*/ 3 h 49"/>
                  <a:gd name="T62" fmla="*/ 29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19" y="1"/>
                    </a:lnTo>
                    <a:lnTo>
                      <a:pt x="15" y="3"/>
                    </a:lnTo>
                    <a:lnTo>
                      <a:pt x="10" y="5"/>
                    </a:lnTo>
                    <a:lnTo>
                      <a:pt x="6" y="7"/>
                    </a:lnTo>
                    <a:lnTo>
                      <a:pt x="4" y="11"/>
                    </a:lnTo>
                    <a:lnTo>
                      <a:pt x="2" y="16"/>
                    </a:lnTo>
                    <a:lnTo>
                      <a:pt x="0" y="19"/>
                    </a:lnTo>
                    <a:lnTo>
                      <a:pt x="0" y="25"/>
                    </a:lnTo>
                    <a:lnTo>
                      <a:pt x="0" y="30"/>
                    </a:lnTo>
                    <a:lnTo>
                      <a:pt x="2" y="33"/>
                    </a:lnTo>
                    <a:lnTo>
                      <a:pt x="4" y="38"/>
                    </a:lnTo>
                    <a:lnTo>
                      <a:pt x="6" y="42"/>
                    </a:lnTo>
                    <a:lnTo>
                      <a:pt x="10" y="44"/>
                    </a:lnTo>
                    <a:lnTo>
                      <a:pt x="15" y="46"/>
                    </a:lnTo>
                    <a:lnTo>
                      <a:pt x="19" y="48"/>
                    </a:lnTo>
                    <a:lnTo>
                      <a:pt x="24" y="49"/>
                    </a:lnTo>
                    <a:lnTo>
                      <a:pt x="29" y="48"/>
                    </a:lnTo>
                    <a:lnTo>
                      <a:pt x="34" y="46"/>
                    </a:lnTo>
                    <a:lnTo>
                      <a:pt x="37" y="44"/>
                    </a:lnTo>
                    <a:lnTo>
                      <a:pt x="41" y="42"/>
                    </a:lnTo>
                    <a:lnTo>
                      <a:pt x="44" y="38"/>
                    </a:lnTo>
                    <a:lnTo>
                      <a:pt x="45" y="33"/>
                    </a:lnTo>
                    <a:lnTo>
                      <a:pt x="48" y="30"/>
                    </a:lnTo>
                    <a:lnTo>
                      <a:pt x="48" y="25"/>
                    </a:lnTo>
                    <a:lnTo>
                      <a:pt x="48" y="19"/>
                    </a:lnTo>
                    <a:lnTo>
                      <a:pt x="45" y="16"/>
                    </a:lnTo>
                    <a:lnTo>
                      <a:pt x="44" y="11"/>
                    </a:lnTo>
                    <a:lnTo>
                      <a:pt x="41" y="7"/>
                    </a:lnTo>
                    <a:lnTo>
                      <a:pt x="37" y="5"/>
                    </a:lnTo>
                    <a:lnTo>
                      <a:pt x="34" y="3"/>
                    </a:lnTo>
                    <a:lnTo>
                      <a:pt x="29"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9" name="Freeform 571"/>
              <p:cNvSpPr>
                <a:spLocks/>
              </p:cNvSpPr>
              <p:nvPr/>
            </p:nvSpPr>
            <p:spPr bwMode="auto">
              <a:xfrm>
                <a:off x="5163" y="2846"/>
                <a:ext cx="5" cy="7"/>
              </a:xfrm>
              <a:custGeom>
                <a:avLst/>
                <a:gdLst>
                  <a:gd name="T0" fmla="*/ 24 w 26"/>
                  <a:gd name="T1" fmla="*/ 0 h 47"/>
                  <a:gd name="T2" fmla="*/ 19 w 26"/>
                  <a:gd name="T3" fmla="*/ 0 h 47"/>
                  <a:gd name="T4" fmla="*/ 15 w 26"/>
                  <a:gd name="T5" fmla="*/ 1 h 47"/>
                  <a:gd name="T6" fmla="*/ 11 w 26"/>
                  <a:gd name="T7" fmla="*/ 3 h 47"/>
                  <a:gd name="T8" fmla="*/ 7 w 26"/>
                  <a:gd name="T9" fmla="*/ 7 h 47"/>
                  <a:gd name="T10" fmla="*/ 4 w 26"/>
                  <a:gd name="T11" fmla="*/ 10 h 47"/>
                  <a:gd name="T12" fmla="*/ 2 w 26"/>
                  <a:gd name="T13" fmla="*/ 14 h 47"/>
                  <a:gd name="T14" fmla="*/ 0 w 26"/>
                  <a:gd name="T15" fmla="*/ 19 h 47"/>
                  <a:gd name="T16" fmla="*/ 0 w 26"/>
                  <a:gd name="T17" fmla="*/ 23 h 47"/>
                  <a:gd name="T18" fmla="*/ 0 w 26"/>
                  <a:gd name="T19" fmla="*/ 28 h 47"/>
                  <a:gd name="T20" fmla="*/ 2 w 26"/>
                  <a:gd name="T21" fmla="*/ 33 h 47"/>
                  <a:gd name="T22" fmla="*/ 4 w 26"/>
                  <a:gd name="T23" fmla="*/ 36 h 47"/>
                  <a:gd name="T24" fmla="*/ 7 w 26"/>
                  <a:gd name="T25" fmla="*/ 40 h 47"/>
                  <a:gd name="T26" fmla="*/ 11 w 26"/>
                  <a:gd name="T27" fmla="*/ 43 h 47"/>
                  <a:gd name="T28" fmla="*/ 15 w 26"/>
                  <a:gd name="T29" fmla="*/ 46 h 47"/>
                  <a:gd name="T30" fmla="*/ 19 w 26"/>
                  <a:gd name="T31" fmla="*/ 47 h 47"/>
                  <a:gd name="T32" fmla="*/ 24 w 26"/>
                  <a:gd name="T33" fmla="*/ 47 h 47"/>
                  <a:gd name="T34" fmla="*/ 25 w 26"/>
                  <a:gd name="T35" fmla="*/ 47 h 47"/>
                  <a:gd name="T36" fmla="*/ 26 w 26"/>
                  <a:gd name="T37" fmla="*/ 47 h 47"/>
                  <a:gd name="T38" fmla="*/ 26 w 26"/>
                  <a:gd name="T39" fmla="*/ 0 h 47"/>
                  <a:gd name="T40" fmla="*/ 25 w 26"/>
                  <a:gd name="T41" fmla="*/ 0 h 47"/>
                  <a:gd name="T42" fmla="*/ 24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24" y="0"/>
                    </a:moveTo>
                    <a:lnTo>
                      <a:pt x="19" y="0"/>
                    </a:lnTo>
                    <a:lnTo>
                      <a:pt x="15" y="1"/>
                    </a:lnTo>
                    <a:lnTo>
                      <a:pt x="11" y="3"/>
                    </a:lnTo>
                    <a:lnTo>
                      <a:pt x="7" y="7"/>
                    </a:lnTo>
                    <a:lnTo>
                      <a:pt x="4" y="10"/>
                    </a:lnTo>
                    <a:lnTo>
                      <a:pt x="2" y="14"/>
                    </a:lnTo>
                    <a:lnTo>
                      <a:pt x="0" y="19"/>
                    </a:lnTo>
                    <a:lnTo>
                      <a:pt x="0" y="23"/>
                    </a:lnTo>
                    <a:lnTo>
                      <a:pt x="0" y="28"/>
                    </a:lnTo>
                    <a:lnTo>
                      <a:pt x="2" y="33"/>
                    </a:lnTo>
                    <a:lnTo>
                      <a:pt x="4" y="36"/>
                    </a:lnTo>
                    <a:lnTo>
                      <a:pt x="7" y="40"/>
                    </a:lnTo>
                    <a:lnTo>
                      <a:pt x="11" y="43"/>
                    </a:lnTo>
                    <a:lnTo>
                      <a:pt x="15" y="46"/>
                    </a:lnTo>
                    <a:lnTo>
                      <a:pt x="19" y="47"/>
                    </a:lnTo>
                    <a:lnTo>
                      <a:pt x="24" y="47"/>
                    </a:lnTo>
                    <a:lnTo>
                      <a:pt x="25" y="47"/>
                    </a:lnTo>
                    <a:lnTo>
                      <a:pt x="26" y="47"/>
                    </a:lnTo>
                    <a:lnTo>
                      <a:pt x="26" y="0"/>
                    </a:lnTo>
                    <a:lnTo>
                      <a:pt x="25"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0" name="Freeform 572"/>
              <p:cNvSpPr>
                <a:spLocks/>
              </p:cNvSpPr>
              <p:nvPr/>
            </p:nvSpPr>
            <p:spPr bwMode="auto">
              <a:xfrm>
                <a:off x="4697" y="2530"/>
                <a:ext cx="464" cy="337"/>
              </a:xfrm>
              <a:custGeom>
                <a:avLst/>
                <a:gdLst>
                  <a:gd name="T0" fmla="*/ 37 w 2787"/>
                  <a:gd name="T1" fmla="*/ 1941 h 2021"/>
                  <a:gd name="T2" fmla="*/ 106 w 2787"/>
                  <a:gd name="T3" fmla="*/ 1985 h 2021"/>
                  <a:gd name="T4" fmla="*/ 174 w 2787"/>
                  <a:gd name="T5" fmla="*/ 2015 h 2021"/>
                  <a:gd name="T6" fmla="*/ 249 w 2787"/>
                  <a:gd name="T7" fmla="*/ 2021 h 2021"/>
                  <a:gd name="T8" fmla="*/ 317 w 2787"/>
                  <a:gd name="T9" fmla="*/ 1990 h 2021"/>
                  <a:gd name="T10" fmla="*/ 386 w 2787"/>
                  <a:gd name="T11" fmla="*/ 1915 h 2021"/>
                  <a:gd name="T12" fmla="*/ 455 w 2787"/>
                  <a:gd name="T13" fmla="*/ 1804 h 2021"/>
                  <a:gd name="T14" fmla="*/ 529 w 2787"/>
                  <a:gd name="T15" fmla="*/ 1653 h 2021"/>
                  <a:gd name="T16" fmla="*/ 598 w 2787"/>
                  <a:gd name="T17" fmla="*/ 1467 h 2021"/>
                  <a:gd name="T18" fmla="*/ 673 w 2787"/>
                  <a:gd name="T19" fmla="*/ 1254 h 2021"/>
                  <a:gd name="T20" fmla="*/ 742 w 2787"/>
                  <a:gd name="T21" fmla="*/ 1017 h 2021"/>
                  <a:gd name="T22" fmla="*/ 810 w 2787"/>
                  <a:gd name="T23" fmla="*/ 787 h 2021"/>
                  <a:gd name="T24" fmla="*/ 879 w 2787"/>
                  <a:gd name="T25" fmla="*/ 562 h 2021"/>
                  <a:gd name="T26" fmla="*/ 953 w 2787"/>
                  <a:gd name="T27" fmla="*/ 362 h 2021"/>
                  <a:gd name="T28" fmla="*/ 1022 w 2787"/>
                  <a:gd name="T29" fmla="*/ 200 h 2021"/>
                  <a:gd name="T30" fmla="*/ 1091 w 2787"/>
                  <a:gd name="T31" fmla="*/ 82 h 2021"/>
                  <a:gd name="T32" fmla="*/ 1165 w 2787"/>
                  <a:gd name="T33" fmla="*/ 13 h 2021"/>
                  <a:gd name="T34" fmla="*/ 1234 w 2787"/>
                  <a:gd name="T35" fmla="*/ 0 h 2021"/>
                  <a:gd name="T36" fmla="*/ 1302 w 2787"/>
                  <a:gd name="T37" fmla="*/ 38 h 2021"/>
                  <a:gd name="T38" fmla="*/ 1371 w 2787"/>
                  <a:gd name="T39" fmla="*/ 132 h 2021"/>
                  <a:gd name="T40" fmla="*/ 1446 w 2787"/>
                  <a:gd name="T41" fmla="*/ 263 h 2021"/>
                  <a:gd name="T42" fmla="*/ 1515 w 2787"/>
                  <a:gd name="T43" fmla="*/ 431 h 2021"/>
                  <a:gd name="T44" fmla="*/ 1589 w 2787"/>
                  <a:gd name="T45" fmla="*/ 618 h 2021"/>
                  <a:gd name="T46" fmla="*/ 1658 w 2787"/>
                  <a:gd name="T47" fmla="*/ 823 h 2021"/>
                  <a:gd name="T48" fmla="*/ 1726 w 2787"/>
                  <a:gd name="T49" fmla="*/ 1029 h 2021"/>
                  <a:gd name="T50" fmla="*/ 1795 w 2787"/>
                  <a:gd name="T51" fmla="*/ 1223 h 2021"/>
                  <a:gd name="T52" fmla="*/ 1869 w 2787"/>
                  <a:gd name="T53" fmla="*/ 1410 h 2021"/>
                  <a:gd name="T54" fmla="*/ 1938 w 2787"/>
                  <a:gd name="T55" fmla="*/ 1572 h 2021"/>
                  <a:gd name="T56" fmla="*/ 2007 w 2787"/>
                  <a:gd name="T57" fmla="*/ 1709 h 2021"/>
                  <a:gd name="T58" fmla="*/ 2082 w 2787"/>
                  <a:gd name="T59" fmla="*/ 1821 h 2021"/>
                  <a:gd name="T60" fmla="*/ 2151 w 2787"/>
                  <a:gd name="T61" fmla="*/ 1909 h 2021"/>
                  <a:gd name="T62" fmla="*/ 2225 w 2787"/>
                  <a:gd name="T63" fmla="*/ 1966 h 2021"/>
                  <a:gd name="T64" fmla="*/ 2288 w 2787"/>
                  <a:gd name="T65" fmla="*/ 2002 h 2021"/>
                  <a:gd name="T66" fmla="*/ 2362 w 2787"/>
                  <a:gd name="T67" fmla="*/ 2021 h 2021"/>
                  <a:gd name="T68" fmla="*/ 2505 w 2787"/>
                  <a:gd name="T69" fmla="*/ 2009 h 2021"/>
                  <a:gd name="T70" fmla="*/ 2574 w 2787"/>
                  <a:gd name="T71" fmla="*/ 1996 h 2021"/>
                  <a:gd name="T72" fmla="*/ 2642 w 2787"/>
                  <a:gd name="T73" fmla="*/ 1985 h 2021"/>
                  <a:gd name="T74" fmla="*/ 2718 w 2787"/>
                  <a:gd name="T75" fmla="*/ 1966 h 2021"/>
                  <a:gd name="T76" fmla="*/ 2787 w 2787"/>
                  <a:gd name="T77" fmla="*/ 1953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7" h="2021">
                    <a:moveTo>
                      <a:pt x="0" y="1915"/>
                    </a:moveTo>
                    <a:lnTo>
                      <a:pt x="37" y="1941"/>
                    </a:lnTo>
                    <a:lnTo>
                      <a:pt x="68" y="1966"/>
                    </a:lnTo>
                    <a:lnTo>
                      <a:pt x="106" y="1985"/>
                    </a:lnTo>
                    <a:lnTo>
                      <a:pt x="137" y="2002"/>
                    </a:lnTo>
                    <a:lnTo>
                      <a:pt x="174" y="2015"/>
                    </a:lnTo>
                    <a:lnTo>
                      <a:pt x="211" y="2021"/>
                    </a:lnTo>
                    <a:lnTo>
                      <a:pt x="249" y="2021"/>
                    </a:lnTo>
                    <a:lnTo>
                      <a:pt x="280" y="2009"/>
                    </a:lnTo>
                    <a:lnTo>
                      <a:pt x="317" y="1990"/>
                    </a:lnTo>
                    <a:lnTo>
                      <a:pt x="355" y="1958"/>
                    </a:lnTo>
                    <a:lnTo>
                      <a:pt x="386" y="1915"/>
                    </a:lnTo>
                    <a:lnTo>
                      <a:pt x="424" y="1872"/>
                    </a:lnTo>
                    <a:lnTo>
                      <a:pt x="455" y="1804"/>
                    </a:lnTo>
                    <a:lnTo>
                      <a:pt x="492" y="1735"/>
                    </a:lnTo>
                    <a:lnTo>
                      <a:pt x="529" y="1653"/>
                    </a:lnTo>
                    <a:lnTo>
                      <a:pt x="561" y="1566"/>
                    </a:lnTo>
                    <a:lnTo>
                      <a:pt x="598" y="1467"/>
                    </a:lnTo>
                    <a:lnTo>
                      <a:pt x="635" y="1360"/>
                    </a:lnTo>
                    <a:lnTo>
                      <a:pt x="673" y="1254"/>
                    </a:lnTo>
                    <a:lnTo>
                      <a:pt x="704" y="1136"/>
                    </a:lnTo>
                    <a:lnTo>
                      <a:pt x="742" y="1017"/>
                    </a:lnTo>
                    <a:lnTo>
                      <a:pt x="773" y="905"/>
                    </a:lnTo>
                    <a:lnTo>
                      <a:pt x="810" y="787"/>
                    </a:lnTo>
                    <a:lnTo>
                      <a:pt x="847" y="674"/>
                    </a:lnTo>
                    <a:lnTo>
                      <a:pt x="879" y="562"/>
                    </a:lnTo>
                    <a:lnTo>
                      <a:pt x="916" y="456"/>
                    </a:lnTo>
                    <a:lnTo>
                      <a:pt x="953" y="362"/>
                    </a:lnTo>
                    <a:lnTo>
                      <a:pt x="991" y="282"/>
                    </a:lnTo>
                    <a:lnTo>
                      <a:pt x="1022" y="200"/>
                    </a:lnTo>
                    <a:lnTo>
                      <a:pt x="1053" y="138"/>
                    </a:lnTo>
                    <a:lnTo>
                      <a:pt x="1091" y="82"/>
                    </a:lnTo>
                    <a:lnTo>
                      <a:pt x="1128" y="44"/>
                    </a:lnTo>
                    <a:lnTo>
                      <a:pt x="1165" y="13"/>
                    </a:lnTo>
                    <a:lnTo>
                      <a:pt x="1197" y="0"/>
                    </a:lnTo>
                    <a:lnTo>
                      <a:pt x="1234" y="0"/>
                    </a:lnTo>
                    <a:lnTo>
                      <a:pt x="1271" y="13"/>
                    </a:lnTo>
                    <a:lnTo>
                      <a:pt x="1302" y="38"/>
                    </a:lnTo>
                    <a:lnTo>
                      <a:pt x="1340" y="82"/>
                    </a:lnTo>
                    <a:lnTo>
                      <a:pt x="1371" y="132"/>
                    </a:lnTo>
                    <a:lnTo>
                      <a:pt x="1408" y="194"/>
                    </a:lnTo>
                    <a:lnTo>
                      <a:pt x="1446" y="263"/>
                    </a:lnTo>
                    <a:lnTo>
                      <a:pt x="1483" y="343"/>
                    </a:lnTo>
                    <a:lnTo>
                      <a:pt x="1515" y="431"/>
                    </a:lnTo>
                    <a:lnTo>
                      <a:pt x="1551" y="524"/>
                    </a:lnTo>
                    <a:lnTo>
                      <a:pt x="1589" y="618"/>
                    </a:lnTo>
                    <a:lnTo>
                      <a:pt x="1620" y="718"/>
                    </a:lnTo>
                    <a:lnTo>
                      <a:pt x="1658" y="823"/>
                    </a:lnTo>
                    <a:lnTo>
                      <a:pt x="1689" y="924"/>
                    </a:lnTo>
                    <a:lnTo>
                      <a:pt x="1726" y="1029"/>
                    </a:lnTo>
                    <a:lnTo>
                      <a:pt x="1764" y="1130"/>
                    </a:lnTo>
                    <a:lnTo>
                      <a:pt x="1795" y="1223"/>
                    </a:lnTo>
                    <a:lnTo>
                      <a:pt x="1833" y="1316"/>
                    </a:lnTo>
                    <a:lnTo>
                      <a:pt x="1869" y="1410"/>
                    </a:lnTo>
                    <a:lnTo>
                      <a:pt x="1907" y="1497"/>
                    </a:lnTo>
                    <a:lnTo>
                      <a:pt x="1938" y="1572"/>
                    </a:lnTo>
                    <a:lnTo>
                      <a:pt x="1976" y="1648"/>
                    </a:lnTo>
                    <a:lnTo>
                      <a:pt x="2007" y="1709"/>
                    </a:lnTo>
                    <a:lnTo>
                      <a:pt x="2044" y="1772"/>
                    </a:lnTo>
                    <a:lnTo>
                      <a:pt x="2082" y="1821"/>
                    </a:lnTo>
                    <a:lnTo>
                      <a:pt x="2113" y="1872"/>
                    </a:lnTo>
                    <a:lnTo>
                      <a:pt x="2151" y="1909"/>
                    </a:lnTo>
                    <a:lnTo>
                      <a:pt x="2187" y="1941"/>
                    </a:lnTo>
                    <a:lnTo>
                      <a:pt x="2225" y="1966"/>
                    </a:lnTo>
                    <a:lnTo>
                      <a:pt x="2256" y="1985"/>
                    </a:lnTo>
                    <a:lnTo>
                      <a:pt x="2288" y="2002"/>
                    </a:lnTo>
                    <a:lnTo>
                      <a:pt x="2325" y="2009"/>
                    </a:lnTo>
                    <a:lnTo>
                      <a:pt x="2362" y="2021"/>
                    </a:lnTo>
                    <a:lnTo>
                      <a:pt x="2469" y="2021"/>
                    </a:lnTo>
                    <a:lnTo>
                      <a:pt x="2505" y="2009"/>
                    </a:lnTo>
                    <a:lnTo>
                      <a:pt x="2537" y="2002"/>
                    </a:lnTo>
                    <a:lnTo>
                      <a:pt x="2574" y="1996"/>
                    </a:lnTo>
                    <a:lnTo>
                      <a:pt x="2606" y="1990"/>
                    </a:lnTo>
                    <a:lnTo>
                      <a:pt x="2642" y="1985"/>
                    </a:lnTo>
                    <a:lnTo>
                      <a:pt x="2680" y="1972"/>
                    </a:lnTo>
                    <a:lnTo>
                      <a:pt x="2718" y="1966"/>
                    </a:lnTo>
                    <a:lnTo>
                      <a:pt x="2749" y="1958"/>
                    </a:lnTo>
                    <a:lnTo>
                      <a:pt x="2787" y="1953"/>
                    </a:lnTo>
                  </a:path>
                </a:pathLst>
              </a:custGeom>
              <a:noFill/>
              <a:ln w="4763">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1" name="Freeform 573"/>
              <p:cNvSpPr>
                <a:spLocks/>
              </p:cNvSpPr>
              <p:nvPr/>
            </p:nvSpPr>
            <p:spPr bwMode="auto">
              <a:xfrm>
                <a:off x="4902" y="2602"/>
                <a:ext cx="6" cy="53"/>
              </a:xfrm>
              <a:custGeom>
                <a:avLst/>
                <a:gdLst>
                  <a:gd name="T0" fmla="*/ 37 w 37"/>
                  <a:gd name="T1" fmla="*/ 318 h 318"/>
                  <a:gd name="T2" fmla="*/ 37 w 37"/>
                  <a:gd name="T3" fmla="*/ 0 h 318"/>
                  <a:gd name="T4" fmla="*/ 0 w 37"/>
                  <a:gd name="T5" fmla="*/ 69 h 318"/>
                </a:gdLst>
                <a:ahLst/>
                <a:cxnLst>
                  <a:cxn ang="0">
                    <a:pos x="T0" y="T1"/>
                  </a:cxn>
                  <a:cxn ang="0">
                    <a:pos x="T2" y="T3"/>
                  </a:cxn>
                  <a:cxn ang="0">
                    <a:pos x="T4" y="T5"/>
                  </a:cxn>
                </a:cxnLst>
                <a:rect l="0" t="0" r="r" b="b"/>
                <a:pathLst>
                  <a:path w="37" h="318">
                    <a:moveTo>
                      <a:pt x="37" y="318"/>
                    </a:moveTo>
                    <a:lnTo>
                      <a:pt x="37" y="0"/>
                    </a:lnTo>
                    <a:lnTo>
                      <a:pt x="0" y="6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2" name="Line 574"/>
              <p:cNvSpPr>
                <a:spLocks noChangeShapeType="1"/>
              </p:cNvSpPr>
              <p:nvPr/>
            </p:nvSpPr>
            <p:spPr bwMode="auto">
              <a:xfrm>
                <a:off x="4908" y="2602"/>
                <a:ext cx="7" cy="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3" name="Freeform 575"/>
              <p:cNvSpPr>
                <a:spLocks/>
              </p:cNvSpPr>
              <p:nvPr/>
            </p:nvSpPr>
            <p:spPr bwMode="auto">
              <a:xfrm>
                <a:off x="4894" y="2602"/>
                <a:ext cx="7" cy="53"/>
              </a:xfrm>
              <a:custGeom>
                <a:avLst/>
                <a:gdLst>
                  <a:gd name="T0" fmla="*/ 38 w 38"/>
                  <a:gd name="T1" fmla="*/ 318 h 318"/>
                  <a:gd name="T2" fmla="*/ 38 w 38"/>
                  <a:gd name="T3" fmla="*/ 0 h 318"/>
                  <a:gd name="T4" fmla="*/ 0 w 38"/>
                  <a:gd name="T5" fmla="*/ 69 h 318"/>
                </a:gdLst>
                <a:ahLst/>
                <a:cxnLst>
                  <a:cxn ang="0">
                    <a:pos x="T0" y="T1"/>
                  </a:cxn>
                  <a:cxn ang="0">
                    <a:pos x="T2" y="T3"/>
                  </a:cxn>
                  <a:cxn ang="0">
                    <a:pos x="T4" y="T5"/>
                  </a:cxn>
                </a:cxnLst>
                <a:rect l="0" t="0" r="r" b="b"/>
                <a:pathLst>
                  <a:path w="38" h="318">
                    <a:moveTo>
                      <a:pt x="38" y="318"/>
                    </a:moveTo>
                    <a:lnTo>
                      <a:pt x="38" y="0"/>
                    </a:lnTo>
                    <a:lnTo>
                      <a:pt x="0" y="69"/>
                    </a:lnTo>
                  </a:path>
                </a:pathLst>
              </a:custGeom>
              <a:noFill/>
              <a:ln w="3175">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4" name="Line 576"/>
              <p:cNvSpPr>
                <a:spLocks noChangeShapeType="1"/>
              </p:cNvSpPr>
              <p:nvPr/>
            </p:nvSpPr>
            <p:spPr bwMode="auto">
              <a:xfrm>
                <a:off x="4901" y="2602"/>
                <a:ext cx="6" cy="11"/>
              </a:xfrm>
              <a:prstGeom prst="line">
                <a:avLst/>
              </a:prstGeom>
              <a:noFill/>
              <a:ln w="3175">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5" name="Freeform 577"/>
              <p:cNvSpPr>
                <a:spLocks/>
              </p:cNvSpPr>
              <p:nvPr/>
            </p:nvSpPr>
            <p:spPr bwMode="auto">
              <a:xfrm>
                <a:off x="5129" y="3571"/>
                <a:ext cx="471" cy="0"/>
              </a:xfrm>
              <a:custGeom>
                <a:avLst/>
                <a:gdLst>
                  <a:gd name="T0" fmla="*/ 0 w 2824"/>
                  <a:gd name="T1" fmla="*/ 2824 w 2824"/>
                  <a:gd name="T2" fmla="*/ 0 w 2824"/>
                </a:gdLst>
                <a:ahLst/>
                <a:cxnLst>
                  <a:cxn ang="0">
                    <a:pos x="T0" y="0"/>
                  </a:cxn>
                  <a:cxn ang="0">
                    <a:pos x="T1" y="0"/>
                  </a:cxn>
                  <a:cxn ang="0">
                    <a:pos x="T2" y="0"/>
                  </a:cxn>
                </a:cxnLst>
                <a:rect l="0" t="0" r="r" b="b"/>
                <a:pathLst>
                  <a:path w="2824">
                    <a:moveTo>
                      <a:pt x="0" y="0"/>
                    </a:moveTo>
                    <a:lnTo>
                      <a:pt x="2824"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6" name="Line 578"/>
              <p:cNvSpPr>
                <a:spLocks noChangeShapeType="1"/>
              </p:cNvSpPr>
              <p:nvPr/>
            </p:nvSpPr>
            <p:spPr bwMode="auto">
              <a:xfrm flipV="1">
                <a:off x="5129" y="355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7" name="Rectangle 579"/>
              <p:cNvSpPr>
                <a:spLocks noChangeArrowheads="1"/>
              </p:cNvSpPr>
              <p:nvPr/>
            </p:nvSpPr>
            <p:spPr bwMode="auto">
              <a:xfrm>
                <a:off x="5091" y="3575"/>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5.6</a:t>
                </a:r>
                <a:endParaRPr kumimoji="0" lang="en-US" altLang="en-US" sz="1200" b="0" i="0" u="none" strike="noStrike" cap="none" normalizeH="0" baseline="0">
                  <a:ln>
                    <a:noFill/>
                  </a:ln>
                  <a:solidFill>
                    <a:schemeClr val="tx1"/>
                  </a:solidFill>
                  <a:effectLst/>
                  <a:cs typeface="Arial" pitchFamily="34" charset="0"/>
                </a:endParaRPr>
              </a:p>
            </p:txBody>
          </p:sp>
          <p:sp>
            <p:nvSpPr>
              <p:cNvPr id="278" name="Line 580"/>
              <p:cNvSpPr>
                <a:spLocks noChangeShapeType="1"/>
              </p:cNvSpPr>
              <p:nvPr/>
            </p:nvSpPr>
            <p:spPr bwMode="auto">
              <a:xfrm flipV="1">
                <a:off x="5149"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9" name="Line 581"/>
              <p:cNvSpPr>
                <a:spLocks noChangeShapeType="1"/>
              </p:cNvSpPr>
              <p:nvPr/>
            </p:nvSpPr>
            <p:spPr bwMode="auto">
              <a:xfrm flipV="1">
                <a:off x="5168"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0" name="Line 582"/>
              <p:cNvSpPr>
                <a:spLocks noChangeShapeType="1"/>
              </p:cNvSpPr>
              <p:nvPr/>
            </p:nvSpPr>
            <p:spPr bwMode="auto">
              <a:xfrm flipV="1">
                <a:off x="5186"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1" name="Line 583"/>
              <p:cNvSpPr>
                <a:spLocks noChangeShapeType="1"/>
              </p:cNvSpPr>
              <p:nvPr/>
            </p:nvSpPr>
            <p:spPr bwMode="auto">
              <a:xfrm flipV="1">
                <a:off x="5205"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2" name="Line 584"/>
              <p:cNvSpPr>
                <a:spLocks noChangeShapeType="1"/>
              </p:cNvSpPr>
              <p:nvPr/>
            </p:nvSpPr>
            <p:spPr bwMode="auto">
              <a:xfrm flipV="1">
                <a:off x="5224" y="355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3" name="Line 585"/>
              <p:cNvSpPr>
                <a:spLocks noChangeShapeType="1"/>
              </p:cNvSpPr>
              <p:nvPr/>
            </p:nvSpPr>
            <p:spPr bwMode="auto">
              <a:xfrm flipV="1">
                <a:off x="5243"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4" name="Line 586"/>
              <p:cNvSpPr>
                <a:spLocks noChangeShapeType="1"/>
              </p:cNvSpPr>
              <p:nvPr/>
            </p:nvSpPr>
            <p:spPr bwMode="auto">
              <a:xfrm flipV="1">
                <a:off x="5261"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5" name="Line 587"/>
              <p:cNvSpPr>
                <a:spLocks noChangeShapeType="1"/>
              </p:cNvSpPr>
              <p:nvPr/>
            </p:nvSpPr>
            <p:spPr bwMode="auto">
              <a:xfrm flipV="1">
                <a:off x="5280"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6" name="Line 588"/>
              <p:cNvSpPr>
                <a:spLocks noChangeShapeType="1"/>
              </p:cNvSpPr>
              <p:nvPr/>
            </p:nvSpPr>
            <p:spPr bwMode="auto">
              <a:xfrm flipV="1">
                <a:off x="5299"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7" name="Line 589"/>
              <p:cNvSpPr>
                <a:spLocks noChangeShapeType="1"/>
              </p:cNvSpPr>
              <p:nvPr/>
            </p:nvSpPr>
            <p:spPr bwMode="auto">
              <a:xfrm flipV="1">
                <a:off x="5317" y="355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8" name="Line 590"/>
              <p:cNvSpPr>
                <a:spLocks noChangeShapeType="1"/>
              </p:cNvSpPr>
              <p:nvPr/>
            </p:nvSpPr>
            <p:spPr bwMode="auto">
              <a:xfrm flipV="1">
                <a:off x="5336"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9" name="Line 591"/>
              <p:cNvSpPr>
                <a:spLocks noChangeShapeType="1"/>
              </p:cNvSpPr>
              <p:nvPr/>
            </p:nvSpPr>
            <p:spPr bwMode="auto">
              <a:xfrm flipV="1">
                <a:off x="5355"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0" name="Line 592"/>
              <p:cNvSpPr>
                <a:spLocks noChangeShapeType="1"/>
              </p:cNvSpPr>
              <p:nvPr/>
            </p:nvSpPr>
            <p:spPr bwMode="auto">
              <a:xfrm flipV="1">
                <a:off x="5375"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1" name="Line 593"/>
              <p:cNvSpPr>
                <a:spLocks noChangeShapeType="1"/>
              </p:cNvSpPr>
              <p:nvPr/>
            </p:nvSpPr>
            <p:spPr bwMode="auto">
              <a:xfrm flipV="1">
                <a:off x="5393"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2" name="Line 594"/>
              <p:cNvSpPr>
                <a:spLocks noChangeShapeType="1"/>
              </p:cNvSpPr>
              <p:nvPr/>
            </p:nvSpPr>
            <p:spPr bwMode="auto">
              <a:xfrm flipV="1">
                <a:off x="5412" y="355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3" name="Line 595"/>
              <p:cNvSpPr>
                <a:spLocks noChangeShapeType="1"/>
              </p:cNvSpPr>
              <p:nvPr/>
            </p:nvSpPr>
            <p:spPr bwMode="auto">
              <a:xfrm flipV="1">
                <a:off x="5431"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4" name="Line 596"/>
              <p:cNvSpPr>
                <a:spLocks noChangeShapeType="1"/>
              </p:cNvSpPr>
              <p:nvPr/>
            </p:nvSpPr>
            <p:spPr bwMode="auto">
              <a:xfrm flipV="1">
                <a:off x="5449"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5" name="Line 597"/>
              <p:cNvSpPr>
                <a:spLocks noChangeShapeType="1"/>
              </p:cNvSpPr>
              <p:nvPr/>
            </p:nvSpPr>
            <p:spPr bwMode="auto">
              <a:xfrm flipV="1">
                <a:off x="5468"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6" name="Line 598"/>
              <p:cNvSpPr>
                <a:spLocks noChangeShapeType="1"/>
              </p:cNvSpPr>
              <p:nvPr/>
            </p:nvSpPr>
            <p:spPr bwMode="auto">
              <a:xfrm flipV="1">
                <a:off x="5487"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7" name="Line 599"/>
              <p:cNvSpPr>
                <a:spLocks noChangeShapeType="1"/>
              </p:cNvSpPr>
              <p:nvPr/>
            </p:nvSpPr>
            <p:spPr bwMode="auto">
              <a:xfrm flipV="1">
                <a:off x="5505" y="355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8" name="Rectangle 600"/>
              <p:cNvSpPr>
                <a:spLocks noChangeArrowheads="1"/>
              </p:cNvSpPr>
              <p:nvPr/>
            </p:nvSpPr>
            <p:spPr bwMode="auto">
              <a:xfrm>
                <a:off x="5458" y="3575"/>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6.0</a:t>
                </a:r>
                <a:endParaRPr kumimoji="0" lang="en-US" altLang="en-US" sz="1200" b="0" i="0" u="none" strike="noStrike" cap="none" normalizeH="0" baseline="0">
                  <a:ln>
                    <a:noFill/>
                  </a:ln>
                  <a:solidFill>
                    <a:schemeClr val="tx1"/>
                  </a:solidFill>
                  <a:effectLst/>
                  <a:cs typeface="Arial" pitchFamily="34" charset="0"/>
                </a:endParaRPr>
              </a:p>
            </p:txBody>
          </p:sp>
          <p:sp>
            <p:nvSpPr>
              <p:cNvPr id="299" name="Line 601"/>
              <p:cNvSpPr>
                <a:spLocks noChangeShapeType="1"/>
              </p:cNvSpPr>
              <p:nvPr/>
            </p:nvSpPr>
            <p:spPr bwMode="auto">
              <a:xfrm flipV="1">
                <a:off x="5524"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0" name="Line 602"/>
              <p:cNvSpPr>
                <a:spLocks noChangeShapeType="1"/>
              </p:cNvSpPr>
              <p:nvPr/>
            </p:nvSpPr>
            <p:spPr bwMode="auto">
              <a:xfrm flipV="1">
                <a:off x="5543"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1" name="Line 603"/>
              <p:cNvSpPr>
                <a:spLocks noChangeShapeType="1"/>
              </p:cNvSpPr>
              <p:nvPr/>
            </p:nvSpPr>
            <p:spPr bwMode="auto">
              <a:xfrm flipV="1">
                <a:off x="5562"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2" name="Line 604"/>
              <p:cNvSpPr>
                <a:spLocks noChangeShapeType="1"/>
              </p:cNvSpPr>
              <p:nvPr/>
            </p:nvSpPr>
            <p:spPr bwMode="auto">
              <a:xfrm flipV="1">
                <a:off x="5580" y="3563"/>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3" name="Line 605"/>
              <p:cNvSpPr>
                <a:spLocks noChangeShapeType="1"/>
              </p:cNvSpPr>
              <p:nvPr/>
            </p:nvSpPr>
            <p:spPr bwMode="auto">
              <a:xfrm flipV="1">
                <a:off x="5600" y="355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4" name="Freeform 606"/>
              <p:cNvSpPr>
                <a:spLocks/>
              </p:cNvSpPr>
              <p:nvPr/>
            </p:nvSpPr>
            <p:spPr bwMode="auto">
              <a:xfrm>
                <a:off x="5129" y="3039"/>
                <a:ext cx="0" cy="532"/>
              </a:xfrm>
              <a:custGeom>
                <a:avLst/>
                <a:gdLst>
                  <a:gd name="T0" fmla="*/ 3188 h 3188"/>
                  <a:gd name="T1" fmla="*/ 0 h 3188"/>
                  <a:gd name="T2" fmla="*/ 3188 h 3188"/>
                </a:gdLst>
                <a:ahLst/>
                <a:cxnLst>
                  <a:cxn ang="0">
                    <a:pos x="0" y="T0"/>
                  </a:cxn>
                  <a:cxn ang="0">
                    <a:pos x="0" y="T1"/>
                  </a:cxn>
                  <a:cxn ang="0">
                    <a:pos x="0" y="T2"/>
                  </a:cxn>
                </a:cxnLst>
                <a:rect l="0" t="0" r="r" b="b"/>
                <a:pathLst>
                  <a:path h="3188">
                    <a:moveTo>
                      <a:pt x="0" y="3188"/>
                    </a:moveTo>
                    <a:lnTo>
                      <a:pt x="0" y="0"/>
                    </a:lnTo>
                    <a:lnTo>
                      <a:pt x="0" y="318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grpSp>
        <p:sp>
          <p:nvSpPr>
            <p:cNvPr id="7" name="Line 608"/>
            <p:cNvSpPr>
              <a:spLocks noChangeShapeType="1"/>
            </p:cNvSpPr>
            <p:nvPr/>
          </p:nvSpPr>
          <p:spPr bwMode="auto">
            <a:xfrm>
              <a:off x="7481364" y="5855171"/>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 name="Rectangle 609"/>
            <p:cNvSpPr>
              <a:spLocks noChangeArrowheads="1"/>
            </p:cNvSpPr>
            <p:nvPr/>
          </p:nvSpPr>
          <p:spPr bwMode="auto">
            <a:xfrm>
              <a:off x="7298045" y="5777347"/>
              <a:ext cx="1923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0.0</a:t>
              </a:r>
              <a:endParaRPr kumimoji="0" lang="en-US" altLang="en-US" sz="1200" b="0" i="0" u="none" strike="noStrike" cap="none" normalizeH="0" baseline="0">
                <a:ln>
                  <a:noFill/>
                </a:ln>
                <a:solidFill>
                  <a:schemeClr val="tx1"/>
                </a:solidFill>
                <a:effectLst/>
                <a:cs typeface="Arial" pitchFamily="34" charset="0"/>
              </a:endParaRPr>
            </a:p>
          </p:txBody>
        </p:sp>
        <p:sp>
          <p:nvSpPr>
            <p:cNvPr id="9" name="Line 610"/>
            <p:cNvSpPr>
              <a:spLocks noChangeShapeType="1"/>
            </p:cNvSpPr>
            <p:nvPr/>
          </p:nvSpPr>
          <p:spPr bwMode="auto">
            <a:xfrm>
              <a:off x="7481364" y="5810206"/>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 name="Line 611"/>
            <p:cNvSpPr>
              <a:spLocks noChangeShapeType="1"/>
            </p:cNvSpPr>
            <p:nvPr/>
          </p:nvSpPr>
          <p:spPr bwMode="auto">
            <a:xfrm>
              <a:off x="7481364" y="5763512"/>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 name="Line 612"/>
            <p:cNvSpPr>
              <a:spLocks noChangeShapeType="1"/>
            </p:cNvSpPr>
            <p:nvPr/>
          </p:nvSpPr>
          <p:spPr bwMode="auto">
            <a:xfrm>
              <a:off x="7481364" y="5718547"/>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 name="Line 613"/>
            <p:cNvSpPr>
              <a:spLocks noChangeShapeType="1"/>
            </p:cNvSpPr>
            <p:nvPr/>
          </p:nvSpPr>
          <p:spPr bwMode="auto">
            <a:xfrm>
              <a:off x="7481364" y="5671853"/>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Line 614"/>
            <p:cNvSpPr>
              <a:spLocks noChangeShapeType="1"/>
            </p:cNvSpPr>
            <p:nvPr/>
          </p:nvSpPr>
          <p:spPr bwMode="auto">
            <a:xfrm>
              <a:off x="7481364" y="5626888"/>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 name="Line 615"/>
            <p:cNvSpPr>
              <a:spLocks noChangeShapeType="1"/>
            </p:cNvSpPr>
            <p:nvPr/>
          </p:nvSpPr>
          <p:spPr bwMode="auto">
            <a:xfrm>
              <a:off x="7481364" y="5580193"/>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 name="Line 616"/>
            <p:cNvSpPr>
              <a:spLocks noChangeShapeType="1"/>
            </p:cNvSpPr>
            <p:nvPr/>
          </p:nvSpPr>
          <p:spPr bwMode="auto">
            <a:xfrm>
              <a:off x="7481364" y="5535228"/>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 name="Line 617"/>
            <p:cNvSpPr>
              <a:spLocks noChangeShapeType="1"/>
            </p:cNvSpPr>
            <p:nvPr/>
          </p:nvSpPr>
          <p:spPr bwMode="auto">
            <a:xfrm>
              <a:off x="7481364" y="5488534"/>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 name="Line 618"/>
            <p:cNvSpPr>
              <a:spLocks noChangeShapeType="1"/>
            </p:cNvSpPr>
            <p:nvPr/>
          </p:nvSpPr>
          <p:spPr bwMode="auto">
            <a:xfrm>
              <a:off x="7481364" y="5443569"/>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 name="Line 619"/>
            <p:cNvSpPr>
              <a:spLocks noChangeShapeType="1"/>
            </p:cNvSpPr>
            <p:nvPr/>
          </p:nvSpPr>
          <p:spPr bwMode="auto">
            <a:xfrm>
              <a:off x="7481364" y="5398604"/>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 name="Line 620"/>
            <p:cNvSpPr>
              <a:spLocks noChangeShapeType="1"/>
            </p:cNvSpPr>
            <p:nvPr/>
          </p:nvSpPr>
          <p:spPr bwMode="auto">
            <a:xfrm>
              <a:off x="7481364" y="5351909"/>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0" name="Line 621"/>
            <p:cNvSpPr>
              <a:spLocks noChangeShapeType="1"/>
            </p:cNvSpPr>
            <p:nvPr/>
          </p:nvSpPr>
          <p:spPr bwMode="auto">
            <a:xfrm>
              <a:off x="7481364" y="5306944"/>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1" name="Line 622"/>
            <p:cNvSpPr>
              <a:spLocks noChangeShapeType="1"/>
            </p:cNvSpPr>
            <p:nvPr/>
          </p:nvSpPr>
          <p:spPr bwMode="auto">
            <a:xfrm>
              <a:off x="7481364" y="5260250"/>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 name="Line 623"/>
            <p:cNvSpPr>
              <a:spLocks noChangeShapeType="1"/>
            </p:cNvSpPr>
            <p:nvPr/>
          </p:nvSpPr>
          <p:spPr bwMode="auto">
            <a:xfrm>
              <a:off x="7481364" y="5215285"/>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 name="Line 624"/>
            <p:cNvSpPr>
              <a:spLocks noChangeShapeType="1"/>
            </p:cNvSpPr>
            <p:nvPr/>
          </p:nvSpPr>
          <p:spPr bwMode="auto">
            <a:xfrm>
              <a:off x="7481364" y="5170320"/>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 name="Line 625"/>
            <p:cNvSpPr>
              <a:spLocks noChangeShapeType="1"/>
            </p:cNvSpPr>
            <p:nvPr/>
          </p:nvSpPr>
          <p:spPr bwMode="auto">
            <a:xfrm>
              <a:off x="7481364" y="5123625"/>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5" name="Line 626"/>
            <p:cNvSpPr>
              <a:spLocks noChangeShapeType="1"/>
            </p:cNvSpPr>
            <p:nvPr/>
          </p:nvSpPr>
          <p:spPr bwMode="auto">
            <a:xfrm>
              <a:off x="7481364" y="5078660"/>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6" name="Line 627"/>
            <p:cNvSpPr>
              <a:spLocks noChangeShapeType="1"/>
            </p:cNvSpPr>
            <p:nvPr/>
          </p:nvSpPr>
          <p:spPr bwMode="auto">
            <a:xfrm>
              <a:off x="7481364" y="5031966"/>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 name="Line 628"/>
            <p:cNvSpPr>
              <a:spLocks noChangeShapeType="1"/>
            </p:cNvSpPr>
            <p:nvPr/>
          </p:nvSpPr>
          <p:spPr bwMode="auto">
            <a:xfrm>
              <a:off x="7481364" y="4985271"/>
              <a:ext cx="138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 name="Line 629"/>
            <p:cNvSpPr>
              <a:spLocks noChangeShapeType="1"/>
            </p:cNvSpPr>
            <p:nvPr/>
          </p:nvSpPr>
          <p:spPr bwMode="auto">
            <a:xfrm>
              <a:off x="7481364" y="4940306"/>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 name="Rectangle 630"/>
            <p:cNvSpPr>
              <a:spLocks noChangeArrowheads="1"/>
            </p:cNvSpPr>
            <p:nvPr/>
          </p:nvSpPr>
          <p:spPr bwMode="auto">
            <a:xfrm>
              <a:off x="7298045" y="4864212"/>
              <a:ext cx="1923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itchFamily="18" charset="0"/>
                  <a:cs typeface="Arial" pitchFamily="34" charset="0"/>
                </a:rPr>
                <a:t>0.4</a:t>
              </a:r>
              <a:endParaRPr kumimoji="0" lang="en-US" altLang="en-US" sz="1200" b="0" i="0" u="none" strike="noStrike" cap="none" normalizeH="0" baseline="0">
                <a:ln>
                  <a:noFill/>
                </a:ln>
                <a:solidFill>
                  <a:schemeClr val="tx1"/>
                </a:solidFill>
                <a:effectLst/>
                <a:cs typeface="Arial" pitchFamily="34" charset="0"/>
              </a:endParaRPr>
            </a:p>
          </p:txBody>
        </p:sp>
        <p:sp>
          <p:nvSpPr>
            <p:cNvPr id="30" name="Freeform 631"/>
            <p:cNvSpPr>
              <a:spLocks/>
            </p:cNvSpPr>
            <p:nvPr/>
          </p:nvSpPr>
          <p:spPr bwMode="auto">
            <a:xfrm>
              <a:off x="7481364" y="4935118"/>
              <a:ext cx="814559" cy="0"/>
            </a:xfrm>
            <a:custGeom>
              <a:avLst/>
              <a:gdLst>
                <a:gd name="T0" fmla="*/ 0 w 2824"/>
                <a:gd name="T1" fmla="*/ 2824 w 2824"/>
                <a:gd name="T2" fmla="*/ 0 w 2824"/>
              </a:gdLst>
              <a:ahLst/>
              <a:cxnLst>
                <a:cxn ang="0">
                  <a:pos x="T0" y="0"/>
                </a:cxn>
                <a:cxn ang="0">
                  <a:pos x="T1" y="0"/>
                </a:cxn>
                <a:cxn ang="0">
                  <a:pos x="T2" y="0"/>
                </a:cxn>
              </a:cxnLst>
              <a:rect l="0" t="0" r="r" b="b"/>
              <a:pathLst>
                <a:path w="2824">
                  <a:moveTo>
                    <a:pt x="0" y="0"/>
                  </a:moveTo>
                  <a:lnTo>
                    <a:pt x="2824"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1" name="Line 632"/>
            <p:cNvSpPr>
              <a:spLocks noChangeShapeType="1"/>
            </p:cNvSpPr>
            <p:nvPr/>
          </p:nvSpPr>
          <p:spPr bwMode="auto">
            <a:xfrm>
              <a:off x="7481364" y="4935118"/>
              <a:ext cx="0" cy="259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2" name="Line 633"/>
            <p:cNvSpPr>
              <a:spLocks noChangeShapeType="1"/>
            </p:cNvSpPr>
            <p:nvPr/>
          </p:nvSpPr>
          <p:spPr bwMode="auto">
            <a:xfrm>
              <a:off x="7515952"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3" name="Line 634"/>
            <p:cNvSpPr>
              <a:spLocks noChangeShapeType="1"/>
            </p:cNvSpPr>
            <p:nvPr/>
          </p:nvSpPr>
          <p:spPr bwMode="auto">
            <a:xfrm>
              <a:off x="7548812"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4" name="Line 635"/>
            <p:cNvSpPr>
              <a:spLocks noChangeShapeType="1"/>
            </p:cNvSpPr>
            <p:nvPr/>
          </p:nvSpPr>
          <p:spPr bwMode="auto">
            <a:xfrm>
              <a:off x="7579941"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5" name="Line 636"/>
            <p:cNvSpPr>
              <a:spLocks noChangeShapeType="1"/>
            </p:cNvSpPr>
            <p:nvPr/>
          </p:nvSpPr>
          <p:spPr bwMode="auto">
            <a:xfrm>
              <a:off x="7612800"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6" name="Line 637"/>
            <p:cNvSpPr>
              <a:spLocks noChangeShapeType="1"/>
            </p:cNvSpPr>
            <p:nvPr/>
          </p:nvSpPr>
          <p:spPr bwMode="auto">
            <a:xfrm>
              <a:off x="7645659" y="4935118"/>
              <a:ext cx="0" cy="259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7" name="Line 638"/>
            <p:cNvSpPr>
              <a:spLocks noChangeShapeType="1"/>
            </p:cNvSpPr>
            <p:nvPr/>
          </p:nvSpPr>
          <p:spPr bwMode="auto">
            <a:xfrm>
              <a:off x="7678518"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8" name="Line 639"/>
            <p:cNvSpPr>
              <a:spLocks noChangeShapeType="1"/>
            </p:cNvSpPr>
            <p:nvPr/>
          </p:nvSpPr>
          <p:spPr bwMode="auto">
            <a:xfrm>
              <a:off x="7709648"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9" name="Line 640"/>
            <p:cNvSpPr>
              <a:spLocks noChangeShapeType="1"/>
            </p:cNvSpPr>
            <p:nvPr/>
          </p:nvSpPr>
          <p:spPr bwMode="auto">
            <a:xfrm>
              <a:off x="7742507"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0" name="Line 641"/>
            <p:cNvSpPr>
              <a:spLocks noChangeShapeType="1"/>
            </p:cNvSpPr>
            <p:nvPr/>
          </p:nvSpPr>
          <p:spPr bwMode="auto">
            <a:xfrm>
              <a:off x="7775366"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 name="Line 642"/>
            <p:cNvSpPr>
              <a:spLocks noChangeShapeType="1"/>
            </p:cNvSpPr>
            <p:nvPr/>
          </p:nvSpPr>
          <p:spPr bwMode="auto">
            <a:xfrm>
              <a:off x="7806496" y="4935118"/>
              <a:ext cx="0" cy="259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 name="Line 643"/>
            <p:cNvSpPr>
              <a:spLocks noChangeShapeType="1"/>
            </p:cNvSpPr>
            <p:nvPr/>
          </p:nvSpPr>
          <p:spPr bwMode="auto">
            <a:xfrm>
              <a:off x="7839355"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 name="Line 644"/>
            <p:cNvSpPr>
              <a:spLocks noChangeShapeType="1"/>
            </p:cNvSpPr>
            <p:nvPr/>
          </p:nvSpPr>
          <p:spPr bwMode="auto">
            <a:xfrm>
              <a:off x="7872214"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 name="Line 645"/>
            <p:cNvSpPr>
              <a:spLocks noChangeShapeType="1"/>
            </p:cNvSpPr>
            <p:nvPr/>
          </p:nvSpPr>
          <p:spPr bwMode="auto">
            <a:xfrm>
              <a:off x="7906802"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Line 646"/>
            <p:cNvSpPr>
              <a:spLocks noChangeShapeType="1"/>
            </p:cNvSpPr>
            <p:nvPr/>
          </p:nvSpPr>
          <p:spPr bwMode="auto">
            <a:xfrm>
              <a:off x="7937932"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 name="Line 647"/>
            <p:cNvSpPr>
              <a:spLocks noChangeShapeType="1"/>
            </p:cNvSpPr>
            <p:nvPr/>
          </p:nvSpPr>
          <p:spPr bwMode="auto">
            <a:xfrm>
              <a:off x="7970791" y="4935118"/>
              <a:ext cx="0" cy="259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Line 648"/>
            <p:cNvSpPr>
              <a:spLocks noChangeShapeType="1"/>
            </p:cNvSpPr>
            <p:nvPr/>
          </p:nvSpPr>
          <p:spPr bwMode="auto">
            <a:xfrm>
              <a:off x="8003650"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 name="Line 649"/>
            <p:cNvSpPr>
              <a:spLocks noChangeShapeType="1"/>
            </p:cNvSpPr>
            <p:nvPr/>
          </p:nvSpPr>
          <p:spPr bwMode="auto">
            <a:xfrm>
              <a:off x="8034780"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 name="Line 650"/>
            <p:cNvSpPr>
              <a:spLocks noChangeShapeType="1"/>
            </p:cNvSpPr>
            <p:nvPr/>
          </p:nvSpPr>
          <p:spPr bwMode="auto">
            <a:xfrm>
              <a:off x="8067639"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 name="Line 651"/>
            <p:cNvSpPr>
              <a:spLocks noChangeShapeType="1"/>
            </p:cNvSpPr>
            <p:nvPr/>
          </p:nvSpPr>
          <p:spPr bwMode="auto">
            <a:xfrm>
              <a:off x="8100498"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 name="Line 652"/>
            <p:cNvSpPr>
              <a:spLocks noChangeShapeType="1"/>
            </p:cNvSpPr>
            <p:nvPr/>
          </p:nvSpPr>
          <p:spPr bwMode="auto">
            <a:xfrm>
              <a:off x="8131627" y="4935118"/>
              <a:ext cx="0" cy="259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 name="Line 653"/>
            <p:cNvSpPr>
              <a:spLocks noChangeShapeType="1"/>
            </p:cNvSpPr>
            <p:nvPr/>
          </p:nvSpPr>
          <p:spPr bwMode="auto">
            <a:xfrm>
              <a:off x="8164487"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 name="Line 654"/>
            <p:cNvSpPr>
              <a:spLocks noChangeShapeType="1"/>
            </p:cNvSpPr>
            <p:nvPr/>
          </p:nvSpPr>
          <p:spPr bwMode="auto">
            <a:xfrm>
              <a:off x="8197346"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 name="Line 655"/>
            <p:cNvSpPr>
              <a:spLocks noChangeShapeType="1"/>
            </p:cNvSpPr>
            <p:nvPr/>
          </p:nvSpPr>
          <p:spPr bwMode="auto">
            <a:xfrm>
              <a:off x="8230205"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 name="Line 656"/>
            <p:cNvSpPr>
              <a:spLocks noChangeShapeType="1"/>
            </p:cNvSpPr>
            <p:nvPr/>
          </p:nvSpPr>
          <p:spPr bwMode="auto">
            <a:xfrm>
              <a:off x="8261334" y="4935118"/>
              <a:ext cx="0" cy="1383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 name="Line 657"/>
            <p:cNvSpPr>
              <a:spLocks noChangeShapeType="1"/>
            </p:cNvSpPr>
            <p:nvPr/>
          </p:nvSpPr>
          <p:spPr bwMode="auto">
            <a:xfrm>
              <a:off x="8295923" y="4935118"/>
              <a:ext cx="0" cy="259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Freeform 658"/>
            <p:cNvSpPr>
              <a:spLocks/>
            </p:cNvSpPr>
            <p:nvPr/>
          </p:nvSpPr>
          <p:spPr bwMode="auto">
            <a:xfrm>
              <a:off x="8295923" y="4935118"/>
              <a:ext cx="0" cy="920053"/>
            </a:xfrm>
            <a:custGeom>
              <a:avLst/>
              <a:gdLst>
                <a:gd name="T0" fmla="*/ 3188 h 3188"/>
                <a:gd name="T1" fmla="*/ 0 h 3188"/>
                <a:gd name="T2" fmla="*/ 3188 h 3188"/>
              </a:gdLst>
              <a:ahLst/>
              <a:cxnLst>
                <a:cxn ang="0">
                  <a:pos x="0" y="T0"/>
                </a:cxn>
                <a:cxn ang="0">
                  <a:pos x="0" y="T1"/>
                </a:cxn>
                <a:cxn ang="0">
                  <a:pos x="0" y="T2"/>
                </a:cxn>
              </a:cxnLst>
              <a:rect l="0" t="0" r="r" b="b"/>
              <a:pathLst>
                <a:path h="3188">
                  <a:moveTo>
                    <a:pt x="0" y="3188"/>
                  </a:moveTo>
                  <a:lnTo>
                    <a:pt x="0" y="0"/>
                  </a:lnTo>
                  <a:lnTo>
                    <a:pt x="0" y="318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 name="Line 659"/>
            <p:cNvSpPr>
              <a:spLocks noChangeShapeType="1"/>
            </p:cNvSpPr>
            <p:nvPr/>
          </p:nvSpPr>
          <p:spPr bwMode="auto">
            <a:xfrm flipH="1">
              <a:off x="8269981" y="5855171"/>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 name="Line 660"/>
            <p:cNvSpPr>
              <a:spLocks noChangeShapeType="1"/>
            </p:cNvSpPr>
            <p:nvPr/>
          </p:nvSpPr>
          <p:spPr bwMode="auto">
            <a:xfrm flipH="1">
              <a:off x="8283817" y="5810206"/>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 name="Line 661"/>
            <p:cNvSpPr>
              <a:spLocks noChangeShapeType="1"/>
            </p:cNvSpPr>
            <p:nvPr/>
          </p:nvSpPr>
          <p:spPr bwMode="auto">
            <a:xfrm flipH="1">
              <a:off x="8283817" y="5763512"/>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 name="Line 662"/>
            <p:cNvSpPr>
              <a:spLocks noChangeShapeType="1"/>
            </p:cNvSpPr>
            <p:nvPr/>
          </p:nvSpPr>
          <p:spPr bwMode="auto">
            <a:xfrm flipH="1">
              <a:off x="8283817" y="5718547"/>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Line 663"/>
            <p:cNvSpPr>
              <a:spLocks noChangeShapeType="1"/>
            </p:cNvSpPr>
            <p:nvPr/>
          </p:nvSpPr>
          <p:spPr bwMode="auto">
            <a:xfrm flipH="1">
              <a:off x="8283817" y="5671853"/>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 name="Line 664"/>
            <p:cNvSpPr>
              <a:spLocks noChangeShapeType="1"/>
            </p:cNvSpPr>
            <p:nvPr/>
          </p:nvSpPr>
          <p:spPr bwMode="auto">
            <a:xfrm flipH="1">
              <a:off x="8269981" y="5626888"/>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4" name="Line 665"/>
            <p:cNvSpPr>
              <a:spLocks noChangeShapeType="1"/>
            </p:cNvSpPr>
            <p:nvPr/>
          </p:nvSpPr>
          <p:spPr bwMode="auto">
            <a:xfrm flipH="1">
              <a:off x="8283817" y="5580193"/>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5" name="Line 666"/>
            <p:cNvSpPr>
              <a:spLocks noChangeShapeType="1"/>
            </p:cNvSpPr>
            <p:nvPr/>
          </p:nvSpPr>
          <p:spPr bwMode="auto">
            <a:xfrm flipH="1">
              <a:off x="8283817" y="5535228"/>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6" name="Line 667"/>
            <p:cNvSpPr>
              <a:spLocks noChangeShapeType="1"/>
            </p:cNvSpPr>
            <p:nvPr/>
          </p:nvSpPr>
          <p:spPr bwMode="auto">
            <a:xfrm flipH="1">
              <a:off x="8283817" y="5488534"/>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7" name="Line 668"/>
            <p:cNvSpPr>
              <a:spLocks noChangeShapeType="1"/>
            </p:cNvSpPr>
            <p:nvPr/>
          </p:nvSpPr>
          <p:spPr bwMode="auto">
            <a:xfrm flipH="1">
              <a:off x="8283817" y="5443569"/>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8" name="Line 669"/>
            <p:cNvSpPr>
              <a:spLocks noChangeShapeType="1"/>
            </p:cNvSpPr>
            <p:nvPr/>
          </p:nvSpPr>
          <p:spPr bwMode="auto">
            <a:xfrm flipH="1">
              <a:off x="8269981" y="5398604"/>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9" name="Line 670"/>
            <p:cNvSpPr>
              <a:spLocks noChangeShapeType="1"/>
            </p:cNvSpPr>
            <p:nvPr/>
          </p:nvSpPr>
          <p:spPr bwMode="auto">
            <a:xfrm flipH="1">
              <a:off x="8283817" y="5351909"/>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0" name="Line 671"/>
            <p:cNvSpPr>
              <a:spLocks noChangeShapeType="1"/>
            </p:cNvSpPr>
            <p:nvPr/>
          </p:nvSpPr>
          <p:spPr bwMode="auto">
            <a:xfrm flipH="1">
              <a:off x="8283817" y="5306944"/>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1" name="Line 672"/>
            <p:cNvSpPr>
              <a:spLocks noChangeShapeType="1"/>
            </p:cNvSpPr>
            <p:nvPr/>
          </p:nvSpPr>
          <p:spPr bwMode="auto">
            <a:xfrm flipH="1">
              <a:off x="8283817" y="5260250"/>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2" name="Line 673"/>
            <p:cNvSpPr>
              <a:spLocks noChangeShapeType="1"/>
            </p:cNvSpPr>
            <p:nvPr/>
          </p:nvSpPr>
          <p:spPr bwMode="auto">
            <a:xfrm flipH="1">
              <a:off x="8283817" y="5215285"/>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3" name="Line 674"/>
            <p:cNvSpPr>
              <a:spLocks noChangeShapeType="1"/>
            </p:cNvSpPr>
            <p:nvPr/>
          </p:nvSpPr>
          <p:spPr bwMode="auto">
            <a:xfrm flipH="1">
              <a:off x="8269981" y="5170320"/>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4" name="Line 675"/>
            <p:cNvSpPr>
              <a:spLocks noChangeShapeType="1"/>
            </p:cNvSpPr>
            <p:nvPr/>
          </p:nvSpPr>
          <p:spPr bwMode="auto">
            <a:xfrm flipH="1">
              <a:off x="8283817" y="5123625"/>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5" name="Line 676"/>
            <p:cNvSpPr>
              <a:spLocks noChangeShapeType="1"/>
            </p:cNvSpPr>
            <p:nvPr/>
          </p:nvSpPr>
          <p:spPr bwMode="auto">
            <a:xfrm flipH="1">
              <a:off x="8283817" y="5078660"/>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6" name="Line 677"/>
            <p:cNvSpPr>
              <a:spLocks noChangeShapeType="1"/>
            </p:cNvSpPr>
            <p:nvPr/>
          </p:nvSpPr>
          <p:spPr bwMode="auto">
            <a:xfrm flipH="1">
              <a:off x="8283817" y="5031966"/>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7" name="Line 678"/>
            <p:cNvSpPr>
              <a:spLocks noChangeShapeType="1"/>
            </p:cNvSpPr>
            <p:nvPr/>
          </p:nvSpPr>
          <p:spPr bwMode="auto">
            <a:xfrm flipH="1">
              <a:off x="8283817" y="4985271"/>
              <a:ext cx="1210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8" name="Line 679"/>
            <p:cNvSpPr>
              <a:spLocks noChangeShapeType="1"/>
            </p:cNvSpPr>
            <p:nvPr/>
          </p:nvSpPr>
          <p:spPr bwMode="auto">
            <a:xfrm flipH="1">
              <a:off x="8269981" y="4940306"/>
              <a:ext cx="2594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9" name="Freeform 680"/>
            <p:cNvSpPr>
              <a:spLocks/>
            </p:cNvSpPr>
            <p:nvPr/>
          </p:nvSpPr>
          <p:spPr bwMode="auto">
            <a:xfrm>
              <a:off x="7483093" y="5836148"/>
              <a:ext cx="5188" cy="13835"/>
            </a:xfrm>
            <a:custGeom>
              <a:avLst/>
              <a:gdLst>
                <a:gd name="T0" fmla="*/ 0 w 18"/>
                <a:gd name="T1" fmla="*/ 46 h 46"/>
                <a:gd name="T2" fmla="*/ 3 w 18"/>
                <a:gd name="T3" fmla="*/ 45 h 46"/>
                <a:gd name="T4" fmla="*/ 7 w 18"/>
                <a:gd name="T5" fmla="*/ 43 h 46"/>
                <a:gd name="T6" fmla="*/ 9 w 18"/>
                <a:gd name="T7" fmla="*/ 40 h 46"/>
                <a:gd name="T8" fmla="*/ 13 w 18"/>
                <a:gd name="T9" fmla="*/ 38 h 46"/>
                <a:gd name="T10" fmla="*/ 14 w 18"/>
                <a:gd name="T11" fmla="*/ 35 h 46"/>
                <a:gd name="T12" fmla="*/ 16 w 18"/>
                <a:gd name="T13" fmla="*/ 31 h 46"/>
                <a:gd name="T14" fmla="*/ 16 w 18"/>
                <a:gd name="T15" fmla="*/ 27 h 46"/>
                <a:gd name="T16" fmla="*/ 18 w 18"/>
                <a:gd name="T17" fmla="*/ 23 h 46"/>
                <a:gd name="T18" fmla="*/ 16 w 18"/>
                <a:gd name="T19" fmla="*/ 19 h 46"/>
                <a:gd name="T20" fmla="*/ 16 w 18"/>
                <a:gd name="T21" fmla="*/ 16 h 46"/>
                <a:gd name="T22" fmla="*/ 14 w 18"/>
                <a:gd name="T23" fmla="*/ 12 h 46"/>
                <a:gd name="T24" fmla="*/ 13 w 18"/>
                <a:gd name="T25" fmla="*/ 9 h 46"/>
                <a:gd name="T26" fmla="*/ 9 w 18"/>
                <a:gd name="T27" fmla="*/ 6 h 46"/>
                <a:gd name="T28" fmla="*/ 7 w 18"/>
                <a:gd name="T29" fmla="*/ 4 h 46"/>
                <a:gd name="T30" fmla="*/ 3 w 18"/>
                <a:gd name="T31" fmla="*/ 1 h 46"/>
                <a:gd name="T32" fmla="*/ 0 w 18"/>
                <a:gd name="T33" fmla="*/ 0 h 46"/>
                <a:gd name="T34" fmla="*/ 0 w 18"/>
                <a:gd name="T3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6">
                  <a:moveTo>
                    <a:pt x="0" y="46"/>
                  </a:moveTo>
                  <a:lnTo>
                    <a:pt x="3" y="45"/>
                  </a:lnTo>
                  <a:lnTo>
                    <a:pt x="7" y="43"/>
                  </a:lnTo>
                  <a:lnTo>
                    <a:pt x="9" y="40"/>
                  </a:lnTo>
                  <a:lnTo>
                    <a:pt x="13" y="38"/>
                  </a:lnTo>
                  <a:lnTo>
                    <a:pt x="14" y="35"/>
                  </a:lnTo>
                  <a:lnTo>
                    <a:pt x="16" y="31"/>
                  </a:lnTo>
                  <a:lnTo>
                    <a:pt x="16" y="27"/>
                  </a:lnTo>
                  <a:lnTo>
                    <a:pt x="18" y="23"/>
                  </a:lnTo>
                  <a:lnTo>
                    <a:pt x="16" y="19"/>
                  </a:lnTo>
                  <a:lnTo>
                    <a:pt x="16" y="16"/>
                  </a:lnTo>
                  <a:lnTo>
                    <a:pt x="14" y="12"/>
                  </a:lnTo>
                  <a:lnTo>
                    <a:pt x="13" y="9"/>
                  </a:lnTo>
                  <a:lnTo>
                    <a:pt x="9" y="6"/>
                  </a:lnTo>
                  <a:lnTo>
                    <a:pt x="7" y="4"/>
                  </a:lnTo>
                  <a:lnTo>
                    <a:pt x="3" y="1"/>
                  </a:lnTo>
                  <a:lnTo>
                    <a:pt x="0" y="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0" name="Freeform 681"/>
            <p:cNvSpPr>
              <a:spLocks/>
            </p:cNvSpPr>
            <p:nvPr/>
          </p:nvSpPr>
          <p:spPr bwMode="auto">
            <a:xfrm>
              <a:off x="7515952" y="5841336"/>
              <a:ext cx="13835" cy="13835"/>
            </a:xfrm>
            <a:custGeom>
              <a:avLst/>
              <a:gdLst>
                <a:gd name="T0" fmla="*/ 25 w 48"/>
                <a:gd name="T1" fmla="*/ 0 h 44"/>
                <a:gd name="T2" fmla="*/ 20 w 48"/>
                <a:gd name="T3" fmla="*/ 0 h 44"/>
                <a:gd name="T4" fmla="*/ 15 w 48"/>
                <a:gd name="T5" fmla="*/ 1 h 44"/>
                <a:gd name="T6" fmla="*/ 11 w 48"/>
                <a:gd name="T7" fmla="*/ 4 h 44"/>
                <a:gd name="T8" fmla="*/ 7 w 48"/>
                <a:gd name="T9" fmla="*/ 7 h 44"/>
                <a:gd name="T10" fmla="*/ 5 w 48"/>
                <a:gd name="T11" fmla="*/ 11 h 44"/>
                <a:gd name="T12" fmla="*/ 2 w 48"/>
                <a:gd name="T13" fmla="*/ 14 h 44"/>
                <a:gd name="T14" fmla="*/ 1 w 48"/>
                <a:gd name="T15" fmla="*/ 19 h 44"/>
                <a:gd name="T16" fmla="*/ 0 w 48"/>
                <a:gd name="T17" fmla="*/ 24 h 44"/>
                <a:gd name="T18" fmla="*/ 1 w 48"/>
                <a:gd name="T19" fmla="*/ 30 h 44"/>
                <a:gd name="T20" fmla="*/ 4 w 48"/>
                <a:gd name="T21" fmla="*/ 35 h 44"/>
                <a:gd name="T22" fmla="*/ 7 w 48"/>
                <a:gd name="T23" fmla="*/ 40 h 44"/>
                <a:gd name="T24" fmla="*/ 11 w 48"/>
                <a:gd name="T25" fmla="*/ 44 h 44"/>
                <a:gd name="T26" fmla="*/ 38 w 48"/>
                <a:gd name="T27" fmla="*/ 44 h 44"/>
                <a:gd name="T28" fmla="*/ 43 w 48"/>
                <a:gd name="T29" fmla="*/ 40 h 44"/>
                <a:gd name="T30" fmla="*/ 46 w 48"/>
                <a:gd name="T31" fmla="*/ 35 h 44"/>
                <a:gd name="T32" fmla="*/ 47 w 48"/>
                <a:gd name="T33" fmla="*/ 30 h 44"/>
                <a:gd name="T34" fmla="*/ 48 w 48"/>
                <a:gd name="T35" fmla="*/ 24 h 44"/>
                <a:gd name="T36" fmla="*/ 48 w 48"/>
                <a:gd name="T37" fmla="*/ 19 h 44"/>
                <a:gd name="T38" fmla="*/ 46 w 48"/>
                <a:gd name="T39" fmla="*/ 14 h 44"/>
                <a:gd name="T40" fmla="*/ 45 w 48"/>
                <a:gd name="T41" fmla="*/ 11 h 44"/>
                <a:gd name="T42" fmla="*/ 41 w 48"/>
                <a:gd name="T43" fmla="*/ 7 h 44"/>
                <a:gd name="T44" fmla="*/ 38 w 48"/>
                <a:gd name="T45" fmla="*/ 4 h 44"/>
                <a:gd name="T46" fmla="*/ 34 w 48"/>
                <a:gd name="T47" fmla="*/ 1 h 44"/>
                <a:gd name="T48" fmla="*/ 30 w 48"/>
                <a:gd name="T49" fmla="*/ 0 h 44"/>
                <a:gd name="T50" fmla="*/ 25 w 48"/>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4">
                  <a:moveTo>
                    <a:pt x="25" y="0"/>
                  </a:moveTo>
                  <a:lnTo>
                    <a:pt x="20" y="0"/>
                  </a:lnTo>
                  <a:lnTo>
                    <a:pt x="15" y="1"/>
                  </a:lnTo>
                  <a:lnTo>
                    <a:pt x="11" y="4"/>
                  </a:lnTo>
                  <a:lnTo>
                    <a:pt x="7" y="7"/>
                  </a:lnTo>
                  <a:lnTo>
                    <a:pt x="5" y="11"/>
                  </a:lnTo>
                  <a:lnTo>
                    <a:pt x="2" y="14"/>
                  </a:lnTo>
                  <a:lnTo>
                    <a:pt x="1" y="19"/>
                  </a:lnTo>
                  <a:lnTo>
                    <a:pt x="0" y="24"/>
                  </a:lnTo>
                  <a:lnTo>
                    <a:pt x="1" y="30"/>
                  </a:lnTo>
                  <a:lnTo>
                    <a:pt x="4" y="35"/>
                  </a:lnTo>
                  <a:lnTo>
                    <a:pt x="7" y="40"/>
                  </a:lnTo>
                  <a:lnTo>
                    <a:pt x="11" y="44"/>
                  </a:lnTo>
                  <a:lnTo>
                    <a:pt x="38" y="44"/>
                  </a:lnTo>
                  <a:lnTo>
                    <a:pt x="43" y="40"/>
                  </a:lnTo>
                  <a:lnTo>
                    <a:pt x="46" y="35"/>
                  </a:lnTo>
                  <a:lnTo>
                    <a:pt x="47" y="30"/>
                  </a:lnTo>
                  <a:lnTo>
                    <a:pt x="48" y="24"/>
                  </a:lnTo>
                  <a:lnTo>
                    <a:pt x="48" y="19"/>
                  </a:lnTo>
                  <a:lnTo>
                    <a:pt x="46" y="14"/>
                  </a:lnTo>
                  <a:lnTo>
                    <a:pt x="45" y="11"/>
                  </a:lnTo>
                  <a:lnTo>
                    <a:pt x="41" y="7"/>
                  </a:lnTo>
                  <a:lnTo>
                    <a:pt x="38" y="4"/>
                  </a:lnTo>
                  <a:lnTo>
                    <a:pt x="34" y="1"/>
                  </a:lnTo>
                  <a:lnTo>
                    <a:pt x="3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1" name="Freeform 682"/>
            <p:cNvSpPr>
              <a:spLocks/>
            </p:cNvSpPr>
            <p:nvPr/>
          </p:nvSpPr>
          <p:spPr bwMode="auto">
            <a:xfrm>
              <a:off x="7557459" y="5844795"/>
              <a:ext cx="13835" cy="10377"/>
            </a:xfrm>
            <a:custGeom>
              <a:avLst/>
              <a:gdLst>
                <a:gd name="T0" fmla="*/ 24 w 47"/>
                <a:gd name="T1" fmla="*/ 0 h 37"/>
                <a:gd name="T2" fmla="*/ 19 w 47"/>
                <a:gd name="T3" fmla="*/ 1 h 37"/>
                <a:gd name="T4" fmla="*/ 14 w 47"/>
                <a:gd name="T5" fmla="*/ 2 h 37"/>
                <a:gd name="T6" fmla="*/ 11 w 47"/>
                <a:gd name="T7" fmla="*/ 5 h 37"/>
                <a:gd name="T8" fmla="*/ 7 w 47"/>
                <a:gd name="T9" fmla="*/ 7 h 37"/>
                <a:gd name="T10" fmla="*/ 4 w 47"/>
                <a:gd name="T11" fmla="*/ 11 h 37"/>
                <a:gd name="T12" fmla="*/ 1 w 47"/>
                <a:gd name="T13" fmla="*/ 15 h 37"/>
                <a:gd name="T14" fmla="*/ 0 w 47"/>
                <a:gd name="T15" fmla="*/ 19 h 37"/>
                <a:gd name="T16" fmla="*/ 0 w 47"/>
                <a:gd name="T17" fmla="*/ 24 h 37"/>
                <a:gd name="T18" fmla="*/ 0 w 47"/>
                <a:gd name="T19" fmla="*/ 31 h 37"/>
                <a:gd name="T20" fmla="*/ 4 w 47"/>
                <a:gd name="T21" fmla="*/ 37 h 37"/>
                <a:gd name="T22" fmla="*/ 44 w 47"/>
                <a:gd name="T23" fmla="*/ 37 h 37"/>
                <a:gd name="T24" fmla="*/ 47 w 47"/>
                <a:gd name="T25" fmla="*/ 31 h 37"/>
                <a:gd name="T26" fmla="*/ 47 w 47"/>
                <a:gd name="T27" fmla="*/ 24 h 37"/>
                <a:gd name="T28" fmla="*/ 47 w 47"/>
                <a:gd name="T29" fmla="*/ 19 h 37"/>
                <a:gd name="T30" fmla="*/ 46 w 47"/>
                <a:gd name="T31" fmla="*/ 15 h 37"/>
                <a:gd name="T32" fmla="*/ 44 w 47"/>
                <a:gd name="T33" fmla="*/ 11 h 37"/>
                <a:gd name="T34" fmla="*/ 40 w 47"/>
                <a:gd name="T35" fmla="*/ 7 h 37"/>
                <a:gd name="T36" fmla="*/ 37 w 47"/>
                <a:gd name="T37" fmla="*/ 5 h 37"/>
                <a:gd name="T38" fmla="*/ 33 w 47"/>
                <a:gd name="T39" fmla="*/ 2 h 37"/>
                <a:gd name="T40" fmla="*/ 28 w 47"/>
                <a:gd name="T41" fmla="*/ 1 h 37"/>
                <a:gd name="T42" fmla="*/ 24 w 4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7">
                  <a:moveTo>
                    <a:pt x="24" y="0"/>
                  </a:moveTo>
                  <a:lnTo>
                    <a:pt x="19" y="1"/>
                  </a:lnTo>
                  <a:lnTo>
                    <a:pt x="14" y="2"/>
                  </a:lnTo>
                  <a:lnTo>
                    <a:pt x="11" y="5"/>
                  </a:lnTo>
                  <a:lnTo>
                    <a:pt x="7" y="7"/>
                  </a:lnTo>
                  <a:lnTo>
                    <a:pt x="4" y="11"/>
                  </a:lnTo>
                  <a:lnTo>
                    <a:pt x="1" y="15"/>
                  </a:lnTo>
                  <a:lnTo>
                    <a:pt x="0" y="19"/>
                  </a:lnTo>
                  <a:lnTo>
                    <a:pt x="0" y="24"/>
                  </a:lnTo>
                  <a:lnTo>
                    <a:pt x="0" y="31"/>
                  </a:lnTo>
                  <a:lnTo>
                    <a:pt x="4" y="37"/>
                  </a:lnTo>
                  <a:lnTo>
                    <a:pt x="44" y="37"/>
                  </a:lnTo>
                  <a:lnTo>
                    <a:pt x="47" y="31"/>
                  </a:lnTo>
                  <a:lnTo>
                    <a:pt x="47" y="24"/>
                  </a:lnTo>
                  <a:lnTo>
                    <a:pt x="47" y="19"/>
                  </a:lnTo>
                  <a:lnTo>
                    <a:pt x="46" y="15"/>
                  </a:lnTo>
                  <a:lnTo>
                    <a:pt x="44" y="11"/>
                  </a:lnTo>
                  <a:lnTo>
                    <a:pt x="40" y="7"/>
                  </a:lnTo>
                  <a:lnTo>
                    <a:pt x="37" y="5"/>
                  </a:lnTo>
                  <a:lnTo>
                    <a:pt x="33" y="2"/>
                  </a:lnTo>
                  <a:lnTo>
                    <a:pt x="28"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2" name="Freeform 683"/>
            <p:cNvSpPr>
              <a:spLocks/>
            </p:cNvSpPr>
            <p:nvPr/>
          </p:nvSpPr>
          <p:spPr bwMode="auto">
            <a:xfrm>
              <a:off x="7597235" y="5841336"/>
              <a:ext cx="13835" cy="13835"/>
            </a:xfrm>
            <a:custGeom>
              <a:avLst/>
              <a:gdLst>
                <a:gd name="T0" fmla="*/ 24 w 48"/>
                <a:gd name="T1" fmla="*/ 0 h 44"/>
                <a:gd name="T2" fmla="*/ 19 w 48"/>
                <a:gd name="T3" fmla="*/ 0 h 44"/>
                <a:gd name="T4" fmla="*/ 14 w 48"/>
                <a:gd name="T5" fmla="*/ 1 h 44"/>
                <a:gd name="T6" fmla="*/ 11 w 48"/>
                <a:gd name="T7" fmla="*/ 4 h 44"/>
                <a:gd name="T8" fmla="*/ 7 w 48"/>
                <a:gd name="T9" fmla="*/ 7 h 44"/>
                <a:gd name="T10" fmla="*/ 3 w 48"/>
                <a:gd name="T11" fmla="*/ 11 h 44"/>
                <a:gd name="T12" fmla="*/ 2 w 48"/>
                <a:gd name="T13" fmla="*/ 14 h 44"/>
                <a:gd name="T14" fmla="*/ 0 w 48"/>
                <a:gd name="T15" fmla="*/ 19 h 44"/>
                <a:gd name="T16" fmla="*/ 0 w 48"/>
                <a:gd name="T17" fmla="*/ 24 h 44"/>
                <a:gd name="T18" fmla="*/ 1 w 48"/>
                <a:gd name="T19" fmla="*/ 30 h 44"/>
                <a:gd name="T20" fmla="*/ 2 w 48"/>
                <a:gd name="T21" fmla="*/ 35 h 44"/>
                <a:gd name="T22" fmla="*/ 6 w 48"/>
                <a:gd name="T23" fmla="*/ 40 h 44"/>
                <a:gd name="T24" fmla="*/ 11 w 48"/>
                <a:gd name="T25" fmla="*/ 44 h 44"/>
                <a:gd name="T26" fmla="*/ 38 w 48"/>
                <a:gd name="T27" fmla="*/ 44 h 44"/>
                <a:gd name="T28" fmla="*/ 41 w 48"/>
                <a:gd name="T29" fmla="*/ 40 h 44"/>
                <a:gd name="T30" fmla="*/ 45 w 48"/>
                <a:gd name="T31" fmla="*/ 35 h 44"/>
                <a:gd name="T32" fmla="*/ 47 w 48"/>
                <a:gd name="T33" fmla="*/ 30 h 44"/>
                <a:gd name="T34" fmla="*/ 48 w 48"/>
                <a:gd name="T35" fmla="*/ 24 h 44"/>
                <a:gd name="T36" fmla="*/ 47 w 48"/>
                <a:gd name="T37" fmla="*/ 19 h 44"/>
                <a:gd name="T38" fmla="*/ 46 w 48"/>
                <a:gd name="T39" fmla="*/ 14 h 44"/>
                <a:gd name="T40" fmla="*/ 44 w 48"/>
                <a:gd name="T41" fmla="*/ 11 h 44"/>
                <a:gd name="T42" fmla="*/ 41 w 48"/>
                <a:gd name="T43" fmla="*/ 7 h 44"/>
                <a:gd name="T44" fmla="*/ 38 w 48"/>
                <a:gd name="T45" fmla="*/ 4 h 44"/>
                <a:gd name="T46" fmla="*/ 33 w 48"/>
                <a:gd name="T47" fmla="*/ 1 h 44"/>
                <a:gd name="T48" fmla="*/ 28 w 48"/>
                <a:gd name="T49" fmla="*/ 0 h 44"/>
                <a:gd name="T50" fmla="*/ 24 w 48"/>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4">
                  <a:moveTo>
                    <a:pt x="24" y="0"/>
                  </a:moveTo>
                  <a:lnTo>
                    <a:pt x="19" y="0"/>
                  </a:lnTo>
                  <a:lnTo>
                    <a:pt x="14" y="1"/>
                  </a:lnTo>
                  <a:lnTo>
                    <a:pt x="11" y="4"/>
                  </a:lnTo>
                  <a:lnTo>
                    <a:pt x="7" y="7"/>
                  </a:lnTo>
                  <a:lnTo>
                    <a:pt x="3" y="11"/>
                  </a:lnTo>
                  <a:lnTo>
                    <a:pt x="2" y="14"/>
                  </a:lnTo>
                  <a:lnTo>
                    <a:pt x="0" y="19"/>
                  </a:lnTo>
                  <a:lnTo>
                    <a:pt x="0" y="24"/>
                  </a:lnTo>
                  <a:lnTo>
                    <a:pt x="1" y="30"/>
                  </a:lnTo>
                  <a:lnTo>
                    <a:pt x="2" y="35"/>
                  </a:lnTo>
                  <a:lnTo>
                    <a:pt x="6" y="40"/>
                  </a:lnTo>
                  <a:lnTo>
                    <a:pt x="11" y="44"/>
                  </a:lnTo>
                  <a:lnTo>
                    <a:pt x="38" y="44"/>
                  </a:lnTo>
                  <a:lnTo>
                    <a:pt x="41" y="40"/>
                  </a:lnTo>
                  <a:lnTo>
                    <a:pt x="45" y="35"/>
                  </a:lnTo>
                  <a:lnTo>
                    <a:pt x="47" y="30"/>
                  </a:lnTo>
                  <a:lnTo>
                    <a:pt x="48" y="24"/>
                  </a:lnTo>
                  <a:lnTo>
                    <a:pt x="47" y="19"/>
                  </a:lnTo>
                  <a:lnTo>
                    <a:pt x="46" y="14"/>
                  </a:lnTo>
                  <a:lnTo>
                    <a:pt x="44" y="11"/>
                  </a:lnTo>
                  <a:lnTo>
                    <a:pt x="41" y="7"/>
                  </a:lnTo>
                  <a:lnTo>
                    <a:pt x="38" y="4"/>
                  </a:lnTo>
                  <a:lnTo>
                    <a:pt x="33" y="1"/>
                  </a:lnTo>
                  <a:lnTo>
                    <a:pt x="28"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3" name="Freeform 684"/>
            <p:cNvSpPr>
              <a:spLocks/>
            </p:cNvSpPr>
            <p:nvPr/>
          </p:nvSpPr>
          <p:spPr bwMode="auto">
            <a:xfrm>
              <a:off x="7637012" y="5832689"/>
              <a:ext cx="13835" cy="13835"/>
            </a:xfrm>
            <a:custGeom>
              <a:avLst/>
              <a:gdLst>
                <a:gd name="T0" fmla="*/ 24 w 49"/>
                <a:gd name="T1" fmla="*/ 0 h 48"/>
                <a:gd name="T2" fmla="*/ 19 w 49"/>
                <a:gd name="T3" fmla="*/ 0 h 48"/>
                <a:gd name="T4" fmla="*/ 14 w 49"/>
                <a:gd name="T5" fmla="*/ 2 h 48"/>
                <a:gd name="T6" fmla="*/ 11 w 49"/>
                <a:gd name="T7" fmla="*/ 4 h 48"/>
                <a:gd name="T8" fmla="*/ 7 w 49"/>
                <a:gd name="T9" fmla="*/ 6 h 48"/>
                <a:gd name="T10" fmla="*/ 5 w 49"/>
                <a:gd name="T11" fmla="*/ 10 h 48"/>
                <a:gd name="T12" fmla="*/ 3 w 49"/>
                <a:gd name="T13" fmla="*/ 15 h 48"/>
                <a:gd name="T14" fmla="*/ 1 w 49"/>
                <a:gd name="T15" fmla="*/ 19 h 48"/>
                <a:gd name="T16" fmla="*/ 0 w 49"/>
                <a:gd name="T17" fmla="*/ 24 h 48"/>
                <a:gd name="T18" fmla="*/ 1 w 49"/>
                <a:gd name="T19" fmla="*/ 29 h 48"/>
                <a:gd name="T20" fmla="*/ 3 w 49"/>
                <a:gd name="T21" fmla="*/ 34 h 48"/>
                <a:gd name="T22" fmla="*/ 5 w 49"/>
                <a:gd name="T23" fmla="*/ 37 h 48"/>
                <a:gd name="T24" fmla="*/ 7 w 49"/>
                <a:gd name="T25" fmla="*/ 41 h 48"/>
                <a:gd name="T26" fmla="*/ 11 w 49"/>
                <a:gd name="T27" fmla="*/ 44 h 48"/>
                <a:gd name="T28" fmla="*/ 14 w 49"/>
                <a:gd name="T29" fmla="*/ 45 h 48"/>
                <a:gd name="T30" fmla="*/ 19 w 49"/>
                <a:gd name="T31" fmla="*/ 48 h 48"/>
                <a:gd name="T32" fmla="*/ 24 w 49"/>
                <a:gd name="T33" fmla="*/ 48 h 48"/>
                <a:gd name="T34" fmla="*/ 29 w 49"/>
                <a:gd name="T35" fmla="*/ 48 h 48"/>
                <a:gd name="T36" fmla="*/ 33 w 49"/>
                <a:gd name="T37" fmla="*/ 45 h 48"/>
                <a:gd name="T38" fmla="*/ 38 w 49"/>
                <a:gd name="T39" fmla="*/ 44 h 48"/>
                <a:gd name="T40" fmla="*/ 42 w 49"/>
                <a:gd name="T41" fmla="*/ 41 h 48"/>
                <a:gd name="T42" fmla="*/ 44 w 49"/>
                <a:gd name="T43" fmla="*/ 37 h 48"/>
                <a:gd name="T44" fmla="*/ 46 w 49"/>
                <a:gd name="T45" fmla="*/ 34 h 48"/>
                <a:gd name="T46" fmla="*/ 47 w 49"/>
                <a:gd name="T47" fmla="*/ 29 h 48"/>
                <a:gd name="T48" fmla="*/ 49 w 49"/>
                <a:gd name="T49" fmla="*/ 24 h 48"/>
                <a:gd name="T50" fmla="*/ 47 w 49"/>
                <a:gd name="T51" fmla="*/ 19 h 48"/>
                <a:gd name="T52" fmla="*/ 46 w 49"/>
                <a:gd name="T53" fmla="*/ 15 h 48"/>
                <a:gd name="T54" fmla="*/ 44 w 49"/>
                <a:gd name="T55" fmla="*/ 10 h 48"/>
                <a:gd name="T56" fmla="*/ 42 w 49"/>
                <a:gd name="T57" fmla="*/ 6 h 48"/>
                <a:gd name="T58" fmla="*/ 38 w 49"/>
                <a:gd name="T59" fmla="*/ 4 h 48"/>
                <a:gd name="T60" fmla="*/ 33 w 49"/>
                <a:gd name="T61" fmla="*/ 2 h 48"/>
                <a:gd name="T62" fmla="*/ 29 w 49"/>
                <a:gd name="T63" fmla="*/ 0 h 48"/>
                <a:gd name="T64" fmla="*/ 24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4" y="0"/>
                  </a:moveTo>
                  <a:lnTo>
                    <a:pt x="19" y="0"/>
                  </a:lnTo>
                  <a:lnTo>
                    <a:pt x="14" y="2"/>
                  </a:lnTo>
                  <a:lnTo>
                    <a:pt x="11" y="4"/>
                  </a:lnTo>
                  <a:lnTo>
                    <a:pt x="7" y="6"/>
                  </a:lnTo>
                  <a:lnTo>
                    <a:pt x="5" y="10"/>
                  </a:lnTo>
                  <a:lnTo>
                    <a:pt x="3" y="15"/>
                  </a:lnTo>
                  <a:lnTo>
                    <a:pt x="1" y="19"/>
                  </a:lnTo>
                  <a:lnTo>
                    <a:pt x="0" y="24"/>
                  </a:lnTo>
                  <a:lnTo>
                    <a:pt x="1" y="29"/>
                  </a:lnTo>
                  <a:lnTo>
                    <a:pt x="3" y="34"/>
                  </a:lnTo>
                  <a:lnTo>
                    <a:pt x="5" y="37"/>
                  </a:lnTo>
                  <a:lnTo>
                    <a:pt x="7" y="41"/>
                  </a:lnTo>
                  <a:lnTo>
                    <a:pt x="11" y="44"/>
                  </a:lnTo>
                  <a:lnTo>
                    <a:pt x="14" y="45"/>
                  </a:lnTo>
                  <a:lnTo>
                    <a:pt x="19" y="48"/>
                  </a:lnTo>
                  <a:lnTo>
                    <a:pt x="24" y="48"/>
                  </a:lnTo>
                  <a:lnTo>
                    <a:pt x="29" y="48"/>
                  </a:lnTo>
                  <a:lnTo>
                    <a:pt x="33" y="45"/>
                  </a:lnTo>
                  <a:lnTo>
                    <a:pt x="38" y="44"/>
                  </a:lnTo>
                  <a:lnTo>
                    <a:pt x="42" y="41"/>
                  </a:lnTo>
                  <a:lnTo>
                    <a:pt x="44" y="37"/>
                  </a:lnTo>
                  <a:lnTo>
                    <a:pt x="46" y="34"/>
                  </a:lnTo>
                  <a:lnTo>
                    <a:pt x="47" y="29"/>
                  </a:lnTo>
                  <a:lnTo>
                    <a:pt x="49" y="24"/>
                  </a:lnTo>
                  <a:lnTo>
                    <a:pt x="47" y="19"/>
                  </a:lnTo>
                  <a:lnTo>
                    <a:pt x="46" y="15"/>
                  </a:lnTo>
                  <a:lnTo>
                    <a:pt x="44" y="10"/>
                  </a:lnTo>
                  <a:lnTo>
                    <a:pt x="42" y="6"/>
                  </a:lnTo>
                  <a:lnTo>
                    <a:pt x="38" y="4"/>
                  </a:lnTo>
                  <a:lnTo>
                    <a:pt x="33" y="2"/>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Freeform 685"/>
            <p:cNvSpPr>
              <a:spLocks/>
            </p:cNvSpPr>
            <p:nvPr/>
          </p:nvSpPr>
          <p:spPr bwMode="auto">
            <a:xfrm>
              <a:off x="7678518" y="5822312"/>
              <a:ext cx="13835" cy="12106"/>
            </a:xfrm>
            <a:custGeom>
              <a:avLst/>
              <a:gdLst>
                <a:gd name="T0" fmla="*/ 25 w 48"/>
                <a:gd name="T1" fmla="*/ 0 h 47"/>
                <a:gd name="T2" fmla="*/ 20 w 48"/>
                <a:gd name="T3" fmla="*/ 0 h 47"/>
                <a:gd name="T4" fmla="*/ 15 w 48"/>
                <a:gd name="T5" fmla="*/ 1 h 47"/>
                <a:gd name="T6" fmla="*/ 11 w 48"/>
                <a:gd name="T7" fmla="*/ 4 h 47"/>
                <a:gd name="T8" fmla="*/ 7 w 48"/>
                <a:gd name="T9" fmla="*/ 7 h 47"/>
                <a:gd name="T10" fmla="*/ 5 w 48"/>
                <a:gd name="T11" fmla="*/ 11 h 47"/>
                <a:gd name="T12" fmla="*/ 2 w 48"/>
                <a:gd name="T13" fmla="*/ 14 h 47"/>
                <a:gd name="T14" fmla="*/ 1 w 48"/>
                <a:gd name="T15" fmla="*/ 19 h 47"/>
                <a:gd name="T16" fmla="*/ 0 w 48"/>
                <a:gd name="T17" fmla="*/ 24 h 47"/>
                <a:gd name="T18" fmla="*/ 1 w 48"/>
                <a:gd name="T19" fmla="*/ 28 h 47"/>
                <a:gd name="T20" fmla="*/ 2 w 48"/>
                <a:gd name="T21" fmla="*/ 33 h 47"/>
                <a:gd name="T22" fmla="*/ 5 w 48"/>
                <a:gd name="T23" fmla="*/ 37 h 47"/>
                <a:gd name="T24" fmla="*/ 7 w 48"/>
                <a:gd name="T25" fmla="*/ 40 h 47"/>
                <a:gd name="T26" fmla="*/ 11 w 48"/>
                <a:gd name="T27" fmla="*/ 44 h 47"/>
                <a:gd name="T28" fmla="*/ 15 w 48"/>
                <a:gd name="T29" fmla="*/ 46 h 47"/>
                <a:gd name="T30" fmla="*/ 20 w 48"/>
                <a:gd name="T31" fmla="*/ 47 h 47"/>
                <a:gd name="T32" fmla="*/ 25 w 48"/>
                <a:gd name="T33" fmla="*/ 47 h 47"/>
                <a:gd name="T34" fmla="*/ 30 w 48"/>
                <a:gd name="T35" fmla="*/ 47 h 47"/>
                <a:gd name="T36" fmla="*/ 34 w 48"/>
                <a:gd name="T37" fmla="*/ 46 h 47"/>
                <a:gd name="T38" fmla="*/ 38 w 48"/>
                <a:gd name="T39" fmla="*/ 44 h 47"/>
                <a:gd name="T40" fmla="*/ 41 w 48"/>
                <a:gd name="T41" fmla="*/ 40 h 47"/>
                <a:gd name="T42" fmla="*/ 44 w 48"/>
                <a:gd name="T43" fmla="*/ 37 h 47"/>
                <a:gd name="T44" fmla="*/ 46 w 48"/>
                <a:gd name="T45" fmla="*/ 33 h 47"/>
                <a:gd name="T46" fmla="*/ 47 w 48"/>
                <a:gd name="T47" fmla="*/ 28 h 47"/>
                <a:gd name="T48" fmla="*/ 48 w 48"/>
                <a:gd name="T49" fmla="*/ 24 h 47"/>
                <a:gd name="T50" fmla="*/ 47 w 48"/>
                <a:gd name="T51" fmla="*/ 19 h 47"/>
                <a:gd name="T52" fmla="*/ 46 w 48"/>
                <a:gd name="T53" fmla="*/ 14 h 47"/>
                <a:gd name="T54" fmla="*/ 44 w 48"/>
                <a:gd name="T55" fmla="*/ 11 h 47"/>
                <a:gd name="T56" fmla="*/ 41 w 48"/>
                <a:gd name="T57" fmla="*/ 7 h 47"/>
                <a:gd name="T58" fmla="*/ 38 w 48"/>
                <a:gd name="T59" fmla="*/ 4 h 47"/>
                <a:gd name="T60" fmla="*/ 34 w 48"/>
                <a:gd name="T61" fmla="*/ 1 h 47"/>
                <a:gd name="T62" fmla="*/ 30 w 48"/>
                <a:gd name="T63" fmla="*/ 0 h 47"/>
                <a:gd name="T64" fmla="*/ 25 w 48"/>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7">
                  <a:moveTo>
                    <a:pt x="25" y="0"/>
                  </a:moveTo>
                  <a:lnTo>
                    <a:pt x="20" y="0"/>
                  </a:lnTo>
                  <a:lnTo>
                    <a:pt x="15" y="1"/>
                  </a:lnTo>
                  <a:lnTo>
                    <a:pt x="11" y="4"/>
                  </a:lnTo>
                  <a:lnTo>
                    <a:pt x="7" y="7"/>
                  </a:lnTo>
                  <a:lnTo>
                    <a:pt x="5" y="11"/>
                  </a:lnTo>
                  <a:lnTo>
                    <a:pt x="2" y="14"/>
                  </a:lnTo>
                  <a:lnTo>
                    <a:pt x="1" y="19"/>
                  </a:lnTo>
                  <a:lnTo>
                    <a:pt x="0" y="24"/>
                  </a:lnTo>
                  <a:lnTo>
                    <a:pt x="1" y="28"/>
                  </a:lnTo>
                  <a:lnTo>
                    <a:pt x="2" y="33"/>
                  </a:lnTo>
                  <a:lnTo>
                    <a:pt x="5" y="37"/>
                  </a:lnTo>
                  <a:lnTo>
                    <a:pt x="7" y="40"/>
                  </a:lnTo>
                  <a:lnTo>
                    <a:pt x="11" y="44"/>
                  </a:lnTo>
                  <a:lnTo>
                    <a:pt x="15" y="46"/>
                  </a:lnTo>
                  <a:lnTo>
                    <a:pt x="20" y="47"/>
                  </a:lnTo>
                  <a:lnTo>
                    <a:pt x="25" y="47"/>
                  </a:lnTo>
                  <a:lnTo>
                    <a:pt x="30" y="47"/>
                  </a:lnTo>
                  <a:lnTo>
                    <a:pt x="34" y="46"/>
                  </a:lnTo>
                  <a:lnTo>
                    <a:pt x="38" y="44"/>
                  </a:lnTo>
                  <a:lnTo>
                    <a:pt x="41" y="40"/>
                  </a:lnTo>
                  <a:lnTo>
                    <a:pt x="44" y="37"/>
                  </a:lnTo>
                  <a:lnTo>
                    <a:pt x="46" y="33"/>
                  </a:lnTo>
                  <a:lnTo>
                    <a:pt x="47" y="28"/>
                  </a:lnTo>
                  <a:lnTo>
                    <a:pt x="48" y="24"/>
                  </a:lnTo>
                  <a:lnTo>
                    <a:pt x="47" y="19"/>
                  </a:lnTo>
                  <a:lnTo>
                    <a:pt x="46" y="14"/>
                  </a:lnTo>
                  <a:lnTo>
                    <a:pt x="44" y="11"/>
                  </a:lnTo>
                  <a:lnTo>
                    <a:pt x="41" y="7"/>
                  </a:lnTo>
                  <a:lnTo>
                    <a:pt x="38" y="4"/>
                  </a:lnTo>
                  <a:lnTo>
                    <a:pt x="34" y="1"/>
                  </a:lnTo>
                  <a:lnTo>
                    <a:pt x="3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5" name="Freeform 686"/>
            <p:cNvSpPr>
              <a:spLocks/>
            </p:cNvSpPr>
            <p:nvPr/>
          </p:nvSpPr>
          <p:spPr bwMode="auto">
            <a:xfrm>
              <a:off x="7720025" y="5805018"/>
              <a:ext cx="13835" cy="13835"/>
            </a:xfrm>
            <a:custGeom>
              <a:avLst/>
              <a:gdLst>
                <a:gd name="T0" fmla="*/ 24 w 47"/>
                <a:gd name="T1" fmla="*/ 0 h 49"/>
                <a:gd name="T2" fmla="*/ 19 w 47"/>
                <a:gd name="T3" fmla="*/ 2 h 49"/>
                <a:gd name="T4" fmla="*/ 14 w 47"/>
                <a:gd name="T5" fmla="*/ 3 h 49"/>
                <a:gd name="T6" fmla="*/ 11 w 47"/>
                <a:gd name="T7" fmla="*/ 5 h 49"/>
                <a:gd name="T8" fmla="*/ 7 w 47"/>
                <a:gd name="T9" fmla="*/ 7 h 49"/>
                <a:gd name="T10" fmla="*/ 4 w 47"/>
                <a:gd name="T11" fmla="*/ 11 h 49"/>
                <a:gd name="T12" fmla="*/ 1 w 47"/>
                <a:gd name="T13" fmla="*/ 16 h 49"/>
                <a:gd name="T14" fmla="*/ 0 w 47"/>
                <a:gd name="T15" fmla="*/ 19 h 49"/>
                <a:gd name="T16" fmla="*/ 0 w 47"/>
                <a:gd name="T17" fmla="*/ 25 h 49"/>
                <a:gd name="T18" fmla="*/ 0 w 47"/>
                <a:gd name="T19" fmla="*/ 30 h 49"/>
                <a:gd name="T20" fmla="*/ 1 w 47"/>
                <a:gd name="T21" fmla="*/ 33 h 49"/>
                <a:gd name="T22" fmla="*/ 4 w 47"/>
                <a:gd name="T23" fmla="*/ 38 h 49"/>
                <a:gd name="T24" fmla="*/ 7 w 47"/>
                <a:gd name="T25" fmla="*/ 42 h 49"/>
                <a:gd name="T26" fmla="*/ 11 w 47"/>
                <a:gd name="T27" fmla="*/ 44 h 49"/>
                <a:gd name="T28" fmla="*/ 14 w 47"/>
                <a:gd name="T29" fmla="*/ 46 h 49"/>
                <a:gd name="T30" fmla="*/ 19 w 47"/>
                <a:gd name="T31" fmla="*/ 48 h 49"/>
                <a:gd name="T32" fmla="*/ 24 w 47"/>
                <a:gd name="T33" fmla="*/ 49 h 49"/>
                <a:gd name="T34" fmla="*/ 28 w 47"/>
                <a:gd name="T35" fmla="*/ 48 h 49"/>
                <a:gd name="T36" fmla="*/ 33 w 47"/>
                <a:gd name="T37" fmla="*/ 46 h 49"/>
                <a:gd name="T38" fmla="*/ 37 w 47"/>
                <a:gd name="T39" fmla="*/ 44 h 49"/>
                <a:gd name="T40" fmla="*/ 40 w 47"/>
                <a:gd name="T41" fmla="*/ 42 h 49"/>
                <a:gd name="T42" fmla="*/ 44 w 47"/>
                <a:gd name="T43" fmla="*/ 38 h 49"/>
                <a:gd name="T44" fmla="*/ 46 w 47"/>
                <a:gd name="T45" fmla="*/ 33 h 49"/>
                <a:gd name="T46" fmla="*/ 47 w 47"/>
                <a:gd name="T47" fmla="*/ 30 h 49"/>
                <a:gd name="T48" fmla="*/ 47 w 47"/>
                <a:gd name="T49" fmla="*/ 25 h 49"/>
                <a:gd name="T50" fmla="*/ 47 w 47"/>
                <a:gd name="T51" fmla="*/ 19 h 49"/>
                <a:gd name="T52" fmla="*/ 46 w 47"/>
                <a:gd name="T53" fmla="*/ 16 h 49"/>
                <a:gd name="T54" fmla="*/ 44 w 47"/>
                <a:gd name="T55" fmla="*/ 11 h 49"/>
                <a:gd name="T56" fmla="*/ 40 w 47"/>
                <a:gd name="T57" fmla="*/ 7 h 49"/>
                <a:gd name="T58" fmla="*/ 37 w 47"/>
                <a:gd name="T59" fmla="*/ 5 h 49"/>
                <a:gd name="T60" fmla="*/ 33 w 47"/>
                <a:gd name="T61" fmla="*/ 3 h 49"/>
                <a:gd name="T62" fmla="*/ 28 w 47"/>
                <a:gd name="T63" fmla="*/ 2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19" y="2"/>
                  </a:lnTo>
                  <a:lnTo>
                    <a:pt x="14" y="3"/>
                  </a:lnTo>
                  <a:lnTo>
                    <a:pt x="11" y="5"/>
                  </a:lnTo>
                  <a:lnTo>
                    <a:pt x="7" y="7"/>
                  </a:lnTo>
                  <a:lnTo>
                    <a:pt x="4" y="11"/>
                  </a:lnTo>
                  <a:lnTo>
                    <a:pt x="1" y="16"/>
                  </a:lnTo>
                  <a:lnTo>
                    <a:pt x="0" y="19"/>
                  </a:lnTo>
                  <a:lnTo>
                    <a:pt x="0" y="25"/>
                  </a:lnTo>
                  <a:lnTo>
                    <a:pt x="0" y="30"/>
                  </a:lnTo>
                  <a:lnTo>
                    <a:pt x="1" y="33"/>
                  </a:lnTo>
                  <a:lnTo>
                    <a:pt x="4" y="38"/>
                  </a:lnTo>
                  <a:lnTo>
                    <a:pt x="7" y="42"/>
                  </a:lnTo>
                  <a:lnTo>
                    <a:pt x="11" y="44"/>
                  </a:lnTo>
                  <a:lnTo>
                    <a:pt x="14" y="46"/>
                  </a:lnTo>
                  <a:lnTo>
                    <a:pt x="19" y="48"/>
                  </a:lnTo>
                  <a:lnTo>
                    <a:pt x="24" y="49"/>
                  </a:lnTo>
                  <a:lnTo>
                    <a:pt x="28" y="48"/>
                  </a:lnTo>
                  <a:lnTo>
                    <a:pt x="33" y="46"/>
                  </a:lnTo>
                  <a:lnTo>
                    <a:pt x="37" y="44"/>
                  </a:lnTo>
                  <a:lnTo>
                    <a:pt x="40" y="42"/>
                  </a:lnTo>
                  <a:lnTo>
                    <a:pt x="44" y="38"/>
                  </a:lnTo>
                  <a:lnTo>
                    <a:pt x="46" y="33"/>
                  </a:lnTo>
                  <a:lnTo>
                    <a:pt x="47" y="30"/>
                  </a:lnTo>
                  <a:lnTo>
                    <a:pt x="47" y="25"/>
                  </a:lnTo>
                  <a:lnTo>
                    <a:pt x="47" y="19"/>
                  </a:lnTo>
                  <a:lnTo>
                    <a:pt x="46" y="16"/>
                  </a:lnTo>
                  <a:lnTo>
                    <a:pt x="44" y="11"/>
                  </a:lnTo>
                  <a:lnTo>
                    <a:pt x="40" y="7"/>
                  </a:lnTo>
                  <a:lnTo>
                    <a:pt x="37" y="5"/>
                  </a:lnTo>
                  <a:lnTo>
                    <a:pt x="33" y="3"/>
                  </a:lnTo>
                  <a:lnTo>
                    <a:pt x="28" y="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6" name="Freeform 687"/>
            <p:cNvSpPr>
              <a:spLocks/>
            </p:cNvSpPr>
            <p:nvPr/>
          </p:nvSpPr>
          <p:spPr bwMode="auto">
            <a:xfrm>
              <a:off x="7759801" y="5787724"/>
              <a:ext cx="13835" cy="13835"/>
            </a:xfrm>
            <a:custGeom>
              <a:avLst/>
              <a:gdLst>
                <a:gd name="T0" fmla="*/ 24 w 48"/>
                <a:gd name="T1" fmla="*/ 0 h 47"/>
                <a:gd name="T2" fmla="*/ 19 w 48"/>
                <a:gd name="T3" fmla="*/ 0 h 47"/>
                <a:gd name="T4" fmla="*/ 15 w 48"/>
                <a:gd name="T5" fmla="*/ 1 h 47"/>
                <a:gd name="T6" fmla="*/ 11 w 48"/>
                <a:gd name="T7" fmla="*/ 4 h 47"/>
                <a:gd name="T8" fmla="*/ 7 w 48"/>
                <a:gd name="T9" fmla="*/ 7 h 47"/>
                <a:gd name="T10" fmla="*/ 4 w 48"/>
                <a:gd name="T11" fmla="*/ 11 h 47"/>
                <a:gd name="T12" fmla="*/ 2 w 48"/>
                <a:gd name="T13" fmla="*/ 14 h 47"/>
                <a:gd name="T14" fmla="*/ 0 w 48"/>
                <a:gd name="T15" fmla="*/ 19 h 47"/>
                <a:gd name="T16" fmla="*/ 0 w 48"/>
                <a:gd name="T17" fmla="*/ 24 h 47"/>
                <a:gd name="T18" fmla="*/ 0 w 48"/>
                <a:gd name="T19" fmla="*/ 29 h 47"/>
                <a:gd name="T20" fmla="*/ 2 w 48"/>
                <a:gd name="T21" fmla="*/ 33 h 47"/>
                <a:gd name="T22" fmla="*/ 4 w 48"/>
                <a:gd name="T23" fmla="*/ 37 h 47"/>
                <a:gd name="T24" fmla="*/ 7 w 48"/>
                <a:gd name="T25" fmla="*/ 40 h 47"/>
                <a:gd name="T26" fmla="*/ 11 w 48"/>
                <a:gd name="T27" fmla="*/ 44 h 47"/>
                <a:gd name="T28" fmla="*/ 15 w 48"/>
                <a:gd name="T29" fmla="*/ 46 h 47"/>
                <a:gd name="T30" fmla="*/ 19 w 48"/>
                <a:gd name="T31" fmla="*/ 47 h 47"/>
                <a:gd name="T32" fmla="*/ 24 w 48"/>
                <a:gd name="T33" fmla="*/ 47 h 47"/>
                <a:gd name="T34" fmla="*/ 29 w 48"/>
                <a:gd name="T35" fmla="*/ 47 h 47"/>
                <a:gd name="T36" fmla="*/ 33 w 48"/>
                <a:gd name="T37" fmla="*/ 46 h 47"/>
                <a:gd name="T38" fmla="*/ 37 w 48"/>
                <a:gd name="T39" fmla="*/ 44 h 47"/>
                <a:gd name="T40" fmla="*/ 41 w 48"/>
                <a:gd name="T41" fmla="*/ 40 h 47"/>
                <a:gd name="T42" fmla="*/ 44 w 48"/>
                <a:gd name="T43" fmla="*/ 37 h 47"/>
                <a:gd name="T44" fmla="*/ 46 w 48"/>
                <a:gd name="T45" fmla="*/ 33 h 47"/>
                <a:gd name="T46" fmla="*/ 48 w 48"/>
                <a:gd name="T47" fmla="*/ 29 h 47"/>
                <a:gd name="T48" fmla="*/ 48 w 48"/>
                <a:gd name="T49" fmla="*/ 24 h 47"/>
                <a:gd name="T50" fmla="*/ 48 w 48"/>
                <a:gd name="T51" fmla="*/ 19 h 47"/>
                <a:gd name="T52" fmla="*/ 46 w 48"/>
                <a:gd name="T53" fmla="*/ 14 h 47"/>
                <a:gd name="T54" fmla="*/ 44 w 48"/>
                <a:gd name="T55" fmla="*/ 11 h 47"/>
                <a:gd name="T56" fmla="*/ 41 w 48"/>
                <a:gd name="T57" fmla="*/ 7 h 47"/>
                <a:gd name="T58" fmla="*/ 37 w 48"/>
                <a:gd name="T59" fmla="*/ 4 h 47"/>
                <a:gd name="T60" fmla="*/ 33 w 48"/>
                <a:gd name="T61" fmla="*/ 1 h 47"/>
                <a:gd name="T62" fmla="*/ 29 w 48"/>
                <a:gd name="T63" fmla="*/ 0 h 47"/>
                <a:gd name="T64" fmla="*/ 24 w 48"/>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7">
                  <a:moveTo>
                    <a:pt x="24" y="0"/>
                  </a:moveTo>
                  <a:lnTo>
                    <a:pt x="19" y="0"/>
                  </a:lnTo>
                  <a:lnTo>
                    <a:pt x="15" y="1"/>
                  </a:lnTo>
                  <a:lnTo>
                    <a:pt x="11" y="4"/>
                  </a:lnTo>
                  <a:lnTo>
                    <a:pt x="7" y="7"/>
                  </a:lnTo>
                  <a:lnTo>
                    <a:pt x="4" y="11"/>
                  </a:lnTo>
                  <a:lnTo>
                    <a:pt x="2" y="14"/>
                  </a:lnTo>
                  <a:lnTo>
                    <a:pt x="0" y="19"/>
                  </a:lnTo>
                  <a:lnTo>
                    <a:pt x="0" y="24"/>
                  </a:lnTo>
                  <a:lnTo>
                    <a:pt x="0" y="29"/>
                  </a:lnTo>
                  <a:lnTo>
                    <a:pt x="2" y="33"/>
                  </a:lnTo>
                  <a:lnTo>
                    <a:pt x="4" y="37"/>
                  </a:lnTo>
                  <a:lnTo>
                    <a:pt x="7" y="40"/>
                  </a:lnTo>
                  <a:lnTo>
                    <a:pt x="11" y="44"/>
                  </a:lnTo>
                  <a:lnTo>
                    <a:pt x="15" y="46"/>
                  </a:lnTo>
                  <a:lnTo>
                    <a:pt x="19" y="47"/>
                  </a:lnTo>
                  <a:lnTo>
                    <a:pt x="24" y="47"/>
                  </a:lnTo>
                  <a:lnTo>
                    <a:pt x="29" y="47"/>
                  </a:lnTo>
                  <a:lnTo>
                    <a:pt x="33" y="46"/>
                  </a:lnTo>
                  <a:lnTo>
                    <a:pt x="37" y="44"/>
                  </a:lnTo>
                  <a:lnTo>
                    <a:pt x="41" y="40"/>
                  </a:lnTo>
                  <a:lnTo>
                    <a:pt x="44" y="37"/>
                  </a:lnTo>
                  <a:lnTo>
                    <a:pt x="46" y="33"/>
                  </a:lnTo>
                  <a:lnTo>
                    <a:pt x="48" y="29"/>
                  </a:lnTo>
                  <a:lnTo>
                    <a:pt x="48" y="24"/>
                  </a:lnTo>
                  <a:lnTo>
                    <a:pt x="48" y="19"/>
                  </a:lnTo>
                  <a:lnTo>
                    <a:pt x="46" y="14"/>
                  </a:lnTo>
                  <a:lnTo>
                    <a:pt x="44" y="11"/>
                  </a:lnTo>
                  <a:lnTo>
                    <a:pt x="41" y="7"/>
                  </a:lnTo>
                  <a:lnTo>
                    <a:pt x="37" y="4"/>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7" name="Freeform 688"/>
            <p:cNvSpPr>
              <a:spLocks/>
            </p:cNvSpPr>
            <p:nvPr/>
          </p:nvSpPr>
          <p:spPr bwMode="auto">
            <a:xfrm>
              <a:off x="7801307" y="5773889"/>
              <a:ext cx="12106" cy="13835"/>
            </a:xfrm>
            <a:custGeom>
              <a:avLst/>
              <a:gdLst>
                <a:gd name="T0" fmla="*/ 24 w 47"/>
                <a:gd name="T1" fmla="*/ 0 h 47"/>
                <a:gd name="T2" fmla="*/ 19 w 47"/>
                <a:gd name="T3" fmla="*/ 0 h 47"/>
                <a:gd name="T4" fmla="*/ 14 w 47"/>
                <a:gd name="T5" fmla="*/ 1 h 47"/>
                <a:gd name="T6" fmla="*/ 11 w 47"/>
                <a:gd name="T7" fmla="*/ 3 h 47"/>
                <a:gd name="T8" fmla="*/ 7 w 47"/>
                <a:gd name="T9" fmla="*/ 6 h 47"/>
                <a:gd name="T10" fmla="*/ 4 w 47"/>
                <a:gd name="T11" fmla="*/ 9 h 47"/>
                <a:gd name="T12" fmla="*/ 3 w 47"/>
                <a:gd name="T13" fmla="*/ 14 h 47"/>
                <a:gd name="T14" fmla="*/ 0 w 47"/>
                <a:gd name="T15" fmla="*/ 19 h 47"/>
                <a:gd name="T16" fmla="*/ 0 w 47"/>
                <a:gd name="T17" fmla="*/ 23 h 47"/>
                <a:gd name="T18" fmla="*/ 0 w 47"/>
                <a:gd name="T19" fmla="*/ 28 h 47"/>
                <a:gd name="T20" fmla="*/ 3 w 47"/>
                <a:gd name="T21" fmla="*/ 33 h 47"/>
                <a:gd name="T22" fmla="*/ 4 w 47"/>
                <a:gd name="T23" fmla="*/ 36 h 47"/>
                <a:gd name="T24" fmla="*/ 7 w 47"/>
                <a:gd name="T25" fmla="*/ 40 h 47"/>
                <a:gd name="T26" fmla="*/ 11 w 47"/>
                <a:gd name="T27" fmla="*/ 43 h 47"/>
                <a:gd name="T28" fmla="*/ 14 w 47"/>
                <a:gd name="T29" fmla="*/ 45 h 47"/>
                <a:gd name="T30" fmla="*/ 19 w 47"/>
                <a:gd name="T31" fmla="*/ 47 h 47"/>
                <a:gd name="T32" fmla="*/ 24 w 47"/>
                <a:gd name="T33" fmla="*/ 47 h 47"/>
                <a:gd name="T34" fmla="*/ 29 w 47"/>
                <a:gd name="T35" fmla="*/ 47 h 47"/>
                <a:gd name="T36" fmla="*/ 33 w 47"/>
                <a:gd name="T37" fmla="*/ 45 h 47"/>
                <a:gd name="T38" fmla="*/ 38 w 47"/>
                <a:gd name="T39" fmla="*/ 43 h 47"/>
                <a:gd name="T40" fmla="*/ 42 w 47"/>
                <a:gd name="T41" fmla="*/ 40 h 47"/>
                <a:gd name="T42" fmla="*/ 44 w 47"/>
                <a:gd name="T43" fmla="*/ 36 h 47"/>
                <a:gd name="T44" fmla="*/ 46 w 47"/>
                <a:gd name="T45" fmla="*/ 33 h 47"/>
                <a:gd name="T46" fmla="*/ 47 w 47"/>
                <a:gd name="T47" fmla="*/ 28 h 47"/>
                <a:gd name="T48" fmla="*/ 47 w 47"/>
                <a:gd name="T49" fmla="*/ 23 h 47"/>
                <a:gd name="T50" fmla="*/ 47 w 47"/>
                <a:gd name="T51" fmla="*/ 19 h 47"/>
                <a:gd name="T52" fmla="*/ 46 w 47"/>
                <a:gd name="T53" fmla="*/ 14 h 47"/>
                <a:gd name="T54" fmla="*/ 44 w 47"/>
                <a:gd name="T55" fmla="*/ 9 h 47"/>
                <a:gd name="T56" fmla="*/ 42 w 47"/>
                <a:gd name="T57" fmla="*/ 6 h 47"/>
                <a:gd name="T58" fmla="*/ 38 w 47"/>
                <a:gd name="T59" fmla="*/ 3 h 47"/>
                <a:gd name="T60" fmla="*/ 33 w 47"/>
                <a:gd name="T61" fmla="*/ 1 h 47"/>
                <a:gd name="T62" fmla="*/ 29 w 47"/>
                <a:gd name="T63" fmla="*/ 0 h 47"/>
                <a:gd name="T64" fmla="*/ 24 w 4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24" y="0"/>
                  </a:moveTo>
                  <a:lnTo>
                    <a:pt x="19" y="0"/>
                  </a:lnTo>
                  <a:lnTo>
                    <a:pt x="14" y="1"/>
                  </a:lnTo>
                  <a:lnTo>
                    <a:pt x="11" y="3"/>
                  </a:lnTo>
                  <a:lnTo>
                    <a:pt x="7" y="6"/>
                  </a:lnTo>
                  <a:lnTo>
                    <a:pt x="4" y="9"/>
                  </a:lnTo>
                  <a:lnTo>
                    <a:pt x="3" y="14"/>
                  </a:lnTo>
                  <a:lnTo>
                    <a:pt x="0" y="19"/>
                  </a:lnTo>
                  <a:lnTo>
                    <a:pt x="0" y="23"/>
                  </a:lnTo>
                  <a:lnTo>
                    <a:pt x="0" y="28"/>
                  </a:lnTo>
                  <a:lnTo>
                    <a:pt x="3" y="33"/>
                  </a:lnTo>
                  <a:lnTo>
                    <a:pt x="4" y="36"/>
                  </a:lnTo>
                  <a:lnTo>
                    <a:pt x="7" y="40"/>
                  </a:lnTo>
                  <a:lnTo>
                    <a:pt x="11" y="43"/>
                  </a:lnTo>
                  <a:lnTo>
                    <a:pt x="14" y="45"/>
                  </a:lnTo>
                  <a:lnTo>
                    <a:pt x="19" y="47"/>
                  </a:lnTo>
                  <a:lnTo>
                    <a:pt x="24" y="47"/>
                  </a:lnTo>
                  <a:lnTo>
                    <a:pt x="29" y="47"/>
                  </a:lnTo>
                  <a:lnTo>
                    <a:pt x="33" y="45"/>
                  </a:lnTo>
                  <a:lnTo>
                    <a:pt x="38" y="43"/>
                  </a:lnTo>
                  <a:lnTo>
                    <a:pt x="42" y="40"/>
                  </a:lnTo>
                  <a:lnTo>
                    <a:pt x="44" y="36"/>
                  </a:lnTo>
                  <a:lnTo>
                    <a:pt x="46" y="33"/>
                  </a:lnTo>
                  <a:lnTo>
                    <a:pt x="47" y="28"/>
                  </a:lnTo>
                  <a:lnTo>
                    <a:pt x="47" y="23"/>
                  </a:lnTo>
                  <a:lnTo>
                    <a:pt x="47" y="19"/>
                  </a:lnTo>
                  <a:lnTo>
                    <a:pt x="46" y="14"/>
                  </a:lnTo>
                  <a:lnTo>
                    <a:pt x="44" y="9"/>
                  </a:lnTo>
                  <a:lnTo>
                    <a:pt x="42" y="6"/>
                  </a:lnTo>
                  <a:lnTo>
                    <a:pt x="38" y="3"/>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8" name="Freeform 689"/>
            <p:cNvSpPr>
              <a:spLocks/>
            </p:cNvSpPr>
            <p:nvPr/>
          </p:nvSpPr>
          <p:spPr bwMode="auto">
            <a:xfrm>
              <a:off x="7841084" y="5766971"/>
              <a:ext cx="13835" cy="13835"/>
            </a:xfrm>
            <a:custGeom>
              <a:avLst/>
              <a:gdLst>
                <a:gd name="T0" fmla="*/ 25 w 48"/>
                <a:gd name="T1" fmla="*/ 0 h 48"/>
                <a:gd name="T2" fmla="*/ 19 w 48"/>
                <a:gd name="T3" fmla="*/ 1 h 48"/>
                <a:gd name="T4" fmla="*/ 15 w 48"/>
                <a:gd name="T5" fmla="*/ 2 h 48"/>
                <a:gd name="T6" fmla="*/ 11 w 48"/>
                <a:gd name="T7" fmla="*/ 4 h 48"/>
                <a:gd name="T8" fmla="*/ 7 w 48"/>
                <a:gd name="T9" fmla="*/ 7 h 48"/>
                <a:gd name="T10" fmla="*/ 5 w 48"/>
                <a:gd name="T11" fmla="*/ 10 h 48"/>
                <a:gd name="T12" fmla="*/ 2 w 48"/>
                <a:gd name="T13" fmla="*/ 15 h 48"/>
                <a:gd name="T14" fmla="*/ 1 w 48"/>
                <a:gd name="T15" fmla="*/ 20 h 48"/>
                <a:gd name="T16" fmla="*/ 0 w 48"/>
                <a:gd name="T17" fmla="*/ 24 h 48"/>
                <a:gd name="T18" fmla="*/ 1 w 48"/>
                <a:gd name="T19" fmla="*/ 29 h 48"/>
                <a:gd name="T20" fmla="*/ 2 w 48"/>
                <a:gd name="T21" fmla="*/ 33 h 48"/>
                <a:gd name="T22" fmla="*/ 5 w 48"/>
                <a:gd name="T23" fmla="*/ 37 h 48"/>
                <a:gd name="T24" fmla="*/ 7 w 48"/>
                <a:gd name="T25" fmla="*/ 41 h 48"/>
                <a:gd name="T26" fmla="*/ 11 w 48"/>
                <a:gd name="T27" fmla="*/ 43 h 48"/>
                <a:gd name="T28" fmla="*/ 15 w 48"/>
                <a:gd name="T29" fmla="*/ 46 h 48"/>
                <a:gd name="T30" fmla="*/ 19 w 48"/>
                <a:gd name="T31" fmla="*/ 47 h 48"/>
                <a:gd name="T32" fmla="*/ 25 w 48"/>
                <a:gd name="T33" fmla="*/ 48 h 48"/>
                <a:gd name="T34" fmla="*/ 30 w 48"/>
                <a:gd name="T35" fmla="*/ 47 h 48"/>
                <a:gd name="T36" fmla="*/ 33 w 48"/>
                <a:gd name="T37" fmla="*/ 46 h 48"/>
                <a:gd name="T38" fmla="*/ 38 w 48"/>
                <a:gd name="T39" fmla="*/ 43 h 48"/>
                <a:gd name="T40" fmla="*/ 41 w 48"/>
                <a:gd name="T41" fmla="*/ 41 h 48"/>
                <a:gd name="T42" fmla="*/ 44 w 48"/>
                <a:gd name="T43" fmla="*/ 37 h 48"/>
                <a:gd name="T44" fmla="*/ 46 w 48"/>
                <a:gd name="T45" fmla="*/ 33 h 48"/>
                <a:gd name="T46" fmla="*/ 47 w 48"/>
                <a:gd name="T47" fmla="*/ 29 h 48"/>
                <a:gd name="T48" fmla="*/ 48 w 48"/>
                <a:gd name="T49" fmla="*/ 24 h 48"/>
                <a:gd name="T50" fmla="*/ 47 w 48"/>
                <a:gd name="T51" fmla="*/ 20 h 48"/>
                <a:gd name="T52" fmla="*/ 46 w 48"/>
                <a:gd name="T53" fmla="*/ 15 h 48"/>
                <a:gd name="T54" fmla="*/ 44 w 48"/>
                <a:gd name="T55" fmla="*/ 10 h 48"/>
                <a:gd name="T56" fmla="*/ 41 w 48"/>
                <a:gd name="T57" fmla="*/ 7 h 48"/>
                <a:gd name="T58" fmla="*/ 38 w 48"/>
                <a:gd name="T59" fmla="*/ 4 h 48"/>
                <a:gd name="T60" fmla="*/ 33 w 48"/>
                <a:gd name="T61" fmla="*/ 2 h 48"/>
                <a:gd name="T62" fmla="*/ 30 w 48"/>
                <a:gd name="T63" fmla="*/ 1 h 48"/>
                <a:gd name="T64" fmla="*/ 25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5" y="0"/>
                  </a:moveTo>
                  <a:lnTo>
                    <a:pt x="19" y="1"/>
                  </a:lnTo>
                  <a:lnTo>
                    <a:pt x="15" y="2"/>
                  </a:lnTo>
                  <a:lnTo>
                    <a:pt x="11" y="4"/>
                  </a:lnTo>
                  <a:lnTo>
                    <a:pt x="7" y="7"/>
                  </a:lnTo>
                  <a:lnTo>
                    <a:pt x="5" y="10"/>
                  </a:lnTo>
                  <a:lnTo>
                    <a:pt x="2" y="15"/>
                  </a:lnTo>
                  <a:lnTo>
                    <a:pt x="1" y="20"/>
                  </a:lnTo>
                  <a:lnTo>
                    <a:pt x="0" y="24"/>
                  </a:lnTo>
                  <a:lnTo>
                    <a:pt x="1" y="29"/>
                  </a:lnTo>
                  <a:lnTo>
                    <a:pt x="2" y="33"/>
                  </a:lnTo>
                  <a:lnTo>
                    <a:pt x="5" y="37"/>
                  </a:lnTo>
                  <a:lnTo>
                    <a:pt x="7" y="41"/>
                  </a:lnTo>
                  <a:lnTo>
                    <a:pt x="11" y="43"/>
                  </a:lnTo>
                  <a:lnTo>
                    <a:pt x="15" y="46"/>
                  </a:lnTo>
                  <a:lnTo>
                    <a:pt x="19" y="47"/>
                  </a:lnTo>
                  <a:lnTo>
                    <a:pt x="25" y="48"/>
                  </a:lnTo>
                  <a:lnTo>
                    <a:pt x="30" y="47"/>
                  </a:lnTo>
                  <a:lnTo>
                    <a:pt x="33" y="46"/>
                  </a:lnTo>
                  <a:lnTo>
                    <a:pt x="38" y="43"/>
                  </a:lnTo>
                  <a:lnTo>
                    <a:pt x="41" y="41"/>
                  </a:lnTo>
                  <a:lnTo>
                    <a:pt x="44" y="37"/>
                  </a:lnTo>
                  <a:lnTo>
                    <a:pt x="46" y="33"/>
                  </a:lnTo>
                  <a:lnTo>
                    <a:pt x="47" y="29"/>
                  </a:lnTo>
                  <a:lnTo>
                    <a:pt x="48" y="24"/>
                  </a:lnTo>
                  <a:lnTo>
                    <a:pt x="47" y="20"/>
                  </a:lnTo>
                  <a:lnTo>
                    <a:pt x="46" y="15"/>
                  </a:lnTo>
                  <a:lnTo>
                    <a:pt x="44" y="10"/>
                  </a:lnTo>
                  <a:lnTo>
                    <a:pt x="41" y="7"/>
                  </a:lnTo>
                  <a:lnTo>
                    <a:pt x="38" y="4"/>
                  </a:lnTo>
                  <a:lnTo>
                    <a:pt x="33" y="2"/>
                  </a:lnTo>
                  <a:lnTo>
                    <a:pt x="30" y="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9" name="Freeform 690"/>
            <p:cNvSpPr>
              <a:spLocks/>
            </p:cNvSpPr>
            <p:nvPr/>
          </p:nvSpPr>
          <p:spPr bwMode="auto">
            <a:xfrm>
              <a:off x="7882590" y="5763512"/>
              <a:ext cx="13835" cy="13835"/>
            </a:xfrm>
            <a:custGeom>
              <a:avLst/>
              <a:gdLst>
                <a:gd name="T0" fmla="*/ 24 w 47"/>
                <a:gd name="T1" fmla="*/ 0 h 49"/>
                <a:gd name="T2" fmla="*/ 19 w 47"/>
                <a:gd name="T3" fmla="*/ 0 h 49"/>
                <a:gd name="T4" fmla="*/ 14 w 47"/>
                <a:gd name="T5" fmla="*/ 3 h 49"/>
                <a:gd name="T6" fmla="*/ 10 w 47"/>
                <a:gd name="T7" fmla="*/ 4 h 49"/>
                <a:gd name="T8" fmla="*/ 6 w 47"/>
                <a:gd name="T9" fmla="*/ 8 h 49"/>
                <a:gd name="T10" fmla="*/ 4 w 47"/>
                <a:gd name="T11" fmla="*/ 11 h 49"/>
                <a:gd name="T12" fmla="*/ 1 w 47"/>
                <a:gd name="T13" fmla="*/ 15 h 49"/>
                <a:gd name="T14" fmla="*/ 0 w 47"/>
                <a:gd name="T15" fmla="*/ 19 h 49"/>
                <a:gd name="T16" fmla="*/ 0 w 47"/>
                <a:gd name="T17" fmla="*/ 24 h 49"/>
                <a:gd name="T18" fmla="*/ 0 w 47"/>
                <a:gd name="T19" fmla="*/ 29 h 49"/>
                <a:gd name="T20" fmla="*/ 1 w 47"/>
                <a:gd name="T21" fmla="*/ 34 h 49"/>
                <a:gd name="T22" fmla="*/ 4 w 47"/>
                <a:gd name="T23" fmla="*/ 38 h 49"/>
                <a:gd name="T24" fmla="*/ 6 w 47"/>
                <a:gd name="T25" fmla="*/ 42 h 49"/>
                <a:gd name="T26" fmla="*/ 10 w 47"/>
                <a:gd name="T27" fmla="*/ 44 h 49"/>
                <a:gd name="T28" fmla="*/ 14 w 47"/>
                <a:gd name="T29" fmla="*/ 47 h 49"/>
                <a:gd name="T30" fmla="*/ 19 w 47"/>
                <a:gd name="T31" fmla="*/ 48 h 49"/>
                <a:gd name="T32" fmla="*/ 24 w 47"/>
                <a:gd name="T33" fmla="*/ 49 h 49"/>
                <a:gd name="T34" fmla="*/ 28 w 47"/>
                <a:gd name="T35" fmla="*/ 48 h 49"/>
                <a:gd name="T36" fmla="*/ 33 w 47"/>
                <a:gd name="T37" fmla="*/ 47 h 49"/>
                <a:gd name="T38" fmla="*/ 37 w 47"/>
                <a:gd name="T39" fmla="*/ 44 h 49"/>
                <a:gd name="T40" fmla="*/ 40 w 47"/>
                <a:gd name="T41" fmla="*/ 42 h 49"/>
                <a:gd name="T42" fmla="*/ 44 w 47"/>
                <a:gd name="T43" fmla="*/ 38 h 49"/>
                <a:gd name="T44" fmla="*/ 45 w 47"/>
                <a:gd name="T45" fmla="*/ 34 h 49"/>
                <a:gd name="T46" fmla="*/ 47 w 47"/>
                <a:gd name="T47" fmla="*/ 29 h 49"/>
                <a:gd name="T48" fmla="*/ 47 w 47"/>
                <a:gd name="T49" fmla="*/ 24 h 49"/>
                <a:gd name="T50" fmla="*/ 47 w 47"/>
                <a:gd name="T51" fmla="*/ 19 h 49"/>
                <a:gd name="T52" fmla="*/ 45 w 47"/>
                <a:gd name="T53" fmla="*/ 15 h 49"/>
                <a:gd name="T54" fmla="*/ 44 w 47"/>
                <a:gd name="T55" fmla="*/ 11 h 49"/>
                <a:gd name="T56" fmla="*/ 40 w 47"/>
                <a:gd name="T57" fmla="*/ 8 h 49"/>
                <a:gd name="T58" fmla="*/ 37 w 47"/>
                <a:gd name="T59" fmla="*/ 4 h 49"/>
                <a:gd name="T60" fmla="*/ 33 w 47"/>
                <a:gd name="T61" fmla="*/ 3 h 49"/>
                <a:gd name="T62" fmla="*/ 28 w 47"/>
                <a:gd name="T63" fmla="*/ 0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19" y="0"/>
                  </a:lnTo>
                  <a:lnTo>
                    <a:pt x="14" y="3"/>
                  </a:lnTo>
                  <a:lnTo>
                    <a:pt x="10" y="4"/>
                  </a:lnTo>
                  <a:lnTo>
                    <a:pt x="6" y="8"/>
                  </a:lnTo>
                  <a:lnTo>
                    <a:pt x="4" y="11"/>
                  </a:lnTo>
                  <a:lnTo>
                    <a:pt x="1" y="15"/>
                  </a:lnTo>
                  <a:lnTo>
                    <a:pt x="0" y="19"/>
                  </a:lnTo>
                  <a:lnTo>
                    <a:pt x="0" y="24"/>
                  </a:lnTo>
                  <a:lnTo>
                    <a:pt x="0" y="29"/>
                  </a:lnTo>
                  <a:lnTo>
                    <a:pt x="1" y="34"/>
                  </a:lnTo>
                  <a:lnTo>
                    <a:pt x="4" y="38"/>
                  </a:lnTo>
                  <a:lnTo>
                    <a:pt x="6" y="42"/>
                  </a:lnTo>
                  <a:lnTo>
                    <a:pt x="10" y="44"/>
                  </a:lnTo>
                  <a:lnTo>
                    <a:pt x="14" y="47"/>
                  </a:lnTo>
                  <a:lnTo>
                    <a:pt x="19" y="48"/>
                  </a:lnTo>
                  <a:lnTo>
                    <a:pt x="24" y="49"/>
                  </a:lnTo>
                  <a:lnTo>
                    <a:pt x="28" y="48"/>
                  </a:lnTo>
                  <a:lnTo>
                    <a:pt x="33" y="47"/>
                  </a:lnTo>
                  <a:lnTo>
                    <a:pt x="37" y="44"/>
                  </a:lnTo>
                  <a:lnTo>
                    <a:pt x="40" y="42"/>
                  </a:lnTo>
                  <a:lnTo>
                    <a:pt x="44" y="38"/>
                  </a:lnTo>
                  <a:lnTo>
                    <a:pt x="45" y="34"/>
                  </a:lnTo>
                  <a:lnTo>
                    <a:pt x="47" y="29"/>
                  </a:lnTo>
                  <a:lnTo>
                    <a:pt x="47" y="24"/>
                  </a:lnTo>
                  <a:lnTo>
                    <a:pt x="47" y="19"/>
                  </a:lnTo>
                  <a:lnTo>
                    <a:pt x="45" y="15"/>
                  </a:lnTo>
                  <a:lnTo>
                    <a:pt x="44" y="11"/>
                  </a:lnTo>
                  <a:lnTo>
                    <a:pt x="40" y="8"/>
                  </a:lnTo>
                  <a:lnTo>
                    <a:pt x="37" y="4"/>
                  </a:lnTo>
                  <a:lnTo>
                    <a:pt x="33" y="3"/>
                  </a:lnTo>
                  <a:lnTo>
                    <a:pt x="28"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0" name="Freeform 691"/>
            <p:cNvSpPr>
              <a:spLocks/>
            </p:cNvSpPr>
            <p:nvPr/>
          </p:nvSpPr>
          <p:spPr bwMode="auto">
            <a:xfrm>
              <a:off x="7922367" y="5770430"/>
              <a:ext cx="13835" cy="13835"/>
            </a:xfrm>
            <a:custGeom>
              <a:avLst/>
              <a:gdLst>
                <a:gd name="T0" fmla="*/ 24 w 48"/>
                <a:gd name="T1" fmla="*/ 0 h 48"/>
                <a:gd name="T2" fmla="*/ 19 w 48"/>
                <a:gd name="T3" fmla="*/ 0 h 48"/>
                <a:gd name="T4" fmla="*/ 15 w 48"/>
                <a:gd name="T5" fmla="*/ 2 h 48"/>
                <a:gd name="T6" fmla="*/ 11 w 48"/>
                <a:gd name="T7" fmla="*/ 3 h 48"/>
                <a:gd name="T8" fmla="*/ 7 w 48"/>
                <a:gd name="T9" fmla="*/ 7 h 48"/>
                <a:gd name="T10" fmla="*/ 4 w 48"/>
                <a:gd name="T11" fmla="*/ 11 h 48"/>
                <a:gd name="T12" fmla="*/ 2 w 48"/>
                <a:gd name="T13" fmla="*/ 14 h 48"/>
                <a:gd name="T14" fmla="*/ 0 w 48"/>
                <a:gd name="T15" fmla="*/ 19 h 48"/>
                <a:gd name="T16" fmla="*/ 0 w 48"/>
                <a:gd name="T17" fmla="*/ 24 h 48"/>
                <a:gd name="T18" fmla="*/ 0 w 48"/>
                <a:gd name="T19" fmla="*/ 28 h 48"/>
                <a:gd name="T20" fmla="*/ 2 w 48"/>
                <a:gd name="T21" fmla="*/ 33 h 48"/>
                <a:gd name="T22" fmla="*/ 4 w 48"/>
                <a:gd name="T23" fmla="*/ 38 h 48"/>
                <a:gd name="T24" fmla="*/ 7 w 48"/>
                <a:gd name="T25" fmla="*/ 41 h 48"/>
                <a:gd name="T26" fmla="*/ 11 w 48"/>
                <a:gd name="T27" fmla="*/ 44 h 48"/>
                <a:gd name="T28" fmla="*/ 15 w 48"/>
                <a:gd name="T29" fmla="*/ 46 h 48"/>
                <a:gd name="T30" fmla="*/ 19 w 48"/>
                <a:gd name="T31" fmla="*/ 47 h 48"/>
                <a:gd name="T32" fmla="*/ 24 w 48"/>
                <a:gd name="T33" fmla="*/ 48 h 48"/>
                <a:gd name="T34" fmla="*/ 29 w 48"/>
                <a:gd name="T35" fmla="*/ 47 h 48"/>
                <a:gd name="T36" fmla="*/ 33 w 48"/>
                <a:gd name="T37" fmla="*/ 46 h 48"/>
                <a:gd name="T38" fmla="*/ 37 w 48"/>
                <a:gd name="T39" fmla="*/ 44 h 48"/>
                <a:gd name="T40" fmla="*/ 41 w 48"/>
                <a:gd name="T41" fmla="*/ 41 h 48"/>
                <a:gd name="T42" fmla="*/ 44 w 48"/>
                <a:gd name="T43" fmla="*/ 38 h 48"/>
                <a:gd name="T44" fmla="*/ 46 w 48"/>
                <a:gd name="T45" fmla="*/ 33 h 48"/>
                <a:gd name="T46" fmla="*/ 48 w 48"/>
                <a:gd name="T47" fmla="*/ 28 h 48"/>
                <a:gd name="T48" fmla="*/ 48 w 48"/>
                <a:gd name="T49" fmla="*/ 24 h 48"/>
                <a:gd name="T50" fmla="*/ 48 w 48"/>
                <a:gd name="T51" fmla="*/ 19 h 48"/>
                <a:gd name="T52" fmla="*/ 46 w 48"/>
                <a:gd name="T53" fmla="*/ 14 h 48"/>
                <a:gd name="T54" fmla="*/ 44 w 48"/>
                <a:gd name="T55" fmla="*/ 11 h 48"/>
                <a:gd name="T56" fmla="*/ 41 w 48"/>
                <a:gd name="T57" fmla="*/ 7 h 48"/>
                <a:gd name="T58" fmla="*/ 37 w 48"/>
                <a:gd name="T59" fmla="*/ 3 h 48"/>
                <a:gd name="T60" fmla="*/ 33 w 48"/>
                <a:gd name="T61" fmla="*/ 2 h 48"/>
                <a:gd name="T62" fmla="*/ 29 w 48"/>
                <a:gd name="T63" fmla="*/ 0 h 48"/>
                <a:gd name="T64" fmla="*/ 24 w 48"/>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24" y="0"/>
                  </a:moveTo>
                  <a:lnTo>
                    <a:pt x="19" y="0"/>
                  </a:lnTo>
                  <a:lnTo>
                    <a:pt x="15" y="2"/>
                  </a:lnTo>
                  <a:lnTo>
                    <a:pt x="11" y="3"/>
                  </a:lnTo>
                  <a:lnTo>
                    <a:pt x="7" y="7"/>
                  </a:lnTo>
                  <a:lnTo>
                    <a:pt x="4" y="11"/>
                  </a:lnTo>
                  <a:lnTo>
                    <a:pt x="2" y="14"/>
                  </a:lnTo>
                  <a:lnTo>
                    <a:pt x="0" y="19"/>
                  </a:lnTo>
                  <a:lnTo>
                    <a:pt x="0" y="24"/>
                  </a:lnTo>
                  <a:lnTo>
                    <a:pt x="0" y="28"/>
                  </a:lnTo>
                  <a:lnTo>
                    <a:pt x="2" y="33"/>
                  </a:lnTo>
                  <a:lnTo>
                    <a:pt x="4" y="38"/>
                  </a:lnTo>
                  <a:lnTo>
                    <a:pt x="7" y="41"/>
                  </a:lnTo>
                  <a:lnTo>
                    <a:pt x="11" y="44"/>
                  </a:lnTo>
                  <a:lnTo>
                    <a:pt x="15" y="46"/>
                  </a:lnTo>
                  <a:lnTo>
                    <a:pt x="19" y="47"/>
                  </a:lnTo>
                  <a:lnTo>
                    <a:pt x="24" y="48"/>
                  </a:lnTo>
                  <a:lnTo>
                    <a:pt x="29" y="47"/>
                  </a:lnTo>
                  <a:lnTo>
                    <a:pt x="33" y="46"/>
                  </a:lnTo>
                  <a:lnTo>
                    <a:pt x="37" y="44"/>
                  </a:lnTo>
                  <a:lnTo>
                    <a:pt x="41" y="41"/>
                  </a:lnTo>
                  <a:lnTo>
                    <a:pt x="44" y="38"/>
                  </a:lnTo>
                  <a:lnTo>
                    <a:pt x="46" y="33"/>
                  </a:lnTo>
                  <a:lnTo>
                    <a:pt x="48" y="28"/>
                  </a:lnTo>
                  <a:lnTo>
                    <a:pt x="48" y="24"/>
                  </a:lnTo>
                  <a:lnTo>
                    <a:pt x="48" y="19"/>
                  </a:lnTo>
                  <a:lnTo>
                    <a:pt x="46" y="14"/>
                  </a:lnTo>
                  <a:lnTo>
                    <a:pt x="44" y="11"/>
                  </a:lnTo>
                  <a:lnTo>
                    <a:pt x="41" y="7"/>
                  </a:lnTo>
                  <a:lnTo>
                    <a:pt x="37" y="3"/>
                  </a:lnTo>
                  <a:lnTo>
                    <a:pt x="33" y="2"/>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1" name="Freeform 692"/>
            <p:cNvSpPr>
              <a:spLocks/>
            </p:cNvSpPr>
            <p:nvPr/>
          </p:nvSpPr>
          <p:spPr bwMode="auto">
            <a:xfrm>
              <a:off x="7963873" y="5780806"/>
              <a:ext cx="13835" cy="13835"/>
            </a:xfrm>
            <a:custGeom>
              <a:avLst/>
              <a:gdLst>
                <a:gd name="T0" fmla="*/ 24 w 47"/>
                <a:gd name="T1" fmla="*/ 0 h 47"/>
                <a:gd name="T2" fmla="*/ 19 w 47"/>
                <a:gd name="T3" fmla="*/ 0 h 47"/>
                <a:gd name="T4" fmla="*/ 14 w 47"/>
                <a:gd name="T5" fmla="*/ 1 h 47"/>
                <a:gd name="T6" fmla="*/ 11 w 47"/>
                <a:gd name="T7" fmla="*/ 3 h 47"/>
                <a:gd name="T8" fmla="*/ 7 w 47"/>
                <a:gd name="T9" fmla="*/ 7 h 47"/>
                <a:gd name="T10" fmla="*/ 4 w 47"/>
                <a:gd name="T11" fmla="*/ 10 h 47"/>
                <a:gd name="T12" fmla="*/ 1 w 47"/>
                <a:gd name="T13" fmla="*/ 14 h 47"/>
                <a:gd name="T14" fmla="*/ 0 w 47"/>
                <a:gd name="T15" fmla="*/ 19 h 47"/>
                <a:gd name="T16" fmla="*/ 0 w 47"/>
                <a:gd name="T17" fmla="*/ 23 h 47"/>
                <a:gd name="T18" fmla="*/ 0 w 47"/>
                <a:gd name="T19" fmla="*/ 28 h 47"/>
                <a:gd name="T20" fmla="*/ 1 w 47"/>
                <a:gd name="T21" fmla="*/ 33 h 47"/>
                <a:gd name="T22" fmla="*/ 4 w 47"/>
                <a:gd name="T23" fmla="*/ 36 h 47"/>
                <a:gd name="T24" fmla="*/ 7 w 47"/>
                <a:gd name="T25" fmla="*/ 40 h 47"/>
                <a:gd name="T26" fmla="*/ 11 w 47"/>
                <a:gd name="T27" fmla="*/ 43 h 47"/>
                <a:gd name="T28" fmla="*/ 14 w 47"/>
                <a:gd name="T29" fmla="*/ 46 h 47"/>
                <a:gd name="T30" fmla="*/ 19 w 47"/>
                <a:gd name="T31" fmla="*/ 47 h 47"/>
                <a:gd name="T32" fmla="*/ 24 w 47"/>
                <a:gd name="T33" fmla="*/ 47 h 47"/>
                <a:gd name="T34" fmla="*/ 29 w 47"/>
                <a:gd name="T35" fmla="*/ 47 h 47"/>
                <a:gd name="T36" fmla="*/ 33 w 47"/>
                <a:gd name="T37" fmla="*/ 46 h 47"/>
                <a:gd name="T38" fmla="*/ 37 w 47"/>
                <a:gd name="T39" fmla="*/ 43 h 47"/>
                <a:gd name="T40" fmla="*/ 40 w 47"/>
                <a:gd name="T41" fmla="*/ 40 h 47"/>
                <a:gd name="T42" fmla="*/ 44 w 47"/>
                <a:gd name="T43" fmla="*/ 36 h 47"/>
                <a:gd name="T44" fmla="*/ 46 w 47"/>
                <a:gd name="T45" fmla="*/ 33 h 47"/>
                <a:gd name="T46" fmla="*/ 47 w 47"/>
                <a:gd name="T47" fmla="*/ 28 h 47"/>
                <a:gd name="T48" fmla="*/ 47 w 47"/>
                <a:gd name="T49" fmla="*/ 23 h 47"/>
                <a:gd name="T50" fmla="*/ 47 w 47"/>
                <a:gd name="T51" fmla="*/ 19 h 47"/>
                <a:gd name="T52" fmla="*/ 46 w 47"/>
                <a:gd name="T53" fmla="*/ 14 h 47"/>
                <a:gd name="T54" fmla="*/ 44 w 47"/>
                <a:gd name="T55" fmla="*/ 10 h 47"/>
                <a:gd name="T56" fmla="*/ 40 w 47"/>
                <a:gd name="T57" fmla="*/ 7 h 47"/>
                <a:gd name="T58" fmla="*/ 37 w 47"/>
                <a:gd name="T59" fmla="*/ 3 h 47"/>
                <a:gd name="T60" fmla="*/ 33 w 47"/>
                <a:gd name="T61" fmla="*/ 1 h 47"/>
                <a:gd name="T62" fmla="*/ 29 w 47"/>
                <a:gd name="T63" fmla="*/ 0 h 47"/>
                <a:gd name="T64" fmla="*/ 24 w 4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24" y="0"/>
                  </a:moveTo>
                  <a:lnTo>
                    <a:pt x="19" y="0"/>
                  </a:lnTo>
                  <a:lnTo>
                    <a:pt x="14" y="1"/>
                  </a:lnTo>
                  <a:lnTo>
                    <a:pt x="11" y="3"/>
                  </a:lnTo>
                  <a:lnTo>
                    <a:pt x="7" y="7"/>
                  </a:lnTo>
                  <a:lnTo>
                    <a:pt x="4" y="10"/>
                  </a:lnTo>
                  <a:lnTo>
                    <a:pt x="1" y="14"/>
                  </a:lnTo>
                  <a:lnTo>
                    <a:pt x="0" y="19"/>
                  </a:lnTo>
                  <a:lnTo>
                    <a:pt x="0" y="23"/>
                  </a:lnTo>
                  <a:lnTo>
                    <a:pt x="0" y="28"/>
                  </a:lnTo>
                  <a:lnTo>
                    <a:pt x="1" y="33"/>
                  </a:lnTo>
                  <a:lnTo>
                    <a:pt x="4" y="36"/>
                  </a:lnTo>
                  <a:lnTo>
                    <a:pt x="7" y="40"/>
                  </a:lnTo>
                  <a:lnTo>
                    <a:pt x="11" y="43"/>
                  </a:lnTo>
                  <a:lnTo>
                    <a:pt x="14" y="46"/>
                  </a:lnTo>
                  <a:lnTo>
                    <a:pt x="19" y="47"/>
                  </a:lnTo>
                  <a:lnTo>
                    <a:pt x="24" y="47"/>
                  </a:lnTo>
                  <a:lnTo>
                    <a:pt x="29" y="47"/>
                  </a:lnTo>
                  <a:lnTo>
                    <a:pt x="33" y="46"/>
                  </a:lnTo>
                  <a:lnTo>
                    <a:pt x="37" y="43"/>
                  </a:lnTo>
                  <a:lnTo>
                    <a:pt x="40" y="40"/>
                  </a:lnTo>
                  <a:lnTo>
                    <a:pt x="44" y="36"/>
                  </a:lnTo>
                  <a:lnTo>
                    <a:pt x="46" y="33"/>
                  </a:lnTo>
                  <a:lnTo>
                    <a:pt x="47" y="28"/>
                  </a:lnTo>
                  <a:lnTo>
                    <a:pt x="47" y="23"/>
                  </a:lnTo>
                  <a:lnTo>
                    <a:pt x="47" y="19"/>
                  </a:lnTo>
                  <a:lnTo>
                    <a:pt x="46" y="14"/>
                  </a:lnTo>
                  <a:lnTo>
                    <a:pt x="44" y="10"/>
                  </a:lnTo>
                  <a:lnTo>
                    <a:pt x="40" y="7"/>
                  </a:lnTo>
                  <a:lnTo>
                    <a:pt x="37" y="3"/>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2" name="Freeform 693"/>
            <p:cNvSpPr>
              <a:spLocks/>
            </p:cNvSpPr>
            <p:nvPr/>
          </p:nvSpPr>
          <p:spPr bwMode="auto">
            <a:xfrm>
              <a:off x="8003650" y="5796371"/>
              <a:ext cx="13835" cy="13835"/>
            </a:xfrm>
            <a:custGeom>
              <a:avLst/>
              <a:gdLst>
                <a:gd name="T0" fmla="*/ 24 w 48"/>
                <a:gd name="T1" fmla="*/ 0 h 47"/>
                <a:gd name="T2" fmla="*/ 19 w 48"/>
                <a:gd name="T3" fmla="*/ 0 h 47"/>
                <a:gd name="T4" fmla="*/ 15 w 48"/>
                <a:gd name="T5" fmla="*/ 2 h 47"/>
                <a:gd name="T6" fmla="*/ 11 w 48"/>
                <a:gd name="T7" fmla="*/ 3 h 47"/>
                <a:gd name="T8" fmla="*/ 7 w 48"/>
                <a:gd name="T9" fmla="*/ 7 h 47"/>
                <a:gd name="T10" fmla="*/ 5 w 48"/>
                <a:gd name="T11" fmla="*/ 10 h 47"/>
                <a:gd name="T12" fmla="*/ 2 w 48"/>
                <a:gd name="T13" fmla="*/ 14 h 47"/>
                <a:gd name="T14" fmla="*/ 1 w 48"/>
                <a:gd name="T15" fmla="*/ 19 h 47"/>
                <a:gd name="T16" fmla="*/ 0 w 48"/>
                <a:gd name="T17" fmla="*/ 23 h 47"/>
                <a:gd name="T18" fmla="*/ 1 w 48"/>
                <a:gd name="T19" fmla="*/ 28 h 47"/>
                <a:gd name="T20" fmla="*/ 2 w 48"/>
                <a:gd name="T21" fmla="*/ 33 h 47"/>
                <a:gd name="T22" fmla="*/ 5 w 48"/>
                <a:gd name="T23" fmla="*/ 38 h 47"/>
                <a:gd name="T24" fmla="*/ 7 w 48"/>
                <a:gd name="T25" fmla="*/ 41 h 47"/>
                <a:gd name="T26" fmla="*/ 11 w 48"/>
                <a:gd name="T27" fmla="*/ 44 h 47"/>
                <a:gd name="T28" fmla="*/ 15 w 48"/>
                <a:gd name="T29" fmla="*/ 46 h 47"/>
                <a:gd name="T30" fmla="*/ 19 w 48"/>
                <a:gd name="T31" fmla="*/ 47 h 47"/>
                <a:gd name="T32" fmla="*/ 24 w 48"/>
                <a:gd name="T33" fmla="*/ 47 h 47"/>
                <a:gd name="T34" fmla="*/ 28 w 48"/>
                <a:gd name="T35" fmla="*/ 47 h 47"/>
                <a:gd name="T36" fmla="*/ 33 w 48"/>
                <a:gd name="T37" fmla="*/ 46 h 47"/>
                <a:gd name="T38" fmla="*/ 38 w 48"/>
                <a:gd name="T39" fmla="*/ 44 h 47"/>
                <a:gd name="T40" fmla="*/ 41 w 48"/>
                <a:gd name="T41" fmla="*/ 41 h 47"/>
                <a:gd name="T42" fmla="*/ 44 w 48"/>
                <a:gd name="T43" fmla="*/ 38 h 47"/>
                <a:gd name="T44" fmla="*/ 46 w 48"/>
                <a:gd name="T45" fmla="*/ 33 h 47"/>
                <a:gd name="T46" fmla="*/ 47 w 48"/>
                <a:gd name="T47" fmla="*/ 28 h 47"/>
                <a:gd name="T48" fmla="*/ 48 w 48"/>
                <a:gd name="T49" fmla="*/ 23 h 47"/>
                <a:gd name="T50" fmla="*/ 47 w 48"/>
                <a:gd name="T51" fmla="*/ 19 h 47"/>
                <a:gd name="T52" fmla="*/ 46 w 48"/>
                <a:gd name="T53" fmla="*/ 14 h 47"/>
                <a:gd name="T54" fmla="*/ 44 w 48"/>
                <a:gd name="T55" fmla="*/ 10 h 47"/>
                <a:gd name="T56" fmla="*/ 41 w 48"/>
                <a:gd name="T57" fmla="*/ 7 h 47"/>
                <a:gd name="T58" fmla="*/ 38 w 48"/>
                <a:gd name="T59" fmla="*/ 3 h 47"/>
                <a:gd name="T60" fmla="*/ 33 w 48"/>
                <a:gd name="T61" fmla="*/ 2 h 47"/>
                <a:gd name="T62" fmla="*/ 28 w 48"/>
                <a:gd name="T63" fmla="*/ 0 h 47"/>
                <a:gd name="T64" fmla="*/ 24 w 48"/>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7">
                  <a:moveTo>
                    <a:pt x="24" y="0"/>
                  </a:moveTo>
                  <a:lnTo>
                    <a:pt x="19" y="0"/>
                  </a:lnTo>
                  <a:lnTo>
                    <a:pt x="15" y="2"/>
                  </a:lnTo>
                  <a:lnTo>
                    <a:pt x="11" y="3"/>
                  </a:lnTo>
                  <a:lnTo>
                    <a:pt x="7" y="7"/>
                  </a:lnTo>
                  <a:lnTo>
                    <a:pt x="5" y="10"/>
                  </a:lnTo>
                  <a:lnTo>
                    <a:pt x="2" y="14"/>
                  </a:lnTo>
                  <a:lnTo>
                    <a:pt x="1" y="19"/>
                  </a:lnTo>
                  <a:lnTo>
                    <a:pt x="0" y="23"/>
                  </a:lnTo>
                  <a:lnTo>
                    <a:pt x="1" y="28"/>
                  </a:lnTo>
                  <a:lnTo>
                    <a:pt x="2" y="33"/>
                  </a:lnTo>
                  <a:lnTo>
                    <a:pt x="5" y="38"/>
                  </a:lnTo>
                  <a:lnTo>
                    <a:pt x="7" y="41"/>
                  </a:lnTo>
                  <a:lnTo>
                    <a:pt x="11" y="44"/>
                  </a:lnTo>
                  <a:lnTo>
                    <a:pt x="15" y="46"/>
                  </a:lnTo>
                  <a:lnTo>
                    <a:pt x="19" y="47"/>
                  </a:lnTo>
                  <a:lnTo>
                    <a:pt x="24" y="47"/>
                  </a:lnTo>
                  <a:lnTo>
                    <a:pt x="28" y="47"/>
                  </a:lnTo>
                  <a:lnTo>
                    <a:pt x="33" y="46"/>
                  </a:lnTo>
                  <a:lnTo>
                    <a:pt x="38" y="44"/>
                  </a:lnTo>
                  <a:lnTo>
                    <a:pt x="41" y="41"/>
                  </a:lnTo>
                  <a:lnTo>
                    <a:pt x="44" y="38"/>
                  </a:lnTo>
                  <a:lnTo>
                    <a:pt x="46" y="33"/>
                  </a:lnTo>
                  <a:lnTo>
                    <a:pt x="47" y="28"/>
                  </a:lnTo>
                  <a:lnTo>
                    <a:pt x="48" y="23"/>
                  </a:lnTo>
                  <a:lnTo>
                    <a:pt x="47" y="19"/>
                  </a:lnTo>
                  <a:lnTo>
                    <a:pt x="46" y="14"/>
                  </a:lnTo>
                  <a:lnTo>
                    <a:pt x="44" y="10"/>
                  </a:lnTo>
                  <a:lnTo>
                    <a:pt x="41" y="7"/>
                  </a:lnTo>
                  <a:lnTo>
                    <a:pt x="38" y="3"/>
                  </a:lnTo>
                  <a:lnTo>
                    <a:pt x="33" y="2"/>
                  </a:lnTo>
                  <a:lnTo>
                    <a:pt x="28"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3" name="Freeform 694"/>
            <p:cNvSpPr>
              <a:spLocks/>
            </p:cNvSpPr>
            <p:nvPr/>
          </p:nvSpPr>
          <p:spPr bwMode="auto">
            <a:xfrm>
              <a:off x="8043427" y="5811936"/>
              <a:ext cx="13835" cy="13835"/>
            </a:xfrm>
            <a:custGeom>
              <a:avLst/>
              <a:gdLst>
                <a:gd name="T0" fmla="*/ 24 w 49"/>
                <a:gd name="T1" fmla="*/ 0 h 48"/>
                <a:gd name="T2" fmla="*/ 19 w 49"/>
                <a:gd name="T3" fmla="*/ 1 h 48"/>
                <a:gd name="T4" fmla="*/ 16 w 49"/>
                <a:gd name="T5" fmla="*/ 2 h 48"/>
                <a:gd name="T6" fmla="*/ 11 w 49"/>
                <a:gd name="T7" fmla="*/ 5 h 48"/>
                <a:gd name="T8" fmla="*/ 7 w 49"/>
                <a:gd name="T9" fmla="*/ 7 h 48"/>
                <a:gd name="T10" fmla="*/ 5 w 49"/>
                <a:gd name="T11" fmla="*/ 10 h 48"/>
                <a:gd name="T12" fmla="*/ 3 w 49"/>
                <a:gd name="T13" fmla="*/ 15 h 48"/>
                <a:gd name="T14" fmla="*/ 1 w 49"/>
                <a:gd name="T15" fmla="*/ 19 h 48"/>
                <a:gd name="T16" fmla="*/ 0 w 49"/>
                <a:gd name="T17" fmla="*/ 25 h 48"/>
                <a:gd name="T18" fmla="*/ 1 w 49"/>
                <a:gd name="T19" fmla="*/ 29 h 48"/>
                <a:gd name="T20" fmla="*/ 3 w 49"/>
                <a:gd name="T21" fmla="*/ 33 h 48"/>
                <a:gd name="T22" fmla="*/ 5 w 49"/>
                <a:gd name="T23" fmla="*/ 38 h 48"/>
                <a:gd name="T24" fmla="*/ 7 w 49"/>
                <a:gd name="T25" fmla="*/ 41 h 48"/>
                <a:gd name="T26" fmla="*/ 11 w 49"/>
                <a:gd name="T27" fmla="*/ 44 h 48"/>
                <a:gd name="T28" fmla="*/ 16 w 49"/>
                <a:gd name="T29" fmla="*/ 46 h 48"/>
                <a:gd name="T30" fmla="*/ 19 w 49"/>
                <a:gd name="T31" fmla="*/ 47 h 48"/>
                <a:gd name="T32" fmla="*/ 24 w 49"/>
                <a:gd name="T33" fmla="*/ 48 h 48"/>
                <a:gd name="T34" fmla="*/ 30 w 49"/>
                <a:gd name="T35" fmla="*/ 47 h 48"/>
                <a:gd name="T36" fmla="*/ 33 w 49"/>
                <a:gd name="T37" fmla="*/ 46 h 48"/>
                <a:gd name="T38" fmla="*/ 38 w 49"/>
                <a:gd name="T39" fmla="*/ 44 h 48"/>
                <a:gd name="T40" fmla="*/ 42 w 49"/>
                <a:gd name="T41" fmla="*/ 41 h 48"/>
                <a:gd name="T42" fmla="*/ 44 w 49"/>
                <a:gd name="T43" fmla="*/ 38 h 48"/>
                <a:gd name="T44" fmla="*/ 46 w 49"/>
                <a:gd name="T45" fmla="*/ 33 h 48"/>
                <a:gd name="T46" fmla="*/ 48 w 49"/>
                <a:gd name="T47" fmla="*/ 29 h 48"/>
                <a:gd name="T48" fmla="*/ 49 w 49"/>
                <a:gd name="T49" fmla="*/ 25 h 48"/>
                <a:gd name="T50" fmla="*/ 48 w 49"/>
                <a:gd name="T51" fmla="*/ 19 h 48"/>
                <a:gd name="T52" fmla="*/ 46 w 49"/>
                <a:gd name="T53" fmla="*/ 15 h 48"/>
                <a:gd name="T54" fmla="*/ 44 w 49"/>
                <a:gd name="T55" fmla="*/ 10 h 48"/>
                <a:gd name="T56" fmla="*/ 42 w 49"/>
                <a:gd name="T57" fmla="*/ 7 h 48"/>
                <a:gd name="T58" fmla="*/ 38 w 49"/>
                <a:gd name="T59" fmla="*/ 5 h 48"/>
                <a:gd name="T60" fmla="*/ 33 w 49"/>
                <a:gd name="T61" fmla="*/ 2 h 48"/>
                <a:gd name="T62" fmla="*/ 30 w 49"/>
                <a:gd name="T63" fmla="*/ 1 h 48"/>
                <a:gd name="T64" fmla="*/ 24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4" y="0"/>
                  </a:moveTo>
                  <a:lnTo>
                    <a:pt x="19" y="1"/>
                  </a:lnTo>
                  <a:lnTo>
                    <a:pt x="16" y="2"/>
                  </a:lnTo>
                  <a:lnTo>
                    <a:pt x="11" y="5"/>
                  </a:lnTo>
                  <a:lnTo>
                    <a:pt x="7" y="7"/>
                  </a:lnTo>
                  <a:lnTo>
                    <a:pt x="5" y="10"/>
                  </a:lnTo>
                  <a:lnTo>
                    <a:pt x="3" y="15"/>
                  </a:lnTo>
                  <a:lnTo>
                    <a:pt x="1" y="19"/>
                  </a:lnTo>
                  <a:lnTo>
                    <a:pt x="0" y="25"/>
                  </a:lnTo>
                  <a:lnTo>
                    <a:pt x="1" y="29"/>
                  </a:lnTo>
                  <a:lnTo>
                    <a:pt x="3" y="33"/>
                  </a:lnTo>
                  <a:lnTo>
                    <a:pt x="5" y="38"/>
                  </a:lnTo>
                  <a:lnTo>
                    <a:pt x="7" y="41"/>
                  </a:lnTo>
                  <a:lnTo>
                    <a:pt x="11" y="44"/>
                  </a:lnTo>
                  <a:lnTo>
                    <a:pt x="16" y="46"/>
                  </a:lnTo>
                  <a:lnTo>
                    <a:pt x="19" y="47"/>
                  </a:lnTo>
                  <a:lnTo>
                    <a:pt x="24" y="48"/>
                  </a:lnTo>
                  <a:lnTo>
                    <a:pt x="30" y="47"/>
                  </a:lnTo>
                  <a:lnTo>
                    <a:pt x="33" y="46"/>
                  </a:lnTo>
                  <a:lnTo>
                    <a:pt x="38" y="44"/>
                  </a:lnTo>
                  <a:lnTo>
                    <a:pt x="42" y="41"/>
                  </a:lnTo>
                  <a:lnTo>
                    <a:pt x="44" y="38"/>
                  </a:lnTo>
                  <a:lnTo>
                    <a:pt x="46" y="33"/>
                  </a:lnTo>
                  <a:lnTo>
                    <a:pt x="48" y="29"/>
                  </a:lnTo>
                  <a:lnTo>
                    <a:pt x="49" y="25"/>
                  </a:lnTo>
                  <a:lnTo>
                    <a:pt x="48" y="19"/>
                  </a:lnTo>
                  <a:lnTo>
                    <a:pt x="46" y="15"/>
                  </a:lnTo>
                  <a:lnTo>
                    <a:pt x="44" y="10"/>
                  </a:lnTo>
                  <a:lnTo>
                    <a:pt x="42" y="7"/>
                  </a:lnTo>
                  <a:lnTo>
                    <a:pt x="38" y="5"/>
                  </a:lnTo>
                  <a:lnTo>
                    <a:pt x="33" y="2"/>
                  </a:lnTo>
                  <a:lnTo>
                    <a:pt x="30" y="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 name="Freeform 695"/>
            <p:cNvSpPr>
              <a:spLocks/>
            </p:cNvSpPr>
            <p:nvPr/>
          </p:nvSpPr>
          <p:spPr bwMode="auto">
            <a:xfrm>
              <a:off x="8084933" y="5824042"/>
              <a:ext cx="13835" cy="13835"/>
            </a:xfrm>
            <a:custGeom>
              <a:avLst/>
              <a:gdLst>
                <a:gd name="T0" fmla="*/ 25 w 49"/>
                <a:gd name="T1" fmla="*/ 0 h 48"/>
                <a:gd name="T2" fmla="*/ 20 w 49"/>
                <a:gd name="T3" fmla="*/ 1 h 48"/>
                <a:gd name="T4" fmla="*/ 16 w 49"/>
                <a:gd name="T5" fmla="*/ 2 h 48"/>
                <a:gd name="T6" fmla="*/ 11 w 49"/>
                <a:gd name="T7" fmla="*/ 4 h 48"/>
                <a:gd name="T8" fmla="*/ 7 w 49"/>
                <a:gd name="T9" fmla="*/ 7 h 48"/>
                <a:gd name="T10" fmla="*/ 5 w 49"/>
                <a:gd name="T11" fmla="*/ 10 h 48"/>
                <a:gd name="T12" fmla="*/ 3 w 49"/>
                <a:gd name="T13" fmla="*/ 15 h 48"/>
                <a:gd name="T14" fmla="*/ 1 w 49"/>
                <a:gd name="T15" fmla="*/ 19 h 48"/>
                <a:gd name="T16" fmla="*/ 0 w 49"/>
                <a:gd name="T17" fmla="*/ 25 h 48"/>
                <a:gd name="T18" fmla="*/ 1 w 49"/>
                <a:gd name="T19" fmla="*/ 29 h 48"/>
                <a:gd name="T20" fmla="*/ 3 w 49"/>
                <a:gd name="T21" fmla="*/ 33 h 48"/>
                <a:gd name="T22" fmla="*/ 5 w 49"/>
                <a:gd name="T23" fmla="*/ 38 h 48"/>
                <a:gd name="T24" fmla="*/ 7 w 49"/>
                <a:gd name="T25" fmla="*/ 41 h 48"/>
                <a:gd name="T26" fmla="*/ 11 w 49"/>
                <a:gd name="T27" fmla="*/ 43 h 48"/>
                <a:gd name="T28" fmla="*/ 16 w 49"/>
                <a:gd name="T29" fmla="*/ 46 h 48"/>
                <a:gd name="T30" fmla="*/ 20 w 49"/>
                <a:gd name="T31" fmla="*/ 47 h 48"/>
                <a:gd name="T32" fmla="*/ 25 w 49"/>
                <a:gd name="T33" fmla="*/ 48 h 48"/>
                <a:gd name="T34" fmla="*/ 30 w 49"/>
                <a:gd name="T35" fmla="*/ 47 h 48"/>
                <a:gd name="T36" fmla="*/ 34 w 49"/>
                <a:gd name="T37" fmla="*/ 46 h 48"/>
                <a:gd name="T38" fmla="*/ 38 w 49"/>
                <a:gd name="T39" fmla="*/ 43 h 48"/>
                <a:gd name="T40" fmla="*/ 42 w 49"/>
                <a:gd name="T41" fmla="*/ 41 h 48"/>
                <a:gd name="T42" fmla="*/ 45 w 49"/>
                <a:gd name="T43" fmla="*/ 38 h 48"/>
                <a:gd name="T44" fmla="*/ 46 w 49"/>
                <a:gd name="T45" fmla="*/ 33 h 48"/>
                <a:gd name="T46" fmla="*/ 49 w 49"/>
                <a:gd name="T47" fmla="*/ 29 h 48"/>
                <a:gd name="T48" fmla="*/ 49 w 49"/>
                <a:gd name="T49" fmla="*/ 25 h 48"/>
                <a:gd name="T50" fmla="*/ 49 w 49"/>
                <a:gd name="T51" fmla="*/ 19 h 48"/>
                <a:gd name="T52" fmla="*/ 46 w 49"/>
                <a:gd name="T53" fmla="*/ 15 h 48"/>
                <a:gd name="T54" fmla="*/ 45 w 49"/>
                <a:gd name="T55" fmla="*/ 10 h 48"/>
                <a:gd name="T56" fmla="*/ 42 w 49"/>
                <a:gd name="T57" fmla="*/ 7 h 48"/>
                <a:gd name="T58" fmla="*/ 38 w 49"/>
                <a:gd name="T59" fmla="*/ 4 h 48"/>
                <a:gd name="T60" fmla="*/ 34 w 49"/>
                <a:gd name="T61" fmla="*/ 2 h 48"/>
                <a:gd name="T62" fmla="*/ 30 w 49"/>
                <a:gd name="T63" fmla="*/ 1 h 48"/>
                <a:gd name="T64" fmla="*/ 25 w 49"/>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8">
                  <a:moveTo>
                    <a:pt x="25" y="0"/>
                  </a:moveTo>
                  <a:lnTo>
                    <a:pt x="20" y="1"/>
                  </a:lnTo>
                  <a:lnTo>
                    <a:pt x="16" y="2"/>
                  </a:lnTo>
                  <a:lnTo>
                    <a:pt x="11" y="4"/>
                  </a:lnTo>
                  <a:lnTo>
                    <a:pt x="7" y="7"/>
                  </a:lnTo>
                  <a:lnTo>
                    <a:pt x="5" y="10"/>
                  </a:lnTo>
                  <a:lnTo>
                    <a:pt x="3" y="15"/>
                  </a:lnTo>
                  <a:lnTo>
                    <a:pt x="1" y="19"/>
                  </a:lnTo>
                  <a:lnTo>
                    <a:pt x="0" y="25"/>
                  </a:lnTo>
                  <a:lnTo>
                    <a:pt x="1" y="29"/>
                  </a:lnTo>
                  <a:lnTo>
                    <a:pt x="3" y="33"/>
                  </a:lnTo>
                  <a:lnTo>
                    <a:pt x="5" y="38"/>
                  </a:lnTo>
                  <a:lnTo>
                    <a:pt x="7" y="41"/>
                  </a:lnTo>
                  <a:lnTo>
                    <a:pt x="11" y="43"/>
                  </a:lnTo>
                  <a:lnTo>
                    <a:pt x="16" y="46"/>
                  </a:lnTo>
                  <a:lnTo>
                    <a:pt x="20" y="47"/>
                  </a:lnTo>
                  <a:lnTo>
                    <a:pt x="25" y="48"/>
                  </a:lnTo>
                  <a:lnTo>
                    <a:pt x="30" y="47"/>
                  </a:lnTo>
                  <a:lnTo>
                    <a:pt x="34" y="46"/>
                  </a:lnTo>
                  <a:lnTo>
                    <a:pt x="38" y="43"/>
                  </a:lnTo>
                  <a:lnTo>
                    <a:pt x="42" y="41"/>
                  </a:lnTo>
                  <a:lnTo>
                    <a:pt x="45" y="38"/>
                  </a:lnTo>
                  <a:lnTo>
                    <a:pt x="46" y="33"/>
                  </a:lnTo>
                  <a:lnTo>
                    <a:pt x="49" y="29"/>
                  </a:lnTo>
                  <a:lnTo>
                    <a:pt x="49" y="25"/>
                  </a:lnTo>
                  <a:lnTo>
                    <a:pt x="49" y="19"/>
                  </a:lnTo>
                  <a:lnTo>
                    <a:pt x="46" y="15"/>
                  </a:lnTo>
                  <a:lnTo>
                    <a:pt x="45" y="10"/>
                  </a:lnTo>
                  <a:lnTo>
                    <a:pt x="42" y="7"/>
                  </a:lnTo>
                  <a:lnTo>
                    <a:pt x="38" y="4"/>
                  </a:lnTo>
                  <a:lnTo>
                    <a:pt x="34" y="2"/>
                  </a:lnTo>
                  <a:lnTo>
                    <a:pt x="30" y="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 name="Freeform 696"/>
            <p:cNvSpPr>
              <a:spLocks/>
            </p:cNvSpPr>
            <p:nvPr/>
          </p:nvSpPr>
          <p:spPr bwMode="auto">
            <a:xfrm>
              <a:off x="8126439" y="5834418"/>
              <a:ext cx="13835" cy="13835"/>
            </a:xfrm>
            <a:custGeom>
              <a:avLst/>
              <a:gdLst>
                <a:gd name="T0" fmla="*/ 24 w 47"/>
                <a:gd name="T1" fmla="*/ 0 h 47"/>
                <a:gd name="T2" fmla="*/ 19 w 47"/>
                <a:gd name="T3" fmla="*/ 0 h 47"/>
                <a:gd name="T4" fmla="*/ 14 w 47"/>
                <a:gd name="T5" fmla="*/ 1 h 47"/>
                <a:gd name="T6" fmla="*/ 11 w 47"/>
                <a:gd name="T7" fmla="*/ 4 h 47"/>
                <a:gd name="T8" fmla="*/ 7 w 47"/>
                <a:gd name="T9" fmla="*/ 7 h 47"/>
                <a:gd name="T10" fmla="*/ 4 w 47"/>
                <a:gd name="T11" fmla="*/ 11 h 47"/>
                <a:gd name="T12" fmla="*/ 1 w 47"/>
                <a:gd name="T13" fmla="*/ 14 h 47"/>
                <a:gd name="T14" fmla="*/ 0 w 47"/>
                <a:gd name="T15" fmla="*/ 19 h 47"/>
                <a:gd name="T16" fmla="*/ 0 w 47"/>
                <a:gd name="T17" fmla="*/ 24 h 47"/>
                <a:gd name="T18" fmla="*/ 0 w 47"/>
                <a:gd name="T19" fmla="*/ 28 h 47"/>
                <a:gd name="T20" fmla="*/ 1 w 47"/>
                <a:gd name="T21" fmla="*/ 33 h 47"/>
                <a:gd name="T22" fmla="*/ 4 w 47"/>
                <a:gd name="T23" fmla="*/ 37 h 47"/>
                <a:gd name="T24" fmla="*/ 7 w 47"/>
                <a:gd name="T25" fmla="*/ 40 h 47"/>
                <a:gd name="T26" fmla="*/ 11 w 47"/>
                <a:gd name="T27" fmla="*/ 44 h 47"/>
                <a:gd name="T28" fmla="*/ 14 w 47"/>
                <a:gd name="T29" fmla="*/ 46 h 47"/>
                <a:gd name="T30" fmla="*/ 19 w 47"/>
                <a:gd name="T31" fmla="*/ 47 h 47"/>
                <a:gd name="T32" fmla="*/ 24 w 47"/>
                <a:gd name="T33" fmla="*/ 47 h 47"/>
                <a:gd name="T34" fmla="*/ 29 w 47"/>
                <a:gd name="T35" fmla="*/ 47 h 47"/>
                <a:gd name="T36" fmla="*/ 33 w 47"/>
                <a:gd name="T37" fmla="*/ 46 h 47"/>
                <a:gd name="T38" fmla="*/ 37 w 47"/>
                <a:gd name="T39" fmla="*/ 44 h 47"/>
                <a:gd name="T40" fmla="*/ 40 w 47"/>
                <a:gd name="T41" fmla="*/ 40 h 47"/>
                <a:gd name="T42" fmla="*/ 44 w 47"/>
                <a:gd name="T43" fmla="*/ 37 h 47"/>
                <a:gd name="T44" fmla="*/ 46 w 47"/>
                <a:gd name="T45" fmla="*/ 33 h 47"/>
                <a:gd name="T46" fmla="*/ 47 w 47"/>
                <a:gd name="T47" fmla="*/ 28 h 47"/>
                <a:gd name="T48" fmla="*/ 47 w 47"/>
                <a:gd name="T49" fmla="*/ 24 h 47"/>
                <a:gd name="T50" fmla="*/ 47 w 47"/>
                <a:gd name="T51" fmla="*/ 19 h 47"/>
                <a:gd name="T52" fmla="*/ 46 w 47"/>
                <a:gd name="T53" fmla="*/ 14 h 47"/>
                <a:gd name="T54" fmla="*/ 44 w 47"/>
                <a:gd name="T55" fmla="*/ 11 h 47"/>
                <a:gd name="T56" fmla="*/ 40 w 47"/>
                <a:gd name="T57" fmla="*/ 7 h 47"/>
                <a:gd name="T58" fmla="*/ 37 w 47"/>
                <a:gd name="T59" fmla="*/ 4 h 47"/>
                <a:gd name="T60" fmla="*/ 33 w 47"/>
                <a:gd name="T61" fmla="*/ 1 h 47"/>
                <a:gd name="T62" fmla="*/ 29 w 47"/>
                <a:gd name="T63" fmla="*/ 0 h 47"/>
                <a:gd name="T64" fmla="*/ 24 w 4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24" y="0"/>
                  </a:moveTo>
                  <a:lnTo>
                    <a:pt x="19" y="0"/>
                  </a:lnTo>
                  <a:lnTo>
                    <a:pt x="14" y="1"/>
                  </a:lnTo>
                  <a:lnTo>
                    <a:pt x="11" y="4"/>
                  </a:lnTo>
                  <a:lnTo>
                    <a:pt x="7" y="7"/>
                  </a:lnTo>
                  <a:lnTo>
                    <a:pt x="4" y="11"/>
                  </a:lnTo>
                  <a:lnTo>
                    <a:pt x="1" y="14"/>
                  </a:lnTo>
                  <a:lnTo>
                    <a:pt x="0" y="19"/>
                  </a:lnTo>
                  <a:lnTo>
                    <a:pt x="0" y="24"/>
                  </a:lnTo>
                  <a:lnTo>
                    <a:pt x="0" y="28"/>
                  </a:lnTo>
                  <a:lnTo>
                    <a:pt x="1" y="33"/>
                  </a:lnTo>
                  <a:lnTo>
                    <a:pt x="4" y="37"/>
                  </a:lnTo>
                  <a:lnTo>
                    <a:pt x="7" y="40"/>
                  </a:lnTo>
                  <a:lnTo>
                    <a:pt x="11" y="44"/>
                  </a:lnTo>
                  <a:lnTo>
                    <a:pt x="14" y="46"/>
                  </a:lnTo>
                  <a:lnTo>
                    <a:pt x="19" y="47"/>
                  </a:lnTo>
                  <a:lnTo>
                    <a:pt x="24" y="47"/>
                  </a:lnTo>
                  <a:lnTo>
                    <a:pt x="29" y="47"/>
                  </a:lnTo>
                  <a:lnTo>
                    <a:pt x="33" y="46"/>
                  </a:lnTo>
                  <a:lnTo>
                    <a:pt x="37" y="44"/>
                  </a:lnTo>
                  <a:lnTo>
                    <a:pt x="40" y="40"/>
                  </a:lnTo>
                  <a:lnTo>
                    <a:pt x="44" y="37"/>
                  </a:lnTo>
                  <a:lnTo>
                    <a:pt x="46" y="33"/>
                  </a:lnTo>
                  <a:lnTo>
                    <a:pt x="47" y="28"/>
                  </a:lnTo>
                  <a:lnTo>
                    <a:pt x="47" y="24"/>
                  </a:lnTo>
                  <a:lnTo>
                    <a:pt x="47" y="19"/>
                  </a:lnTo>
                  <a:lnTo>
                    <a:pt x="46" y="14"/>
                  </a:lnTo>
                  <a:lnTo>
                    <a:pt x="44" y="11"/>
                  </a:lnTo>
                  <a:lnTo>
                    <a:pt x="40" y="7"/>
                  </a:lnTo>
                  <a:lnTo>
                    <a:pt x="37" y="4"/>
                  </a:lnTo>
                  <a:lnTo>
                    <a:pt x="33" y="1"/>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 name="Freeform 697"/>
            <p:cNvSpPr>
              <a:spLocks/>
            </p:cNvSpPr>
            <p:nvPr/>
          </p:nvSpPr>
          <p:spPr bwMode="auto">
            <a:xfrm>
              <a:off x="8167945" y="5841336"/>
              <a:ext cx="13835" cy="13835"/>
            </a:xfrm>
            <a:custGeom>
              <a:avLst/>
              <a:gdLst>
                <a:gd name="T0" fmla="*/ 24 w 48"/>
                <a:gd name="T1" fmla="*/ 0 h 48"/>
                <a:gd name="T2" fmla="*/ 19 w 48"/>
                <a:gd name="T3" fmla="*/ 0 h 48"/>
                <a:gd name="T4" fmla="*/ 14 w 48"/>
                <a:gd name="T5" fmla="*/ 2 h 48"/>
                <a:gd name="T6" fmla="*/ 11 w 48"/>
                <a:gd name="T7" fmla="*/ 4 h 48"/>
                <a:gd name="T8" fmla="*/ 7 w 48"/>
                <a:gd name="T9" fmla="*/ 8 h 48"/>
                <a:gd name="T10" fmla="*/ 4 w 48"/>
                <a:gd name="T11" fmla="*/ 11 h 48"/>
                <a:gd name="T12" fmla="*/ 2 w 48"/>
                <a:gd name="T13" fmla="*/ 15 h 48"/>
                <a:gd name="T14" fmla="*/ 0 w 48"/>
                <a:gd name="T15" fmla="*/ 19 h 48"/>
                <a:gd name="T16" fmla="*/ 0 w 48"/>
                <a:gd name="T17" fmla="*/ 24 h 48"/>
                <a:gd name="T18" fmla="*/ 0 w 48"/>
                <a:gd name="T19" fmla="*/ 29 h 48"/>
                <a:gd name="T20" fmla="*/ 1 w 48"/>
                <a:gd name="T21" fmla="*/ 32 h 48"/>
                <a:gd name="T22" fmla="*/ 4 w 48"/>
                <a:gd name="T23" fmla="*/ 36 h 48"/>
                <a:gd name="T24" fmla="*/ 6 w 48"/>
                <a:gd name="T25" fmla="*/ 39 h 48"/>
                <a:gd name="T26" fmla="*/ 8 w 48"/>
                <a:gd name="T27" fmla="*/ 42 h 48"/>
                <a:gd name="T28" fmla="*/ 12 w 48"/>
                <a:gd name="T29" fmla="*/ 44 h 48"/>
                <a:gd name="T30" fmla="*/ 15 w 48"/>
                <a:gd name="T31" fmla="*/ 47 h 48"/>
                <a:gd name="T32" fmla="*/ 19 w 48"/>
                <a:gd name="T33" fmla="*/ 48 h 48"/>
                <a:gd name="T34" fmla="*/ 30 w 48"/>
                <a:gd name="T35" fmla="*/ 48 h 48"/>
                <a:gd name="T36" fmla="*/ 33 w 48"/>
                <a:gd name="T37" fmla="*/ 47 h 48"/>
                <a:gd name="T38" fmla="*/ 37 w 48"/>
                <a:gd name="T39" fmla="*/ 44 h 48"/>
                <a:gd name="T40" fmla="*/ 40 w 48"/>
                <a:gd name="T41" fmla="*/ 42 h 48"/>
                <a:gd name="T42" fmla="*/ 43 w 48"/>
                <a:gd name="T43" fmla="*/ 39 h 48"/>
                <a:gd name="T44" fmla="*/ 45 w 48"/>
                <a:gd name="T45" fmla="*/ 36 h 48"/>
                <a:gd name="T46" fmla="*/ 46 w 48"/>
                <a:gd name="T47" fmla="*/ 32 h 48"/>
                <a:gd name="T48" fmla="*/ 47 w 48"/>
                <a:gd name="T49" fmla="*/ 29 h 48"/>
                <a:gd name="T50" fmla="*/ 48 w 48"/>
                <a:gd name="T51" fmla="*/ 24 h 48"/>
                <a:gd name="T52" fmla="*/ 47 w 48"/>
                <a:gd name="T53" fmla="*/ 19 h 48"/>
                <a:gd name="T54" fmla="*/ 46 w 48"/>
                <a:gd name="T55" fmla="*/ 15 h 48"/>
                <a:gd name="T56" fmla="*/ 44 w 48"/>
                <a:gd name="T57" fmla="*/ 11 h 48"/>
                <a:gd name="T58" fmla="*/ 41 w 48"/>
                <a:gd name="T59" fmla="*/ 8 h 48"/>
                <a:gd name="T60" fmla="*/ 38 w 48"/>
                <a:gd name="T61" fmla="*/ 4 h 48"/>
                <a:gd name="T62" fmla="*/ 33 w 48"/>
                <a:gd name="T63" fmla="*/ 2 h 48"/>
                <a:gd name="T64" fmla="*/ 28 w 48"/>
                <a:gd name="T65" fmla="*/ 0 h 48"/>
                <a:gd name="T66" fmla="*/ 24 w 48"/>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8">
                  <a:moveTo>
                    <a:pt x="24" y="0"/>
                  </a:moveTo>
                  <a:lnTo>
                    <a:pt x="19" y="0"/>
                  </a:lnTo>
                  <a:lnTo>
                    <a:pt x="14" y="2"/>
                  </a:lnTo>
                  <a:lnTo>
                    <a:pt x="11" y="4"/>
                  </a:lnTo>
                  <a:lnTo>
                    <a:pt x="7" y="8"/>
                  </a:lnTo>
                  <a:lnTo>
                    <a:pt x="4" y="11"/>
                  </a:lnTo>
                  <a:lnTo>
                    <a:pt x="2" y="15"/>
                  </a:lnTo>
                  <a:lnTo>
                    <a:pt x="0" y="19"/>
                  </a:lnTo>
                  <a:lnTo>
                    <a:pt x="0" y="24"/>
                  </a:lnTo>
                  <a:lnTo>
                    <a:pt x="0" y="29"/>
                  </a:lnTo>
                  <a:lnTo>
                    <a:pt x="1" y="32"/>
                  </a:lnTo>
                  <a:lnTo>
                    <a:pt x="4" y="36"/>
                  </a:lnTo>
                  <a:lnTo>
                    <a:pt x="6" y="39"/>
                  </a:lnTo>
                  <a:lnTo>
                    <a:pt x="8" y="42"/>
                  </a:lnTo>
                  <a:lnTo>
                    <a:pt x="12" y="44"/>
                  </a:lnTo>
                  <a:lnTo>
                    <a:pt x="15" y="47"/>
                  </a:lnTo>
                  <a:lnTo>
                    <a:pt x="19" y="48"/>
                  </a:lnTo>
                  <a:lnTo>
                    <a:pt x="30" y="48"/>
                  </a:lnTo>
                  <a:lnTo>
                    <a:pt x="33" y="47"/>
                  </a:lnTo>
                  <a:lnTo>
                    <a:pt x="37" y="44"/>
                  </a:lnTo>
                  <a:lnTo>
                    <a:pt x="40" y="42"/>
                  </a:lnTo>
                  <a:lnTo>
                    <a:pt x="43" y="39"/>
                  </a:lnTo>
                  <a:lnTo>
                    <a:pt x="45" y="36"/>
                  </a:lnTo>
                  <a:lnTo>
                    <a:pt x="46" y="32"/>
                  </a:lnTo>
                  <a:lnTo>
                    <a:pt x="47" y="29"/>
                  </a:lnTo>
                  <a:lnTo>
                    <a:pt x="48" y="24"/>
                  </a:lnTo>
                  <a:lnTo>
                    <a:pt x="47" y="19"/>
                  </a:lnTo>
                  <a:lnTo>
                    <a:pt x="46" y="15"/>
                  </a:lnTo>
                  <a:lnTo>
                    <a:pt x="44" y="11"/>
                  </a:lnTo>
                  <a:lnTo>
                    <a:pt x="41" y="8"/>
                  </a:lnTo>
                  <a:lnTo>
                    <a:pt x="38" y="4"/>
                  </a:lnTo>
                  <a:lnTo>
                    <a:pt x="33" y="2"/>
                  </a:lnTo>
                  <a:lnTo>
                    <a:pt x="28"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 name="Freeform 698"/>
            <p:cNvSpPr>
              <a:spLocks/>
            </p:cNvSpPr>
            <p:nvPr/>
          </p:nvSpPr>
          <p:spPr bwMode="auto">
            <a:xfrm>
              <a:off x="8207722" y="5843065"/>
              <a:ext cx="13835" cy="12106"/>
            </a:xfrm>
            <a:custGeom>
              <a:avLst/>
              <a:gdLst>
                <a:gd name="T0" fmla="*/ 24 w 49"/>
                <a:gd name="T1" fmla="*/ 0 h 40"/>
                <a:gd name="T2" fmla="*/ 19 w 49"/>
                <a:gd name="T3" fmla="*/ 0 h 40"/>
                <a:gd name="T4" fmla="*/ 14 w 49"/>
                <a:gd name="T5" fmla="*/ 2 h 40"/>
                <a:gd name="T6" fmla="*/ 11 w 49"/>
                <a:gd name="T7" fmla="*/ 4 h 40"/>
                <a:gd name="T8" fmla="*/ 7 w 49"/>
                <a:gd name="T9" fmla="*/ 7 h 40"/>
                <a:gd name="T10" fmla="*/ 5 w 49"/>
                <a:gd name="T11" fmla="*/ 10 h 40"/>
                <a:gd name="T12" fmla="*/ 3 w 49"/>
                <a:gd name="T13" fmla="*/ 14 h 40"/>
                <a:gd name="T14" fmla="*/ 1 w 49"/>
                <a:gd name="T15" fmla="*/ 18 h 40"/>
                <a:gd name="T16" fmla="*/ 0 w 49"/>
                <a:gd name="T17" fmla="*/ 23 h 40"/>
                <a:gd name="T18" fmla="*/ 0 w 49"/>
                <a:gd name="T19" fmla="*/ 28 h 40"/>
                <a:gd name="T20" fmla="*/ 1 w 49"/>
                <a:gd name="T21" fmla="*/ 33 h 40"/>
                <a:gd name="T22" fmla="*/ 4 w 49"/>
                <a:gd name="T23" fmla="*/ 36 h 40"/>
                <a:gd name="T24" fmla="*/ 6 w 49"/>
                <a:gd name="T25" fmla="*/ 40 h 40"/>
                <a:gd name="T26" fmla="*/ 43 w 49"/>
                <a:gd name="T27" fmla="*/ 40 h 40"/>
                <a:gd name="T28" fmla="*/ 45 w 49"/>
                <a:gd name="T29" fmla="*/ 36 h 40"/>
                <a:gd name="T30" fmla="*/ 46 w 49"/>
                <a:gd name="T31" fmla="*/ 33 h 40"/>
                <a:gd name="T32" fmla="*/ 48 w 49"/>
                <a:gd name="T33" fmla="*/ 28 h 40"/>
                <a:gd name="T34" fmla="*/ 49 w 49"/>
                <a:gd name="T35" fmla="*/ 23 h 40"/>
                <a:gd name="T36" fmla="*/ 48 w 49"/>
                <a:gd name="T37" fmla="*/ 18 h 40"/>
                <a:gd name="T38" fmla="*/ 46 w 49"/>
                <a:gd name="T39" fmla="*/ 14 h 40"/>
                <a:gd name="T40" fmla="*/ 44 w 49"/>
                <a:gd name="T41" fmla="*/ 10 h 40"/>
                <a:gd name="T42" fmla="*/ 42 w 49"/>
                <a:gd name="T43" fmla="*/ 7 h 40"/>
                <a:gd name="T44" fmla="*/ 38 w 49"/>
                <a:gd name="T45" fmla="*/ 4 h 40"/>
                <a:gd name="T46" fmla="*/ 33 w 49"/>
                <a:gd name="T47" fmla="*/ 2 h 40"/>
                <a:gd name="T48" fmla="*/ 29 w 49"/>
                <a:gd name="T49" fmla="*/ 0 h 40"/>
                <a:gd name="T50" fmla="*/ 24 w 49"/>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0">
                  <a:moveTo>
                    <a:pt x="24" y="0"/>
                  </a:moveTo>
                  <a:lnTo>
                    <a:pt x="19" y="0"/>
                  </a:lnTo>
                  <a:lnTo>
                    <a:pt x="14" y="2"/>
                  </a:lnTo>
                  <a:lnTo>
                    <a:pt x="11" y="4"/>
                  </a:lnTo>
                  <a:lnTo>
                    <a:pt x="7" y="7"/>
                  </a:lnTo>
                  <a:lnTo>
                    <a:pt x="5" y="10"/>
                  </a:lnTo>
                  <a:lnTo>
                    <a:pt x="3" y="14"/>
                  </a:lnTo>
                  <a:lnTo>
                    <a:pt x="1" y="18"/>
                  </a:lnTo>
                  <a:lnTo>
                    <a:pt x="0" y="23"/>
                  </a:lnTo>
                  <a:lnTo>
                    <a:pt x="0" y="28"/>
                  </a:lnTo>
                  <a:lnTo>
                    <a:pt x="1" y="33"/>
                  </a:lnTo>
                  <a:lnTo>
                    <a:pt x="4" y="36"/>
                  </a:lnTo>
                  <a:lnTo>
                    <a:pt x="6" y="40"/>
                  </a:lnTo>
                  <a:lnTo>
                    <a:pt x="43" y="40"/>
                  </a:lnTo>
                  <a:lnTo>
                    <a:pt x="45" y="36"/>
                  </a:lnTo>
                  <a:lnTo>
                    <a:pt x="46" y="33"/>
                  </a:lnTo>
                  <a:lnTo>
                    <a:pt x="48" y="28"/>
                  </a:lnTo>
                  <a:lnTo>
                    <a:pt x="49" y="23"/>
                  </a:lnTo>
                  <a:lnTo>
                    <a:pt x="48" y="18"/>
                  </a:lnTo>
                  <a:lnTo>
                    <a:pt x="46" y="14"/>
                  </a:lnTo>
                  <a:lnTo>
                    <a:pt x="44" y="10"/>
                  </a:lnTo>
                  <a:lnTo>
                    <a:pt x="42" y="7"/>
                  </a:lnTo>
                  <a:lnTo>
                    <a:pt x="38" y="4"/>
                  </a:lnTo>
                  <a:lnTo>
                    <a:pt x="33" y="2"/>
                  </a:lnTo>
                  <a:lnTo>
                    <a:pt x="29"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8" name="Freeform 699"/>
            <p:cNvSpPr>
              <a:spLocks/>
            </p:cNvSpPr>
            <p:nvPr/>
          </p:nvSpPr>
          <p:spPr bwMode="auto">
            <a:xfrm>
              <a:off x="8247499" y="5844795"/>
              <a:ext cx="13835" cy="10377"/>
            </a:xfrm>
            <a:custGeom>
              <a:avLst/>
              <a:gdLst>
                <a:gd name="T0" fmla="*/ 25 w 49"/>
                <a:gd name="T1" fmla="*/ 0 h 37"/>
                <a:gd name="T2" fmla="*/ 20 w 49"/>
                <a:gd name="T3" fmla="*/ 1 h 37"/>
                <a:gd name="T4" fmla="*/ 16 w 49"/>
                <a:gd name="T5" fmla="*/ 2 h 37"/>
                <a:gd name="T6" fmla="*/ 11 w 49"/>
                <a:gd name="T7" fmla="*/ 5 h 37"/>
                <a:gd name="T8" fmla="*/ 7 w 49"/>
                <a:gd name="T9" fmla="*/ 7 h 37"/>
                <a:gd name="T10" fmla="*/ 5 w 49"/>
                <a:gd name="T11" fmla="*/ 11 h 37"/>
                <a:gd name="T12" fmla="*/ 3 w 49"/>
                <a:gd name="T13" fmla="*/ 15 h 37"/>
                <a:gd name="T14" fmla="*/ 1 w 49"/>
                <a:gd name="T15" fmla="*/ 19 h 37"/>
                <a:gd name="T16" fmla="*/ 0 w 49"/>
                <a:gd name="T17" fmla="*/ 24 h 37"/>
                <a:gd name="T18" fmla="*/ 1 w 49"/>
                <a:gd name="T19" fmla="*/ 31 h 37"/>
                <a:gd name="T20" fmla="*/ 4 w 49"/>
                <a:gd name="T21" fmla="*/ 37 h 37"/>
                <a:gd name="T22" fmla="*/ 45 w 49"/>
                <a:gd name="T23" fmla="*/ 37 h 37"/>
                <a:gd name="T24" fmla="*/ 47 w 49"/>
                <a:gd name="T25" fmla="*/ 31 h 37"/>
                <a:gd name="T26" fmla="*/ 49 w 49"/>
                <a:gd name="T27" fmla="*/ 24 h 37"/>
                <a:gd name="T28" fmla="*/ 47 w 49"/>
                <a:gd name="T29" fmla="*/ 19 h 37"/>
                <a:gd name="T30" fmla="*/ 46 w 49"/>
                <a:gd name="T31" fmla="*/ 15 h 37"/>
                <a:gd name="T32" fmla="*/ 44 w 49"/>
                <a:gd name="T33" fmla="*/ 11 h 37"/>
                <a:gd name="T34" fmla="*/ 42 w 49"/>
                <a:gd name="T35" fmla="*/ 7 h 37"/>
                <a:gd name="T36" fmla="*/ 38 w 49"/>
                <a:gd name="T37" fmla="*/ 5 h 37"/>
                <a:gd name="T38" fmla="*/ 34 w 49"/>
                <a:gd name="T39" fmla="*/ 2 h 37"/>
                <a:gd name="T40" fmla="*/ 30 w 49"/>
                <a:gd name="T41" fmla="*/ 1 h 37"/>
                <a:gd name="T42" fmla="*/ 25 w 49"/>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7">
                  <a:moveTo>
                    <a:pt x="25" y="0"/>
                  </a:moveTo>
                  <a:lnTo>
                    <a:pt x="20" y="1"/>
                  </a:lnTo>
                  <a:lnTo>
                    <a:pt x="16" y="2"/>
                  </a:lnTo>
                  <a:lnTo>
                    <a:pt x="11" y="5"/>
                  </a:lnTo>
                  <a:lnTo>
                    <a:pt x="7" y="7"/>
                  </a:lnTo>
                  <a:lnTo>
                    <a:pt x="5" y="11"/>
                  </a:lnTo>
                  <a:lnTo>
                    <a:pt x="3" y="15"/>
                  </a:lnTo>
                  <a:lnTo>
                    <a:pt x="1" y="19"/>
                  </a:lnTo>
                  <a:lnTo>
                    <a:pt x="0" y="24"/>
                  </a:lnTo>
                  <a:lnTo>
                    <a:pt x="1" y="31"/>
                  </a:lnTo>
                  <a:lnTo>
                    <a:pt x="4" y="37"/>
                  </a:lnTo>
                  <a:lnTo>
                    <a:pt x="45" y="37"/>
                  </a:lnTo>
                  <a:lnTo>
                    <a:pt x="47" y="31"/>
                  </a:lnTo>
                  <a:lnTo>
                    <a:pt x="49" y="24"/>
                  </a:lnTo>
                  <a:lnTo>
                    <a:pt x="47" y="19"/>
                  </a:lnTo>
                  <a:lnTo>
                    <a:pt x="46" y="15"/>
                  </a:lnTo>
                  <a:lnTo>
                    <a:pt x="44" y="11"/>
                  </a:lnTo>
                  <a:lnTo>
                    <a:pt x="42" y="7"/>
                  </a:lnTo>
                  <a:lnTo>
                    <a:pt x="38" y="5"/>
                  </a:lnTo>
                  <a:lnTo>
                    <a:pt x="34" y="2"/>
                  </a:lnTo>
                  <a:lnTo>
                    <a:pt x="30" y="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9" name="Freeform 700"/>
            <p:cNvSpPr>
              <a:spLocks/>
            </p:cNvSpPr>
            <p:nvPr/>
          </p:nvSpPr>
          <p:spPr bwMode="auto">
            <a:xfrm>
              <a:off x="8289005" y="5843065"/>
              <a:ext cx="6918" cy="12106"/>
            </a:xfrm>
            <a:custGeom>
              <a:avLst/>
              <a:gdLst>
                <a:gd name="T0" fmla="*/ 24 w 24"/>
                <a:gd name="T1" fmla="*/ 0 h 40"/>
                <a:gd name="T2" fmla="*/ 19 w 24"/>
                <a:gd name="T3" fmla="*/ 0 h 40"/>
                <a:gd name="T4" fmla="*/ 14 w 24"/>
                <a:gd name="T5" fmla="*/ 2 h 40"/>
                <a:gd name="T6" fmla="*/ 11 w 24"/>
                <a:gd name="T7" fmla="*/ 4 h 40"/>
                <a:gd name="T8" fmla="*/ 7 w 24"/>
                <a:gd name="T9" fmla="*/ 7 h 40"/>
                <a:gd name="T10" fmla="*/ 4 w 24"/>
                <a:gd name="T11" fmla="*/ 10 h 40"/>
                <a:gd name="T12" fmla="*/ 1 w 24"/>
                <a:gd name="T13" fmla="*/ 14 h 40"/>
                <a:gd name="T14" fmla="*/ 0 w 24"/>
                <a:gd name="T15" fmla="*/ 18 h 40"/>
                <a:gd name="T16" fmla="*/ 0 w 24"/>
                <a:gd name="T17" fmla="*/ 23 h 40"/>
                <a:gd name="T18" fmla="*/ 0 w 24"/>
                <a:gd name="T19" fmla="*/ 28 h 40"/>
                <a:gd name="T20" fmla="*/ 1 w 24"/>
                <a:gd name="T21" fmla="*/ 33 h 40"/>
                <a:gd name="T22" fmla="*/ 4 w 24"/>
                <a:gd name="T23" fmla="*/ 36 h 40"/>
                <a:gd name="T24" fmla="*/ 6 w 24"/>
                <a:gd name="T25" fmla="*/ 40 h 40"/>
                <a:gd name="T26" fmla="*/ 24 w 24"/>
                <a:gd name="T27" fmla="*/ 40 h 40"/>
                <a:gd name="T28" fmla="*/ 24 w 24"/>
                <a:gd name="T29" fmla="*/ 0 h 40"/>
                <a:gd name="T30" fmla="*/ 24 w 24"/>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0">
                  <a:moveTo>
                    <a:pt x="24" y="0"/>
                  </a:moveTo>
                  <a:lnTo>
                    <a:pt x="19" y="0"/>
                  </a:lnTo>
                  <a:lnTo>
                    <a:pt x="14" y="2"/>
                  </a:lnTo>
                  <a:lnTo>
                    <a:pt x="11" y="4"/>
                  </a:lnTo>
                  <a:lnTo>
                    <a:pt x="7" y="7"/>
                  </a:lnTo>
                  <a:lnTo>
                    <a:pt x="4" y="10"/>
                  </a:lnTo>
                  <a:lnTo>
                    <a:pt x="1" y="14"/>
                  </a:lnTo>
                  <a:lnTo>
                    <a:pt x="0" y="18"/>
                  </a:lnTo>
                  <a:lnTo>
                    <a:pt x="0" y="23"/>
                  </a:lnTo>
                  <a:lnTo>
                    <a:pt x="0" y="28"/>
                  </a:lnTo>
                  <a:lnTo>
                    <a:pt x="1" y="33"/>
                  </a:lnTo>
                  <a:lnTo>
                    <a:pt x="4" y="36"/>
                  </a:lnTo>
                  <a:lnTo>
                    <a:pt x="6" y="40"/>
                  </a:lnTo>
                  <a:lnTo>
                    <a:pt x="24" y="40"/>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0" name="Freeform 701"/>
            <p:cNvSpPr>
              <a:spLocks/>
            </p:cNvSpPr>
            <p:nvPr/>
          </p:nvSpPr>
          <p:spPr bwMode="auto">
            <a:xfrm>
              <a:off x="7483093" y="5754865"/>
              <a:ext cx="802453" cy="96848"/>
            </a:xfrm>
            <a:custGeom>
              <a:avLst/>
              <a:gdLst>
                <a:gd name="T0" fmla="*/ 31 w 2780"/>
                <a:gd name="T1" fmla="*/ 311 h 336"/>
                <a:gd name="T2" fmla="*/ 99 w 2780"/>
                <a:gd name="T3" fmla="*/ 318 h 336"/>
                <a:gd name="T4" fmla="*/ 175 w 2780"/>
                <a:gd name="T5" fmla="*/ 324 h 336"/>
                <a:gd name="T6" fmla="*/ 243 w 2780"/>
                <a:gd name="T7" fmla="*/ 336 h 336"/>
                <a:gd name="T8" fmla="*/ 455 w 2780"/>
                <a:gd name="T9" fmla="*/ 330 h 336"/>
                <a:gd name="T10" fmla="*/ 524 w 2780"/>
                <a:gd name="T11" fmla="*/ 318 h 336"/>
                <a:gd name="T12" fmla="*/ 598 w 2780"/>
                <a:gd name="T13" fmla="*/ 305 h 336"/>
                <a:gd name="T14" fmla="*/ 667 w 2780"/>
                <a:gd name="T15" fmla="*/ 280 h 336"/>
                <a:gd name="T16" fmla="*/ 735 w 2780"/>
                <a:gd name="T17" fmla="*/ 261 h 336"/>
                <a:gd name="T18" fmla="*/ 804 w 2780"/>
                <a:gd name="T19" fmla="*/ 230 h 336"/>
                <a:gd name="T20" fmla="*/ 879 w 2780"/>
                <a:gd name="T21" fmla="*/ 193 h 336"/>
                <a:gd name="T22" fmla="*/ 948 w 2780"/>
                <a:gd name="T23" fmla="*/ 162 h 336"/>
                <a:gd name="T24" fmla="*/ 1016 w 2780"/>
                <a:gd name="T25" fmla="*/ 130 h 336"/>
                <a:gd name="T26" fmla="*/ 1091 w 2780"/>
                <a:gd name="T27" fmla="*/ 93 h 336"/>
                <a:gd name="T28" fmla="*/ 1159 w 2780"/>
                <a:gd name="T29" fmla="*/ 61 h 336"/>
                <a:gd name="T30" fmla="*/ 1228 w 2780"/>
                <a:gd name="T31" fmla="*/ 44 h 336"/>
                <a:gd name="T32" fmla="*/ 1297 w 2780"/>
                <a:gd name="T33" fmla="*/ 18 h 336"/>
                <a:gd name="T34" fmla="*/ 1371 w 2780"/>
                <a:gd name="T35" fmla="*/ 6 h 336"/>
                <a:gd name="T36" fmla="*/ 1440 w 2780"/>
                <a:gd name="T37" fmla="*/ 0 h 336"/>
                <a:gd name="T38" fmla="*/ 1546 w 2780"/>
                <a:gd name="T39" fmla="*/ 6 h 336"/>
                <a:gd name="T40" fmla="*/ 1615 w 2780"/>
                <a:gd name="T41" fmla="*/ 12 h 336"/>
                <a:gd name="T42" fmla="*/ 1689 w 2780"/>
                <a:gd name="T43" fmla="*/ 25 h 336"/>
                <a:gd name="T44" fmla="*/ 1758 w 2780"/>
                <a:gd name="T45" fmla="*/ 50 h 336"/>
                <a:gd name="T46" fmla="*/ 1833 w 2780"/>
                <a:gd name="T47" fmla="*/ 74 h 336"/>
                <a:gd name="T48" fmla="*/ 1902 w 2780"/>
                <a:gd name="T49" fmla="*/ 99 h 336"/>
                <a:gd name="T50" fmla="*/ 1970 w 2780"/>
                <a:gd name="T51" fmla="*/ 130 h 336"/>
                <a:gd name="T52" fmla="*/ 2039 w 2780"/>
                <a:gd name="T53" fmla="*/ 156 h 336"/>
                <a:gd name="T54" fmla="*/ 2113 w 2780"/>
                <a:gd name="T55" fmla="*/ 187 h 336"/>
                <a:gd name="T56" fmla="*/ 2182 w 2780"/>
                <a:gd name="T57" fmla="*/ 212 h 336"/>
                <a:gd name="T58" fmla="*/ 2250 w 2780"/>
                <a:gd name="T59" fmla="*/ 236 h 336"/>
                <a:gd name="T60" fmla="*/ 2325 w 2780"/>
                <a:gd name="T61" fmla="*/ 261 h 336"/>
                <a:gd name="T62" fmla="*/ 2393 w 2780"/>
                <a:gd name="T63" fmla="*/ 280 h 336"/>
                <a:gd name="T64" fmla="*/ 2463 w 2780"/>
                <a:gd name="T65" fmla="*/ 293 h 336"/>
                <a:gd name="T66" fmla="*/ 2532 w 2780"/>
                <a:gd name="T67" fmla="*/ 305 h 336"/>
                <a:gd name="T68" fmla="*/ 2606 w 2780"/>
                <a:gd name="T69" fmla="*/ 318 h 336"/>
                <a:gd name="T70" fmla="*/ 2675 w 2780"/>
                <a:gd name="T71" fmla="*/ 324 h 336"/>
                <a:gd name="T72" fmla="*/ 2749 w 2780"/>
                <a:gd name="T73" fmla="*/ 33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0" h="336">
                  <a:moveTo>
                    <a:pt x="0" y="305"/>
                  </a:moveTo>
                  <a:lnTo>
                    <a:pt x="31" y="311"/>
                  </a:lnTo>
                  <a:lnTo>
                    <a:pt x="63" y="318"/>
                  </a:lnTo>
                  <a:lnTo>
                    <a:pt x="99" y="318"/>
                  </a:lnTo>
                  <a:lnTo>
                    <a:pt x="137" y="324"/>
                  </a:lnTo>
                  <a:lnTo>
                    <a:pt x="175" y="324"/>
                  </a:lnTo>
                  <a:lnTo>
                    <a:pt x="206" y="330"/>
                  </a:lnTo>
                  <a:lnTo>
                    <a:pt x="243" y="336"/>
                  </a:lnTo>
                  <a:lnTo>
                    <a:pt x="417" y="336"/>
                  </a:lnTo>
                  <a:lnTo>
                    <a:pt x="455" y="330"/>
                  </a:lnTo>
                  <a:lnTo>
                    <a:pt x="486" y="324"/>
                  </a:lnTo>
                  <a:lnTo>
                    <a:pt x="524" y="318"/>
                  </a:lnTo>
                  <a:lnTo>
                    <a:pt x="561" y="311"/>
                  </a:lnTo>
                  <a:lnTo>
                    <a:pt x="598" y="305"/>
                  </a:lnTo>
                  <a:lnTo>
                    <a:pt x="630" y="293"/>
                  </a:lnTo>
                  <a:lnTo>
                    <a:pt x="667" y="280"/>
                  </a:lnTo>
                  <a:lnTo>
                    <a:pt x="698" y="267"/>
                  </a:lnTo>
                  <a:lnTo>
                    <a:pt x="735" y="261"/>
                  </a:lnTo>
                  <a:lnTo>
                    <a:pt x="773" y="242"/>
                  </a:lnTo>
                  <a:lnTo>
                    <a:pt x="804" y="230"/>
                  </a:lnTo>
                  <a:lnTo>
                    <a:pt x="842" y="212"/>
                  </a:lnTo>
                  <a:lnTo>
                    <a:pt x="879" y="193"/>
                  </a:lnTo>
                  <a:lnTo>
                    <a:pt x="916" y="174"/>
                  </a:lnTo>
                  <a:lnTo>
                    <a:pt x="948" y="162"/>
                  </a:lnTo>
                  <a:lnTo>
                    <a:pt x="979" y="143"/>
                  </a:lnTo>
                  <a:lnTo>
                    <a:pt x="1016" y="130"/>
                  </a:lnTo>
                  <a:lnTo>
                    <a:pt x="1053" y="112"/>
                  </a:lnTo>
                  <a:lnTo>
                    <a:pt x="1091" y="93"/>
                  </a:lnTo>
                  <a:lnTo>
                    <a:pt x="1122" y="80"/>
                  </a:lnTo>
                  <a:lnTo>
                    <a:pt x="1159" y="61"/>
                  </a:lnTo>
                  <a:lnTo>
                    <a:pt x="1197" y="55"/>
                  </a:lnTo>
                  <a:lnTo>
                    <a:pt x="1228" y="44"/>
                  </a:lnTo>
                  <a:lnTo>
                    <a:pt x="1266" y="31"/>
                  </a:lnTo>
                  <a:lnTo>
                    <a:pt x="1297" y="18"/>
                  </a:lnTo>
                  <a:lnTo>
                    <a:pt x="1334" y="12"/>
                  </a:lnTo>
                  <a:lnTo>
                    <a:pt x="1371" y="6"/>
                  </a:lnTo>
                  <a:lnTo>
                    <a:pt x="1409" y="6"/>
                  </a:lnTo>
                  <a:lnTo>
                    <a:pt x="1440" y="0"/>
                  </a:lnTo>
                  <a:lnTo>
                    <a:pt x="1515" y="0"/>
                  </a:lnTo>
                  <a:lnTo>
                    <a:pt x="1546" y="6"/>
                  </a:lnTo>
                  <a:lnTo>
                    <a:pt x="1584" y="6"/>
                  </a:lnTo>
                  <a:lnTo>
                    <a:pt x="1615" y="12"/>
                  </a:lnTo>
                  <a:lnTo>
                    <a:pt x="1652" y="18"/>
                  </a:lnTo>
                  <a:lnTo>
                    <a:pt x="1689" y="25"/>
                  </a:lnTo>
                  <a:lnTo>
                    <a:pt x="1721" y="37"/>
                  </a:lnTo>
                  <a:lnTo>
                    <a:pt x="1758" y="50"/>
                  </a:lnTo>
                  <a:lnTo>
                    <a:pt x="1795" y="61"/>
                  </a:lnTo>
                  <a:lnTo>
                    <a:pt x="1833" y="74"/>
                  </a:lnTo>
                  <a:lnTo>
                    <a:pt x="1864" y="86"/>
                  </a:lnTo>
                  <a:lnTo>
                    <a:pt x="1902" y="99"/>
                  </a:lnTo>
                  <a:lnTo>
                    <a:pt x="1932" y="112"/>
                  </a:lnTo>
                  <a:lnTo>
                    <a:pt x="1970" y="130"/>
                  </a:lnTo>
                  <a:lnTo>
                    <a:pt x="2007" y="143"/>
                  </a:lnTo>
                  <a:lnTo>
                    <a:pt x="2039" y="156"/>
                  </a:lnTo>
                  <a:lnTo>
                    <a:pt x="2076" y="168"/>
                  </a:lnTo>
                  <a:lnTo>
                    <a:pt x="2113" y="187"/>
                  </a:lnTo>
                  <a:lnTo>
                    <a:pt x="2151" y="199"/>
                  </a:lnTo>
                  <a:lnTo>
                    <a:pt x="2182" y="212"/>
                  </a:lnTo>
                  <a:lnTo>
                    <a:pt x="2214" y="225"/>
                  </a:lnTo>
                  <a:lnTo>
                    <a:pt x="2250" y="236"/>
                  </a:lnTo>
                  <a:lnTo>
                    <a:pt x="2288" y="249"/>
                  </a:lnTo>
                  <a:lnTo>
                    <a:pt x="2325" y="261"/>
                  </a:lnTo>
                  <a:lnTo>
                    <a:pt x="2357" y="267"/>
                  </a:lnTo>
                  <a:lnTo>
                    <a:pt x="2393" y="280"/>
                  </a:lnTo>
                  <a:lnTo>
                    <a:pt x="2431" y="286"/>
                  </a:lnTo>
                  <a:lnTo>
                    <a:pt x="2463" y="293"/>
                  </a:lnTo>
                  <a:lnTo>
                    <a:pt x="2500" y="299"/>
                  </a:lnTo>
                  <a:lnTo>
                    <a:pt x="2532" y="305"/>
                  </a:lnTo>
                  <a:lnTo>
                    <a:pt x="2568" y="311"/>
                  </a:lnTo>
                  <a:lnTo>
                    <a:pt x="2606" y="318"/>
                  </a:lnTo>
                  <a:lnTo>
                    <a:pt x="2643" y="318"/>
                  </a:lnTo>
                  <a:lnTo>
                    <a:pt x="2675" y="324"/>
                  </a:lnTo>
                  <a:lnTo>
                    <a:pt x="2711" y="324"/>
                  </a:lnTo>
                  <a:lnTo>
                    <a:pt x="2749" y="330"/>
                  </a:lnTo>
                  <a:lnTo>
                    <a:pt x="2780" y="330"/>
                  </a:lnTo>
                </a:path>
              </a:pathLst>
            </a:custGeom>
            <a:noFill/>
            <a:ln w="4763">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1" name="Freeform 702"/>
            <p:cNvSpPr>
              <a:spLocks/>
            </p:cNvSpPr>
            <p:nvPr/>
          </p:nvSpPr>
          <p:spPr bwMode="auto">
            <a:xfrm>
              <a:off x="7894696" y="5613052"/>
              <a:ext cx="13835" cy="91659"/>
            </a:xfrm>
            <a:custGeom>
              <a:avLst/>
              <a:gdLst>
                <a:gd name="T0" fmla="*/ 44 w 44"/>
                <a:gd name="T1" fmla="*/ 0 h 318"/>
                <a:gd name="T2" fmla="*/ 44 w 44"/>
                <a:gd name="T3" fmla="*/ 318 h 318"/>
                <a:gd name="T4" fmla="*/ 0 w 44"/>
                <a:gd name="T5" fmla="*/ 249 h 318"/>
              </a:gdLst>
              <a:ahLst/>
              <a:cxnLst>
                <a:cxn ang="0">
                  <a:pos x="T0" y="T1"/>
                </a:cxn>
                <a:cxn ang="0">
                  <a:pos x="T2" y="T3"/>
                </a:cxn>
                <a:cxn ang="0">
                  <a:pos x="T4" y="T5"/>
                </a:cxn>
              </a:cxnLst>
              <a:rect l="0" t="0" r="r" b="b"/>
              <a:pathLst>
                <a:path w="44" h="318">
                  <a:moveTo>
                    <a:pt x="44" y="0"/>
                  </a:moveTo>
                  <a:lnTo>
                    <a:pt x="44" y="318"/>
                  </a:lnTo>
                  <a:lnTo>
                    <a:pt x="0" y="249"/>
                  </a:lnTo>
                </a:path>
              </a:pathLst>
            </a:custGeom>
            <a:noFill/>
            <a:ln w="3175">
              <a:solidFill>
                <a:srgbClr val="BEBE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2" name="Line 703"/>
            <p:cNvSpPr>
              <a:spLocks noChangeShapeType="1"/>
            </p:cNvSpPr>
            <p:nvPr/>
          </p:nvSpPr>
          <p:spPr bwMode="auto">
            <a:xfrm flipV="1">
              <a:off x="7908532" y="5685688"/>
              <a:ext cx="12106" cy="19024"/>
            </a:xfrm>
            <a:prstGeom prst="line">
              <a:avLst/>
            </a:prstGeom>
            <a:noFill/>
            <a:ln w="3175">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3" name="Freeform 704"/>
            <p:cNvSpPr>
              <a:spLocks/>
            </p:cNvSpPr>
            <p:nvPr/>
          </p:nvSpPr>
          <p:spPr bwMode="auto">
            <a:xfrm>
              <a:off x="7946579" y="5613052"/>
              <a:ext cx="12106" cy="91659"/>
            </a:xfrm>
            <a:custGeom>
              <a:avLst/>
              <a:gdLst>
                <a:gd name="T0" fmla="*/ 37 w 37"/>
                <a:gd name="T1" fmla="*/ 0 h 318"/>
                <a:gd name="T2" fmla="*/ 37 w 37"/>
                <a:gd name="T3" fmla="*/ 318 h 318"/>
                <a:gd name="T4" fmla="*/ 0 w 37"/>
                <a:gd name="T5" fmla="*/ 249 h 318"/>
              </a:gdLst>
              <a:ahLst/>
              <a:cxnLst>
                <a:cxn ang="0">
                  <a:pos x="T0" y="T1"/>
                </a:cxn>
                <a:cxn ang="0">
                  <a:pos x="T2" y="T3"/>
                </a:cxn>
                <a:cxn ang="0">
                  <a:pos x="T4" y="T5"/>
                </a:cxn>
              </a:cxnLst>
              <a:rect l="0" t="0" r="r" b="b"/>
              <a:pathLst>
                <a:path w="37" h="318">
                  <a:moveTo>
                    <a:pt x="37" y="0"/>
                  </a:moveTo>
                  <a:lnTo>
                    <a:pt x="37" y="318"/>
                  </a:lnTo>
                  <a:lnTo>
                    <a:pt x="0" y="2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4" name="Line 705"/>
            <p:cNvSpPr>
              <a:spLocks noChangeShapeType="1"/>
            </p:cNvSpPr>
            <p:nvPr/>
          </p:nvSpPr>
          <p:spPr bwMode="auto">
            <a:xfrm flipV="1">
              <a:off x="7958685" y="5685688"/>
              <a:ext cx="10377" cy="190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sp>
        <p:nvSpPr>
          <p:cNvPr id="699" name="Rectangle 5"/>
          <p:cNvSpPr>
            <a:spLocks noChangeArrowheads="1"/>
          </p:cNvSpPr>
          <p:nvPr/>
        </p:nvSpPr>
        <p:spPr bwMode="auto">
          <a:xfrm>
            <a:off x="1876469" y="1800618"/>
            <a:ext cx="4297363" cy="5778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Rectangle 6"/>
          <p:cNvSpPr>
            <a:spLocks noChangeArrowheads="1"/>
          </p:cNvSpPr>
          <p:nvPr/>
        </p:nvSpPr>
        <p:spPr bwMode="auto">
          <a:xfrm>
            <a:off x="1876469" y="1800618"/>
            <a:ext cx="4297363" cy="5778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Rectangle 7"/>
          <p:cNvSpPr>
            <a:spLocks noChangeArrowheads="1"/>
          </p:cNvSpPr>
          <p:nvPr/>
        </p:nvSpPr>
        <p:spPr bwMode="auto">
          <a:xfrm>
            <a:off x="1243056" y="1641868"/>
            <a:ext cx="633413" cy="5762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Rectangle 8"/>
          <p:cNvSpPr>
            <a:spLocks noChangeArrowheads="1"/>
          </p:cNvSpPr>
          <p:nvPr/>
        </p:nvSpPr>
        <p:spPr bwMode="auto">
          <a:xfrm>
            <a:off x="1243056" y="1641868"/>
            <a:ext cx="633413" cy="576263"/>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Freeform 9"/>
          <p:cNvSpPr>
            <a:spLocks noEditPoints="1"/>
          </p:cNvSpPr>
          <p:nvPr/>
        </p:nvSpPr>
        <p:spPr bwMode="auto">
          <a:xfrm>
            <a:off x="1243056" y="1486293"/>
            <a:ext cx="409575" cy="120650"/>
          </a:xfrm>
          <a:custGeom>
            <a:avLst/>
            <a:gdLst>
              <a:gd name="T0" fmla="*/ 0 w 774"/>
              <a:gd name="T1" fmla="*/ 94 h 228"/>
              <a:gd name="T2" fmla="*/ 585 w 774"/>
              <a:gd name="T3" fmla="*/ 94 h 228"/>
              <a:gd name="T4" fmla="*/ 585 w 774"/>
              <a:gd name="T5" fmla="*/ 132 h 228"/>
              <a:gd name="T6" fmla="*/ 0 w 774"/>
              <a:gd name="T7" fmla="*/ 132 h 228"/>
              <a:gd name="T8" fmla="*/ 0 w 774"/>
              <a:gd name="T9" fmla="*/ 94 h 228"/>
              <a:gd name="T10" fmla="*/ 547 w 774"/>
              <a:gd name="T11" fmla="*/ 0 h 228"/>
              <a:gd name="T12" fmla="*/ 774 w 774"/>
              <a:gd name="T13" fmla="*/ 113 h 228"/>
              <a:gd name="T14" fmla="*/ 547 w 774"/>
              <a:gd name="T15" fmla="*/ 228 h 228"/>
              <a:gd name="T16" fmla="*/ 547 w 774"/>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228">
                <a:moveTo>
                  <a:pt x="0" y="94"/>
                </a:moveTo>
                <a:lnTo>
                  <a:pt x="585" y="94"/>
                </a:lnTo>
                <a:lnTo>
                  <a:pt x="585" y="132"/>
                </a:lnTo>
                <a:lnTo>
                  <a:pt x="0" y="132"/>
                </a:lnTo>
                <a:lnTo>
                  <a:pt x="0" y="94"/>
                </a:lnTo>
                <a:close/>
                <a:moveTo>
                  <a:pt x="547" y="0"/>
                </a:moveTo>
                <a:lnTo>
                  <a:pt x="774" y="113"/>
                </a:lnTo>
                <a:lnTo>
                  <a:pt x="547" y="228"/>
                </a:lnTo>
                <a:lnTo>
                  <a:pt x="54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Rectangle 10"/>
          <p:cNvSpPr>
            <a:spLocks noChangeArrowheads="1"/>
          </p:cNvSpPr>
          <p:nvPr/>
        </p:nvSpPr>
        <p:spPr bwMode="auto">
          <a:xfrm>
            <a:off x="514394" y="1329130"/>
            <a:ext cx="5111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New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05" name="Rectangle 11"/>
          <p:cNvSpPr>
            <a:spLocks noChangeArrowheads="1"/>
          </p:cNvSpPr>
          <p:nvPr/>
        </p:nvSpPr>
        <p:spPr bwMode="auto">
          <a:xfrm>
            <a:off x="514394" y="1570430"/>
            <a:ext cx="5048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UCN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06" name="Rectangle 12"/>
          <p:cNvSpPr>
            <a:spLocks noChangeArrowheads="1"/>
          </p:cNvSpPr>
          <p:nvPr/>
        </p:nvSpPr>
        <p:spPr bwMode="auto">
          <a:xfrm>
            <a:off x="936669" y="157043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07" name="Rectangle 13"/>
          <p:cNvSpPr>
            <a:spLocks noChangeArrowheads="1"/>
          </p:cNvSpPr>
          <p:nvPr/>
        </p:nvSpPr>
        <p:spPr bwMode="auto">
          <a:xfrm>
            <a:off x="514394" y="1811730"/>
            <a:ext cx="639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Source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08" name="Rectangle 14"/>
          <p:cNvSpPr>
            <a:spLocks noChangeArrowheads="1"/>
          </p:cNvSpPr>
          <p:nvPr/>
        </p:nvSpPr>
        <p:spPr bwMode="auto">
          <a:xfrm>
            <a:off x="1071606" y="181173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12" name="Rectangle 20"/>
          <p:cNvSpPr>
            <a:spLocks noChangeArrowheads="1"/>
          </p:cNvSpPr>
          <p:nvPr/>
        </p:nvSpPr>
        <p:spPr bwMode="auto">
          <a:xfrm>
            <a:off x="5508669" y="1395805"/>
            <a:ext cx="646113" cy="2714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Rectangle 21"/>
          <p:cNvSpPr>
            <a:spLocks noChangeArrowheads="1"/>
          </p:cNvSpPr>
          <p:nvPr/>
        </p:nvSpPr>
        <p:spPr bwMode="auto">
          <a:xfrm>
            <a:off x="5508669" y="1395805"/>
            <a:ext cx="646113" cy="271463"/>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Freeform 26"/>
          <p:cNvSpPr>
            <a:spLocks noEditPoints="1"/>
          </p:cNvSpPr>
          <p:nvPr/>
        </p:nvSpPr>
        <p:spPr bwMode="auto">
          <a:xfrm>
            <a:off x="6024606" y="1729180"/>
            <a:ext cx="1285875" cy="503238"/>
          </a:xfrm>
          <a:custGeom>
            <a:avLst/>
            <a:gdLst>
              <a:gd name="T0" fmla="*/ 96 w 2431"/>
              <a:gd name="T1" fmla="*/ 1 h 950"/>
              <a:gd name="T2" fmla="*/ 283 w 2431"/>
              <a:gd name="T3" fmla="*/ 10 h 950"/>
              <a:gd name="T4" fmla="*/ 468 w 2431"/>
              <a:gd name="T5" fmla="*/ 26 h 950"/>
              <a:gd name="T6" fmla="*/ 649 w 2431"/>
              <a:gd name="T7" fmla="*/ 50 h 950"/>
              <a:gd name="T8" fmla="*/ 826 w 2431"/>
              <a:gd name="T9" fmla="*/ 82 h 950"/>
              <a:gd name="T10" fmla="*/ 1001 w 2431"/>
              <a:gd name="T11" fmla="*/ 122 h 950"/>
              <a:gd name="T12" fmla="*/ 1169 w 2431"/>
              <a:gd name="T13" fmla="*/ 169 h 950"/>
              <a:gd name="T14" fmla="*/ 1334 w 2431"/>
              <a:gd name="T15" fmla="*/ 223 h 950"/>
              <a:gd name="T16" fmla="*/ 1492 w 2431"/>
              <a:gd name="T17" fmla="*/ 284 h 950"/>
              <a:gd name="T18" fmla="*/ 1645 w 2431"/>
              <a:gd name="T19" fmla="*/ 351 h 950"/>
              <a:gd name="T20" fmla="*/ 1789 w 2431"/>
              <a:gd name="T21" fmla="*/ 425 h 950"/>
              <a:gd name="T22" fmla="*/ 1927 w 2431"/>
              <a:gd name="T23" fmla="*/ 506 h 950"/>
              <a:gd name="T24" fmla="*/ 2058 w 2431"/>
              <a:gd name="T25" fmla="*/ 593 h 950"/>
              <a:gd name="T26" fmla="*/ 2179 w 2431"/>
              <a:gd name="T27" fmla="*/ 685 h 950"/>
              <a:gd name="T28" fmla="*/ 2292 w 2431"/>
              <a:gd name="T29" fmla="*/ 783 h 950"/>
              <a:gd name="T30" fmla="*/ 2311 w 2431"/>
              <a:gd name="T31" fmla="*/ 847 h 950"/>
              <a:gd name="T32" fmla="*/ 2214 w 2431"/>
              <a:gd name="T33" fmla="*/ 755 h 950"/>
              <a:gd name="T34" fmla="*/ 2099 w 2431"/>
              <a:gd name="T35" fmla="*/ 661 h 950"/>
              <a:gd name="T36" fmla="*/ 1973 w 2431"/>
              <a:gd name="T37" fmla="*/ 573 h 950"/>
              <a:gd name="T38" fmla="*/ 1841 w 2431"/>
              <a:gd name="T39" fmla="*/ 489 h 950"/>
              <a:gd name="T40" fmla="*/ 1702 w 2431"/>
              <a:gd name="T41" fmla="*/ 413 h 950"/>
              <a:gd name="T42" fmla="*/ 1554 w 2431"/>
              <a:gd name="T43" fmla="*/ 343 h 950"/>
              <a:gd name="T44" fmla="*/ 1401 w 2431"/>
              <a:gd name="T45" fmla="*/ 280 h 950"/>
              <a:gd name="T46" fmla="*/ 1242 w 2431"/>
              <a:gd name="T47" fmla="*/ 223 h 950"/>
              <a:gd name="T48" fmla="*/ 1077 w 2431"/>
              <a:gd name="T49" fmla="*/ 173 h 950"/>
              <a:gd name="T50" fmla="*/ 907 w 2431"/>
              <a:gd name="T51" fmla="*/ 131 h 950"/>
              <a:gd name="T52" fmla="*/ 732 w 2431"/>
              <a:gd name="T53" fmla="*/ 94 h 950"/>
              <a:gd name="T54" fmla="*/ 554 w 2431"/>
              <a:gd name="T55" fmla="*/ 67 h 950"/>
              <a:gd name="T56" fmla="*/ 372 w 2431"/>
              <a:gd name="T57" fmla="*/ 46 h 950"/>
              <a:gd name="T58" fmla="*/ 188 w 2431"/>
              <a:gd name="T59" fmla="*/ 34 h 950"/>
              <a:gd name="T60" fmla="*/ 0 w 2431"/>
              <a:gd name="T61" fmla="*/ 30 h 950"/>
              <a:gd name="T62" fmla="*/ 2378 w 2431"/>
              <a:gd name="T63" fmla="*/ 757 h 950"/>
              <a:gd name="T64" fmla="*/ 2227 w 2431"/>
              <a:gd name="T65" fmla="*/ 87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1" h="950">
                <a:moveTo>
                  <a:pt x="1" y="0"/>
                </a:moveTo>
                <a:lnTo>
                  <a:pt x="96" y="1"/>
                </a:lnTo>
                <a:lnTo>
                  <a:pt x="189" y="5"/>
                </a:lnTo>
                <a:lnTo>
                  <a:pt x="283" y="10"/>
                </a:lnTo>
                <a:lnTo>
                  <a:pt x="375" y="17"/>
                </a:lnTo>
                <a:lnTo>
                  <a:pt x="468" y="26"/>
                </a:lnTo>
                <a:lnTo>
                  <a:pt x="559" y="37"/>
                </a:lnTo>
                <a:lnTo>
                  <a:pt x="649" y="50"/>
                </a:lnTo>
                <a:lnTo>
                  <a:pt x="738" y="65"/>
                </a:lnTo>
                <a:lnTo>
                  <a:pt x="826" y="82"/>
                </a:lnTo>
                <a:lnTo>
                  <a:pt x="915" y="101"/>
                </a:lnTo>
                <a:lnTo>
                  <a:pt x="1001" y="122"/>
                </a:lnTo>
                <a:lnTo>
                  <a:pt x="1086" y="145"/>
                </a:lnTo>
                <a:lnTo>
                  <a:pt x="1169" y="169"/>
                </a:lnTo>
                <a:lnTo>
                  <a:pt x="1253" y="195"/>
                </a:lnTo>
                <a:lnTo>
                  <a:pt x="1334" y="223"/>
                </a:lnTo>
                <a:lnTo>
                  <a:pt x="1414" y="253"/>
                </a:lnTo>
                <a:lnTo>
                  <a:pt x="1492" y="284"/>
                </a:lnTo>
                <a:lnTo>
                  <a:pt x="1568" y="317"/>
                </a:lnTo>
                <a:lnTo>
                  <a:pt x="1645" y="351"/>
                </a:lnTo>
                <a:lnTo>
                  <a:pt x="1718" y="387"/>
                </a:lnTo>
                <a:lnTo>
                  <a:pt x="1789" y="425"/>
                </a:lnTo>
                <a:lnTo>
                  <a:pt x="1859" y="464"/>
                </a:lnTo>
                <a:lnTo>
                  <a:pt x="1927" y="506"/>
                </a:lnTo>
                <a:lnTo>
                  <a:pt x="1993" y="549"/>
                </a:lnTo>
                <a:lnTo>
                  <a:pt x="2058" y="593"/>
                </a:lnTo>
                <a:lnTo>
                  <a:pt x="2120" y="638"/>
                </a:lnTo>
                <a:lnTo>
                  <a:pt x="2179" y="685"/>
                </a:lnTo>
                <a:lnTo>
                  <a:pt x="2237" y="733"/>
                </a:lnTo>
                <a:lnTo>
                  <a:pt x="2292" y="783"/>
                </a:lnTo>
                <a:lnTo>
                  <a:pt x="2336" y="827"/>
                </a:lnTo>
                <a:lnTo>
                  <a:pt x="2311" y="847"/>
                </a:lnTo>
                <a:lnTo>
                  <a:pt x="2269" y="804"/>
                </a:lnTo>
                <a:lnTo>
                  <a:pt x="2214" y="755"/>
                </a:lnTo>
                <a:lnTo>
                  <a:pt x="2157" y="707"/>
                </a:lnTo>
                <a:lnTo>
                  <a:pt x="2099" y="661"/>
                </a:lnTo>
                <a:lnTo>
                  <a:pt x="2038" y="616"/>
                </a:lnTo>
                <a:lnTo>
                  <a:pt x="1973" y="573"/>
                </a:lnTo>
                <a:lnTo>
                  <a:pt x="1909" y="531"/>
                </a:lnTo>
                <a:lnTo>
                  <a:pt x="1841" y="489"/>
                </a:lnTo>
                <a:lnTo>
                  <a:pt x="1773" y="450"/>
                </a:lnTo>
                <a:lnTo>
                  <a:pt x="1702" y="413"/>
                </a:lnTo>
                <a:lnTo>
                  <a:pt x="1629" y="378"/>
                </a:lnTo>
                <a:lnTo>
                  <a:pt x="1554" y="343"/>
                </a:lnTo>
                <a:lnTo>
                  <a:pt x="1478" y="311"/>
                </a:lnTo>
                <a:lnTo>
                  <a:pt x="1401" y="280"/>
                </a:lnTo>
                <a:lnTo>
                  <a:pt x="1322" y="251"/>
                </a:lnTo>
                <a:lnTo>
                  <a:pt x="1242" y="223"/>
                </a:lnTo>
                <a:lnTo>
                  <a:pt x="1159" y="197"/>
                </a:lnTo>
                <a:lnTo>
                  <a:pt x="1077" y="173"/>
                </a:lnTo>
                <a:lnTo>
                  <a:pt x="992" y="151"/>
                </a:lnTo>
                <a:lnTo>
                  <a:pt x="907" y="131"/>
                </a:lnTo>
                <a:lnTo>
                  <a:pt x="820" y="111"/>
                </a:lnTo>
                <a:lnTo>
                  <a:pt x="732" y="94"/>
                </a:lnTo>
                <a:lnTo>
                  <a:pt x="644" y="79"/>
                </a:lnTo>
                <a:lnTo>
                  <a:pt x="554" y="67"/>
                </a:lnTo>
                <a:lnTo>
                  <a:pt x="464" y="55"/>
                </a:lnTo>
                <a:lnTo>
                  <a:pt x="372" y="46"/>
                </a:lnTo>
                <a:lnTo>
                  <a:pt x="281" y="39"/>
                </a:lnTo>
                <a:lnTo>
                  <a:pt x="188" y="34"/>
                </a:lnTo>
                <a:lnTo>
                  <a:pt x="95" y="31"/>
                </a:lnTo>
                <a:lnTo>
                  <a:pt x="0" y="30"/>
                </a:lnTo>
                <a:lnTo>
                  <a:pt x="1" y="0"/>
                </a:lnTo>
                <a:close/>
                <a:moveTo>
                  <a:pt x="2378" y="757"/>
                </a:moveTo>
                <a:lnTo>
                  <a:pt x="2431" y="950"/>
                </a:lnTo>
                <a:lnTo>
                  <a:pt x="2227" y="872"/>
                </a:lnTo>
                <a:lnTo>
                  <a:pt x="2378" y="7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32"/>
          <p:cNvSpPr>
            <a:spLocks noEditPoints="1"/>
          </p:cNvSpPr>
          <p:nvPr/>
        </p:nvSpPr>
        <p:spPr bwMode="auto">
          <a:xfrm>
            <a:off x="3360781" y="1692668"/>
            <a:ext cx="406400" cy="120650"/>
          </a:xfrm>
          <a:custGeom>
            <a:avLst/>
            <a:gdLst>
              <a:gd name="T0" fmla="*/ 0 w 770"/>
              <a:gd name="T1" fmla="*/ 95 h 229"/>
              <a:gd name="T2" fmla="*/ 580 w 770"/>
              <a:gd name="T3" fmla="*/ 95 h 229"/>
              <a:gd name="T4" fmla="*/ 580 w 770"/>
              <a:gd name="T5" fmla="*/ 133 h 229"/>
              <a:gd name="T6" fmla="*/ 0 w 770"/>
              <a:gd name="T7" fmla="*/ 133 h 229"/>
              <a:gd name="T8" fmla="*/ 0 w 770"/>
              <a:gd name="T9" fmla="*/ 95 h 229"/>
              <a:gd name="T10" fmla="*/ 542 w 770"/>
              <a:gd name="T11" fmla="*/ 0 h 229"/>
              <a:gd name="T12" fmla="*/ 770 w 770"/>
              <a:gd name="T13" fmla="*/ 114 h 229"/>
              <a:gd name="T14" fmla="*/ 542 w 770"/>
              <a:gd name="T15" fmla="*/ 229 h 229"/>
              <a:gd name="T16" fmla="*/ 542 w 770"/>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229">
                <a:moveTo>
                  <a:pt x="0" y="95"/>
                </a:moveTo>
                <a:lnTo>
                  <a:pt x="580" y="95"/>
                </a:lnTo>
                <a:lnTo>
                  <a:pt x="580" y="133"/>
                </a:lnTo>
                <a:lnTo>
                  <a:pt x="0" y="133"/>
                </a:lnTo>
                <a:lnTo>
                  <a:pt x="0" y="95"/>
                </a:lnTo>
                <a:close/>
                <a:moveTo>
                  <a:pt x="542" y="0"/>
                </a:moveTo>
                <a:lnTo>
                  <a:pt x="770" y="114"/>
                </a:lnTo>
                <a:lnTo>
                  <a:pt x="542" y="229"/>
                </a:lnTo>
                <a:lnTo>
                  <a:pt x="54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Rectangle 33"/>
          <p:cNvSpPr>
            <a:spLocks noChangeArrowheads="1"/>
          </p:cNvSpPr>
          <p:nvPr/>
        </p:nvSpPr>
        <p:spPr bwMode="auto">
          <a:xfrm>
            <a:off x="7424781" y="1338655"/>
            <a:ext cx="536575" cy="1060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34"/>
          <p:cNvSpPr>
            <a:spLocks noChangeArrowheads="1"/>
          </p:cNvSpPr>
          <p:nvPr/>
        </p:nvSpPr>
        <p:spPr bwMode="auto">
          <a:xfrm>
            <a:off x="7424781" y="1338655"/>
            <a:ext cx="536575" cy="10604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Rectangle 35"/>
          <p:cNvSpPr>
            <a:spLocks noChangeArrowheads="1"/>
          </p:cNvSpPr>
          <p:nvPr/>
        </p:nvSpPr>
        <p:spPr bwMode="auto">
          <a:xfrm rot="5400000">
            <a:off x="7559719" y="1498992"/>
            <a:ext cx="225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19" name="Rectangle 36"/>
          <p:cNvSpPr>
            <a:spLocks noChangeArrowheads="1"/>
          </p:cNvSpPr>
          <p:nvPr/>
        </p:nvSpPr>
        <p:spPr bwMode="auto">
          <a:xfrm rot="5400000">
            <a:off x="7586706" y="1616467"/>
            <a:ext cx="169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0" name="Rectangle 37"/>
          <p:cNvSpPr>
            <a:spLocks noChangeArrowheads="1"/>
          </p:cNvSpPr>
          <p:nvPr/>
        </p:nvSpPr>
        <p:spPr bwMode="auto">
          <a:xfrm rot="5400000">
            <a:off x="7604169" y="1687905"/>
            <a:ext cx="1365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1" name="Rectangle 38"/>
          <p:cNvSpPr>
            <a:spLocks noChangeArrowheads="1"/>
          </p:cNvSpPr>
          <p:nvPr/>
        </p:nvSpPr>
        <p:spPr bwMode="auto">
          <a:xfrm rot="5400000">
            <a:off x="7586706" y="1762517"/>
            <a:ext cx="169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2" name="Rectangle 39"/>
          <p:cNvSpPr>
            <a:spLocks noChangeArrowheads="1"/>
          </p:cNvSpPr>
          <p:nvPr/>
        </p:nvSpPr>
        <p:spPr bwMode="auto">
          <a:xfrm rot="5400000">
            <a:off x="7586706" y="1851417"/>
            <a:ext cx="169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3" name="Rectangle 40"/>
          <p:cNvSpPr>
            <a:spLocks noChangeArrowheads="1"/>
          </p:cNvSpPr>
          <p:nvPr/>
        </p:nvSpPr>
        <p:spPr bwMode="auto">
          <a:xfrm rot="5400000">
            <a:off x="7604169" y="1922855"/>
            <a:ext cx="1365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4" name="Rectangle 41"/>
          <p:cNvSpPr>
            <a:spLocks noChangeArrowheads="1"/>
          </p:cNvSpPr>
          <p:nvPr/>
        </p:nvSpPr>
        <p:spPr bwMode="auto">
          <a:xfrm rot="5400000">
            <a:off x="7581944" y="2000642"/>
            <a:ext cx="1809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5" name="Rectangle 42"/>
          <p:cNvSpPr>
            <a:spLocks noChangeArrowheads="1"/>
          </p:cNvSpPr>
          <p:nvPr/>
        </p:nvSpPr>
        <p:spPr bwMode="auto">
          <a:xfrm rot="5400000">
            <a:off x="7597819" y="2087955"/>
            <a:ext cx="1476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6" name="Rectangle 43"/>
          <p:cNvSpPr>
            <a:spLocks noChangeArrowheads="1"/>
          </p:cNvSpPr>
          <p:nvPr/>
        </p:nvSpPr>
        <p:spPr bwMode="auto">
          <a:xfrm rot="5400000">
            <a:off x="7605756" y="205303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7" name="Rectangle 51"/>
          <p:cNvSpPr>
            <a:spLocks noChangeArrowheads="1"/>
          </p:cNvSpPr>
          <p:nvPr/>
        </p:nvSpPr>
        <p:spPr bwMode="auto">
          <a:xfrm>
            <a:off x="587419" y="2413393"/>
            <a:ext cx="7464425" cy="274638"/>
          </a:xfrm>
          <a:prstGeom prst="rect">
            <a:avLst/>
          </a:prstGeom>
          <a:solidFill>
            <a:srgbClr val="AAA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52"/>
          <p:cNvSpPr>
            <a:spLocks noChangeArrowheads="1"/>
          </p:cNvSpPr>
          <p:nvPr/>
        </p:nvSpPr>
        <p:spPr bwMode="auto">
          <a:xfrm>
            <a:off x="3411581" y="2010168"/>
            <a:ext cx="1247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Bottom mirror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9" name="Rectangle 53"/>
          <p:cNvSpPr>
            <a:spLocks noChangeArrowheads="1"/>
          </p:cNvSpPr>
          <p:nvPr/>
        </p:nvSpPr>
        <p:spPr bwMode="auto">
          <a:xfrm>
            <a:off x="4573631" y="2010168"/>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30" name="Rectangle 60"/>
          <p:cNvSpPr>
            <a:spLocks noChangeArrowheads="1"/>
          </p:cNvSpPr>
          <p:nvPr/>
        </p:nvSpPr>
        <p:spPr bwMode="auto">
          <a:xfrm>
            <a:off x="2293981" y="13307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 name="Rectangle 61"/>
          <p:cNvSpPr>
            <a:spLocks noChangeArrowheads="1"/>
          </p:cNvSpPr>
          <p:nvPr/>
        </p:nvSpPr>
        <p:spPr bwMode="auto">
          <a:xfrm>
            <a:off x="2728956" y="1330718"/>
            <a:ext cx="149225"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Rectangle 62"/>
          <p:cNvSpPr>
            <a:spLocks noChangeArrowheads="1"/>
          </p:cNvSpPr>
          <p:nvPr/>
        </p:nvSpPr>
        <p:spPr bwMode="auto">
          <a:xfrm>
            <a:off x="2728956" y="1330718"/>
            <a:ext cx="149225"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Rectangle 63"/>
          <p:cNvSpPr>
            <a:spLocks noChangeArrowheads="1"/>
          </p:cNvSpPr>
          <p:nvPr/>
        </p:nvSpPr>
        <p:spPr bwMode="auto">
          <a:xfrm>
            <a:off x="3605256" y="1330718"/>
            <a:ext cx="144463"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Rectangle 64"/>
          <p:cNvSpPr>
            <a:spLocks noChangeArrowheads="1"/>
          </p:cNvSpPr>
          <p:nvPr/>
        </p:nvSpPr>
        <p:spPr bwMode="auto">
          <a:xfrm>
            <a:off x="3605256" y="13307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 name="Line 78"/>
          <p:cNvSpPr>
            <a:spLocks noChangeShapeType="1"/>
          </p:cNvSpPr>
          <p:nvPr/>
        </p:nvSpPr>
        <p:spPr bwMode="auto">
          <a:xfrm>
            <a:off x="2293981" y="1330718"/>
            <a:ext cx="144463"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 name="Line 79"/>
          <p:cNvSpPr>
            <a:spLocks noChangeShapeType="1"/>
          </p:cNvSpPr>
          <p:nvPr/>
        </p:nvSpPr>
        <p:spPr bwMode="auto">
          <a:xfrm flipH="1">
            <a:off x="2289219" y="1330718"/>
            <a:ext cx="142875"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Rectangle 80"/>
          <p:cNvSpPr>
            <a:spLocks noChangeArrowheads="1"/>
          </p:cNvSpPr>
          <p:nvPr/>
        </p:nvSpPr>
        <p:spPr bwMode="auto">
          <a:xfrm>
            <a:off x="2511469" y="13307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Line 81"/>
          <p:cNvSpPr>
            <a:spLocks noChangeShapeType="1"/>
          </p:cNvSpPr>
          <p:nvPr/>
        </p:nvSpPr>
        <p:spPr bwMode="auto">
          <a:xfrm>
            <a:off x="2509881" y="1330718"/>
            <a:ext cx="144463"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Line 82"/>
          <p:cNvSpPr>
            <a:spLocks noChangeShapeType="1"/>
          </p:cNvSpPr>
          <p:nvPr/>
        </p:nvSpPr>
        <p:spPr bwMode="auto">
          <a:xfrm flipH="1">
            <a:off x="2508294" y="1330718"/>
            <a:ext cx="142875"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Rectangle 83"/>
          <p:cNvSpPr>
            <a:spLocks noChangeArrowheads="1"/>
          </p:cNvSpPr>
          <p:nvPr/>
        </p:nvSpPr>
        <p:spPr bwMode="auto">
          <a:xfrm>
            <a:off x="2951206" y="13307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Freeform 84"/>
          <p:cNvSpPr>
            <a:spLocks/>
          </p:cNvSpPr>
          <p:nvPr/>
        </p:nvSpPr>
        <p:spPr bwMode="auto">
          <a:xfrm>
            <a:off x="3002006" y="1381518"/>
            <a:ext cx="42863" cy="42863"/>
          </a:xfrm>
          <a:custGeom>
            <a:avLst/>
            <a:gdLst>
              <a:gd name="T0" fmla="*/ 0 w 79"/>
              <a:gd name="T1" fmla="*/ 40 h 80"/>
              <a:gd name="T2" fmla="*/ 0 w 79"/>
              <a:gd name="T3" fmla="*/ 31 h 80"/>
              <a:gd name="T4" fmla="*/ 3 w 79"/>
              <a:gd name="T5" fmla="*/ 24 h 80"/>
              <a:gd name="T6" fmla="*/ 6 w 79"/>
              <a:gd name="T7" fmla="*/ 17 h 80"/>
              <a:gd name="T8" fmla="*/ 11 w 79"/>
              <a:gd name="T9" fmla="*/ 12 h 80"/>
              <a:gd name="T10" fmla="*/ 17 w 79"/>
              <a:gd name="T11" fmla="*/ 7 h 80"/>
              <a:gd name="T12" fmla="*/ 24 w 79"/>
              <a:gd name="T13" fmla="*/ 3 h 80"/>
              <a:gd name="T14" fmla="*/ 31 w 79"/>
              <a:gd name="T15" fmla="*/ 1 h 80"/>
              <a:gd name="T16" fmla="*/ 39 w 79"/>
              <a:gd name="T17" fmla="*/ 0 h 80"/>
              <a:gd name="T18" fmla="*/ 47 w 79"/>
              <a:gd name="T19" fmla="*/ 1 h 80"/>
              <a:gd name="T20" fmla="*/ 55 w 79"/>
              <a:gd name="T21" fmla="*/ 3 h 80"/>
              <a:gd name="T22" fmla="*/ 61 w 79"/>
              <a:gd name="T23" fmla="*/ 7 h 80"/>
              <a:gd name="T24" fmla="*/ 67 w 79"/>
              <a:gd name="T25" fmla="*/ 12 h 80"/>
              <a:gd name="T26" fmla="*/ 72 w 79"/>
              <a:gd name="T27" fmla="*/ 17 h 80"/>
              <a:gd name="T28" fmla="*/ 76 w 79"/>
              <a:gd name="T29" fmla="*/ 24 h 80"/>
              <a:gd name="T30" fmla="*/ 78 w 79"/>
              <a:gd name="T31" fmla="*/ 31 h 80"/>
              <a:gd name="T32" fmla="*/ 79 w 79"/>
              <a:gd name="T33" fmla="*/ 40 h 80"/>
              <a:gd name="T34" fmla="*/ 78 w 79"/>
              <a:gd name="T35" fmla="*/ 48 h 80"/>
              <a:gd name="T36" fmla="*/ 76 w 79"/>
              <a:gd name="T37" fmla="*/ 56 h 80"/>
              <a:gd name="T38" fmla="*/ 72 w 79"/>
              <a:gd name="T39" fmla="*/ 63 h 80"/>
              <a:gd name="T40" fmla="*/ 67 w 79"/>
              <a:gd name="T41" fmla="*/ 69 h 80"/>
              <a:gd name="T42" fmla="*/ 61 w 79"/>
              <a:gd name="T43" fmla="*/ 73 h 80"/>
              <a:gd name="T44" fmla="*/ 55 w 79"/>
              <a:gd name="T45" fmla="*/ 77 h 80"/>
              <a:gd name="T46" fmla="*/ 47 w 79"/>
              <a:gd name="T47" fmla="*/ 79 h 80"/>
              <a:gd name="T48" fmla="*/ 39 w 79"/>
              <a:gd name="T49" fmla="*/ 80 h 80"/>
              <a:gd name="T50" fmla="*/ 31 w 79"/>
              <a:gd name="T51" fmla="*/ 79 h 80"/>
              <a:gd name="T52" fmla="*/ 24 w 79"/>
              <a:gd name="T53" fmla="*/ 77 h 80"/>
              <a:gd name="T54" fmla="*/ 17 w 79"/>
              <a:gd name="T55" fmla="*/ 73 h 80"/>
              <a:gd name="T56" fmla="*/ 11 w 79"/>
              <a:gd name="T57" fmla="*/ 69 h 80"/>
              <a:gd name="T58" fmla="*/ 6 w 79"/>
              <a:gd name="T59" fmla="*/ 63 h 80"/>
              <a:gd name="T60" fmla="*/ 3 w 79"/>
              <a:gd name="T61" fmla="*/ 56 h 80"/>
              <a:gd name="T62" fmla="*/ 0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0" y="31"/>
                </a:lnTo>
                <a:lnTo>
                  <a:pt x="3" y="24"/>
                </a:lnTo>
                <a:lnTo>
                  <a:pt x="6" y="17"/>
                </a:lnTo>
                <a:lnTo>
                  <a:pt x="11" y="12"/>
                </a:lnTo>
                <a:lnTo>
                  <a:pt x="17" y="7"/>
                </a:lnTo>
                <a:lnTo>
                  <a:pt x="24" y="3"/>
                </a:lnTo>
                <a:lnTo>
                  <a:pt x="31" y="1"/>
                </a:lnTo>
                <a:lnTo>
                  <a:pt x="39" y="0"/>
                </a:lnTo>
                <a:lnTo>
                  <a:pt x="47" y="1"/>
                </a:lnTo>
                <a:lnTo>
                  <a:pt x="55" y="3"/>
                </a:lnTo>
                <a:lnTo>
                  <a:pt x="61" y="7"/>
                </a:lnTo>
                <a:lnTo>
                  <a:pt x="67" y="12"/>
                </a:lnTo>
                <a:lnTo>
                  <a:pt x="72" y="17"/>
                </a:lnTo>
                <a:lnTo>
                  <a:pt x="76" y="24"/>
                </a:lnTo>
                <a:lnTo>
                  <a:pt x="78" y="31"/>
                </a:lnTo>
                <a:lnTo>
                  <a:pt x="79" y="40"/>
                </a:lnTo>
                <a:lnTo>
                  <a:pt x="78" y="48"/>
                </a:lnTo>
                <a:lnTo>
                  <a:pt x="76" y="56"/>
                </a:lnTo>
                <a:lnTo>
                  <a:pt x="72" y="63"/>
                </a:lnTo>
                <a:lnTo>
                  <a:pt x="67" y="69"/>
                </a:lnTo>
                <a:lnTo>
                  <a:pt x="61" y="73"/>
                </a:lnTo>
                <a:lnTo>
                  <a:pt x="55" y="77"/>
                </a:lnTo>
                <a:lnTo>
                  <a:pt x="47" y="79"/>
                </a:lnTo>
                <a:lnTo>
                  <a:pt x="39" y="80"/>
                </a:lnTo>
                <a:lnTo>
                  <a:pt x="31" y="79"/>
                </a:lnTo>
                <a:lnTo>
                  <a:pt x="24" y="77"/>
                </a:lnTo>
                <a:lnTo>
                  <a:pt x="17" y="73"/>
                </a:lnTo>
                <a:lnTo>
                  <a:pt x="11" y="69"/>
                </a:lnTo>
                <a:lnTo>
                  <a:pt x="6" y="63"/>
                </a:lnTo>
                <a:lnTo>
                  <a:pt x="3" y="56"/>
                </a:lnTo>
                <a:lnTo>
                  <a:pt x="0" y="48"/>
                </a:lnTo>
                <a:lnTo>
                  <a:pt x="0" y="40"/>
                </a:lnTo>
                <a:close/>
              </a:path>
            </a:pathLst>
          </a:custGeom>
          <a:solidFill>
            <a:srgbClr val="949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85"/>
          <p:cNvSpPr>
            <a:spLocks/>
          </p:cNvSpPr>
          <p:nvPr/>
        </p:nvSpPr>
        <p:spPr bwMode="auto">
          <a:xfrm>
            <a:off x="3002006" y="1381518"/>
            <a:ext cx="42863" cy="42863"/>
          </a:xfrm>
          <a:custGeom>
            <a:avLst/>
            <a:gdLst>
              <a:gd name="T0" fmla="*/ 0 w 79"/>
              <a:gd name="T1" fmla="*/ 40 h 80"/>
              <a:gd name="T2" fmla="*/ 0 w 79"/>
              <a:gd name="T3" fmla="*/ 31 h 80"/>
              <a:gd name="T4" fmla="*/ 3 w 79"/>
              <a:gd name="T5" fmla="*/ 24 h 80"/>
              <a:gd name="T6" fmla="*/ 6 w 79"/>
              <a:gd name="T7" fmla="*/ 17 h 80"/>
              <a:gd name="T8" fmla="*/ 11 w 79"/>
              <a:gd name="T9" fmla="*/ 12 h 80"/>
              <a:gd name="T10" fmla="*/ 17 w 79"/>
              <a:gd name="T11" fmla="*/ 7 h 80"/>
              <a:gd name="T12" fmla="*/ 24 w 79"/>
              <a:gd name="T13" fmla="*/ 3 h 80"/>
              <a:gd name="T14" fmla="*/ 31 w 79"/>
              <a:gd name="T15" fmla="*/ 1 h 80"/>
              <a:gd name="T16" fmla="*/ 39 w 79"/>
              <a:gd name="T17" fmla="*/ 0 h 80"/>
              <a:gd name="T18" fmla="*/ 47 w 79"/>
              <a:gd name="T19" fmla="*/ 1 h 80"/>
              <a:gd name="T20" fmla="*/ 55 w 79"/>
              <a:gd name="T21" fmla="*/ 3 h 80"/>
              <a:gd name="T22" fmla="*/ 61 w 79"/>
              <a:gd name="T23" fmla="*/ 7 h 80"/>
              <a:gd name="T24" fmla="*/ 67 w 79"/>
              <a:gd name="T25" fmla="*/ 12 h 80"/>
              <a:gd name="T26" fmla="*/ 72 w 79"/>
              <a:gd name="T27" fmla="*/ 17 h 80"/>
              <a:gd name="T28" fmla="*/ 76 w 79"/>
              <a:gd name="T29" fmla="*/ 24 h 80"/>
              <a:gd name="T30" fmla="*/ 78 w 79"/>
              <a:gd name="T31" fmla="*/ 31 h 80"/>
              <a:gd name="T32" fmla="*/ 79 w 79"/>
              <a:gd name="T33" fmla="*/ 40 h 80"/>
              <a:gd name="T34" fmla="*/ 78 w 79"/>
              <a:gd name="T35" fmla="*/ 48 h 80"/>
              <a:gd name="T36" fmla="*/ 76 w 79"/>
              <a:gd name="T37" fmla="*/ 56 h 80"/>
              <a:gd name="T38" fmla="*/ 72 w 79"/>
              <a:gd name="T39" fmla="*/ 63 h 80"/>
              <a:gd name="T40" fmla="*/ 67 w 79"/>
              <a:gd name="T41" fmla="*/ 69 h 80"/>
              <a:gd name="T42" fmla="*/ 61 w 79"/>
              <a:gd name="T43" fmla="*/ 73 h 80"/>
              <a:gd name="T44" fmla="*/ 55 w 79"/>
              <a:gd name="T45" fmla="*/ 77 h 80"/>
              <a:gd name="T46" fmla="*/ 47 w 79"/>
              <a:gd name="T47" fmla="*/ 79 h 80"/>
              <a:gd name="T48" fmla="*/ 39 w 79"/>
              <a:gd name="T49" fmla="*/ 80 h 80"/>
              <a:gd name="T50" fmla="*/ 31 w 79"/>
              <a:gd name="T51" fmla="*/ 79 h 80"/>
              <a:gd name="T52" fmla="*/ 24 w 79"/>
              <a:gd name="T53" fmla="*/ 77 h 80"/>
              <a:gd name="T54" fmla="*/ 17 w 79"/>
              <a:gd name="T55" fmla="*/ 73 h 80"/>
              <a:gd name="T56" fmla="*/ 11 w 79"/>
              <a:gd name="T57" fmla="*/ 69 h 80"/>
              <a:gd name="T58" fmla="*/ 6 w 79"/>
              <a:gd name="T59" fmla="*/ 63 h 80"/>
              <a:gd name="T60" fmla="*/ 3 w 79"/>
              <a:gd name="T61" fmla="*/ 56 h 80"/>
              <a:gd name="T62" fmla="*/ 0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0" y="31"/>
                </a:lnTo>
                <a:lnTo>
                  <a:pt x="3" y="24"/>
                </a:lnTo>
                <a:lnTo>
                  <a:pt x="6" y="17"/>
                </a:lnTo>
                <a:lnTo>
                  <a:pt x="11" y="12"/>
                </a:lnTo>
                <a:lnTo>
                  <a:pt x="17" y="7"/>
                </a:lnTo>
                <a:lnTo>
                  <a:pt x="24" y="3"/>
                </a:lnTo>
                <a:lnTo>
                  <a:pt x="31" y="1"/>
                </a:lnTo>
                <a:lnTo>
                  <a:pt x="39" y="0"/>
                </a:lnTo>
                <a:lnTo>
                  <a:pt x="47" y="1"/>
                </a:lnTo>
                <a:lnTo>
                  <a:pt x="55" y="3"/>
                </a:lnTo>
                <a:lnTo>
                  <a:pt x="61" y="7"/>
                </a:lnTo>
                <a:lnTo>
                  <a:pt x="67" y="12"/>
                </a:lnTo>
                <a:lnTo>
                  <a:pt x="72" y="17"/>
                </a:lnTo>
                <a:lnTo>
                  <a:pt x="76" y="24"/>
                </a:lnTo>
                <a:lnTo>
                  <a:pt x="78" y="31"/>
                </a:lnTo>
                <a:lnTo>
                  <a:pt x="79" y="40"/>
                </a:lnTo>
                <a:lnTo>
                  <a:pt x="78" y="48"/>
                </a:lnTo>
                <a:lnTo>
                  <a:pt x="76" y="56"/>
                </a:lnTo>
                <a:lnTo>
                  <a:pt x="72" y="63"/>
                </a:lnTo>
                <a:lnTo>
                  <a:pt x="67" y="69"/>
                </a:lnTo>
                <a:lnTo>
                  <a:pt x="61" y="73"/>
                </a:lnTo>
                <a:lnTo>
                  <a:pt x="55" y="77"/>
                </a:lnTo>
                <a:lnTo>
                  <a:pt x="47" y="79"/>
                </a:lnTo>
                <a:lnTo>
                  <a:pt x="39" y="80"/>
                </a:lnTo>
                <a:lnTo>
                  <a:pt x="31" y="79"/>
                </a:lnTo>
                <a:lnTo>
                  <a:pt x="24" y="77"/>
                </a:lnTo>
                <a:lnTo>
                  <a:pt x="17" y="73"/>
                </a:lnTo>
                <a:lnTo>
                  <a:pt x="11" y="69"/>
                </a:lnTo>
                <a:lnTo>
                  <a:pt x="6" y="63"/>
                </a:lnTo>
                <a:lnTo>
                  <a:pt x="3" y="56"/>
                </a:lnTo>
                <a:lnTo>
                  <a:pt x="0" y="48"/>
                </a:lnTo>
                <a:lnTo>
                  <a:pt x="0" y="40"/>
                </a:lnTo>
                <a:close/>
              </a:path>
            </a:pathLst>
          </a:custGeom>
          <a:noFill/>
          <a:ln w="14288">
            <a:solidFill>
              <a:srgbClr val="9495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Rectangle 86"/>
          <p:cNvSpPr>
            <a:spLocks noChangeArrowheads="1"/>
          </p:cNvSpPr>
          <p:nvPr/>
        </p:nvSpPr>
        <p:spPr bwMode="auto">
          <a:xfrm>
            <a:off x="3167106" y="1330718"/>
            <a:ext cx="147638" cy="142875"/>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Freeform 87"/>
          <p:cNvSpPr>
            <a:spLocks/>
          </p:cNvSpPr>
          <p:nvPr/>
        </p:nvSpPr>
        <p:spPr bwMode="auto">
          <a:xfrm>
            <a:off x="3219494" y="1379930"/>
            <a:ext cx="42863" cy="42863"/>
          </a:xfrm>
          <a:custGeom>
            <a:avLst/>
            <a:gdLst>
              <a:gd name="T0" fmla="*/ 0 w 80"/>
              <a:gd name="T1" fmla="*/ 41 h 81"/>
              <a:gd name="T2" fmla="*/ 1 w 80"/>
              <a:gd name="T3" fmla="*/ 32 h 81"/>
              <a:gd name="T4" fmla="*/ 3 w 80"/>
              <a:gd name="T5" fmla="*/ 24 h 81"/>
              <a:gd name="T6" fmla="*/ 7 w 80"/>
              <a:gd name="T7" fmla="*/ 17 h 81"/>
              <a:gd name="T8" fmla="*/ 12 w 80"/>
              <a:gd name="T9" fmla="*/ 12 h 81"/>
              <a:gd name="T10" fmla="*/ 18 w 80"/>
              <a:gd name="T11" fmla="*/ 7 h 81"/>
              <a:gd name="T12" fmla="*/ 24 w 80"/>
              <a:gd name="T13" fmla="*/ 3 h 81"/>
              <a:gd name="T14" fmla="*/ 32 w 80"/>
              <a:gd name="T15" fmla="*/ 0 h 81"/>
              <a:gd name="T16" fmla="*/ 40 w 80"/>
              <a:gd name="T17" fmla="*/ 0 h 81"/>
              <a:gd name="T18" fmla="*/ 48 w 80"/>
              <a:gd name="T19" fmla="*/ 0 h 81"/>
              <a:gd name="T20" fmla="*/ 56 w 80"/>
              <a:gd name="T21" fmla="*/ 3 h 81"/>
              <a:gd name="T22" fmla="*/ 62 w 80"/>
              <a:gd name="T23" fmla="*/ 7 h 81"/>
              <a:gd name="T24" fmla="*/ 68 w 80"/>
              <a:gd name="T25" fmla="*/ 12 h 81"/>
              <a:gd name="T26" fmla="*/ 73 w 80"/>
              <a:gd name="T27" fmla="*/ 17 h 81"/>
              <a:gd name="T28" fmla="*/ 77 w 80"/>
              <a:gd name="T29" fmla="*/ 24 h 81"/>
              <a:gd name="T30" fmla="*/ 79 w 80"/>
              <a:gd name="T31" fmla="*/ 32 h 81"/>
              <a:gd name="T32" fmla="*/ 80 w 80"/>
              <a:gd name="T33" fmla="*/ 41 h 81"/>
              <a:gd name="T34" fmla="*/ 79 w 80"/>
              <a:gd name="T35" fmla="*/ 49 h 81"/>
              <a:gd name="T36" fmla="*/ 77 w 80"/>
              <a:gd name="T37" fmla="*/ 57 h 81"/>
              <a:gd name="T38" fmla="*/ 73 w 80"/>
              <a:gd name="T39" fmla="*/ 64 h 81"/>
              <a:gd name="T40" fmla="*/ 68 w 80"/>
              <a:gd name="T41" fmla="*/ 70 h 81"/>
              <a:gd name="T42" fmla="*/ 62 w 80"/>
              <a:gd name="T43" fmla="*/ 74 h 81"/>
              <a:gd name="T44" fmla="*/ 56 w 80"/>
              <a:gd name="T45" fmla="*/ 78 h 81"/>
              <a:gd name="T46" fmla="*/ 48 w 80"/>
              <a:gd name="T47" fmla="*/ 81 h 81"/>
              <a:gd name="T48" fmla="*/ 40 w 80"/>
              <a:gd name="T49" fmla="*/ 81 h 81"/>
              <a:gd name="T50" fmla="*/ 32 w 80"/>
              <a:gd name="T51" fmla="*/ 81 h 81"/>
              <a:gd name="T52" fmla="*/ 24 w 80"/>
              <a:gd name="T53" fmla="*/ 78 h 81"/>
              <a:gd name="T54" fmla="*/ 18 w 80"/>
              <a:gd name="T55" fmla="*/ 74 h 81"/>
              <a:gd name="T56" fmla="*/ 12 w 80"/>
              <a:gd name="T57" fmla="*/ 70 h 81"/>
              <a:gd name="T58" fmla="*/ 7 w 80"/>
              <a:gd name="T59" fmla="*/ 64 h 81"/>
              <a:gd name="T60" fmla="*/ 3 w 80"/>
              <a:gd name="T61" fmla="*/ 57 h 81"/>
              <a:gd name="T62" fmla="*/ 1 w 80"/>
              <a:gd name="T63" fmla="*/ 49 h 81"/>
              <a:gd name="T64" fmla="*/ 0 w 80"/>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81">
                <a:moveTo>
                  <a:pt x="0" y="41"/>
                </a:moveTo>
                <a:lnTo>
                  <a:pt x="1" y="32"/>
                </a:lnTo>
                <a:lnTo>
                  <a:pt x="3" y="24"/>
                </a:lnTo>
                <a:lnTo>
                  <a:pt x="7" y="17"/>
                </a:lnTo>
                <a:lnTo>
                  <a:pt x="12" y="12"/>
                </a:lnTo>
                <a:lnTo>
                  <a:pt x="18" y="7"/>
                </a:lnTo>
                <a:lnTo>
                  <a:pt x="24" y="3"/>
                </a:lnTo>
                <a:lnTo>
                  <a:pt x="32" y="0"/>
                </a:lnTo>
                <a:lnTo>
                  <a:pt x="40" y="0"/>
                </a:lnTo>
                <a:lnTo>
                  <a:pt x="48" y="0"/>
                </a:lnTo>
                <a:lnTo>
                  <a:pt x="56" y="3"/>
                </a:lnTo>
                <a:lnTo>
                  <a:pt x="62" y="7"/>
                </a:lnTo>
                <a:lnTo>
                  <a:pt x="68" y="12"/>
                </a:lnTo>
                <a:lnTo>
                  <a:pt x="73" y="17"/>
                </a:lnTo>
                <a:lnTo>
                  <a:pt x="77" y="24"/>
                </a:lnTo>
                <a:lnTo>
                  <a:pt x="79" y="32"/>
                </a:lnTo>
                <a:lnTo>
                  <a:pt x="80" y="41"/>
                </a:lnTo>
                <a:lnTo>
                  <a:pt x="79" y="49"/>
                </a:lnTo>
                <a:lnTo>
                  <a:pt x="77" y="57"/>
                </a:lnTo>
                <a:lnTo>
                  <a:pt x="73" y="64"/>
                </a:lnTo>
                <a:lnTo>
                  <a:pt x="68" y="70"/>
                </a:lnTo>
                <a:lnTo>
                  <a:pt x="62" y="74"/>
                </a:lnTo>
                <a:lnTo>
                  <a:pt x="56" y="78"/>
                </a:lnTo>
                <a:lnTo>
                  <a:pt x="48" y="81"/>
                </a:lnTo>
                <a:lnTo>
                  <a:pt x="40" y="81"/>
                </a:lnTo>
                <a:lnTo>
                  <a:pt x="32" y="81"/>
                </a:lnTo>
                <a:lnTo>
                  <a:pt x="24" y="78"/>
                </a:lnTo>
                <a:lnTo>
                  <a:pt x="18" y="74"/>
                </a:lnTo>
                <a:lnTo>
                  <a:pt x="12" y="70"/>
                </a:lnTo>
                <a:lnTo>
                  <a:pt x="7" y="64"/>
                </a:lnTo>
                <a:lnTo>
                  <a:pt x="3" y="57"/>
                </a:lnTo>
                <a:lnTo>
                  <a:pt x="1" y="49"/>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88"/>
          <p:cNvSpPr>
            <a:spLocks/>
          </p:cNvSpPr>
          <p:nvPr/>
        </p:nvSpPr>
        <p:spPr bwMode="auto">
          <a:xfrm>
            <a:off x="3219494" y="1379930"/>
            <a:ext cx="42863" cy="42863"/>
          </a:xfrm>
          <a:custGeom>
            <a:avLst/>
            <a:gdLst>
              <a:gd name="T0" fmla="*/ 0 w 80"/>
              <a:gd name="T1" fmla="*/ 41 h 81"/>
              <a:gd name="T2" fmla="*/ 1 w 80"/>
              <a:gd name="T3" fmla="*/ 32 h 81"/>
              <a:gd name="T4" fmla="*/ 3 w 80"/>
              <a:gd name="T5" fmla="*/ 24 h 81"/>
              <a:gd name="T6" fmla="*/ 7 w 80"/>
              <a:gd name="T7" fmla="*/ 17 h 81"/>
              <a:gd name="T8" fmla="*/ 12 w 80"/>
              <a:gd name="T9" fmla="*/ 12 h 81"/>
              <a:gd name="T10" fmla="*/ 18 w 80"/>
              <a:gd name="T11" fmla="*/ 7 h 81"/>
              <a:gd name="T12" fmla="*/ 24 w 80"/>
              <a:gd name="T13" fmla="*/ 3 h 81"/>
              <a:gd name="T14" fmla="*/ 32 w 80"/>
              <a:gd name="T15" fmla="*/ 0 h 81"/>
              <a:gd name="T16" fmla="*/ 40 w 80"/>
              <a:gd name="T17" fmla="*/ 0 h 81"/>
              <a:gd name="T18" fmla="*/ 48 w 80"/>
              <a:gd name="T19" fmla="*/ 0 h 81"/>
              <a:gd name="T20" fmla="*/ 56 w 80"/>
              <a:gd name="T21" fmla="*/ 3 h 81"/>
              <a:gd name="T22" fmla="*/ 62 w 80"/>
              <a:gd name="T23" fmla="*/ 7 h 81"/>
              <a:gd name="T24" fmla="*/ 68 w 80"/>
              <a:gd name="T25" fmla="*/ 12 h 81"/>
              <a:gd name="T26" fmla="*/ 73 w 80"/>
              <a:gd name="T27" fmla="*/ 17 h 81"/>
              <a:gd name="T28" fmla="*/ 77 w 80"/>
              <a:gd name="T29" fmla="*/ 24 h 81"/>
              <a:gd name="T30" fmla="*/ 79 w 80"/>
              <a:gd name="T31" fmla="*/ 32 h 81"/>
              <a:gd name="T32" fmla="*/ 80 w 80"/>
              <a:gd name="T33" fmla="*/ 41 h 81"/>
              <a:gd name="T34" fmla="*/ 79 w 80"/>
              <a:gd name="T35" fmla="*/ 49 h 81"/>
              <a:gd name="T36" fmla="*/ 77 w 80"/>
              <a:gd name="T37" fmla="*/ 57 h 81"/>
              <a:gd name="T38" fmla="*/ 73 w 80"/>
              <a:gd name="T39" fmla="*/ 64 h 81"/>
              <a:gd name="T40" fmla="*/ 68 w 80"/>
              <a:gd name="T41" fmla="*/ 70 h 81"/>
              <a:gd name="T42" fmla="*/ 62 w 80"/>
              <a:gd name="T43" fmla="*/ 74 h 81"/>
              <a:gd name="T44" fmla="*/ 56 w 80"/>
              <a:gd name="T45" fmla="*/ 78 h 81"/>
              <a:gd name="T46" fmla="*/ 48 w 80"/>
              <a:gd name="T47" fmla="*/ 81 h 81"/>
              <a:gd name="T48" fmla="*/ 40 w 80"/>
              <a:gd name="T49" fmla="*/ 81 h 81"/>
              <a:gd name="T50" fmla="*/ 32 w 80"/>
              <a:gd name="T51" fmla="*/ 81 h 81"/>
              <a:gd name="T52" fmla="*/ 24 w 80"/>
              <a:gd name="T53" fmla="*/ 78 h 81"/>
              <a:gd name="T54" fmla="*/ 18 w 80"/>
              <a:gd name="T55" fmla="*/ 74 h 81"/>
              <a:gd name="T56" fmla="*/ 12 w 80"/>
              <a:gd name="T57" fmla="*/ 70 h 81"/>
              <a:gd name="T58" fmla="*/ 7 w 80"/>
              <a:gd name="T59" fmla="*/ 64 h 81"/>
              <a:gd name="T60" fmla="*/ 3 w 80"/>
              <a:gd name="T61" fmla="*/ 57 h 81"/>
              <a:gd name="T62" fmla="*/ 1 w 80"/>
              <a:gd name="T63" fmla="*/ 49 h 81"/>
              <a:gd name="T64" fmla="*/ 0 w 80"/>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81">
                <a:moveTo>
                  <a:pt x="0" y="41"/>
                </a:moveTo>
                <a:lnTo>
                  <a:pt x="1" y="32"/>
                </a:lnTo>
                <a:lnTo>
                  <a:pt x="3" y="24"/>
                </a:lnTo>
                <a:lnTo>
                  <a:pt x="7" y="17"/>
                </a:lnTo>
                <a:lnTo>
                  <a:pt x="12" y="12"/>
                </a:lnTo>
                <a:lnTo>
                  <a:pt x="18" y="7"/>
                </a:lnTo>
                <a:lnTo>
                  <a:pt x="24" y="3"/>
                </a:lnTo>
                <a:lnTo>
                  <a:pt x="32" y="0"/>
                </a:lnTo>
                <a:lnTo>
                  <a:pt x="40" y="0"/>
                </a:lnTo>
                <a:lnTo>
                  <a:pt x="48" y="0"/>
                </a:lnTo>
                <a:lnTo>
                  <a:pt x="56" y="3"/>
                </a:lnTo>
                <a:lnTo>
                  <a:pt x="62" y="7"/>
                </a:lnTo>
                <a:lnTo>
                  <a:pt x="68" y="12"/>
                </a:lnTo>
                <a:lnTo>
                  <a:pt x="73" y="17"/>
                </a:lnTo>
                <a:lnTo>
                  <a:pt x="77" y="24"/>
                </a:lnTo>
                <a:lnTo>
                  <a:pt x="79" y="32"/>
                </a:lnTo>
                <a:lnTo>
                  <a:pt x="80" y="41"/>
                </a:lnTo>
                <a:lnTo>
                  <a:pt x="79" y="49"/>
                </a:lnTo>
                <a:lnTo>
                  <a:pt x="77" y="57"/>
                </a:lnTo>
                <a:lnTo>
                  <a:pt x="73" y="64"/>
                </a:lnTo>
                <a:lnTo>
                  <a:pt x="68" y="70"/>
                </a:lnTo>
                <a:lnTo>
                  <a:pt x="62" y="74"/>
                </a:lnTo>
                <a:lnTo>
                  <a:pt x="56" y="78"/>
                </a:lnTo>
                <a:lnTo>
                  <a:pt x="48" y="81"/>
                </a:lnTo>
                <a:lnTo>
                  <a:pt x="40" y="81"/>
                </a:lnTo>
                <a:lnTo>
                  <a:pt x="32" y="81"/>
                </a:lnTo>
                <a:lnTo>
                  <a:pt x="24" y="78"/>
                </a:lnTo>
                <a:lnTo>
                  <a:pt x="18" y="74"/>
                </a:lnTo>
                <a:lnTo>
                  <a:pt x="12" y="70"/>
                </a:lnTo>
                <a:lnTo>
                  <a:pt x="7" y="64"/>
                </a:lnTo>
                <a:lnTo>
                  <a:pt x="3" y="57"/>
                </a:lnTo>
                <a:lnTo>
                  <a:pt x="1" y="49"/>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Rectangle 89"/>
          <p:cNvSpPr>
            <a:spLocks noChangeArrowheads="1"/>
          </p:cNvSpPr>
          <p:nvPr/>
        </p:nvSpPr>
        <p:spPr bwMode="auto">
          <a:xfrm>
            <a:off x="3386181" y="1330718"/>
            <a:ext cx="146050" cy="142875"/>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Freeform 90"/>
          <p:cNvSpPr>
            <a:spLocks/>
          </p:cNvSpPr>
          <p:nvPr/>
        </p:nvSpPr>
        <p:spPr bwMode="auto">
          <a:xfrm>
            <a:off x="3436981" y="1379930"/>
            <a:ext cx="42863" cy="42863"/>
          </a:xfrm>
          <a:custGeom>
            <a:avLst/>
            <a:gdLst>
              <a:gd name="T0" fmla="*/ 0 w 79"/>
              <a:gd name="T1" fmla="*/ 40 h 79"/>
              <a:gd name="T2" fmla="*/ 1 w 79"/>
              <a:gd name="T3" fmla="*/ 31 h 79"/>
              <a:gd name="T4" fmla="*/ 3 w 79"/>
              <a:gd name="T5" fmla="*/ 24 h 79"/>
              <a:gd name="T6" fmla="*/ 6 w 79"/>
              <a:gd name="T7" fmla="*/ 18 h 79"/>
              <a:gd name="T8" fmla="*/ 11 w 79"/>
              <a:gd name="T9" fmla="*/ 12 h 79"/>
              <a:gd name="T10" fmla="*/ 17 w 79"/>
              <a:gd name="T11" fmla="*/ 7 h 79"/>
              <a:gd name="T12" fmla="*/ 24 w 79"/>
              <a:gd name="T13" fmla="*/ 3 h 79"/>
              <a:gd name="T14" fmla="*/ 31 w 79"/>
              <a:gd name="T15" fmla="*/ 1 h 79"/>
              <a:gd name="T16" fmla="*/ 39 w 79"/>
              <a:gd name="T17" fmla="*/ 0 h 79"/>
              <a:gd name="T18" fmla="*/ 47 w 79"/>
              <a:gd name="T19" fmla="*/ 1 h 79"/>
              <a:gd name="T20" fmla="*/ 55 w 79"/>
              <a:gd name="T21" fmla="*/ 3 h 79"/>
              <a:gd name="T22" fmla="*/ 61 w 79"/>
              <a:gd name="T23" fmla="*/ 7 h 79"/>
              <a:gd name="T24" fmla="*/ 67 w 79"/>
              <a:gd name="T25" fmla="*/ 12 h 79"/>
              <a:gd name="T26" fmla="*/ 72 w 79"/>
              <a:gd name="T27" fmla="*/ 18 h 79"/>
              <a:gd name="T28" fmla="*/ 76 w 79"/>
              <a:gd name="T29" fmla="*/ 24 h 79"/>
              <a:gd name="T30" fmla="*/ 78 w 79"/>
              <a:gd name="T31" fmla="*/ 31 h 79"/>
              <a:gd name="T32" fmla="*/ 79 w 79"/>
              <a:gd name="T33" fmla="*/ 40 h 79"/>
              <a:gd name="T34" fmla="*/ 78 w 79"/>
              <a:gd name="T35" fmla="*/ 48 h 79"/>
              <a:gd name="T36" fmla="*/ 76 w 79"/>
              <a:gd name="T37" fmla="*/ 55 h 79"/>
              <a:gd name="T38" fmla="*/ 72 w 79"/>
              <a:gd name="T39" fmla="*/ 62 h 79"/>
              <a:gd name="T40" fmla="*/ 67 w 79"/>
              <a:gd name="T41" fmla="*/ 68 h 79"/>
              <a:gd name="T42" fmla="*/ 61 w 79"/>
              <a:gd name="T43" fmla="*/ 72 h 79"/>
              <a:gd name="T44" fmla="*/ 55 w 79"/>
              <a:gd name="T45" fmla="*/ 76 h 79"/>
              <a:gd name="T46" fmla="*/ 47 w 79"/>
              <a:gd name="T47" fmla="*/ 78 h 79"/>
              <a:gd name="T48" fmla="*/ 39 w 79"/>
              <a:gd name="T49" fmla="*/ 79 h 79"/>
              <a:gd name="T50" fmla="*/ 31 w 79"/>
              <a:gd name="T51" fmla="*/ 78 h 79"/>
              <a:gd name="T52" fmla="*/ 24 w 79"/>
              <a:gd name="T53" fmla="*/ 76 h 79"/>
              <a:gd name="T54" fmla="*/ 17 w 79"/>
              <a:gd name="T55" fmla="*/ 72 h 79"/>
              <a:gd name="T56" fmla="*/ 11 w 79"/>
              <a:gd name="T57" fmla="*/ 68 h 79"/>
              <a:gd name="T58" fmla="*/ 6 w 79"/>
              <a:gd name="T59" fmla="*/ 62 h 79"/>
              <a:gd name="T60" fmla="*/ 3 w 79"/>
              <a:gd name="T61" fmla="*/ 55 h 79"/>
              <a:gd name="T62" fmla="*/ 1 w 79"/>
              <a:gd name="T63" fmla="*/ 48 h 79"/>
              <a:gd name="T64" fmla="*/ 0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0" y="40"/>
                </a:moveTo>
                <a:lnTo>
                  <a:pt x="1" y="31"/>
                </a:lnTo>
                <a:lnTo>
                  <a:pt x="3" y="24"/>
                </a:lnTo>
                <a:lnTo>
                  <a:pt x="6" y="18"/>
                </a:lnTo>
                <a:lnTo>
                  <a:pt x="11" y="12"/>
                </a:lnTo>
                <a:lnTo>
                  <a:pt x="17" y="7"/>
                </a:lnTo>
                <a:lnTo>
                  <a:pt x="24" y="3"/>
                </a:lnTo>
                <a:lnTo>
                  <a:pt x="31" y="1"/>
                </a:lnTo>
                <a:lnTo>
                  <a:pt x="39" y="0"/>
                </a:lnTo>
                <a:lnTo>
                  <a:pt x="47" y="1"/>
                </a:lnTo>
                <a:lnTo>
                  <a:pt x="55" y="3"/>
                </a:lnTo>
                <a:lnTo>
                  <a:pt x="61" y="7"/>
                </a:lnTo>
                <a:lnTo>
                  <a:pt x="67" y="12"/>
                </a:lnTo>
                <a:lnTo>
                  <a:pt x="72" y="18"/>
                </a:lnTo>
                <a:lnTo>
                  <a:pt x="76" y="24"/>
                </a:lnTo>
                <a:lnTo>
                  <a:pt x="78" y="31"/>
                </a:lnTo>
                <a:lnTo>
                  <a:pt x="79" y="40"/>
                </a:lnTo>
                <a:lnTo>
                  <a:pt x="78" y="48"/>
                </a:lnTo>
                <a:lnTo>
                  <a:pt x="76" y="55"/>
                </a:lnTo>
                <a:lnTo>
                  <a:pt x="72" y="62"/>
                </a:lnTo>
                <a:lnTo>
                  <a:pt x="67" y="68"/>
                </a:lnTo>
                <a:lnTo>
                  <a:pt x="61" y="72"/>
                </a:lnTo>
                <a:lnTo>
                  <a:pt x="55" y="76"/>
                </a:lnTo>
                <a:lnTo>
                  <a:pt x="47" y="78"/>
                </a:lnTo>
                <a:lnTo>
                  <a:pt x="39" y="79"/>
                </a:lnTo>
                <a:lnTo>
                  <a:pt x="31" y="78"/>
                </a:lnTo>
                <a:lnTo>
                  <a:pt x="24" y="76"/>
                </a:lnTo>
                <a:lnTo>
                  <a:pt x="17" y="72"/>
                </a:lnTo>
                <a:lnTo>
                  <a:pt x="11" y="68"/>
                </a:lnTo>
                <a:lnTo>
                  <a:pt x="6" y="62"/>
                </a:lnTo>
                <a:lnTo>
                  <a:pt x="3" y="55"/>
                </a:lnTo>
                <a:lnTo>
                  <a:pt x="1" y="48"/>
                </a:lnTo>
                <a:lnTo>
                  <a:pt x="0" y="40"/>
                </a:lnTo>
                <a:close/>
              </a:path>
            </a:pathLst>
          </a:custGeom>
          <a:solidFill>
            <a:srgbClr val="949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91"/>
          <p:cNvSpPr>
            <a:spLocks/>
          </p:cNvSpPr>
          <p:nvPr/>
        </p:nvSpPr>
        <p:spPr bwMode="auto">
          <a:xfrm>
            <a:off x="3436981" y="1379930"/>
            <a:ext cx="42863" cy="42863"/>
          </a:xfrm>
          <a:custGeom>
            <a:avLst/>
            <a:gdLst>
              <a:gd name="T0" fmla="*/ 0 w 79"/>
              <a:gd name="T1" fmla="*/ 40 h 79"/>
              <a:gd name="T2" fmla="*/ 1 w 79"/>
              <a:gd name="T3" fmla="*/ 31 h 79"/>
              <a:gd name="T4" fmla="*/ 3 w 79"/>
              <a:gd name="T5" fmla="*/ 24 h 79"/>
              <a:gd name="T6" fmla="*/ 6 w 79"/>
              <a:gd name="T7" fmla="*/ 18 h 79"/>
              <a:gd name="T8" fmla="*/ 11 w 79"/>
              <a:gd name="T9" fmla="*/ 12 h 79"/>
              <a:gd name="T10" fmla="*/ 17 w 79"/>
              <a:gd name="T11" fmla="*/ 7 h 79"/>
              <a:gd name="T12" fmla="*/ 24 w 79"/>
              <a:gd name="T13" fmla="*/ 3 h 79"/>
              <a:gd name="T14" fmla="*/ 31 w 79"/>
              <a:gd name="T15" fmla="*/ 1 h 79"/>
              <a:gd name="T16" fmla="*/ 39 w 79"/>
              <a:gd name="T17" fmla="*/ 0 h 79"/>
              <a:gd name="T18" fmla="*/ 47 w 79"/>
              <a:gd name="T19" fmla="*/ 1 h 79"/>
              <a:gd name="T20" fmla="*/ 55 w 79"/>
              <a:gd name="T21" fmla="*/ 3 h 79"/>
              <a:gd name="T22" fmla="*/ 61 w 79"/>
              <a:gd name="T23" fmla="*/ 7 h 79"/>
              <a:gd name="T24" fmla="*/ 67 w 79"/>
              <a:gd name="T25" fmla="*/ 12 h 79"/>
              <a:gd name="T26" fmla="*/ 72 w 79"/>
              <a:gd name="T27" fmla="*/ 18 h 79"/>
              <a:gd name="T28" fmla="*/ 76 w 79"/>
              <a:gd name="T29" fmla="*/ 24 h 79"/>
              <a:gd name="T30" fmla="*/ 78 w 79"/>
              <a:gd name="T31" fmla="*/ 31 h 79"/>
              <a:gd name="T32" fmla="*/ 79 w 79"/>
              <a:gd name="T33" fmla="*/ 40 h 79"/>
              <a:gd name="T34" fmla="*/ 78 w 79"/>
              <a:gd name="T35" fmla="*/ 48 h 79"/>
              <a:gd name="T36" fmla="*/ 76 w 79"/>
              <a:gd name="T37" fmla="*/ 55 h 79"/>
              <a:gd name="T38" fmla="*/ 72 w 79"/>
              <a:gd name="T39" fmla="*/ 62 h 79"/>
              <a:gd name="T40" fmla="*/ 67 w 79"/>
              <a:gd name="T41" fmla="*/ 68 h 79"/>
              <a:gd name="T42" fmla="*/ 61 w 79"/>
              <a:gd name="T43" fmla="*/ 72 h 79"/>
              <a:gd name="T44" fmla="*/ 55 w 79"/>
              <a:gd name="T45" fmla="*/ 76 h 79"/>
              <a:gd name="T46" fmla="*/ 47 w 79"/>
              <a:gd name="T47" fmla="*/ 78 h 79"/>
              <a:gd name="T48" fmla="*/ 39 w 79"/>
              <a:gd name="T49" fmla="*/ 79 h 79"/>
              <a:gd name="T50" fmla="*/ 31 w 79"/>
              <a:gd name="T51" fmla="*/ 78 h 79"/>
              <a:gd name="T52" fmla="*/ 24 w 79"/>
              <a:gd name="T53" fmla="*/ 76 h 79"/>
              <a:gd name="T54" fmla="*/ 17 w 79"/>
              <a:gd name="T55" fmla="*/ 72 h 79"/>
              <a:gd name="T56" fmla="*/ 11 w 79"/>
              <a:gd name="T57" fmla="*/ 68 h 79"/>
              <a:gd name="T58" fmla="*/ 6 w 79"/>
              <a:gd name="T59" fmla="*/ 62 h 79"/>
              <a:gd name="T60" fmla="*/ 3 w 79"/>
              <a:gd name="T61" fmla="*/ 55 h 79"/>
              <a:gd name="T62" fmla="*/ 1 w 79"/>
              <a:gd name="T63" fmla="*/ 48 h 79"/>
              <a:gd name="T64" fmla="*/ 0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0" y="40"/>
                </a:moveTo>
                <a:lnTo>
                  <a:pt x="1" y="31"/>
                </a:lnTo>
                <a:lnTo>
                  <a:pt x="3" y="24"/>
                </a:lnTo>
                <a:lnTo>
                  <a:pt x="6" y="18"/>
                </a:lnTo>
                <a:lnTo>
                  <a:pt x="11" y="12"/>
                </a:lnTo>
                <a:lnTo>
                  <a:pt x="17" y="7"/>
                </a:lnTo>
                <a:lnTo>
                  <a:pt x="24" y="3"/>
                </a:lnTo>
                <a:lnTo>
                  <a:pt x="31" y="1"/>
                </a:lnTo>
                <a:lnTo>
                  <a:pt x="39" y="0"/>
                </a:lnTo>
                <a:lnTo>
                  <a:pt x="47" y="1"/>
                </a:lnTo>
                <a:lnTo>
                  <a:pt x="55" y="3"/>
                </a:lnTo>
                <a:lnTo>
                  <a:pt x="61" y="7"/>
                </a:lnTo>
                <a:lnTo>
                  <a:pt x="67" y="12"/>
                </a:lnTo>
                <a:lnTo>
                  <a:pt x="72" y="18"/>
                </a:lnTo>
                <a:lnTo>
                  <a:pt x="76" y="24"/>
                </a:lnTo>
                <a:lnTo>
                  <a:pt x="78" y="31"/>
                </a:lnTo>
                <a:lnTo>
                  <a:pt x="79" y="40"/>
                </a:lnTo>
                <a:lnTo>
                  <a:pt x="78" y="48"/>
                </a:lnTo>
                <a:lnTo>
                  <a:pt x="76" y="55"/>
                </a:lnTo>
                <a:lnTo>
                  <a:pt x="72" y="62"/>
                </a:lnTo>
                <a:lnTo>
                  <a:pt x="67" y="68"/>
                </a:lnTo>
                <a:lnTo>
                  <a:pt x="61" y="72"/>
                </a:lnTo>
                <a:lnTo>
                  <a:pt x="55" y="76"/>
                </a:lnTo>
                <a:lnTo>
                  <a:pt x="47" y="78"/>
                </a:lnTo>
                <a:lnTo>
                  <a:pt x="39" y="79"/>
                </a:lnTo>
                <a:lnTo>
                  <a:pt x="31" y="78"/>
                </a:lnTo>
                <a:lnTo>
                  <a:pt x="24" y="76"/>
                </a:lnTo>
                <a:lnTo>
                  <a:pt x="17" y="72"/>
                </a:lnTo>
                <a:lnTo>
                  <a:pt x="11" y="68"/>
                </a:lnTo>
                <a:lnTo>
                  <a:pt x="6" y="62"/>
                </a:lnTo>
                <a:lnTo>
                  <a:pt x="3" y="55"/>
                </a:lnTo>
                <a:lnTo>
                  <a:pt x="1" y="48"/>
                </a:lnTo>
                <a:lnTo>
                  <a:pt x="0" y="40"/>
                </a:lnTo>
                <a:close/>
              </a:path>
            </a:pathLst>
          </a:custGeom>
          <a:noFill/>
          <a:ln w="14288">
            <a:solidFill>
              <a:srgbClr val="9495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Rectangle 92"/>
          <p:cNvSpPr>
            <a:spLocks noChangeArrowheads="1"/>
          </p:cNvSpPr>
          <p:nvPr/>
        </p:nvSpPr>
        <p:spPr bwMode="auto">
          <a:xfrm>
            <a:off x="3825919" y="13307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Line 93"/>
          <p:cNvSpPr>
            <a:spLocks noChangeShapeType="1"/>
          </p:cNvSpPr>
          <p:nvPr/>
        </p:nvSpPr>
        <p:spPr bwMode="auto">
          <a:xfrm>
            <a:off x="3825919" y="1330718"/>
            <a:ext cx="142875"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 name="Line 94"/>
          <p:cNvSpPr>
            <a:spLocks noChangeShapeType="1"/>
          </p:cNvSpPr>
          <p:nvPr/>
        </p:nvSpPr>
        <p:spPr bwMode="auto">
          <a:xfrm flipH="1">
            <a:off x="3822744" y="1330718"/>
            <a:ext cx="144463"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Rectangle 95"/>
          <p:cNvSpPr>
            <a:spLocks noChangeArrowheads="1"/>
          </p:cNvSpPr>
          <p:nvPr/>
        </p:nvSpPr>
        <p:spPr bwMode="auto">
          <a:xfrm>
            <a:off x="4024356" y="1330718"/>
            <a:ext cx="142875"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Rectangle 96"/>
          <p:cNvSpPr>
            <a:spLocks noChangeArrowheads="1"/>
          </p:cNvSpPr>
          <p:nvPr/>
        </p:nvSpPr>
        <p:spPr bwMode="auto">
          <a:xfrm>
            <a:off x="4462506" y="1330718"/>
            <a:ext cx="146050"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Rectangle 97"/>
          <p:cNvSpPr>
            <a:spLocks noChangeArrowheads="1"/>
          </p:cNvSpPr>
          <p:nvPr/>
        </p:nvSpPr>
        <p:spPr bwMode="auto">
          <a:xfrm>
            <a:off x="4462506" y="13307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Line 98"/>
          <p:cNvSpPr>
            <a:spLocks noChangeShapeType="1"/>
          </p:cNvSpPr>
          <p:nvPr/>
        </p:nvSpPr>
        <p:spPr bwMode="auto">
          <a:xfrm>
            <a:off x="4024356" y="1330718"/>
            <a:ext cx="142875"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Line 99"/>
          <p:cNvSpPr>
            <a:spLocks noChangeShapeType="1"/>
          </p:cNvSpPr>
          <p:nvPr/>
        </p:nvSpPr>
        <p:spPr bwMode="auto">
          <a:xfrm flipH="1">
            <a:off x="4019594" y="1330718"/>
            <a:ext cx="146050"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Rectangle 100"/>
          <p:cNvSpPr>
            <a:spLocks noChangeArrowheads="1"/>
          </p:cNvSpPr>
          <p:nvPr/>
        </p:nvSpPr>
        <p:spPr bwMode="auto">
          <a:xfrm>
            <a:off x="4241844" y="13307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Line 101"/>
          <p:cNvSpPr>
            <a:spLocks noChangeShapeType="1"/>
          </p:cNvSpPr>
          <p:nvPr/>
        </p:nvSpPr>
        <p:spPr bwMode="auto">
          <a:xfrm>
            <a:off x="4240256" y="1330718"/>
            <a:ext cx="146050"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 name="Line 102"/>
          <p:cNvSpPr>
            <a:spLocks noChangeShapeType="1"/>
          </p:cNvSpPr>
          <p:nvPr/>
        </p:nvSpPr>
        <p:spPr bwMode="auto">
          <a:xfrm flipH="1">
            <a:off x="4238669" y="1330718"/>
            <a:ext cx="144463"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Rectangle 103"/>
          <p:cNvSpPr>
            <a:spLocks noChangeArrowheads="1"/>
          </p:cNvSpPr>
          <p:nvPr/>
        </p:nvSpPr>
        <p:spPr bwMode="auto">
          <a:xfrm>
            <a:off x="4679994" y="13307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 name="Freeform 104"/>
          <p:cNvSpPr>
            <a:spLocks/>
          </p:cNvSpPr>
          <p:nvPr/>
        </p:nvSpPr>
        <p:spPr bwMode="auto">
          <a:xfrm>
            <a:off x="4732381" y="1381518"/>
            <a:ext cx="41275" cy="42863"/>
          </a:xfrm>
          <a:custGeom>
            <a:avLst/>
            <a:gdLst>
              <a:gd name="T0" fmla="*/ 0 w 79"/>
              <a:gd name="T1" fmla="*/ 40 h 80"/>
              <a:gd name="T2" fmla="*/ 1 w 79"/>
              <a:gd name="T3" fmla="*/ 31 h 80"/>
              <a:gd name="T4" fmla="*/ 3 w 79"/>
              <a:gd name="T5" fmla="*/ 24 h 80"/>
              <a:gd name="T6" fmla="*/ 7 w 79"/>
              <a:gd name="T7" fmla="*/ 17 h 80"/>
              <a:gd name="T8" fmla="*/ 12 w 79"/>
              <a:gd name="T9" fmla="*/ 12 h 80"/>
              <a:gd name="T10" fmla="*/ 18 w 79"/>
              <a:gd name="T11" fmla="*/ 7 h 80"/>
              <a:gd name="T12" fmla="*/ 24 w 79"/>
              <a:gd name="T13" fmla="*/ 3 h 80"/>
              <a:gd name="T14" fmla="*/ 32 w 79"/>
              <a:gd name="T15" fmla="*/ 1 h 80"/>
              <a:gd name="T16" fmla="*/ 40 w 79"/>
              <a:gd name="T17" fmla="*/ 0 h 80"/>
              <a:gd name="T18" fmla="*/ 48 w 79"/>
              <a:gd name="T19" fmla="*/ 1 h 80"/>
              <a:gd name="T20" fmla="*/ 55 w 79"/>
              <a:gd name="T21" fmla="*/ 3 h 80"/>
              <a:gd name="T22" fmla="*/ 62 w 79"/>
              <a:gd name="T23" fmla="*/ 7 h 80"/>
              <a:gd name="T24" fmla="*/ 68 w 79"/>
              <a:gd name="T25" fmla="*/ 12 h 80"/>
              <a:gd name="T26" fmla="*/ 73 w 79"/>
              <a:gd name="T27" fmla="*/ 17 h 80"/>
              <a:gd name="T28" fmla="*/ 76 w 79"/>
              <a:gd name="T29" fmla="*/ 24 h 80"/>
              <a:gd name="T30" fmla="*/ 79 w 79"/>
              <a:gd name="T31" fmla="*/ 31 h 80"/>
              <a:gd name="T32" fmla="*/ 79 w 79"/>
              <a:gd name="T33" fmla="*/ 40 h 80"/>
              <a:gd name="T34" fmla="*/ 79 w 79"/>
              <a:gd name="T35" fmla="*/ 48 h 80"/>
              <a:gd name="T36" fmla="*/ 76 w 79"/>
              <a:gd name="T37" fmla="*/ 56 h 80"/>
              <a:gd name="T38" fmla="*/ 73 w 79"/>
              <a:gd name="T39" fmla="*/ 63 h 80"/>
              <a:gd name="T40" fmla="*/ 68 w 79"/>
              <a:gd name="T41" fmla="*/ 69 h 80"/>
              <a:gd name="T42" fmla="*/ 62 w 79"/>
              <a:gd name="T43" fmla="*/ 73 h 80"/>
              <a:gd name="T44" fmla="*/ 55 w 79"/>
              <a:gd name="T45" fmla="*/ 77 h 80"/>
              <a:gd name="T46" fmla="*/ 48 w 79"/>
              <a:gd name="T47" fmla="*/ 79 h 80"/>
              <a:gd name="T48" fmla="*/ 40 w 79"/>
              <a:gd name="T49" fmla="*/ 80 h 80"/>
              <a:gd name="T50" fmla="*/ 32 w 79"/>
              <a:gd name="T51" fmla="*/ 79 h 80"/>
              <a:gd name="T52" fmla="*/ 24 w 79"/>
              <a:gd name="T53" fmla="*/ 77 h 80"/>
              <a:gd name="T54" fmla="*/ 18 w 79"/>
              <a:gd name="T55" fmla="*/ 73 h 80"/>
              <a:gd name="T56" fmla="*/ 12 w 79"/>
              <a:gd name="T57" fmla="*/ 69 h 80"/>
              <a:gd name="T58" fmla="*/ 7 w 79"/>
              <a:gd name="T59" fmla="*/ 63 h 80"/>
              <a:gd name="T60" fmla="*/ 3 w 79"/>
              <a:gd name="T61" fmla="*/ 56 h 80"/>
              <a:gd name="T62" fmla="*/ 1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1" y="31"/>
                </a:lnTo>
                <a:lnTo>
                  <a:pt x="3" y="24"/>
                </a:lnTo>
                <a:lnTo>
                  <a:pt x="7" y="17"/>
                </a:lnTo>
                <a:lnTo>
                  <a:pt x="12" y="12"/>
                </a:lnTo>
                <a:lnTo>
                  <a:pt x="18" y="7"/>
                </a:lnTo>
                <a:lnTo>
                  <a:pt x="24" y="3"/>
                </a:lnTo>
                <a:lnTo>
                  <a:pt x="32" y="1"/>
                </a:lnTo>
                <a:lnTo>
                  <a:pt x="40" y="0"/>
                </a:lnTo>
                <a:lnTo>
                  <a:pt x="48" y="1"/>
                </a:lnTo>
                <a:lnTo>
                  <a:pt x="55" y="3"/>
                </a:lnTo>
                <a:lnTo>
                  <a:pt x="62" y="7"/>
                </a:lnTo>
                <a:lnTo>
                  <a:pt x="68" y="12"/>
                </a:lnTo>
                <a:lnTo>
                  <a:pt x="73" y="17"/>
                </a:lnTo>
                <a:lnTo>
                  <a:pt x="76" y="24"/>
                </a:lnTo>
                <a:lnTo>
                  <a:pt x="79" y="31"/>
                </a:lnTo>
                <a:lnTo>
                  <a:pt x="79" y="40"/>
                </a:lnTo>
                <a:lnTo>
                  <a:pt x="79" y="48"/>
                </a:lnTo>
                <a:lnTo>
                  <a:pt x="76" y="56"/>
                </a:lnTo>
                <a:lnTo>
                  <a:pt x="73" y="63"/>
                </a:lnTo>
                <a:lnTo>
                  <a:pt x="68" y="69"/>
                </a:lnTo>
                <a:lnTo>
                  <a:pt x="62" y="73"/>
                </a:lnTo>
                <a:lnTo>
                  <a:pt x="55" y="77"/>
                </a:lnTo>
                <a:lnTo>
                  <a:pt x="48" y="79"/>
                </a:lnTo>
                <a:lnTo>
                  <a:pt x="40" y="80"/>
                </a:lnTo>
                <a:lnTo>
                  <a:pt x="32" y="79"/>
                </a:lnTo>
                <a:lnTo>
                  <a:pt x="24" y="77"/>
                </a:lnTo>
                <a:lnTo>
                  <a:pt x="18" y="73"/>
                </a:lnTo>
                <a:lnTo>
                  <a:pt x="12" y="69"/>
                </a:lnTo>
                <a:lnTo>
                  <a:pt x="7" y="63"/>
                </a:lnTo>
                <a:lnTo>
                  <a:pt x="3" y="56"/>
                </a:lnTo>
                <a:lnTo>
                  <a:pt x="1" y="48"/>
                </a:lnTo>
                <a:lnTo>
                  <a:pt x="0" y="40"/>
                </a:lnTo>
                <a:close/>
              </a:path>
            </a:pathLst>
          </a:custGeom>
          <a:solidFill>
            <a:srgbClr val="949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105"/>
          <p:cNvSpPr>
            <a:spLocks/>
          </p:cNvSpPr>
          <p:nvPr/>
        </p:nvSpPr>
        <p:spPr bwMode="auto">
          <a:xfrm>
            <a:off x="4732381" y="1381518"/>
            <a:ext cx="41275" cy="42863"/>
          </a:xfrm>
          <a:custGeom>
            <a:avLst/>
            <a:gdLst>
              <a:gd name="T0" fmla="*/ 0 w 79"/>
              <a:gd name="T1" fmla="*/ 40 h 80"/>
              <a:gd name="T2" fmla="*/ 1 w 79"/>
              <a:gd name="T3" fmla="*/ 31 h 80"/>
              <a:gd name="T4" fmla="*/ 3 w 79"/>
              <a:gd name="T5" fmla="*/ 24 h 80"/>
              <a:gd name="T6" fmla="*/ 7 w 79"/>
              <a:gd name="T7" fmla="*/ 17 h 80"/>
              <a:gd name="T8" fmla="*/ 12 w 79"/>
              <a:gd name="T9" fmla="*/ 12 h 80"/>
              <a:gd name="T10" fmla="*/ 18 w 79"/>
              <a:gd name="T11" fmla="*/ 7 h 80"/>
              <a:gd name="T12" fmla="*/ 24 w 79"/>
              <a:gd name="T13" fmla="*/ 3 h 80"/>
              <a:gd name="T14" fmla="*/ 32 w 79"/>
              <a:gd name="T15" fmla="*/ 1 h 80"/>
              <a:gd name="T16" fmla="*/ 40 w 79"/>
              <a:gd name="T17" fmla="*/ 0 h 80"/>
              <a:gd name="T18" fmla="*/ 48 w 79"/>
              <a:gd name="T19" fmla="*/ 1 h 80"/>
              <a:gd name="T20" fmla="*/ 55 w 79"/>
              <a:gd name="T21" fmla="*/ 3 h 80"/>
              <a:gd name="T22" fmla="*/ 62 w 79"/>
              <a:gd name="T23" fmla="*/ 7 h 80"/>
              <a:gd name="T24" fmla="*/ 68 w 79"/>
              <a:gd name="T25" fmla="*/ 12 h 80"/>
              <a:gd name="T26" fmla="*/ 73 w 79"/>
              <a:gd name="T27" fmla="*/ 17 h 80"/>
              <a:gd name="T28" fmla="*/ 76 w 79"/>
              <a:gd name="T29" fmla="*/ 24 h 80"/>
              <a:gd name="T30" fmla="*/ 79 w 79"/>
              <a:gd name="T31" fmla="*/ 31 h 80"/>
              <a:gd name="T32" fmla="*/ 79 w 79"/>
              <a:gd name="T33" fmla="*/ 40 h 80"/>
              <a:gd name="T34" fmla="*/ 79 w 79"/>
              <a:gd name="T35" fmla="*/ 48 h 80"/>
              <a:gd name="T36" fmla="*/ 76 w 79"/>
              <a:gd name="T37" fmla="*/ 56 h 80"/>
              <a:gd name="T38" fmla="*/ 73 w 79"/>
              <a:gd name="T39" fmla="*/ 63 h 80"/>
              <a:gd name="T40" fmla="*/ 68 w 79"/>
              <a:gd name="T41" fmla="*/ 69 h 80"/>
              <a:gd name="T42" fmla="*/ 62 w 79"/>
              <a:gd name="T43" fmla="*/ 73 h 80"/>
              <a:gd name="T44" fmla="*/ 55 w 79"/>
              <a:gd name="T45" fmla="*/ 77 h 80"/>
              <a:gd name="T46" fmla="*/ 48 w 79"/>
              <a:gd name="T47" fmla="*/ 79 h 80"/>
              <a:gd name="T48" fmla="*/ 40 w 79"/>
              <a:gd name="T49" fmla="*/ 80 h 80"/>
              <a:gd name="T50" fmla="*/ 32 w 79"/>
              <a:gd name="T51" fmla="*/ 79 h 80"/>
              <a:gd name="T52" fmla="*/ 24 w 79"/>
              <a:gd name="T53" fmla="*/ 77 h 80"/>
              <a:gd name="T54" fmla="*/ 18 w 79"/>
              <a:gd name="T55" fmla="*/ 73 h 80"/>
              <a:gd name="T56" fmla="*/ 12 w 79"/>
              <a:gd name="T57" fmla="*/ 69 h 80"/>
              <a:gd name="T58" fmla="*/ 7 w 79"/>
              <a:gd name="T59" fmla="*/ 63 h 80"/>
              <a:gd name="T60" fmla="*/ 3 w 79"/>
              <a:gd name="T61" fmla="*/ 56 h 80"/>
              <a:gd name="T62" fmla="*/ 1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1" y="31"/>
                </a:lnTo>
                <a:lnTo>
                  <a:pt x="3" y="24"/>
                </a:lnTo>
                <a:lnTo>
                  <a:pt x="7" y="17"/>
                </a:lnTo>
                <a:lnTo>
                  <a:pt x="12" y="12"/>
                </a:lnTo>
                <a:lnTo>
                  <a:pt x="18" y="7"/>
                </a:lnTo>
                <a:lnTo>
                  <a:pt x="24" y="3"/>
                </a:lnTo>
                <a:lnTo>
                  <a:pt x="32" y="1"/>
                </a:lnTo>
                <a:lnTo>
                  <a:pt x="40" y="0"/>
                </a:lnTo>
                <a:lnTo>
                  <a:pt x="48" y="1"/>
                </a:lnTo>
                <a:lnTo>
                  <a:pt x="55" y="3"/>
                </a:lnTo>
                <a:lnTo>
                  <a:pt x="62" y="7"/>
                </a:lnTo>
                <a:lnTo>
                  <a:pt x="68" y="12"/>
                </a:lnTo>
                <a:lnTo>
                  <a:pt x="73" y="17"/>
                </a:lnTo>
                <a:lnTo>
                  <a:pt x="76" y="24"/>
                </a:lnTo>
                <a:lnTo>
                  <a:pt x="79" y="31"/>
                </a:lnTo>
                <a:lnTo>
                  <a:pt x="79" y="40"/>
                </a:lnTo>
                <a:lnTo>
                  <a:pt x="79" y="48"/>
                </a:lnTo>
                <a:lnTo>
                  <a:pt x="76" y="56"/>
                </a:lnTo>
                <a:lnTo>
                  <a:pt x="73" y="63"/>
                </a:lnTo>
                <a:lnTo>
                  <a:pt x="68" y="69"/>
                </a:lnTo>
                <a:lnTo>
                  <a:pt x="62" y="73"/>
                </a:lnTo>
                <a:lnTo>
                  <a:pt x="55" y="77"/>
                </a:lnTo>
                <a:lnTo>
                  <a:pt x="48" y="79"/>
                </a:lnTo>
                <a:lnTo>
                  <a:pt x="40" y="80"/>
                </a:lnTo>
                <a:lnTo>
                  <a:pt x="32" y="79"/>
                </a:lnTo>
                <a:lnTo>
                  <a:pt x="24" y="77"/>
                </a:lnTo>
                <a:lnTo>
                  <a:pt x="18" y="73"/>
                </a:lnTo>
                <a:lnTo>
                  <a:pt x="12" y="69"/>
                </a:lnTo>
                <a:lnTo>
                  <a:pt x="7" y="63"/>
                </a:lnTo>
                <a:lnTo>
                  <a:pt x="3" y="56"/>
                </a:lnTo>
                <a:lnTo>
                  <a:pt x="1" y="48"/>
                </a:lnTo>
                <a:lnTo>
                  <a:pt x="0" y="40"/>
                </a:lnTo>
                <a:close/>
              </a:path>
            </a:pathLst>
          </a:custGeom>
          <a:noFill/>
          <a:ln w="14288">
            <a:solidFill>
              <a:srgbClr val="9495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Rectangle 106"/>
          <p:cNvSpPr>
            <a:spLocks noChangeArrowheads="1"/>
          </p:cNvSpPr>
          <p:nvPr/>
        </p:nvSpPr>
        <p:spPr bwMode="auto">
          <a:xfrm>
            <a:off x="4899069" y="1330718"/>
            <a:ext cx="146050" cy="142875"/>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Freeform 107"/>
          <p:cNvSpPr>
            <a:spLocks/>
          </p:cNvSpPr>
          <p:nvPr/>
        </p:nvSpPr>
        <p:spPr bwMode="auto">
          <a:xfrm>
            <a:off x="4949869" y="1379930"/>
            <a:ext cx="42863" cy="42863"/>
          </a:xfrm>
          <a:custGeom>
            <a:avLst/>
            <a:gdLst>
              <a:gd name="T0" fmla="*/ 0 w 81"/>
              <a:gd name="T1" fmla="*/ 41 h 81"/>
              <a:gd name="T2" fmla="*/ 1 w 81"/>
              <a:gd name="T3" fmla="*/ 32 h 81"/>
              <a:gd name="T4" fmla="*/ 4 w 81"/>
              <a:gd name="T5" fmla="*/ 24 h 81"/>
              <a:gd name="T6" fmla="*/ 7 w 81"/>
              <a:gd name="T7" fmla="*/ 17 h 81"/>
              <a:gd name="T8" fmla="*/ 12 w 81"/>
              <a:gd name="T9" fmla="*/ 12 h 81"/>
              <a:gd name="T10" fmla="*/ 18 w 81"/>
              <a:gd name="T11" fmla="*/ 7 h 81"/>
              <a:gd name="T12" fmla="*/ 25 w 81"/>
              <a:gd name="T13" fmla="*/ 3 h 81"/>
              <a:gd name="T14" fmla="*/ 32 w 81"/>
              <a:gd name="T15" fmla="*/ 0 h 81"/>
              <a:gd name="T16" fmla="*/ 41 w 81"/>
              <a:gd name="T17" fmla="*/ 0 h 81"/>
              <a:gd name="T18" fmla="*/ 49 w 81"/>
              <a:gd name="T19" fmla="*/ 0 h 81"/>
              <a:gd name="T20" fmla="*/ 56 w 81"/>
              <a:gd name="T21" fmla="*/ 3 h 81"/>
              <a:gd name="T22" fmla="*/ 63 w 81"/>
              <a:gd name="T23" fmla="*/ 7 h 81"/>
              <a:gd name="T24" fmla="*/ 69 w 81"/>
              <a:gd name="T25" fmla="*/ 12 h 81"/>
              <a:gd name="T26" fmla="*/ 74 w 81"/>
              <a:gd name="T27" fmla="*/ 17 h 81"/>
              <a:gd name="T28" fmla="*/ 78 w 81"/>
              <a:gd name="T29" fmla="*/ 24 h 81"/>
              <a:gd name="T30" fmla="*/ 80 w 81"/>
              <a:gd name="T31" fmla="*/ 32 h 81"/>
              <a:gd name="T32" fmla="*/ 81 w 81"/>
              <a:gd name="T33" fmla="*/ 41 h 81"/>
              <a:gd name="T34" fmla="*/ 80 w 81"/>
              <a:gd name="T35" fmla="*/ 49 h 81"/>
              <a:gd name="T36" fmla="*/ 78 w 81"/>
              <a:gd name="T37" fmla="*/ 57 h 81"/>
              <a:gd name="T38" fmla="*/ 74 w 81"/>
              <a:gd name="T39" fmla="*/ 64 h 81"/>
              <a:gd name="T40" fmla="*/ 69 w 81"/>
              <a:gd name="T41" fmla="*/ 70 h 81"/>
              <a:gd name="T42" fmla="*/ 63 w 81"/>
              <a:gd name="T43" fmla="*/ 74 h 81"/>
              <a:gd name="T44" fmla="*/ 56 w 81"/>
              <a:gd name="T45" fmla="*/ 78 h 81"/>
              <a:gd name="T46" fmla="*/ 49 w 81"/>
              <a:gd name="T47" fmla="*/ 81 h 81"/>
              <a:gd name="T48" fmla="*/ 41 w 81"/>
              <a:gd name="T49" fmla="*/ 81 h 81"/>
              <a:gd name="T50" fmla="*/ 32 w 81"/>
              <a:gd name="T51" fmla="*/ 81 h 81"/>
              <a:gd name="T52" fmla="*/ 25 w 81"/>
              <a:gd name="T53" fmla="*/ 78 h 81"/>
              <a:gd name="T54" fmla="*/ 18 w 81"/>
              <a:gd name="T55" fmla="*/ 74 h 81"/>
              <a:gd name="T56" fmla="*/ 12 w 81"/>
              <a:gd name="T57" fmla="*/ 70 h 81"/>
              <a:gd name="T58" fmla="*/ 7 w 81"/>
              <a:gd name="T59" fmla="*/ 64 h 81"/>
              <a:gd name="T60" fmla="*/ 4 w 81"/>
              <a:gd name="T61" fmla="*/ 57 h 81"/>
              <a:gd name="T62" fmla="*/ 1 w 81"/>
              <a:gd name="T63" fmla="*/ 49 h 81"/>
              <a:gd name="T64" fmla="*/ 0 w 81"/>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81">
                <a:moveTo>
                  <a:pt x="0" y="41"/>
                </a:moveTo>
                <a:lnTo>
                  <a:pt x="1" y="32"/>
                </a:lnTo>
                <a:lnTo>
                  <a:pt x="4" y="24"/>
                </a:lnTo>
                <a:lnTo>
                  <a:pt x="7" y="17"/>
                </a:lnTo>
                <a:lnTo>
                  <a:pt x="12" y="12"/>
                </a:lnTo>
                <a:lnTo>
                  <a:pt x="18" y="7"/>
                </a:lnTo>
                <a:lnTo>
                  <a:pt x="25" y="3"/>
                </a:lnTo>
                <a:lnTo>
                  <a:pt x="32" y="0"/>
                </a:lnTo>
                <a:lnTo>
                  <a:pt x="41" y="0"/>
                </a:lnTo>
                <a:lnTo>
                  <a:pt x="49" y="0"/>
                </a:lnTo>
                <a:lnTo>
                  <a:pt x="56" y="3"/>
                </a:lnTo>
                <a:lnTo>
                  <a:pt x="63" y="7"/>
                </a:lnTo>
                <a:lnTo>
                  <a:pt x="69" y="12"/>
                </a:lnTo>
                <a:lnTo>
                  <a:pt x="74" y="17"/>
                </a:lnTo>
                <a:lnTo>
                  <a:pt x="78" y="24"/>
                </a:lnTo>
                <a:lnTo>
                  <a:pt x="80" y="32"/>
                </a:lnTo>
                <a:lnTo>
                  <a:pt x="81" y="41"/>
                </a:lnTo>
                <a:lnTo>
                  <a:pt x="80" y="49"/>
                </a:lnTo>
                <a:lnTo>
                  <a:pt x="78" y="57"/>
                </a:lnTo>
                <a:lnTo>
                  <a:pt x="74" y="64"/>
                </a:lnTo>
                <a:lnTo>
                  <a:pt x="69" y="70"/>
                </a:lnTo>
                <a:lnTo>
                  <a:pt x="63" y="74"/>
                </a:lnTo>
                <a:lnTo>
                  <a:pt x="56" y="78"/>
                </a:lnTo>
                <a:lnTo>
                  <a:pt x="49" y="81"/>
                </a:lnTo>
                <a:lnTo>
                  <a:pt x="41" y="81"/>
                </a:lnTo>
                <a:lnTo>
                  <a:pt x="32" y="81"/>
                </a:lnTo>
                <a:lnTo>
                  <a:pt x="25" y="78"/>
                </a:lnTo>
                <a:lnTo>
                  <a:pt x="18" y="74"/>
                </a:lnTo>
                <a:lnTo>
                  <a:pt x="12" y="70"/>
                </a:lnTo>
                <a:lnTo>
                  <a:pt x="7" y="64"/>
                </a:lnTo>
                <a:lnTo>
                  <a:pt x="4" y="57"/>
                </a:lnTo>
                <a:lnTo>
                  <a:pt x="1" y="49"/>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108"/>
          <p:cNvSpPr>
            <a:spLocks/>
          </p:cNvSpPr>
          <p:nvPr/>
        </p:nvSpPr>
        <p:spPr bwMode="auto">
          <a:xfrm>
            <a:off x="4949869" y="1379930"/>
            <a:ext cx="42863" cy="42863"/>
          </a:xfrm>
          <a:custGeom>
            <a:avLst/>
            <a:gdLst>
              <a:gd name="T0" fmla="*/ 0 w 81"/>
              <a:gd name="T1" fmla="*/ 41 h 81"/>
              <a:gd name="T2" fmla="*/ 1 w 81"/>
              <a:gd name="T3" fmla="*/ 32 h 81"/>
              <a:gd name="T4" fmla="*/ 4 w 81"/>
              <a:gd name="T5" fmla="*/ 24 h 81"/>
              <a:gd name="T6" fmla="*/ 7 w 81"/>
              <a:gd name="T7" fmla="*/ 17 h 81"/>
              <a:gd name="T8" fmla="*/ 12 w 81"/>
              <a:gd name="T9" fmla="*/ 12 h 81"/>
              <a:gd name="T10" fmla="*/ 18 w 81"/>
              <a:gd name="T11" fmla="*/ 7 h 81"/>
              <a:gd name="T12" fmla="*/ 25 w 81"/>
              <a:gd name="T13" fmla="*/ 3 h 81"/>
              <a:gd name="T14" fmla="*/ 32 w 81"/>
              <a:gd name="T15" fmla="*/ 0 h 81"/>
              <a:gd name="T16" fmla="*/ 41 w 81"/>
              <a:gd name="T17" fmla="*/ 0 h 81"/>
              <a:gd name="T18" fmla="*/ 49 w 81"/>
              <a:gd name="T19" fmla="*/ 0 h 81"/>
              <a:gd name="T20" fmla="*/ 56 w 81"/>
              <a:gd name="T21" fmla="*/ 3 h 81"/>
              <a:gd name="T22" fmla="*/ 63 w 81"/>
              <a:gd name="T23" fmla="*/ 7 h 81"/>
              <a:gd name="T24" fmla="*/ 69 w 81"/>
              <a:gd name="T25" fmla="*/ 12 h 81"/>
              <a:gd name="T26" fmla="*/ 74 w 81"/>
              <a:gd name="T27" fmla="*/ 17 h 81"/>
              <a:gd name="T28" fmla="*/ 78 w 81"/>
              <a:gd name="T29" fmla="*/ 24 h 81"/>
              <a:gd name="T30" fmla="*/ 80 w 81"/>
              <a:gd name="T31" fmla="*/ 32 h 81"/>
              <a:gd name="T32" fmla="*/ 81 w 81"/>
              <a:gd name="T33" fmla="*/ 41 h 81"/>
              <a:gd name="T34" fmla="*/ 80 w 81"/>
              <a:gd name="T35" fmla="*/ 49 h 81"/>
              <a:gd name="T36" fmla="*/ 78 w 81"/>
              <a:gd name="T37" fmla="*/ 57 h 81"/>
              <a:gd name="T38" fmla="*/ 74 w 81"/>
              <a:gd name="T39" fmla="*/ 64 h 81"/>
              <a:gd name="T40" fmla="*/ 69 w 81"/>
              <a:gd name="T41" fmla="*/ 70 h 81"/>
              <a:gd name="T42" fmla="*/ 63 w 81"/>
              <a:gd name="T43" fmla="*/ 74 h 81"/>
              <a:gd name="T44" fmla="*/ 56 w 81"/>
              <a:gd name="T45" fmla="*/ 78 h 81"/>
              <a:gd name="T46" fmla="*/ 49 w 81"/>
              <a:gd name="T47" fmla="*/ 81 h 81"/>
              <a:gd name="T48" fmla="*/ 41 w 81"/>
              <a:gd name="T49" fmla="*/ 81 h 81"/>
              <a:gd name="T50" fmla="*/ 32 w 81"/>
              <a:gd name="T51" fmla="*/ 81 h 81"/>
              <a:gd name="T52" fmla="*/ 25 w 81"/>
              <a:gd name="T53" fmla="*/ 78 h 81"/>
              <a:gd name="T54" fmla="*/ 18 w 81"/>
              <a:gd name="T55" fmla="*/ 74 h 81"/>
              <a:gd name="T56" fmla="*/ 12 w 81"/>
              <a:gd name="T57" fmla="*/ 70 h 81"/>
              <a:gd name="T58" fmla="*/ 7 w 81"/>
              <a:gd name="T59" fmla="*/ 64 h 81"/>
              <a:gd name="T60" fmla="*/ 4 w 81"/>
              <a:gd name="T61" fmla="*/ 57 h 81"/>
              <a:gd name="T62" fmla="*/ 1 w 81"/>
              <a:gd name="T63" fmla="*/ 49 h 81"/>
              <a:gd name="T64" fmla="*/ 0 w 81"/>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81">
                <a:moveTo>
                  <a:pt x="0" y="41"/>
                </a:moveTo>
                <a:lnTo>
                  <a:pt x="1" y="32"/>
                </a:lnTo>
                <a:lnTo>
                  <a:pt x="4" y="24"/>
                </a:lnTo>
                <a:lnTo>
                  <a:pt x="7" y="17"/>
                </a:lnTo>
                <a:lnTo>
                  <a:pt x="12" y="12"/>
                </a:lnTo>
                <a:lnTo>
                  <a:pt x="18" y="7"/>
                </a:lnTo>
                <a:lnTo>
                  <a:pt x="25" y="3"/>
                </a:lnTo>
                <a:lnTo>
                  <a:pt x="32" y="0"/>
                </a:lnTo>
                <a:lnTo>
                  <a:pt x="41" y="0"/>
                </a:lnTo>
                <a:lnTo>
                  <a:pt x="49" y="0"/>
                </a:lnTo>
                <a:lnTo>
                  <a:pt x="56" y="3"/>
                </a:lnTo>
                <a:lnTo>
                  <a:pt x="63" y="7"/>
                </a:lnTo>
                <a:lnTo>
                  <a:pt x="69" y="12"/>
                </a:lnTo>
                <a:lnTo>
                  <a:pt x="74" y="17"/>
                </a:lnTo>
                <a:lnTo>
                  <a:pt x="78" y="24"/>
                </a:lnTo>
                <a:lnTo>
                  <a:pt x="80" y="32"/>
                </a:lnTo>
                <a:lnTo>
                  <a:pt x="81" y="41"/>
                </a:lnTo>
                <a:lnTo>
                  <a:pt x="80" y="49"/>
                </a:lnTo>
                <a:lnTo>
                  <a:pt x="78" y="57"/>
                </a:lnTo>
                <a:lnTo>
                  <a:pt x="74" y="64"/>
                </a:lnTo>
                <a:lnTo>
                  <a:pt x="69" y="70"/>
                </a:lnTo>
                <a:lnTo>
                  <a:pt x="63" y="74"/>
                </a:lnTo>
                <a:lnTo>
                  <a:pt x="56" y="78"/>
                </a:lnTo>
                <a:lnTo>
                  <a:pt x="49" y="81"/>
                </a:lnTo>
                <a:lnTo>
                  <a:pt x="41" y="81"/>
                </a:lnTo>
                <a:lnTo>
                  <a:pt x="32" y="81"/>
                </a:lnTo>
                <a:lnTo>
                  <a:pt x="25" y="78"/>
                </a:lnTo>
                <a:lnTo>
                  <a:pt x="18" y="74"/>
                </a:lnTo>
                <a:lnTo>
                  <a:pt x="12" y="70"/>
                </a:lnTo>
                <a:lnTo>
                  <a:pt x="7" y="64"/>
                </a:lnTo>
                <a:lnTo>
                  <a:pt x="4" y="57"/>
                </a:lnTo>
                <a:lnTo>
                  <a:pt x="1" y="49"/>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Rectangle 109"/>
          <p:cNvSpPr>
            <a:spLocks noChangeArrowheads="1"/>
          </p:cNvSpPr>
          <p:nvPr/>
        </p:nvSpPr>
        <p:spPr bwMode="auto">
          <a:xfrm>
            <a:off x="5114969" y="1278330"/>
            <a:ext cx="2047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7" name="Rectangle 110"/>
          <p:cNvSpPr>
            <a:spLocks noChangeArrowheads="1"/>
          </p:cNvSpPr>
          <p:nvPr/>
        </p:nvSpPr>
        <p:spPr bwMode="auto">
          <a:xfrm>
            <a:off x="5235619" y="1278330"/>
            <a:ext cx="3254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itchFamily="18" charset="0"/>
                <a:cs typeface="Arial" pitchFamily="34" charset="0"/>
              </a:rPr>
              <a:t>• •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68" name="Rectangle 111"/>
          <p:cNvSpPr>
            <a:spLocks noChangeArrowheads="1"/>
          </p:cNvSpPr>
          <p:nvPr/>
        </p:nvSpPr>
        <p:spPr bwMode="auto">
          <a:xfrm>
            <a:off x="5476919" y="1278330"/>
            <a:ext cx="1349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69" name="Rectangle 112"/>
          <p:cNvSpPr>
            <a:spLocks noChangeArrowheads="1"/>
          </p:cNvSpPr>
          <p:nvPr/>
        </p:nvSpPr>
        <p:spPr bwMode="auto">
          <a:xfrm>
            <a:off x="6335756" y="2041918"/>
            <a:ext cx="7556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Free fall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0" name="Rectangle 113"/>
          <p:cNvSpPr>
            <a:spLocks noChangeArrowheads="1"/>
          </p:cNvSpPr>
          <p:nvPr/>
        </p:nvSpPr>
        <p:spPr bwMode="auto">
          <a:xfrm>
            <a:off x="6965994" y="2121293"/>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1" name="Freeform 120"/>
          <p:cNvSpPr>
            <a:spLocks/>
          </p:cNvSpPr>
          <p:nvPr/>
        </p:nvSpPr>
        <p:spPr bwMode="auto">
          <a:xfrm>
            <a:off x="2808331" y="1198955"/>
            <a:ext cx="73025" cy="74613"/>
          </a:xfrm>
          <a:custGeom>
            <a:avLst/>
            <a:gdLst>
              <a:gd name="T0" fmla="*/ 0 w 140"/>
              <a:gd name="T1" fmla="*/ 70 h 140"/>
              <a:gd name="T2" fmla="*/ 140 w 140"/>
              <a:gd name="T3" fmla="*/ 0 h 140"/>
              <a:gd name="T4" fmla="*/ 140 w 140"/>
              <a:gd name="T5" fmla="*/ 140 h 140"/>
              <a:gd name="T6" fmla="*/ 0 w 140"/>
              <a:gd name="T7" fmla="*/ 70 h 140"/>
            </a:gdLst>
            <a:ahLst/>
            <a:cxnLst>
              <a:cxn ang="0">
                <a:pos x="T0" y="T1"/>
              </a:cxn>
              <a:cxn ang="0">
                <a:pos x="T2" y="T3"/>
              </a:cxn>
              <a:cxn ang="0">
                <a:pos x="T4" y="T5"/>
              </a:cxn>
              <a:cxn ang="0">
                <a:pos x="T6" y="T7"/>
              </a:cxn>
            </a:cxnLst>
            <a:rect l="0" t="0" r="r" b="b"/>
            <a:pathLst>
              <a:path w="140" h="140">
                <a:moveTo>
                  <a:pt x="0" y="70"/>
                </a:moveTo>
                <a:lnTo>
                  <a:pt x="140" y="0"/>
                </a:lnTo>
                <a:lnTo>
                  <a:pt x="140" y="140"/>
                </a:lnTo>
                <a:lnTo>
                  <a:pt x="0" y="7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Rectangle 121"/>
          <p:cNvSpPr>
            <a:spLocks noChangeArrowheads="1"/>
          </p:cNvSpPr>
          <p:nvPr/>
        </p:nvSpPr>
        <p:spPr bwMode="auto">
          <a:xfrm>
            <a:off x="2881356" y="1222768"/>
            <a:ext cx="1584325" cy="28575"/>
          </a:xfrm>
          <a:prstGeom prst="rect">
            <a:avLst/>
          </a:prstGeom>
          <a:solidFill>
            <a:srgbClr val="37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122"/>
          <p:cNvSpPr>
            <a:spLocks/>
          </p:cNvSpPr>
          <p:nvPr/>
        </p:nvSpPr>
        <p:spPr bwMode="auto">
          <a:xfrm>
            <a:off x="4465681" y="1198955"/>
            <a:ext cx="73025" cy="74613"/>
          </a:xfrm>
          <a:custGeom>
            <a:avLst/>
            <a:gdLst>
              <a:gd name="T0" fmla="*/ 139 w 139"/>
              <a:gd name="T1" fmla="*/ 70 h 140"/>
              <a:gd name="T2" fmla="*/ 0 w 139"/>
              <a:gd name="T3" fmla="*/ 0 h 140"/>
              <a:gd name="T4" fmla="*/ 0 w 139"/>
              <a:gd name="T5" fmla="*/ 140 h 140"/>
              <a:gd name="T6" fmla="*/ 139 w 139"/>
              <a:gd name="T7" fmla="*/ 70 h 140"/>
            </a:gdLst>
            <a:ahLst/>
            <a:cxnLst>
              <a:cxn ang="0">
                <a:pos x="T0" y="T1"/>
              </a:cxn>
              <a:cxn ang="0">
                <a:pos x="T2" y="T3"/>
              </a:cxn>
              <a:cxn ang="0">
                <a:pos x="T4" y="T5"/>
              </a:cxn>
              <a:cxn ang="0">
                <a:pos x="T6" y="T7"/>
              </a:cxn>
            </a:cxnLst>
            <a:rect l="0" t="0" r="r" b="b"/>
            <a:pathLst>
              <a:path w="139" h="140">
                <a:moveTo>
                  <a:pt x="139" y="70"/>
                </a:moveTo>
                <a:lnTo>
                  <a:pt x="0" y="0"/>
                </a:lnTo>
                <a:lnTo>
                  <a:pt x="0" y="140"/>
                </a:lnTo>
                <a:lnTo>
                  <a:pt x="139" y="7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Rectangle 123"/>
          <p:cNvSpPr>
            <a:spLocks noChangeArrowheads="1"/>
          </p:cNvSpPr>
          <p:nvPr/>
        </p:nvSpPr>
        <p:spPr bwMode="auto">
          <a:xfrm>
            <a:off x="3657600" y="990600"/>
            <a:ext cx="177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3435"/>
                </a:solidFill>
                <a:effectLst/>
                <a:latin typeface="Times New Roman" pitchFamily="18" charset="0"/>
                <a:cs typeface="Arial" pitchFamily="34" charset="0"/>
              </a:rPr>
              <a:t>λ</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5" name="Line 256"/>
          <p:cNvSpPr>
            <a:spLocks noChangeShapeType="1"/>
          </p:cNvSpPr>
          <p:nvPr/>
        </p:nvSpPr>
        <p:spPr bwMode="auto">
          <a:xfrm flipH="1">
            <a:off x="2306172" y="162641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76" name="Line 257"/>
          <p:cNvSpPr>
            <a:spLocks noChangeShapeType="1"/>
          </p:cNvSpPr>
          <p:nvPr/>
        </p:nvSpPr>
        <p:spPr bwMode="auto">
          <a:xfrm rot="16200000" flipH="1">
            <a:off x="2727016" y="163415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77" name="Line 258"/>
          <p:cNvSpPr>
            <a:spLocks noChangeShapeType="1"/>
          </p:cNvSpPr>
          <p:nvPr/>
        </p:nvSpPr>
        <p:spPr bwMode="auto">
          <a:xfrm rot="18900000" flipH="1">
            <a:off x="2523915" y="1625194"/>
            <a:ext cx="111633"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78" name="Line 259"/>
          <p:cNvSpPr>
            <a:spLocks noChangeShapeType="1"/>
          </p:cNvSpPr>
          <p:nvPr/>
        </p:nvSpPr>
        <p:spPr bwMode="auto">
          <a:xfrm rot="13500000" flipH="1">
            <a:off x="2967620" y="162641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79" name="Line 261"/>
          <p:cNvSpPr>
            <a:spLocks noChangeShapeType="1"/>
          </p:cNvSpPr>
          <p:nvPr/>
        </p:nvSpPr>
        <p:spPr bwMode="auto">
          <a:xfrm rot="10800000" flipH="1">
            <a:off x="3185109" y="162478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0" name="Line 262"/>
          <p:cNvSpPr>
            <a:spLocks noChangeShapeType="1"/>
          </p:cNvSpPr>
          <p:nvPr/>
        </p:nvSpPr>
        <p:spPr bwMode="auto">
          <a:xfrm rot="5400000" flipH="1">
            <a:off x="3632309" y="1632528"/>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1" name="Line 263"/>
          <p:cNvSpPr>
            <a:spLocks noChangeShapeType="1"/>
          </p:cNvSpPr>
          <p:nvPr/>
        </p:nvSpPr>
        <p:spPr bwMode="auto">
          <a:xfrm rot="8100000" flipH="1">
            <a:off x="3403390" y="1623565"/>
            <a:ext cx="111633"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2" name="Line 264"/>
          <p:cNvSpPr>
            <a:spLocks noChangeShapeType="1"/>
          </p:cNvSpPr>
          <p:nvPr/>
        </p:nvSpPr>
        <p:spPr bwMode="auto">
          <a:xfrm rot="2700000" flipH="1">
            <a:off x="3853539" y="162478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3" name="Line 265"/>
          <p:cNvSpPr>
            <a:spLocks noChangeShapeType="1"/>
          </p:cNvSpPr>
          <p:nvPr/>
        </p:nvSpPr>
        <p:spPr bwMode="auto">
          <a:xfrm flipH="1">
            <a:off x="4049917" y="162641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4" name="Line 275"/>
          <p:cNvSpPr>
            <a:spLocks noChangeShapeType="1"/>
          </p:cNvSpPr>
          <p:nvPr/>
        </p:nvSpPr>
        <p:spPr bwMode="auto">
          <a:xfrm rot="16200000" flipH="1">
            <a:off x="4478933" y="1634973"/>
            <a:ext cx="111633"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5" name="Line 276"/>
          <p:cNvSpPr>
            <a:spLocks noChangeShapeType="1"/>
          </p:cNvSpPr>
          <p:nvPr/>
        </p:nvSpPr>
        <p:spPr bwMode="auto">
          <a:xfrm rot="18900000" flipH="1">
            <a:off x="4255083" y="1626009"/>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6" name="Line 277"/>
          <p:cNvSpPr>
            <a:spLocks noChangeShapeType="1"/>
          </p:cNvSpPr>
          <p:nvPr/>
        </p:nvSpPr>
        <p:spPr bwMode="auto">
          <a:xfrm rot="13500000" flipH="1">
            <a:off x="4697202" y="1627231"/>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87" name="Line 278"/>
          <p:cNvSpPr>
            <a:spLocks noChangeShapeType="1"/>
          </p:cNvSpPr>
          <p:nvPr/>
        </p:nvSpPr>
        <p:spPr bwMode="auto">
          <a:xfrm rot="10800000" flipH="1">
            <a:off x="4916277" y="1625602"/>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790"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Simulated signal in DC mode</a:t>
            </a:r>
          </a:p>
        </p:txBody>
      </p:sp>
      <p:sp>
        <p:nvSpPr>
          <p:cNvPr id="791" name="Line 59"/>
          <p:cNvSpPr>
            <a:spLocks noChangeShapeType="1"/>
          </p:cNvSpPr>
          <p:nvPr/>
        </p:nvSpPr>
        <p:spPr bwMode="auto">
          <a:xfrm>
            <a:off x="8506392" y="960437"/>
            <a:ext cx="0" cy="2160587"/>
          </a:xfrm>
          <a:prstGeom prst="line">
            <a:avLst/>
          </a:prstGeom>
          <a:noFill/>
          <a:ln w="9525">
            <a:solidFill>
              <a:schemeClr val="tx1"/>
            </a:solidFill>
            <a:round/>
            <a:headEnd type="triangle" w="med" len="med"/>
            <a:tailEnd/>
          </a:ln>
        </p:spPr>
        <p:txBody>
          <a:bodyPr/>
          <a:lstStyle/>
          <a:p>
            <a:endParaRPr lang="en-US"/>
          </a:p>
        </p:txBody>
      </p:sp>
      <p:sp>
        <p:nvSpPr>
          <p:cNvPr id="794" name="Line 62"/>
          <p:cNvSpPr>
            <a:spLocks noChangeShapeType="1"/>
          </p:cNvSpPr>
          <p:nvPr/>
        </p:nvSpPr>
        <p:spPr bwMode="auto">
          <a:xfrm>
            <a:off x="8849292" y="960437"/>
            <a:ext cx="0" cy="2160587"/>
          </a:xfrm>
          <a:prstGeom prst="line">
            <a:avLst/>
          </a:prstGeom>
          <a:noFill/>
          <a:ln w="9525">
            <a:solidFill>
              <a:schemeClr val="tx1"/>
            </a:solidFill>
            <a:round/>
            <a:headEnd type="triangle" w="med" len="med"/>
            <a:tailEnd/>
          </a:ln>
        </p:spPr>
        <p:txBody>
          <a:bodyPr/>
          <a:lstStyle/>
          <a:p>
            <a:endParaRPr lang="en-US"/>
          </a:p>
        </p:txBody>
      </p:sp>
      <p:sp>
        <p:nvSpPr>
          <p:cNvPr id="3" name="Slide Number Placeholder 2"/>
          <p:cNvSpPr>
            <a:spLocks noGrp="1"/>
          </p:cNvSpPr>
          <p:nvPr>
            <p:ph type="sldNum" sz="quarter" idx="12"/>
          </p:nvPr>
        </p:nvSpPr>
        <p:spPr/>
        <p:txBody>
          <a:bodyPr/>
          <a:lstStyle/>
          <a:p>
            <a:fld id="{F5FB3C2F-FF31-46F7-915C-A0C5A526A95B}" type="slidenum">
              <a:rPr lang="en-US" smtClean="0"/>
              <a:t>6</a:t>
            </a:fld>
            <a:endParaRPr lang="en-US"/>
          </a:p>
        </p:txBody>
      </p:sp>
      <mc:AlternateContent xmlns:mc="http://schemas.openxmlformats.org/markup-compatibility/2006" xmlns:a14="http://schemas.microsoft.com/office/drawing/2010/main">
        <mc:Choice Requires="a14">
          <p:sp>
            <p:nvSpPr>
              <p:cNvPr id="864" name="Text Box 60"/>
              <p:cNvSpPr txBox="1">
                <a:spLocks noChangeArrowheads="1"/>
              </p:cNvSpPr>
              <p:nvPr/>
            </p:nvSpPr>
            <p:spPr bwMode="auto">
              <a:xfrm rot="16200000">
                <a:off x="7041129" y="1739900"/>
                <a:ext cx="2600325" cy="304800"/>
              </a:xfrm>
              <a:prstGeom prst="rect">
                <a:avLst/>
              </a:prstGeom>
              <a:noFill/>
              <a:ln w="9525">
                <a:noFill/>
                <a:miter lim="800000"/>
                <a:headEnd/>
                <a:tailEnd/>
              </a:ln>
            </p:spPr>
            <p:txBody>
              <a:bodyPr>
                <a:spAutoFit/>
              </a:bodyPr>
              <a:lstStyle/>
              <a:p>
                <a:pPr>
                  <a:spcBef>
                    <a:spcPct val="50000"/>
                  </a:spcBef>
                </a:pPr>
                <a:r>
                  <a:rPr lang="en-US" sz="1400" dirty="0"/>
                  <a:t>Horizontal UCN velocity</a:t>
                </a:r>
                <a:r>
                  <a:rPr lang="en-US" sz="1400" i="1" dirty="0"/>
                  <a:t> </a:t>
                </a:r>
                <a14:m>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a:rPr>
                          <m:t>𝑣</m:t>
                        </m:r>
                      </m:e>
                      <m:sub>
                        <m:r>
                          <a:rPr lang="en-US" sz="1400" b="0" i="1" dirty="0" smtClean="0">
                            <a:latin typeface="Cambria Math"/>
                          </a:rPr>
                          <m:t>𝑥</m:t>
                        </m:r>
                      </m:sub>
                    </m:sSub>
                  </m:oMath>
                </a14:m>
                <a:endParaRPr lang="en-US" sz="1400" i="1" dirty="0"/>
              </a:p>
            </p:txBody>
          </p:sp>
        </mc:Choice>
        <mc:Fallback xmlns="">
          <p:sp>
            <p:nvSpPr>
              <p:cNvPr id="864" name="Text Box 60"/>
              <p:cNvSpPr txBox="1">
                <a:spLocks noRot="1" noChangeAspect="1" noMove="1" noResize="1" noEditPoints="1" noAdjustHandles="1" noChangeArrowheads="1" noChangeShapeType="1" noTextEdit="1"/>
              </p:cNvSpPr>
              <p:nvPr/>
            </p:nvSpPr>
            <p:spPr bwMode="auto">
              <a:xfrm rot="16200000">
                <a:off x="7041129" y="1739900"/>
                <a:ext cx="2600325" cy="304800"/>
              </a:xfrm>
              <a:prstGeom prst="rect">
                <a:avLst/>
              </a:prstGeom>
              <a:blipFill rotWithShape="1">
                <a:blip r:embed="rId3"/>
                <a:stretch>
                  <a:fillRect l="-2000" r="-20000" b="-46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6" name="Text Box 61"/>
              <p:cNvSpPr txBox="1">
                <a:spLocks noChangeArrowheads="1"/>
              </p:cNvSpPr>
              <p:nvPr/>
            </p:nvSpPr>
            <p:spPr bwMode="auto">
              <a:xfrm rot="16200000">
                <a:off x="7393554" y="1747837"/>
                <a:ext cx="2600325" cy="304800"/>
              </a:xfrm>
              <a:prstGeom prst="rect">
                <a:avLst/>
              </a:prstGeom>
              <a:noFill/>
              <a:ln w="9525">
                <a:noFill/>
                <a:miter lim="800000"/>
                <a:headEnd/>
                <a:tailEnd/>
              </a:ln>
            </p:spPr>
            <p:txBody>
              <a:bodyPr>
                <a:spAutoFit/>
              </a:bodyPr>
              <a:lstStyle/>
              <a:p>
                <a:pPr>
                  <a:spcBef>
                    <a:spcPct val="50000"/>
                  </a:spcBef>
                </a:pPr>
                <a:r>
                  <a:rPr lang="en-US" sz="1400" dirty="0"/>
                  <a:t>Mag. Field oscillation freq. </a:t>
                </a:r>
                <a14:m>
                  <m:oMath xmlns:m="http://schemas.openxmlformats.org/officeDocument/2006/math">
                    <m:r>
                      <a:rPr lang="el-GR" sz="1400" i="1" dirty="0" smtClean="0">
                        <a:latin typeface="Cambria Math"/>
                        <a:ea typeface="Cambria Math"/>
                        <a:cs typeface="Times New Roman" pitchFamily="18" charset="0"/>
                      </a:rPr>
                      <m:t>𝜔</m:t>
                    </m:r>
                  </m:oMath>
                </a14:m>
                <a:endParaRPr lang="el-GR" sz="1400" i="1" dirty="0">
                  <a:cs typeface="Times New Roman" pitchFamily="18" charset="0"/>
                </a:endParaRPr>
              </a:p>
            </p:txBody>
          </p:sp>
        </mc:Choice>
        <mc:Fallback xmlns="">
          <p:sp>
            <p:nvSpPr>
              <p:cNvPr id="866" name="Text Box 61"/>
              <p:cNvSpPr txBox="1">
                <a:spLocks noRot="1" noChangeAspect="1" noMove="1" noResize="1" noEditPoints="1" noAdjustHandles="1" noChangeArrowheads="1" noChangeShapeType="1" noTextEdit="1"/>
              </p:cNvSpPr>
              <p:nvPr/>
            </p:nvSpPr>
            <p:spPr bwMode="auto">
              <a:xfrm rot="16200000">
                <a:off x="7393554" y="1747837"/>
                <a:ext cx="2600325" cy="304800"/>
              </a:xfrm>
              <a:prstGeom prst="rect">
                <a:avLst/>
              </a:prstGeom>
              <a:blipFill rotWithShape="1">
                <a:blip r:embed="rId4"/>
                <a:stretch>
                  <a:fillRect l="-2000" r="-20000" b="-46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732206" y="2974776"/>
                <a:ext cx="3281840" cy="378565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Discussion:</a:t>
                </a:r>
              </a:p>
              <a:p>
                <a:pPr marL="342900" indent="-342900">
                  <a:buFontTx/>
                  <a:buAutoNum type="arabicParenBoth"/>
                </a:pPr>
                <a:r>
                  <a:rPr lang="en-US" sz="1600" dirty="0">
                    <a:latin typeface="Times New Roman" panose="02020603050405020304" pitchFamily="18" charset="0"/>
                    <a:cs typeface="Times New Roman" panose="02020603050405020304" pitchFamily="18" charset="0"/>
                  </a:rPr>
                  <a:t>Average peak position is best measure of transition frequency.</a:t>
                </a:r>
              </a:p>
              <a:p>
                <a:pPr marL="342900" indent="-342900">
                  <a:buAutoNum type="arabicParenBoth"/>
                </a:pPr>
                <a:r>
                  <a:rPr lang="en-US" sz="1600" dirty="0">
                    <a:latin typeface="Times New Roman" panose="02020603050405020304" pitchFamily="18" charset="0"/>
                    <a:cs typeface="Times New Roman" panose="02020603050405020304" pitchFamily="18" charset="0"/>
                  </a:rPr>
                  <a:t>Resonance lines are doublets. For given velocity component, neutrons are polarized.</a:t>
                </a:r>
              </a:p>
              <a:p>
                <a:pPr marL="342900" indent="-342900">
                  <a:buAutoNum type="arabicParenBoth"/>
                </a:pPr>
                <a:r>
                  <a:rPr lang="en-US" altLang="en-US" sz="1600" dirty="0">
                    <a:solidFill>
                      <a:srgbClr val="000000"/>
                    </a:solidFill>
                    <a:latin typeface="Times New Roman" pitchFamily="18" charset="0"/>
                    <a:cs typeface="Arial" pitchFamily="34" charset="0"/>
                  </a:rPr>
                  <a:t>1↔2 transition not well described by two state theory</a:t>
                </a:r>
              </a:p>
              <a:p>
                <a:pPr marL="342900" indent="-342900">
                  <a:buAutoNum type="arabicParenBoth"/>
                </a:pPr>
                <a:r>
                  <a:rPr lang="en-US" sz="1600" dirty="0">
                    <a:solidFill>
                      <a:srgbClr val="000000"/>
                    </a:solidFill>
                    <a:latin typeface="Times New Roman" pitchFamily="18" charset="0"/>
                    <a:cs typeface="Times New Roman" panose="02020603050405020304" pitchFamily="18" charset="0"/>
                  </a:rPr>
                  <a:t>For precise peak determination, structure in background needs to be reduced or determined </a:t>
                </a:r>
                <a14:m>
                  <m:oMath xmlns:m="http://schemas.openxmlformats.org/officeDocument/2006/math">
                    <m:r>
                      <a:rPr lang="en-US" sz="1600" b="0" i="1" smtClean="0">
                        <a:solidFill>
                          <a:srgbClr val="000000"/>
                        </a:solidFill>
                        <a:latin typeface="Cambria Math" panose="02040503050406030204" pitchFamily="18" charset="0"/>
                        <a:cs typeface="Times New Roman" panose="02020603050405020304" pitchFamily="18" charset="0"/>
                      </a:rPr>
                      <m:t>→</m:t>
                    </m:r>
                  </m:oMath>
                </a14:m>
                <a:r>
                  <a:rPr lang="en-US" sz="1600" dirty="0">
                    <a:latin typeface="Times New Roman" panose="02020603050405020304" pitchFamily="18" charset="0"/>
                    <a:cs typeface="Times New Roman" panose="02020603050405020304" pitchFamily="18" charset="0"/>
                  </a:rPr>
                  <a:t> Play with length of wire system.</a:t>
                </a:r>
              </a:p>
              <a:p>
                <a:pPr marL="342900" indent="-342900">
                  <a:buAutoNum type="arabicParenBoth"/>
                </a:pPr>
                <a:r>
                  <a:rPr lang="en-US" sz="1600" dirty="0">
                    <a:latin typeface="Times New Roman" panose="02020603050405020304" pitchFamily="18" charset="0"/>
                    <a:cs typeface="Times New Roman" panose="02020603050405020304" pitchFamily="18" charset="0"/>
                  </a:rPr>
                  <a:t>DC mode was never attempted for lack of sufficiently large position-sensitive UCN detector.</a:t>
                </a:r>
              </a:p>
            </p:txBody>
          </p:sp>
        </mc:Choice>
        <mc:Fallback xmlns="">
          <p:sp>
            <p:nvSpPr>
              <p:cNvPr id="2" name="TextBox 1"/>
              <p:cNvSpPr txBox="1">
                <a:spLocks noRot="1" noChangeAspect="1" noMove="1" noResize="1" noEditPoints="1" noAdjustHandles="1" noChangeArrowheads="1" noChangeShapeType="1" noTextEdit="1"/>
              </p:cNvSpPr>
              <p:nvPr/>
            </p:nvSpPr>
            <p:spPr>
              <a:xfrm>
                <a:off x="5732206" y="2974776"/>
                <a:ext cx="3281840" cy="3785652"/>
              </a:xfrm>
              <a:prstGeom prst="rect">
                <a:avLst/>
              </a:prstGeom>
              <a:blipFill>
                <a:blip r:embed="rId5"/>
                <a:stretch>
                  <a:fillRect l="-928" t="-483" r="-2041" b="-1127"/>
                </a:stretch>
              </a:blipFill>
            </p:spPr>
            <p:txBody>
              <a:bodyPr/>
              <a:lstStyle/>
              <a:p>
                <a:r>
                  <a:rPr lang="en-US">
                    <a:noFill/>
                  </a:rPr>
                  <a:t> </a:t>
                </a:r>
              </a:p>
            </p:txBody>
          </p:sp>
        </mc:Fallback>
      </mc:AlternateContent>
    </p:spTree>
    <p:extLst>
      <p:ext uri="{BB962C8B-B14F-4D97-AF65-F5344CB8AC3E}">
        <p14:creationId xmlns:p14="http://schemas.microsoft.com/office/powerpoint/2010/main" val="223799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Stern-</a:t>
            </a:r>
            <a:r>
              <a:rPr lang="en-US" sz="2800" b="1" dirty="0" err="1">
                <a:latin typeface="Times New Roman" pitchFamily="18" charset="0"/>
                <a:cs typeface="Times New Roman" pitchFamily="18" charset="0"/>
              </a:rPr>
              <a:t>Gerlach</a:t>
            </a:r>
            <a:r>
              <a:rPr lang="en-US" sz="2800" b="1" dirty="0">
                <a:latin typeface="Times New Roman" pitchFamily="18" charset="0"/>
                <a:cs typeface="Times New Roman" pitchFamily="18" charset="0"/>
              </a:rPr>
              <a:t> Shift</a:t>
            </a:r>
          </a:p>
        </p:txBody>
      </p:sp>
      <p:cxnSp>
        <p:nvCxnSpPr>
          <p:cNvPr id="4" name="Straight Arrow Connector 3"/>
          <p:cNvCxnSpPr/>
          <p:nvPr/>
        </p:nvCxnSpPr>
        <p:spPr>
          <a:xfrm flipV="1">
            <a:off x="1219200" y="1524000"/>
            <a:ext cx="0" cy="13716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a:spLocks noChangeAspect="1"/>
          </p:cNvSpPr>
          <p:nvPr/>
        </p:nvSpPr>
        <p:spPr>
          <a:xfrm>
            <a:off x="533400" y="914400"/>
            <a:ext cx="1371600" cy="1371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990600" y="914400"/>
            <a:ext cx="228600" cy="6858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800000" flipH="1" flipV="1">
            <a:off x="1188302" y="914400"/>
            <a:ext cx="228600" cy="6858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3600000" flipH="1" flipV="1">
            <a:off x="1360389" y="973008"/>
            <a:ext cx="228600" cy="6858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447800" y="1125408"/>
            <a:ext cx="228600" cy="6858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09"/>
          <p:cNvSpPr>
            <a:spLocks noChangeArrowheads="1"/>
          </p:cNvSpPr>
          <p:nvPr/>
        </p:nvSpPr>
        <p:spPr bwMode="auto">
          <a:xfrm>
            <a:off x="929771" y="1275123"/>
            <a:ext cx="2047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109"/>
          <p:cNvSpPr>
            <a:spLocks noChangeArrowheads="1"/>
          </p:cNvSpPr>
          <p:nvPr/>
        </p:nvSpPr>
        <p:spPr bwMode="auto">
          <a:xfrm>
            <a:off x="875867" y="1409267"/>
            <a:ext cx="2047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55"/>
          <p:cNvSpPr>
            <a:spLocks noChangeArrowheads="1"/>
          </p:cNvSpPr>
          <p:nvPr/>
        </p:nvSpPr>
        <p:spPr bwMode="auto">
          <a:xfrm>
            <a:off x="1275556" y="2234551"/>
            <a:ext cx="15084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lumMod val="60000"/>
                    <a:lumOff val="40000"/>
                  </a:schemeClr>
                </a:solidFill>
                <a:effectLst/>
                <a:latin typeface="Times New Roman" pitchFamily="18" charset="0"/>
                <a:cs typeface="Arial" pitchFamily="34" charset="0"/>
              </a:rPr>
              <a:t>Magnetic holding </a:t>
            </a:r>
            <a:endParaRPr kumimoji="0" lang="en-US" altLang="en-US" sz="1800" b="0" i="0" u="none" strike="noStrike" cap="none" normalizeH="0" baseline="0" dirty="0">
              <a:ln>
                <a:noFill/>
              </a:ln>
              <a:solidFill>
                <a:schemeClr val="tx2">
                  <a:lumMod val="60000"/>
                  <a:lumOff val="40000"/>
                </a:schemeClr>
              </a:solidFill>
              <a:effectLst/>
              <a:cs typeface="Arial" pitchFamily="34" charset="0"/>
            </a:endParaRPr>
          </a:p>
        </p:txBody>
      </p:sp>
      <p:sp>
        <p:nvSpPr>
          <p:cNvPr id="20" name="Rectangle 56"/>
          <p:cNvSpPr>
            <a:spLocks noChangeArrowheads="1"/>
          </p:cNvSpPr>
          <p:nvPr/>
        </p:nvSpPr>
        <p:spPr bwMode="auto">
          <a:xfrm>
            <a:off x="1681956" y="2475851"/>
            <a:ext cx="6748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lumMod val="60000"/>
                    <a:lumOff val="40000"/>
                  </a:schemeClr>
                </a:solidFill>
                <a:effectLst/>
                <a:latin typeface="Times New Roman" pitchFamily="18" charset="0"/>
                <a:cs typeface="Arial" pitchFamily="34" charset="0"/>
              </a:rPr>
              <a:t>field </a:t>
            </a:r>
            <a:r>
              <a:rPr kumimoji="0" lang="en-US" altLang="en-US" sz="1600" b="0" i="1" u="none" strike="noStrike" cap="none" normalizeH="0" baseline="0" dirty="0">
                <a:ln>
                  <a:noFill/>
                </a:ln>
                <a:solidFill>
                  <a:schemeClr val="tx2">
                    <a:lumMod val="60000"/>
                    <a:lumOff val="40000"/>
                  </a:schemeClr>
                </a:solidFill>
                <a:effectLst/>
                <a:latin typeface="Times New Roman" pitchFamily="18" charset="0"/>
                <a:cs typeface="Arial" pitchFamily="34" charset="0"/>
              </a:rPr>
              <a:t>B</a:t>
            </a:r>
            <a:r>
              <a:rPr kumimoji="0" lang="en-US" altLang="en-US" sz="1600" b="0" u="none" strike="noStrike" cap="none" normalizeH="0" baseline="-25000" dirty="0">
                <a:ln>
                  <a:noFill/>
                </a:ln>
                <a:solidFill>
                  <a:schemeClr val="tx2">
                    <a:lumMod val="60000"/>
                    <a:lumOff val="40000"/>
                  </a:schemeClr>
                </a:solidFill>
                <a:effectLst/>
                <a:latin typeface="Times New Roman" pitchFamily="18" charset="0"/>
                <a:cs typeface="Arial" pitchFamily="34" charset="0"/>
              </a:rPr>
              <a:t>0</a:t>
            </a:r>
            <a:r>
              <a:rPr kumimoji="0" lang="en-US" altLang="en-US" sz="1600" b="0" i="0" u="none" strike="noStrike" cap="none" normalizeH="0" baseline="0" dirty="0">
                <a:ln>
                  <a:noFill/>
                </a:ln>
                <a:solidFill>
                  <a:schemeClr val="tx2">
                    <a:lumMod val="60000"/>
                    <a:lumOff val="40000"/>
                  </a:schemeClr>
                </a:solidFill>
                <a:effectLst/>
                <a:latin typeface="Times New Roman" pitchFamily="18" charset="0"/>
                <a:cs typeface="Arial" pitchFamily="34" charset="0"/>
              </a:rPr>
              <a:t> </a:t>
            </a:r>
            <a:endParaRPr kumimoji="0" lang="en-US" altLang="en-US" sz="1800" b="0" i="0" u="none" strike="noStrike" cap="none" normalizeH="0" baseline="0" dirty="0">
              <a:ln>
                <a:noFill/>
              </a:ln>
              <a:solidFill>
                <a:schemeClr val="tx2">
                  <a:lumMod val="60000"/>
                  <a:lumOff val="40000"/>
                </a:schemeClr>
              </a:solidFill>
              <a:effectLst/>
              <a:cs typeface="Arial" pitchFamily="34" charset="0"/>
            </a:endParaRPr>
          </a:p>
        </p:txBody>
      </p:sp>
      <mc:AlternateContent xmlns:mc="http://schemas.openxmlformats.org/markup-compatibility/2006" xmlns:a14="http://schemas.microsoft.com/office/drawing/2010/main">
        <mc:Choice Requires="a14">
          <p:sp>
            <p:nvSpPr>
              <p:cNvPr id="21" name="Rectangle 55"/>
              <p:cNvSpPr>
                <a:spLocks noChangeArrowheads="1"/>
              </p:cNvSpPr>
              <p:nvPr/>
            </p:nvSpPr>
            <p:spPr bwMode="auto">
              <a:xfrm>
                <a:off x="1939636" y="1059802"/>
                <a:ext cx="2535246" cy="246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lumMod val="60000"/>
                        <a:lumOff val="40000"/>
                      </a:schemeClr>
                    </a:solidFill>
                    <a:effectLst/>
                    <a:latin typeface="Times New Roman" pitchFamily="18" charset="0"/>
                    <a:cs typeface="Arial" pitchFamily="34" charset="0"/>
                  </a:rPr>
                  <a:t>Rotating field from wires </a:t>
                </a:r>
                <a14:m>
                  <m:oMath xmlns:m="http://schemas.openxmlformats.org/officeDocument/2006/math">
                    <m:r>
                      <a:rPr kumimoji="0" lang="en-US" altLang="en-US" sz="1600" b="0" i="1" u="none" strike="noStrike" cap="none" normalizeH="0" baseline="0" smtClean="0">
                        <a:ln>
                          <a:noFill/>
                        </a:ln>
                        <a:solidFill>
                          <a:schemeClr val="tx2">
                            <a:lumMod val="60000"/>
                            <a:lumOff val="40000"/>
                          </a:schemeClr>
                        </a:solidFill>
                        <a:effectLst/>
                        <a:latin typeface="Cambria Math"/>
                        <a:cs typeface="Arial" pitchFamily="34" charset="0"/>
                      </a:rPr>
                      <m:t>𝐵</m:t>
                    </m:r>
                    <m:r>
                      <a:rPr kumimoji="0" lang="en-US" altLang="en-US" sz="1600" b="0" i="1" u="none" strike="noStrike" cap="none" normalizeH="0" baseline="0" smtClean="0">
                        <a:ln>
                          <a:noFill/>
                        </a:ln>
                        <a:solidFill>
                          <a:schemeClr val="tx2">
                            <a:lumMod val="60000"/>
                            <a:lumOff val="40000"/>
                          </a:schemeClr>
                        </a:solidFill>
                        <a:effectLst/>
                        <a:latin typeface="Cambria Math"/>
                        <a:cs typeface="Arial" pitchFamily="34" charset="0"/>
                      </a:rPr>
                      <m:t>(</m:t>
                    </m:r>
                    <m:r>
                      <a:rPr kumimoji="0" lang="en-US" altLang="en-US" sz="1600" b="0" i="1" u="none" strike="noStrike" cap="none" normalizeH="0" baseline="0" smtClean="0">
                        <a:ln>
                          <a:noFill/>
                        </a:ln>
                        <a:solidFill>
                          <a:schemeClr val="tx2">
                            <a:lumMod val="60000"/>
                            <a:lumOff val="40000"/>
                          </a:schemeClr>
                        </a:solidFill>
                        <a:effectLst/>
                        <a:latin typeface="Cambria Math"/>
                        <a:cs typeface="Arial" pitchFamily="34" charset="0"/>
                      </a:rPr>
                      <m:t>𝑡</m:t>
                    </m:r>
                    <m:r>
                      <a:rPr kumimoji="0" lang="en-US" altLang="en-US" sz="1600" b="0" i="1" u="none" strike="noStrike" cap="none" normalizeH="0" baseline="0" smtClean="0">
                        <a:ln>
                          <a:noFill/>
                        </a:ln>
                        <a:solidFill>
                          <a:schemeClr val="tx2">
                            <a:lumMod val="60000"/>
                            <a:lumOff val="40000"/>
                          </a:schemeClr>
                        </a:solidFill>
                        <a:effectLst/>
                        <a:latin typeface="Cambria Math"/>
                        <a:cs typeface="Arial" pitchFamily="34" charset="0"/>
                      </a:rPr>
                      <m:t>)</m:t>
                    </m:r>
                  </m:oMath>
                </a14:m>
                <a:endParaRPr kumimoji="0" lang="en-US" altLang="en-US" sz="1800" b="0" i="0" u="none" strike="noStrike" cap="none" normalizeH="0" baseline="0" dirty="0">
                  <a:ln>
                    <a:noFill/>
                  </a:ln>
                  <a:solidFill>
                    <a:schemeClr val="tx2">
                      <a:lumMod val="60000"/>
                      <a:lumOff val="40000"/>
                    </a:schemeClr>
                  </a:solidFill>
                  <a:effectLst/>
                  <a:cs typeface="Arial" pitchFamily="34" charset="0"/>
                </a:endParaRPr>
              </a:p>
            </p:txBody>
          </p:sp>
        </mc:Choice>
        <mc:Fallback xmlns="">
          <p:sp>
            <p:nvSpPr>
              <p:cNvPr id="21" name="Rectangle 55"/>
              <p:cNvSpPr>
                <a:spLocks noRot="1" noChangeAspect="1" noMove="1" noResize="1" noEditPoints="1" noAdjustHandles="1" noChangeArrowheads="1" noChangeShapeType="1" noTextEdit="1"/>
              </p:cNvSpPr>
              <p:nvPr/>
            </p:nvSpPr>
            <p:spPr bwMode="auto">
              <a:xfrm>
                <a:off x="1939636" y="1059802"/>
                <a:ext cx="2535246" cy="246221"/>
              </a:xfrm>
              <a:prstGeom prst="rect">
                <a:avLst/>
              </a:prstGeom>
              <a:blipFill rotWithShape="1">
                <a:blip r:embed="rId3"/>
                <a:stretch>
                  <a:fillRect l="-4808" t="-27500" r="-2885" b="-5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14" name="Freeform 114"/>
          <p:cNvSpPr>
            <a:spLocks noEditPoints="1"/>
          </p:cNvSpPr>
          <p:nvPr/>
        </p:nvSpPr>
        <p:spPr bwMode="auto">
          <a:xfrm>
            <a:off x="2719687" y="1674812"/>
            <a:ext cx="160338" cy="361950"/>
          </a:xfrm>
          <a:custGeom>
            <a:avLst/>
            <a:gdLst>
              <a:gd name="T0" fmla="*/ 171 w 304"/>
              <a:gd name="T1" fmla="*/ 38 h 684"/>
              <a:gd name="T2" fmla="*/ 171 w 304"/>
              <a:gd name="T3" fmla="*/ 684 h 684"/>
              <a:gd name="T4" fmla="*/ 133 w 304"/>
              <a:gd name="T5" fmla="*/ 684 h 684"/>
              <a:gd name="T6" fmla="*/ 133 w 304"/>
              <a:gd name="T7" fmla="*/ 38 h 684"/>
              <a:gd name="T8" fmla="*/ 171 w 304"/>
              <a:gd name="T9" fmla="*/ 38 h 684"/>
              <a:gd name="T10" fmla="*/ 3 w 304"/>
              <a:gd name="T11" fmla="*/ 256 h 684"/>
              <a:gd name="T12" fmla="*/ 152 w 304"/>
              <a:gd name="T13" fmla="*/ 0 h 684"/>
              <a:gd name="T14" fmla="*/ 301 w 304"/>
              <a:gd name="T15" fmla="*/ 256 h 684"/>
              <a:gd name="T16" fmla="*/ 303 w 304"/>
              <a:gd name="T17" fmla="*/ 260 h 684"/>
              <a:gd name="T18" fmla="*/ 303 w 304"/>
              <a:gd name="T19" fmla="*/ 263 h 684"/>
              <a:gd name="T20" fmla="*/ 304 w 304"/>
              <a:gd name="T21" fmla="*/ 267 h 684"/>
              <a:gd name="T22" fmla="*/ 303 w 304"/>
              <a:gd name="T23" fmla="*/ 271 h 684"/>
              <a:gd name="T24" fmla="*/ 302 w 304"/>
              <a:gd name="T25" fmla="*/ 274 h 684"/>
              <a:gd name="T26" fmla="*/ 300 w 304"/>
              <a:gd name="T27" fmla="*/ 277 h 684"/>
              <a:gd name="T28" fmla="*/ 297 w 304"/>
              <a:gd name="T29" fmla="*/ 280 h 684"/>
              <a:gd name="T30" fmla="*/ 294 w 304"/>
              <a:gd name="T31" fmla="*/ 282 h 684"/>
              <a:gd name="T32" fmla="*/ 291 w 304"/>
              <a:gd name="T33" fmla="*/ 284 h 684"/>
              <a:gd name="T34" fmla="*/ 287 w 304"/>
              <a:gd name="T35" fmla="*/ 285 h 684"/>
              <a:gd name="T36" fmla="*/ 283 w 304"/>
              <a:gd name="T37" fmla="*/ 285 h 684"/>
              <a:gd name="T38" fmla="*/ 280 w 304"/>
              <a:gd name="T39" fmla="*/ 284 h 684"/>
              <a:gd name="T40" fmla="*/ 276 w 304"/>
              <a:gd name="T41" fmla="*/ 283 h 684"/>
              <a:gd name="T42" fmla="*/ 273 w 304"/>
              <a:gd name="T43" fmla="*/ 281 h 684"/>
              <a:gd name="T44" fmla="*/ 271 w 304"/>
              <a:gd name="T45" fmla="*/ 278 h 684"/>
              <a:gd name="T46" fmla="*/ 268 w 304"/>
              <a:gd name="T47" fmla="*/ 275 h 684"/>
              <a:gd name="T48" fmla="*/ 136 w 304"/>
              <a:gd name="T49" fmla="*/ 48 h 684"/>
              <a:gd name="T50" fmla="*/ 168 w 304"/>
              <a:gd name="T51" fmla="*/ 48 h 684"/>
              <a:gd name="T52" fmla="*/ 36 w 304"/>
              <a:gd name="T53" fmla="*/ 275 h 684"/>
              <a:gd name="T54" fmla="*/ 33 w 304"/>
              <a:gd name="T55" fmla="*/ 278 h 684"/>
              <a:gd name="T56" fmla="*/ 31 w 304"/>
              <a:gd name="T57" fmla="*/ 281 h 684"/>
              <a:gd name="T58" fmla="*/ 27 w 304"/>
              <a:gd name="T59" fmla="*/ 283 h 684"/>
              <a:gd name="T60" fmla="*/ 24 w 304"/>
              <a:gd name="T61" fmla="*/ 284 h 684"/>
              <a:gd name="T62" fmla="*/ 21 w 304"/>
              <a:gd name="T63" fmla="*/ 285 h 684"/>
              <a:gd name="T64" fmla="*/ 17 w 304"/>
              <a:gd name="T65" fmla="*/ 285 h 684"/>
              <a:gd name="T66" fmla="*/ 13 w 304"/>
              <a:gd name="T67" fmla="*/ 284 h 684"/>
              <a:gd name="T68" fmla="*/ 10 w 304"/>
              <a:gd name="T69" fmla="*/ 282 h 684"/>
              <a:gd name="T70" fmla="*/ 7 w 304"/>
              <a:gd name="T71" fmla="*/ 280 h 684"/>
              <a:gd name="T72" fmla="*/ 4 w 304"/>
              <a:gd name="T73" fmla="*/ 277 h 684"/>
              <a:gd name="T74" fmla="*/ 2 w 304"/>
              <a:gd name="T75" fmla="*/ 274 h 684"/>
              <a:gd name="T76" fmla="*/ 1 w 304"/>
              <a:gd name="T77" fmla="*/ 271 h 684"/>
              <a:gd name="T78" fmla="*/ 0 w 304"/>
              <a:gd name="T79" fmla="*/ 267 h 684"/>
              <a:gd name="T80" fmla="*/ 1 w 304"/>
              <a:gd name="T81" fmla="*/ 263 h 684"/>
              <a:gd name="T82" fmla="*/ 1 w 304"/>
              <a:gd name="T83" fmla="*/ 260 h 684"/>
              <a:gd name="T84" fmla="*/ 3 w 304"/>
              <a:gd name="T85" fmla="*/ 256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684">
                <a:moveTo>
                  <a:pt x="171" y="38"/>
                </a:moveTo>
                <a:lnTo>
                  <a:pt x="171" y="684"/>
                </a:lnTo>
                <a:lnTo>
                  <a:pt x="133" y="684"/>
                </a:lnTo>
                <a:lnTo>
                  <a:pt x="133" y="38"/>
                </a:lnTo>
                <a:lnTo>
                  <a:pt x="171" y="38"/>
                </a:lnTo>
                <a:close/>
                <a:moveTo>
                  <a:pt x="3" y="256"/>
                </a:moveTo>
                <a:lnTo>
                  <a:pt x="152" y="0"/>
                </a:lnTo>
                <a:lnTo>
                  <a:pt x="301" y="256"/>
                </a:lnTo>
                <a:lnTo>
                  <a:pt x="303" y="260"/>
                </a:lnTo>
                <a:lnTo>
                  <a:pt x="303" y="263"/>
                </a:lnTo>
                <a:lnTo>
                  <a:pt x="304" y="267"/>
                </a:lnTo>
                <a:lnTo>
                  <a:pt x="303" y="271"/>
                </a:lnTo>
                <a:lnTo>
                  <a:pt x="302" y="274"/>
                </a:lnTo>
                <a:lnTo>
                  <a:pt x="300" y="277"/>
                </a:lnTo>
                <a:lnTo>
                  <a:pt x="297" y="280"/>
                </a:lnTo>
                <a:lnTo>
                  <a:pt x="294" y="282"/>
                </a:lnTo>
                <a:lnTo>
                  <a:pt x="291" y="284"/>
                </a:lnTo>
                <a:lnTo>
                  <a:pt x="287" y="285"/>
                </a:lnTo>
                <a:lnTo>
                  <a:pt x="283" y="285"/>
                </a:lnTo>
                <a:lnTo>
                  <a:pt x="280" y="284"/>
                </a:lnTo>
                <a:lnTo>
                  <a:pt x="276" y="283"/>
                </a:lnTo>
                <a:lnTo>
                  <a:pt x="273" y="281"/>
                </a:lnTo>
                <a:lnTo>
                  <a:pt x="271" y="278"/>
                </a:lnTo>
                <a:lnTo>
                  <a:pt x="268" y="275"/>
                </a:lnTo>
                <a:lnTo>
                  <a:pt x="136" y="48"/>
                </a:lnTo>
                <a:lnTo>
                  <a:pt x="168" y="48"/>
                </a:lnTo>
                <a:lnTo>
                  <a:pt x="36" y="275"/>
                </a:lnTo>
                <a:lnTo>
                  <a:pt x="33" y="278"/>
                </a:lnTo>
                <a:lnTo>
                  <a:pt x="31" y="281"/>
                </a:lnTo>
                <a:lnTo>
                  <a:pt x="27" y="283"/>
                </a:lnTo>
                <a:lnTo>
                  <a:pt x="24" y="284"/>
                </a:lnTo>
                <a:lnTo>
                  <a:pt x="21" y="285"/>
                </a:lnTo>
                <a:lnTo>
                  <a:pt x="17" y="285"/>
                </a:lnTo>
                <a:lnTo>
                  <a:pt x="13" y="284"/>
                </a:lnTo>
                <a:lnTo>
                  <a:pt x="10" y="282"/>
                </a:lnTo>
                <a:lnTo>
                  <a:pt x="7" y="280"/>
                </a:lnTo>
                <a:lnTo>
                  <a:pt x="4" y="277"/>
                </a:lnTo>
                <a:lnTo>
                  <a:pt x="2" y="274"/>
                </a:lnTo>
                <a:lnTo>
                  <a:pt x="1" y="271"/>
                </a:lnTo>
                <a:lnTo>
                  <a:pt x="0" y="267"/>
                </a:lnTo>
                <a:lnTo>
                  <a:pt x="1" y="263"/>
                </a:lnTo>
                <a:lnTo>
                  <a:pt x="1" y="260"/>
                </a:lnTo>
                <a:lnTo>
                  <a:pt x="3" y="2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5"/>
          <p:cNvSpPr>
            <a:spLocks noEditPoints="1"/>
          </p:cNvSpPr>
          <p:nvPr/>
        </p:nvSpPr>
        <p:spPr bwMode="auto">
          <a:xfrm>
            <a:off x="2799062" y="1957387"/>
            <a:ext cx="361950" cy="160338"/>
          </a:xfrm>
          <a:custGeom>
            <a:avLst/>
            <a:gdLst>
              <a:gd name="T0" fmla="*/ 0 w 684"/>
              <a:gd name="T1" fmla="*/ 132 h 304"/>
              <a:gd name="T2" fmla="*/ 647 w 684"/>
              <a:gd name="T3" fmla="*/ 132 h 304"/>
              <a:gd name="T4" fmla="*/ 647 w 684"/>
              <a:gd name="T5" fmla="*/ 170 h 304"/>
              <a:gd name="T6" fmla="*/ 0 w 684"/>
              <a:gd name="T7" fmla="*/ 170 h 304"/>
              <a:gd name="T8" fmla="*/ 0 w 684"/>
              <a:gd name="T9" fmla="*/ 132 h 304"/>
              <a:gd name="T10" fmla="*/ 428 w 684"/>
              <a:gd name="T11" fmla="*/ 2 h 304"/>
              <a:gd name="T12" fmla="*/ 684 w 684"/>
              <a:gd name="T13" fmla="*/ 151 h 304"/>
              <a:gd name="T14" fmla="*/ 428 w 684"/>
              <a:gd name="T15" fmla="*/ 301 h 304"/>
              <a:gd name="T16" fmla="*/ 424 w 684"/>
              <a:gd name="T17" fmla="*/ 303 h 304"/>
              <a:gd name="T18" fmla="*/ 421 w 684"/>
              <a:gd name="T19" fmla="*/ 304 h 304"/>
              <a:gd name="T20" fmla="*/ 417 w 684"/>
              <a:gd name="T21" fmla="*/ 304 h 304"/>
              <a:gd name="T22" fmla="*/ 414 w 684"/>
              <a:gd name="T23" fmla="*/ 303 h 304"/>
              <a:gd name="T24" fmla="*/ 410 w 684"/>
              <a:gd name="T25" fmla="*/ 302 h 304"/>
              <a:gd name="T26" fmla="*/ 407 w 684"/>
              <a:gd name="T27" fmla="*/ 300 h 304"/>
              <a:gd name="T28" fmla="*/ 404 w 684"/>
              <a:gd name="T29" fmla="*/ 298 h 304"/>
              <a:gd name="T30" fmla="*/ 402 w 684"/>
              <a:gd name="T31" fmla="*/ 294 h 304"/>
              <a:gd name="T32" fmla="*/ 401 w 684"/>
              <a:gd name="T33" fmla="*/ 291 h 304"/>
              <a:gd name="T34" fmla="*/ 400 w 684"/>
              <a:gd name="T35" fmla="*/ 287 h 304"/>
              <a:gd name="T36" fmla="*/ 400 w 684"/>
              <a:gd name="T37" fmla="*/ 284 h 304"/>
              <a:gd name="T38" fmla="*/ 400 w 684"/>
              <a:gd name="T39" fmla="*/ 280 h 304"/>
              <a:gd name="T40" fmla="*/ 401 w 684"/>
              <a:gd name="T41" fmla="*/ 277 h 304"/>
              <a:gd name="T42" fmla="*/ 403 w 684"/>
              <a:gd name="T43" fmla="*/ 274 h 304"/>
              <a:gd name="T44" fmla="*/ 406 w 684"/>
              <a:gd name="T45" fmla="*/ 271 h 304"/>
              <a:gd name="T46" fmla="*/ 409 w 684"/>
              <a:gd name="T47" fmla="*/ 269 h 304"/>
              <a:gd name="T48" fmla="*/ 637 w 684"/>
              <a:gd name="T49" fmla="*/ 135 h 304"/>
              <a:gd name="T50" fmla="*/ 637 w 684"/>
              <a:gd name="T51" fmla="*/ 168 h 304"/>
              <a:gd name="T52" fmla="*/ 409 w 684"/>
              <a:gd name="T53" fmla="*/ 35 h 304"/>
              <a:gd name="T54" fmla="*/ 406 w 684"/>
              <a:gd name="T55" fmla="*/ 33 h 304"/>
              <a:gd name="T56" fmla="*/ 403 w 684"/>
              <a:gd name="T57" fmla="*/ 30 h 304"/>
              <a:gd name="T58" fmla="*/ 401 w 684"/>
              <a:gd name="T59" fmla="*/ 27 h 304"/>
              <a:gd name="T60" fmla="*/ 400 w 684"/>
              <a:gd name="T61" fmla="*/ 23 h 304"/>
              <a:gd name="T62" fmla="*/ 400 w 684"/>
              <a:gd name="T63" fmla="*/ 20 h 304"/>
              <a:gd name="T64" fmla="*/ 400 w 684"/>
              <a:gd name="T65" fmla="*/ 16 h 304"/>
              <a:gd name="T66" fmla="*/ 401 w 684"/>
              <a:gd name="T67" fmla="*/ 13 h 304"/>
              <a:gd name="T68" fmla="*/ 402 w 684"/>
              <a:gd name="T69" fmla="*/ 9 h 304"/>
              <a:gd name="T70" fmla="*/ 404 w 684"/>
              <a:gd name="T71" fmla="*/ 6 h 304"/>
              <a:gd name="T72" fmla="*/ 407 w 684"/>
              <a:gd name="T73" fmla="*/ 3 h 304"/>
              <a:gd name="T74" fmla="*/ 410 w 684"/>
              <a:gd name="T75" fmla="*/ 2 h 304"/>
              <a:gd name="T76" fmla="*/ 414 w 684"/>
              <a:gd name="T77" fmla="*/ 0 h 304"/>
              <a:gd name="T78" fmla="*/ 417 w 684"/>
              <a:gd name="T79" fmla="*/ 0 h 304"/>
              <a:gd name="T80" fmla="*/ 421 w 684"/>
              <a:gd name="T81" fmla="*/ 0 h 304"/>
              <a:gd name="T82" fmla="*/ 424 w 684"/>
              <a:gd name="T83" fmla="*/ 1 h 304"/>
              <a:gd name="T84" fmla="*/ 428 w 684"/>
              <a:gd name="T85" fmla="*/ 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4" h="304">
                <a:moveTo>
                  <a:pt x="0" y="132"/>
                </a:moveTo>
                <a:lnTo>
                  <a:pt x="647" y="132"/>
                </a:lnTo>
                <a:lnTo>
                  <a:pt x="647" y="170"/>
                </a:lnTo>
                <a:lnTo>
                  <a:pt x="0" y="170"/>
                </a:lnTo>
                <a:lnTo>
                  <a:pt x="0" y="132"/>
                </a:lnTo>
                <a:close/>
                <a:moveTo>
                  <a:pt x="428" y="2"/>
                </a:moveTo>
                <a:lnTo>
                  <a:pt x="684" y="151"/>
                </a:lnTo>
                <a:lnTo>
                  <a:pt x="428" y="301"/>
                </a:lnTo>
                <a:lnTo>
                  <a:pt x="424" y="303"/>
                </a:lnTo>
                <a:lnTo>
                  <a:pt x="421" y="304"/>
                </a:lnTo>
                <a:lnTo>
                  <a:pt x="417" y="304"/>
                </a:lnTo>
                <a:lnTo>
                  <a:pt x="414" y="303"/>
                </a:lnTo>
                <a:lnTo>
                  <a:pt x="410" y="302"/>
                </a:lnTo>
                <a:lnTo>
                  <a:pt x="407" y="300"/>
                </a:lnTo>
                <a:lnTo>
                  <a:pt x="404" y="298"/>
                </a:lnTo>
                <a:lnTo>
                  <a:pt x="402" y="294"/>
                </a:lnTo>
                <a:lnTo>
                  <a:pt x="401" y="291"/>
                </a:lnTo>
                <a:lnTo>
                  <a:pt x="400" y="287"/>
                </a:lnTo>
                <a:lnTo>
                  <a:pt x="400" y="284"/>
                </a:lnTo>
                <a:lnTo>
                  <a:pt x="400" y="280"/>
                </a:lnTo>
                <a:lnTo>
                  <a:pt x="401" y="277"/>
                </a:lnTo>
                <a:lnTo>
                  <a:pt x="403" y="274"/>
                </a:lnTo>
                <a:lnTo>
                  <a:pt x="406" y="271"/>
                </a:lnTo>
                <a:lnTo>
                  <a:pt x="409" y="269"/>
                </a:lnTo>
                <a:lnTo>
                  <a:pt x="637" y="135"/>
                </a:lnTo>
                <a:lnTo>
                  <a:pt x="637" y="168"/>
                </a:lnTo>
                <a:lnTo>
                  <a:pt x="409" y="35"/>
                </a:lnTo>
                <a:lnTo>
                  <a:pt x="406" y="33"/>
                </a:lnTo>
                <a:lnTo>
                  <a:pt x="403" y="30"/>
                </a:lnTo>
                <a:lnTo>
                  <a:pt x="401" y="27"/>
                </a:lnTo>
                <a:lnTo>
                  <a:pt x="400" y="23"/>
                </a:lnTo>
                <a:lnTo>
                  <a:pt x="400" y="20"/>
                </a:lnTo>
                <a:lnTo>
                  <a:pt x="400" y="16"/>
                </a:lnTo>
                <a:lnTo>
                  <a:pt x="401" y="13"/>
                </a:lnTo>
                <a:lnTo>
                  <a:pt x="402" y="9"/>
                </a:lnTo>
                <a:lnTo>
                  <a:pt x="404" y="6"/>
                </a:lnTo>
                <a:lnTo>
                  <a:pt x="407" y="3"/>
                </a:lnTo>
                <a:lnTo>
                  <a:pt x="410" y="2"/>
                </a:lnTo>
                <a:lnTo>
                  <a:pt x="414" y="0"/>
                </a:lnTo>
                <a:lnTo>
                  <a:pt x="417" y="0"/>
                </a:lnTo>
                <a:lnTo>
                  <a:pt x="421" y="0"/>
                </a:lnTo>
                <a:lnTo>
                  <a:pt x="424" y="1"/>
                </a:lnTo>
                <a:lnTo>
                  <a:pt x="4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116"/>
          <p:cNvSpPr>
            <a:spLocks noChangeArrowheads="1"/>
          </p:cNvSpPr>
          <p:nvPr/>
        </p:nvSpPr>
        <p:spPr bwMode="auto">
          <a:xfrm>
            <a:off x="3102275" y="2024062"/>
            <a:ext cx="169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0000"/>
                </a:solidFill>
                <a:effectLst/>
                <a:latin typeface="Times New Roman" pitchFamily="18" charset="0"/>
                <a:cs typeface="Arial" pitchFamily="34" charset="0"/>
              </a:rPr>
              <a:t>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17" name="Rectangle 117"/>
          <p:cNvSpPr>
            <a:spLocks noChangeArrowheads="1"/>
          </p:cNvSpPr>
          <p:nvPr/>
        </p:nvSpPr>
        <p:spPr bwMode="auto">
          <a:xfrm>
            <a:off x="3200700" y="2024062"/>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18" name="Rectangle 118"/>
          <p:cNvSpPr>
            <a:spLocks noChangeArrowheads="1"/>
          </p:cNvSpPr>
          <p:nvPr/>
        </p:nvSpPr>
        <p:spPr bwMode="auto">
          <a:xfrm>
            <a:off x="2629200" y="1543050"/>
            <a:ext cx="1587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0000"/>
                </a:solidFill>
                <a:effectLst/>
                <a:latin typeface="Times New Roman" pitchFamily="18" charset="0"/>
                <a:cs typeface="Arial" pitchFamily="34" charset="0"/>
              </a:rPr>
              <a:t>z</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19" name="Rectangle 119"/>
          <p:cNvSpPr>
            <a:spLocks noChangeArrowheads="1"/>
          </p:cNvSpPr>
          <p:nvPr/>
        </p:nvSpPr>
        <p:spPr bwMode="auto">
          <a:xfrm>
            <a:off x="2718100" y="154305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03" name="TextBox 602"/>
              <p:cNvSpPr txBox="1"/>
              <p:nvPr/>
            </p:nvSpPr>
            <p:spPr>
              <a:xfrm>
                <a:off x="123338" y="3024281"/>
                <a:ext cx="4601342" cy="2234586"/>
              </a:xfrm>
              <a:prstGeom prst="rect">
                <a:avLst/>
              </a:prstGeom>
              <a:noFill/>
            </p:spPr>
            <p:txBody>
              <a:bodyPr wrap="square" rtlCol="0">
                <a:spAutoFit/>
              </a:bodyPr>
              <a:lstStyle/>
              <a:p>
                <a:r>
                  <a:rPr lang="en-US" dirty="0"/>
                  <a:t>Rotating field + Holding field:</a:t>
                </a:r>
              </a:p>
              <a:p>
                <a:r>
                  <a:rPr lang="en-US" dirty="0"/>
                  <a:t>Neutron spin in non-zero average vertical</a:t>
                </a:r>
              </a:p>
              <a:p>
                <a:r>
                  <a:rPr lang="en-US" dirty="0"/>
                  <a:t>magnetic field gradient: “field up” and “field down” cancel, but “field left” and “field right” make an equal contribution.</a:t>
                </a:r>
              </a:p>
              <a:p>
                <a14:m>
                  <m:oMath xmlns:m="http://schemas.openxmlformats.org/officeDocument/2006/math">
                    <m:r>
                      <a:rPr lang="en-US" i="1" smtClean="0">
                        <a:latin typeface="Cambria Math"/>
                        <a:ea typeface="Cambria Math"/>
                      </a:rPr>
                      <m:t>⟹</m:t>
                    </m:r>
                  </m:oMath>
                </a14:m>
                <a:r>
                  <a:rPr lang="en-US" dirty="0"/>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a:ea typeface="Cambria Math"/>
                          </a:rPr>
                          <m:t>𝜕</m:t>
                        </m:r>
                        <m:acc>
                          <m:accPr>
                            <m:chr m:val="⃗"/>
                            <m:ctrlPr>
                              <a:rPr lang="en-US" i="1" dirty="0" smtClean="0">
                                <a:latin typeface="Cambria Math" panose="02040503050406030204" pitchFamily="18" charset="0"/>
                                <a:ea typeface="Cambria Math"/>
                              </a:rPr>
                            </m:ctrlPr>
                          </m:accPr>
                          <m:e>
                            <m:sSub>
                              <m:sSubPr>
                                <m:ctrlPr>
                                  <a:rPr lang="en-US" i="1" dirty="0" smtClean="0">
                                    <a:latin typeface="Cambria Math" panose="02040503050406030204" pitchFamily="18" charset="0"/>
                                    <a:ea typeface="Cambria Math"/>
                                  </a:rPr>
                                </m:ctrlPr>
                              </m:sSubPr>
                              <m:e>
                                <m:r>
                                  <a:rPr lang="en-US" i="1" dirty="0" smtClean="0">
                                    <a:latin typeface="Cambria Math"/>
                                    <a:ea typeface="Cambria Math"/>
                                  </a:rPr>
                                  <m:t>𝜇</m:t>
                                </m:r>
                              </m:e>
                              <m:sub>
                                <m:r>
                                  <a:rPr lang="en-US" b="0" i="1" dirty="0" smtClean="0">
                                    <a:latin typeface="Cambria Math"/>
                                    <a:ea typeface="Cambria Math"/>
                                  </a:rPr>
                                  <m:t>𝑛</m:t>
                                </m:r>
                              </m:sub>
                            </m:sSub>
                          </m:e>
                        </m:acc>
                        <m:r>
                          <a:rPr lang="en-US" i="1" dirty="0" smtClean="0">
                            <a:latin typeface="Cambria Math"/>
                            <a:ea typeface="Cambria Math"/>
                          </a:rPr>
                          <m:t>∙</m:t>
                        </m:r>
                        <m:acc>
                          <m:accPr>
                            <m:chr m:val="⃗"/>
                            <m:ctrlPr>
                              <a:rPr lang="en-US" i="1" dirty="0" smtClean="0">
                                <a:latin typeface="Cambria Math" panose="02040503050406030204" pitchFamily="18" charset="0"/>
                                <a:ea typeface="Cambria Math"/>
                              </a:rPr>
                            </m:ctrlPr>
                          </m:accPr>
                          <m:e>
                            <m:r>
                              <a:rPr lang="en-US" b="0" i="1" dirty="0" smtClean="0">
                                <a:latin typeface="Cambria Math"/>
                                <a:ea typeface="Cambria Math"/>
                              </a:rPr>
                              <m:t>𝐵</m:t>
                            </m:r>
                          </m:e>
                        </m:acc>
                      </m:num>
                      <m:den>
                        <m:r>
                          <a:rPr lang="en-US" i="1" dirty="0" smtClean="0">
                            <a:latin typeface="Cambria Math"/>
                            <a:ea typeface="Cambria Math"/>
                          </a:rPr>
                          <m:t>𝜕</m:t>
                        </m:r>
                        <m:r>
                          <a:rPr lang="en-US" b="0" i="1" dirty="0" smtClean="0">
                            <a:latin typeface="Cambria Math"/>
                            <a:ea typeface="Cambria Math"/>
                          </a:rPr>
                          <m:t>𝑧</m:t>
                        </m:r>
                      </m:den>
                    </m:f>
                    <m:r>
                      <m:rPr>
                        <m:sty m:val="p"/>
                      </m:rPr>
                      <a:rPr lang="en-US" b="0" i="0" dirty="0" smtClean="0">
                        <a:latin typeface="Cambria Math"/>
                      </a:rPr>
                      <m:t>z</m:t>
                    </m:r>
                    <m:r>
                      <a:rPr lang="en-US" b="0" i="1" dirty="0" smtClean="0">
                        <a:latin typeface="Cambria Math"/>
                        <a:ea typeface="Cambria Math"/>
                      </a:rPr>
                      <m:t>=±</m:t>
                    </m:r>
                    <m:d>
                      <m:dPr>
                        <m:begChr m:val="|"/>
                        <m:endChr m:val="|"/>
                        <m:ctrlPr>
                          <a:rPr lang="en-US" b="0" i="1" dirty="0" smtClean="0">
                            <a:latin typeface="Cambria Math" panose="02040503050406030204" pitchFamily="18" charset="0"/>
                            <a:ea typeface="Cambria Math"/>
                          </a:rPr>
                        </m:ctrlPr>
                      </m:dPr>
                      <m:e>
                        <m:acc>
                          <m:accPr>
                            <m:chr m:val="⃗"/>
                            <m:ctrlPr>
                              <a:rPr lang="en-US" b="0" i="1" dirty="0" smtClean="0">
                                <a:latin typeface="Cambria Math" panose="02040503050406030204" pitchFamily="18" charset="0"/>
                                <a:ea typeface="Cambria Math"/>
                              </a:rPr>
                            </m:ctrlPr>
                          </m:accPr>
                          <m:e>
                            <m:sSub>
                              <m:sSubPr>
                                <m:ctrlPr>
                                  <a:rPr lang="en-US" i="1" dirty="0">
                                    <a:latin typeface="Cambria Math" panose="02040503050406030204" pitchFamily="18" charset="0"/>
                                    <a:ea typeface="Cambria Math"/>
                                  </a:rPr>
                                </m:ctrlPr>
                              </m:sSubPr>
                              <m:e>
                                <m:r>
                                  <a:rPr lang="en-US" i="1" dirty="0">
                                    <a:latin typeface="Cambria Math"/>
                                    <a:ea typeface="Cambria Math"/>
                                  </a:rPr>
                                  <m:t>𝜇</m:t>
                                </m:r>
                              </m:e>
                              <m:sub>
                                <m:r>
                                  <a:rPr lang="en-US" i="1" dirty="0">
                                    <a:latin typeface="Cambria Math"/>
                                    <a:ea typeface="Cambria Math"/>
                                  </a:rPr>
                                  <m:t>𝑛</m:t>
                                </m:r>
                              </m:sub>
                            </m:sSub>
                          </m:e>
                        </m:acc>
                      </m:e>
                    </m:d>
                    <m:f>
                      <m:fPr>
                        <m:ctrlPr>
                          <a:rPr lang="en-US" b="0" i="1" dirty="0" smtClean="0">
                            <a:latin typeface="Cambria Math" panose="02040503050406030204" pitchFamily="18" charset="0"/>
                            <a:ea typeface="Cambria Math"/>
                          </a:rPr>
                        </m:ctrlPr>
                      </m:fPr>
                      <m:num>
                        <m:sSub>
                          <m:sSubPr>
                            <m:ctrlPr>
                              <a:rPr lang="en-US" b="0" i="1" dirty="0" smtClean="0">
                                <a:latin typeface="Cambria Math" panose="02040503050406030204" pitchFamily="18" charset="0"/>
                                <a:ea typeface="Cambria Math"/>
                              </a:rPr>
                            </m:ctrlPr>
                          </m:sSubPr>
                          <m:e>
                            <m:r>
                              <a:rPr lang="en-US" b="0" i="1" dirty="0" smtClean="0">
                                <a:latin typeface="Cambria Math"/>
                                <a:ea typeface="Cambria Math"/>
                              </a:rPr>
                              <m:t>𝛽</m:t>
                            </m:r>
                          </m:e>
                          <m:sub>
                            <m:r>
                              <a:rPr lang="en-US" b="0" i="1" dirty="0" smtClean="0">
                                <a:latin typeface="Cambria Math"/>
                                <a:ea typeface="Cambria Math"/>
                              </a:rPr>
                              <m:t>𝑥</m:t>
                            </m:r>
                          </m:sub>
                        </m:sSub>
                        <m:acc>
                          <m:accPr>
                            <m:chr m:val="̂"/>
                            <m:ctrlPr>
                              <a:rPr lang="en-US" b="0" i="1" dirty="0" smtClean="0">
                                <a:latin typeface="Cambria Math" panose="02040503050406030204" pitchFamily="18" charset="0"/>
                                <a:ea typeface="Cambria Math"/>
                              </a:rPr>
                            </m:ctrlPr>
                          </m:accPr>
                          <m:e>
                            <m:sSub>
                              <m:sSubPr>
                                <m:ctrlPr>
                                  <a:rPr lang="en-US" i="1" dirty="0">
                                    <a:latin typeface="Cambria Math" panose="02040503050406030204" pitchFamily="18" charset="0"/>
                                    <a:ea typeface="Cambria Math"/>
                                  </a:rPr>
                                </m:ctrlPr>
                              </m:sSubPr>
                              <m:e>
                                <m:r>
                                  <a:rPr lang="en-US" i="1" dirty="0">
                                    <a:latin typeface="Cambria Math"/>
                                    <a:ea typeface="Cambria Math"/>
                                  </a:rPr>
                                  <m:t>𝐵</m:t>
                                </m:r>
                              </m:e>
                              <m:sub>
                                <m:r>
                                  <a:rPr lang="en-US" i="1" dirty="0">
                                    <a:latin typeface="Cambria Math"/>
                                    <a:ea typeface="Cambria Math"/>
                                  </a:rPr>
                                  <m:t>𝑥</m:t>
                                </m:r>
                              </m:sub>
                            </m:sSub>
                          </m:e>
                        </m:acc>
                      </m:num>
                      <m:den>
                        <m:r>
                          <a:rPr lang="en-US" b="0" i="1" dirty="0" smtClean="0">
                            <a:latin typeface="Cambria Math"/>
                            <a:ea typeface="Cambria Math"/>
                          </a:rPr>
                          <m:t>2</m:t>
                        </m:r>
                        <m:sSub>
                          <m:sSubPr>
                            <m:ctrlPr>
                              <a:rPr lang="en-US" b="0" i="1" dirty="0" smtClean="0">
                                <a:latin typeface="Cambria Math" panose="02040503050406030204" pitchFamily="18" charset="0"/>
                                <a:ea typeface="Cambria Math"/>
                              </a:rPr>
                            </m:ctrlPr>
                          </m:sSubPr>
                          <m:e>
                            <m:r>
                              <a:rPr lang="en-US" b="0" i="1" dirty="0" smtClean="0">
                                <a:latin typeface="Cambria Math"/>
                                <a:ea typeface="Cambria Math"/>
                              </a:rPr>
                              <m:t>𝐵</m:t>
                            </m:r>
                          </m:e>
                          <m:sub>
                            <m:r>
                              <a:rPr lang="en-US" b="0" i="1" dirty="0" smtClean="0">
                                <a:latin typeface="Cambria Math"/>
                                <a:ea typeface="Cambria Math"/>
                              </a:rPr>
                              <m:t>0</m:t>
                            </m:r>
                          </m:sub>
                        </m:sSub>
                      </m:den>
                    </m:f>
                  </m:oMath>
                </a14:m>
                <a:r>
                  <a:rPr lang="en-US" dirty="0"/>
                  <a:t>z+higher orders 			+oscillating terms</a:t>
                </a:r>
              </a:p>
            </p:txBody>
          </p:sp>
        </mc:Choice>
        <mc:Fallback xmlns="">
          <p:sp>
            <p:nvSpPr>
              <p:cNvPr id="603" name="TextBox 602"/>
              <p:cNvSpPr txBox="1">
                <a:spLocks noRot="1" noChangeAspect="1" noMove="1" noResize="1" noEditPoints="1" noAdjustHandles="1" noChangeArrowheads="1" noChangeShapeType="1" noTextEdit="1"/>
              </p:cNvSpPr>
              <p:nvPr/>
            </p:nvSpPr>
            <p:spPr>
              <a:xfrm>
                <a:off x="123338" y="3024281"/>
                <a:ext cx="4601342" cy="2234586"/>
              </a:xfrm>
              <a:prstGeom prst="rect">
                <a:avLst/>
              </a:prstGeom>
              <a:blipFill>
                <a:blip r:embed="rId4"/>
                <a:stretch>
                  <a:fillRect l="-1060" t="-1362" b="-327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50FF96F-DA31-BD1C-BB8C-DCF579E18002}"/>
              </a:ext>
            </a:extLst>
          </p:cNvPr>
          <p:cNvGrpSpPr/>
          <p:nvPr/>
        </p:nvGrpSpPr>
        <p:grpSpPr>
          <a:xfrm>
            <a:off x="4749628" y="991337"/>
            <a:ext cx="4305470" cy="4175285"/>
            <a:chOff x="4749628" y="991337"/>
            <a:chExt cx="4305470" cy="4175285"/>
          </a:xfrm>
        </p:grpSpPr>
        <p:sp>
          <p:nvSpPr>
            <p:cNvPr id="24" name="AutoShape 3"/>
            <p:cNvSpPr>
              <a:spLocks noChangeAspect="1" noChangeArrowheads="1" noTextEdit="1"/>
            </p:cNvSpPr>
            <p:nvPr/>
          </p:nvSpPr>
          <p:spPr bwMode="auto">
            <a:xfrm>
              <a:off x="4795836" y="1045471"/>
              <a:ext cx="4175124"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 name="Group 205"/>
            <p:cNvGrpSpPr>
              <a:grpSpLocks/>
            </p:cNvGrpSpPr>
            <p:nvPr/>
          </p:nvGrpSpPr>
          <p:grpSpPr bwMode="auto">
            <a:xfrm>
              <a:off x="5351461" y="1174059"/>
              <a:ext cx="3516312" cy="3333751"/>
              <a:chOff x="3230" y="1053"/>
              <a:chExt cx="2215" cy="2100"/>
            </a:xfrm>
          </p:grpSpPr>
          <p:sp>
            <p:nvSpPr>
              <p:cNvPr id="314" name="Freeform 5"/>
              <p:cNvSpPr>
                <a:spLocks/>
              </p:cNvSpPr>
              <p:nvPr/>
            </p:nvSpPr>
            <p:spPr bwMode="auto">
              <a:xfrm>
                <a:off x="3230" y="2590"/>
                <a:ext cx="703" cy="563"/>
              </a:xfrm>
              <a:custGeom>
                <a:avLst/>
                <a:gdLst>
                  <a:gd name="T0" fmla="*/ 76 w 4919"/>
                  <a:gd name="T1" fmla="*/ 707 h 3944"/>
                  <a:gd name="T2" fmla="*/ 236 w 4919"/>
                  <a:gd name="T3" fmla="*/ 699 h 3944"/>
                  <a:gd name="T4" fmla="*/ 311 w 4919"/>
                  <a:gd name="T5" fmla="*/ 682 h 3944"/>
                  <a:gd name="T6" fmla="*/ 462 w 4919"/>
                  <a:gd name="T7" fmla="*/ 673 h 3944"/>
                  <a:gd name="T8" fmla="*/ 538 w 4919"/>
                  <a:gd name="T9" fmla="*/ 665 h 3944"/>
                  <a:gd name="T10" fmla="*/ 614 w 4919"/>
                  <a:gd name="T11" fmla="*/ 657 h 3944"/>
                  <a:gd name="T12" fmla="*/ 698 w 4919"/>
                  <a:gd name="T13" fmla="*/ 648 h 3944"/>
                  <a:gd name="T14" fmla="*/ 774 w 4919"/>
                  <a:gd name="T15" fmla="*/ 640 h 3944"/>
                  <a:gd name="T16" fmla="*/ 850 w 4919"/>
                  <a:gd name="T17" fmla="*/ 632 h 3944"/>
                  <a:gd name="T18" fmla="*/ 926 w 4919"/>
                  <a:gd name="T19" fmla="*/ 623 h 3944"/>
                  <a:gd name="T20" fmla="*/ 1002 w 4919"/>
                  <a:gd name="T21" fmla="*/ 615 h 3944"/>
                  <a:gd name="T22" fmla="*/ 1086 w 4919"/>
                  <a:gd name="T23" fmla="*/ 597 h 3944"/>
                  <a:gd name="T24" fmla="*/ 1162 w 4919"/>
                  <a:gd name="T25" fmla="*/ 589 h 3944"/>
                  <a:gd name="T26" fmla="*/ 1238 w 4919"/>
                  <a:gd name="T27" fmla="*/ 572 h 3944"/>
                  <a:gd name="T28" fmla="*/ 1322 w 4919"/>
                  <a:gd name="T29" fmla="*/ 564 h 3944"/>
                  <a:gd name="T30" fmla="*/ 1398 w 4919"/>
                  <a:gd name="T31" fmla="*/ 547 h 3944"/>
                  <a:gd name="T32" fmla="*/ 1474 w 4919"/>
                  <a:gd name="T33" fmla="*/ 531 h 3944"/>
                  <a:gd name="T34" fmla="*/ 1550 w 4919"/>
                  <a:gd name="T35" fmla="*/ 513 h 3944"/>
                  <a:gd name="T36" fmla="*/ 1626 w 4919"/>
                  <a:gd name="T37" fmla="*/ 496 h 3944"/>
                  <a:gd name="T38" fmla="*/ 1700 w 4919"/>
                  <a:gd name="T39" fmla="*/ 471 h 3944"/>
                  <a:gd name="T40" fmla="*/ 1786 w 4919"/>
                  <a:gd name="T41" fmla="*/ 455 h 3944"/>
                  <a:gd name="T42" fmla="*/ 1862 w 4919"/>
                  <a:gd name="T43" fmla="*/ 429 h 3944"/>
                  <a:gd name="T44" fmla="*/ 1936 w 4919"/>
                  <a:gd name="T45" fmla="*/ 404 h 3944"/>
                  <a:gd name="T46" fmla="*/ 2012 w 4919"/>
                  <a:gd name="T47" fmla="*/ 370 h 3944"/>
                  <a:gd name="T48" fmla="*/ 2088 w 4919"/>
                  <a:gd name="T49" fmla="*/ 345 h 3944"/>
                  <a:gd name="T50" fmla="*/ 2164 w 4919"/>
                  <a:gd name="T51" fmla="*/ 303 h 3944"/>
                  <a:gd name="T52" fmla="*/ 2248 w 4919"/>
                  <a:gd name="T53" fmla="*/ 269 h 3944"/>
                  <a:gd name="T54" fmla="*/ 2324 w 4919"/>
                  <a:gd name="T55" fmla="*/ 236 h 3944"/>
                  <a:gd name="T56" fmla="*/ 2400 w 4919"/>
                  <a:gd name="T57" fmla="*/ 193 h 3944"/>
                  <a:gd name="T58" fmla="*/ 2484 w 4919"/>
                  <a:gd name="T59" fmla="*/ 151 h 3944"/>
                  <a:gd name="T60" fmla="*/ 2560 w 4919"/>
                  <a:gd name="T61" fmla="*/ 109 h 3944"/>
                  <a:gd name="T62" fmla="*/ 2636 w 4919"/>
                  <a:gd name="T63" fmla="*/ 67 h 3944"/>
                  <a:gd name="T64" fmla="*/ 2712 w 4919"/>
                  <a:gd name="T65" fmla="*/ 24 h 3944"/>
                  <a:gd name="T66" fmla="*/ 2788 w 4919"/>
                  <a:gd name="T67" fmla="*/ 8 h 3944"/>
                  <a:gd name="T68" fmla="*/ 2872 w 4919"/>
                  <a:gd name="T69" fmla="*/ 8 h 3944"/>
                  <a:gd name="T70" fmla="*/ 2948 w 4919"/>
                  <a:gd name="T71" fmla="*/ 49 h 3944"/>
                  <a:gd name="T72" fmla="*/ 3024 w 4919"/>
                  <a:gd name="T73" fmla="*/ 143 h 3944"/>
                  <a:gd name="T74" fmla="*/ 3100 w 4919"/>
                  <a:gd name="T75" fmla="*/ 320 h 3944"/>
                  <a:gd name="T76" fmla="*/ 3176 w 4919"/>
                  <a:gd name="T77" fmla="*/ 581 h 3944"/>
                  <a:gd name="T78" fmla="*/ 3250 w 4919"/>
                  <a:gd name="T79" fmla="*/ 935 h 3944"/>
                  <a:gd name="T80" fmla="*/ 3335 w 4919"/>
                  <a:gd name="T81" fmla="*/ 1331 h 3944"/>
                  <a:gd name="T82" fmla="*/ 3411 w 4919"/>
                  <a:gd name="T83" fmla="*/ 1744 h 3944"/>
                  <a:gd name="T84" fmla="*/ 3486 w 4919"/>
                  <a:gd name="T85" fmla="*/ 2157 h 3944"/>
                  <a:gd name="T86" fmla="*/ 3571 w 4919"/>
                  <a:gd name="T87" fmla="*/ 2544 h 3944"/>
                  <a:gd name="T88" fmla="*/ 3647 w 4919"/>
                  <a:gd name="T89" fmla="*/ 2907 h 3944"/>
                  <a:gd name="T90" fmla="*/ 3722 w 4919"/>
                  <a:gd name="T91" fmla="*/ 3244 h 3944"/>
                  <a:gd name="T92" fmla="*/ 3798 w 4919"/>
                  <a:gd name="T93" fmla="*/ 3523 h 3944"/>
                  <a:gd name="T94" fmla="*/ 3874 w 4919"/>
                  <a:gd name="T95" fmla="*/ 3733 h 3944"/>
                  <a:gd name="T96" fmla="*/ 3950 w 4919"/>
                  <a:gd name="T97" fmla="*/ 3868 h 3944"/>
                  <a:gd name="T98" fmla="*/ 4034 w 4919"/>
                  <a:gd name="T99" fmla="*/ 3935 h 3944"/>
                  <a:gd name="T100" fmla="*/ 4110 w 4919"/>
                  <a:gd name="T101" fmla="*/ 3944 h 3944"/>
                  <a:gd name="T102" fmla="*/ 4186 w 4919"/>
                  <a:gd name="T103" fmla="*/ 3876 h 3944"/>
                  <a:gd name="T104" fmla="*/ 4262 w 4919"/>
                  <a:gd name="T105" fmla="*/ 3741 h 3944"/>
                  <a:gd name="T106" fmla="*/ 4338 w 4919"/>
                  <a:gd name="T107" fmla="*/ 3531 h 3944"/>
                  <a:gd name="T108" fmla="*/ 4414 w 4919"/>
                  <a:gd name="T109" fmla="*/ 3252 h 3944"/>
                  <a:gd name="T110" fmla="*/ 4498 w 4919"/>
                  <a:gd name="T111" fmla="*/ 2924 h 3944"/>
                  <a:gd name="T112" fmla="*/ 4574 w 4919"/>
                  <a:gd name="T113" fmla="*/ 2544 h 3944"/>
                  <a:gd name="T114" fmla="*/ 4650 w 4919"/>
                  <a:gd name="T115" fmla="*/ 2148 h 3944"/>
                  <a:gd name="T116" fmla="*/ 4734 w 4919"/>
                  <a:gd name="T117" fmla="*/ 1711 h 3944"/>
                  <a:gd name="T118" fmla="*/ 4809 w 4919"/>
                  <a:gd name="T119" fmla="*/ 1255 h 3944"/>
                  <a:gd name="T120" fmla="*/ 4885 w 4919"/>
                  <a:gd name="T121" fmla="*/ 775 h 3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19" h="3944">
                    <a:moveTo>
                      <a:pt x="0" y="707"/>
                    </a:moveTo>
                    <a:lnTo>
                      <a:pt x="76" y="707"/>
                    </a:lnTo>
                    <a:lnTo>
                      <a:pt x="117" y="699"/>
                    </a:lnTo>
                    <a:lnTo>
                      <a:pt x="236" y="699"/>
                    </a:lnTo>
                    <a:lnTo>
                      <a:pt x="269" y="691"/>
                    </a:lnTo>
                    <a:lnTo>
                      <a:pt x="311" y="682"/>
                    </a:lnTo>
                    <a:lnTo>
                      <a:pt x="421" y="682"/>
                    </a:lnTo>
                    <a:lnTo>
                      <a:pt x="462" y="673"/>
                    </a:lnTo>
                    <a:lnTo>
                      <a:pt x="497" y="673"/>
                    </a:lnTo>
                    <a:lnTo>
                      <a:pt x="538" y="665"/>
                    </a:lnTo>
                    <a:lnTo>
                      <a:pt x="581" y="665"/>
                    </a:lnTo>
                    <a:lnTo>
                      <a:pt x="614" y="657"/>
                    </a:lnTo>
                    <a:lnTo>
                      <a:pt x="657" y="657"/>
                    </a:lnTo>
                    <a:lnTo>
                      <a:pt x="698" y="648"/>
                    </a:lnTo>
                    <a:lnTo>
                      <a:pt x="733" y="648"/>
                    </a:lnTo>
                    <a:lnTo>
                      <a:pt x="774" y="640"/>
                    </a:lnTo>
                    <a:lnTo>
                      <a:pt x="817" y="640"/>
                    </a:lnTo>
                    <a:lnTo>
                      <a:pt x="850" y="632"/>
                    </a:lnTo>
                    <a:lnTo>
                      <a:pt x="893" y="632"/>
                    </a:lnTo>
                    <a:lnTo>
                      <a:pt x="926" y="623"/>
                    </a:lnTo>
                    <a:lnTo>
                      <a:pt x="969" y="623"/>
                    </a:lnTo>
                    <a:lnTo>
                      <a:pt x="1002" y="615"/>
                    </a:lnTo>
                    <a:lnTo>
                      <a:pt x="1043" y="607"/>
                    </a:lnTo>
                    <a:lnTo>
                      <a:pt x="1086" y="597"/>
                    </a:lnTo>
                    <a:lnTo>
                      <a:pt x="1119" y="597"/>
                    </a:lnTo>
                    <a:lnTo>
                      <a:pt x="1162" y="589"/>
                    </a:lnTo>
                    <a:lnTo>
                      <a:pt x="1205" y="581"/>
                    </a:lnTo>
                    <a:lnTo>
                      <a:pt x="1238" y="572"/>
                    </a:lnTo>
                    <a:lnTo>
                      <a:pt x="1279" y="572"/>
                    </a:lnTo>
                    <a:lnTo>
                      <a:pt x="1322" y="564"/>
                    </a:lnTo>
                    <a:lnTo>
                      <a:pt x="1355" y="556"/>
                    </a:lnTo>
                    <a:lnTo>
                      <a:pt x="1398" y="547"/>
                    </a:lnTo>
                    <a:lnTo>
                      <a:pt x="1431" y="539"/>
                    </a:lnTo>
                    <a:lnTo>
                      <a:pt x="1474" y="531"/>
                    </a:lnTo>
                    <a:lnTo>
                      <a:pt x="1507" y="521"/>
                    </a:lnTo>
                    <a:lnTo>
                      <a:pt x="1550" y="513"/>
                    </a:lnTo>
                    <a:lnTo>
                      <a:pt x="1583" y="505"/>
                    </a:lnTo>
                    <a:lnTo>
                      <a:pt x="1626" y="496"/>
                    </a:lnTo>
                    <a:lnTo>
                      <a:pt x="1667" y="480"/>
                    </a:lnTo>
                    <a:lnTo>
                      <a:pt x="1700" y="471"/>
                    </a:lnTo>
                    <a:lnTo>
                      <a:pt x="1743" y="463"/>
                    </a:lnTo>
                    <a:lnTo>
                      <a:pt x="1786" y="455"/>
                    </a:lnTo>
                    <a:lnTo>
                      <a:pt x="1819" y="437"/>
                    </a:lnTo>
                    <a:lnTo>
                      <a:pt x="1862" y="429"/>
                    </a:lnTo>
                    <a:lnTo>
                      <a:pt x="1903" y="412"/>
                    </a:lnTo>
                    <a:lnTo>
                      <a:pt x="1936" y="404"/>
                    </a:lnTo>
                    <a:lnTo>
                      <a:pt x="1979" y="387"/>
                    </a:lnTo>
                    <a:lnTo>
                      <a:pt x="2012" y="370"/>
                    </a:lnTo>
                    <a:lnTo>
                      <a:pt x="2055" y="353"/>
                    </a:lnTo>
                    <a:lnTo>
                      <a:pt x="2088" y="345"/>
                    </a:lnTo>
                    <a:lnTo>
                      <a:pt x="2131" y="328"/>
                    </a:lnTo>
                    <a:lnTo>
                      <a:pt x="2164" y="303"/>
                    </a:lnTo>
                    <a:lnTo>
                      <a:pt x="2207" y="295"/>
                    </a:lnTo>
                    <a:lnTo>
                      <a:pt x="2248" y="269"/>
                    </a:lnTo>
                    <a:lnTo>
                      <a:pt x="2283" y="252"/>
                    </a:lnTo>
                    <a:lnTo>
                      <a:pt x="2324" y="236"/>
                    </a:lnTo>
                    <a:lnTo>
                      <a:pt x="2367" y="219"/>
                    </a:lnTo>
                    <a:lnTo>
                      <a:pt x="2400" y="193"/>
                    </a:lnTo>
                    <a:lnTo>
                      <a:pt x="2443" y="168"/>
                    </a:lnTo>
                    <a:lnTo>
                      <a:pt x="2484" y="151"/>
                    </a:lnTo>
                    <a:lnTo>
                      <a:pt x="2519" y="125"/>
                    </a:lnTo>
                    <a:lnTo>
                      <a:pt x="2560" y="109"/>
                    </a:lnTo>
                    <a:lnTo>
                      <a:pt x="2593" y="84"/>
                    </a:lnTo>
                    <a:lnTo>
                      <a:pt x="2636" y="67"/>
                    </a:lnTo>
                    <a:lnTo>
                      <a:pt x="2669" y="49"/>
                    </a:lnTo>
                    <a:lnTo>
                      <a:pt x="2712" y="24"/>
                    </a:lnTo>
                    <a:lnTo>
                      <a:pt x="2745" y="16"/>
                    </a:lnTo>
                    <a:lnTo>
                      <a:pt x="2788" y="8"/>
                    </a:lnTo>
                    <a:lnTo>
                      <a:pt x="2829" y="0"/>
                    </a:lnTo>
                    <a:lnTo>
                      <a:pt x="2872" y="8"/>
                    </a:lnTo>
                    <a:lnTo>
                      <a:pt x="2905" y="24"/>
                    </a:lnTo>
                    <a:lnTo>
                      <a:pt x="2948" y="49"/>
                    </a:lnTo>
                    <a:lnTo>
                      <a:pt x="2990" y="92"/>
                    </a:lnTo>
                    <a:lnTo>
                      <a:pt x="3024" y="143"/>
                    </a:lnTo>
                    <a:lnTo>
                      <a:pt x="3065" y="219"/>
                    </a:lnTo>
                    <a:lnTo>
                      <a:pt x="3100" y="320"/>
                    </a:lnTo>
                    <a:lnTo>
                      <a:pt x="3141" y="446"/>
                    </a:lnTo>
                    <a:lnTo>
                      <a:pt x="3176" y="581"/>
                    </a:lnTo>
                    <a:lnTo>
                      <a:pt x="3217" y="749"/>
                    </a:lnTo>
                    <a:lnTo>
                      <a:pt x="3250" y="935"/>
                    </a:lnTo>
                    <a:lnTo>
                      <a:pt x="3293" y="1129"/>
                    </a:lnTo>
                    <a:lnTo>
                      <a:pt x="3335" y="1331"/>
                    </a:lnTo>
                    <a:lnTo>
                      <a:pt x="3369" y="1533"/>
                    </a:lnTo>
                    <a:lnTo>
                      <a:pt x="3411" y="1744"/>
                    </a:lnTo>
                    <a:lnTo>
                      <a:pt x="3453" y="1955"/>
                    </a:lnTo>
                    <a:lnTo>
                      <a:pt x="3486" y="2157"/>
                    </a:lnTo>
                    <a:lnTo>
                      <a:pt x="3529" y="2351"/>
                    </a:lnTo>
                    <a:lnTo>
                      <a:pt x="3571" y="2544"/>
                    </a:lnTo>
                    <a:lnTo>
                      <a:pt x="3605" y="2729"/>
                    </a:lnTo>
                    <a:lnTo>
                      <a:pt x="3647" y="2907"/>
                    </a:lnTo>
                    <a:lnTo>
                      <a:pt x="3681" y="3084"/>
                    </a:lnTo>
                    <a:lnTo>
                      <a:pt x="3722" y="3244"/>
                    </a:lnTo>
                    <a:lnTo>
                      <a:pt x="3757" y="3387"/>
                    </a:lnTo>
                    <a:lnTo>
                      <a:pt x="3798" y="3523"/>
                    </a:lnTo>
                    <a:lnTo>
                      <a:pt x="3833" y="3632"/>
                    </a:lnTo>
                    <a:lnTo>
                      <a:pt x="3874" y="3733"/>
                    </a:lnTo>
                    <a:lnTo>
                      <a:pt x="3917" y="3809"/>
                    </a:lnTo>
                    <a:lnTo>
                      <a:pt x="3950" y="3868"/>
                    </a:lnTo>
                    <a:lnTo>
                      <a:pt x="3993" y="3909"/>
                    </a:lnTo>
                    <a:lnTo>
                      <a:pt x="4034" y="3935"/>
                    </a:lnTo>
                    <a:lnTo>
                      <a:pt x="4068" y="3944"/>
                    </a:lnTo>
                    <a:lnTo>
                      <a:pt x="4110" y="3944"/>
                    </a:lnTo>
                    <a:lnTo>
                      <a:pt x="4152" y="3919"/>
                    </a:lnTo>
                    <a:lnTo>
                      <a:pt x="4186" y="3876"/>
                    </a:lnTo>
                    <a:lnTo>
                      <a:pt x="4228" y="3817"/>
                    </a:lnTo>
                    <a:lnTo>
                      <a:pt x="4262" y="3741"/>
                    </a:lnTo>
                    <a:lnTo>
                      <a:pt x="4304" y="3640"/>
                    </a:lnTo>
                    <a:lnTo>
                      <a:pt x="4338" y="3531"/>
                    </a:lnTo>
                    <a:lnTo>
                      <a:pt x="4379" y="3404"/>
                    </a:lnTo>
                    <a:lnTo>
                      <a:pt x="4414" y="3252"/>
                    </a:lnTo>
                    <a:lnTo>
                      <a:pt x="4455" y="3092"/>
                    </a:lnTo>
                    <a:lnTo>
                      <a:pt x="4498" y="2924"/>
                    </a:lnTo>
                    <a:lnTo>
                      <a:pt x="4531" y="2739"/>
                    </a:lnTo>
                    <a:lnTo>
                      <a:pt x="4574" y="2544"/>
                    </a:lnTo>
                    <a:lnTo>
                      <a:pt x="4615" y="2351"/>
                    </a:lnTo>
                    <a:lnTo>
                      <a:pt x="4650" y="2148"/>
                    </a:lnTo>
                    <a:lnTo>
                      <a:pt x="4691" y="1929"/>
                    </a:lnTo>
                    <a:lnTo>
                      <a:pt x="4734" y="1711"/>
                    </a:lnTo>
                    <a:lnTo>
                      <a:pt x="4767" y="1483"/>
                    </a:lnTo>
                    <a:lnTo>
                      <a:pt x="4809" y="1255"/>
                    </a:lnTo>
                    <a:lnTo>
                      <a:pt x="4843" y="1011"/>
                    </a:lnTo>
                    <a:lnTo>
                      <a:pt x="4885" y="775"/>
                    </a:lnTo>
                    <a:lnTo>
                      <a:pt x="4919" y="54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Freeform 6"/>
              <p:cNvSpPr>
                <a:spLocks/>
              </p:cNvSpPr>
              <p:nvPr/>
            </p:nvSpPr>
            <p:spPr bwMode="auto">
              <a:xfrm>
                <a:off x="3928" y="2308"/>
                <a:ext cx="704" cy="842"/>
              </a:xfrm>
              <a:custGeom>
                <a:avLst/>
                <a:gdLst>
                  <a:gd name="T0" fmla="*/ 76 w 4927"/>
                  <a:gd name="T1" fmla="*/ 2293 h 5892"/>
                  <a:gd name="T2" fmla="*/ 194 w 4927"/>
                  <a:gd name="T3" fmla="*/ 1652 h 5892"/>
                  <a:gd name="T4" fmla="*/ 312 w 4927"/>
                  <a:gd name="T5" fmla="*/ 1079 h 5892"/>
                  <a:gd name="T6" fmla="*/ 430 w 4927"/>
                  <a:gd name="T7" fmla="*/ 598 h 5892"/>
                  <a:gd name="T8" fmla="*/ 539 w 4927"/>
                  <a:gd name="T9" fmla="*/ 253 h 5892"/>
                  <a:gd name="T10" fmla="*/ 657 w 4927"/>
                  <a:gd name="T11" fmla="*/ 76 h 5892"/>
                  <a:gd name="T12" fmla="*/ 775 w 4927"/>
                  <a:gd name="T13" fmla="*/ 50 h 5892"/>
                  <a:gd name="T14" fmla="*/ 893 w 4927"/>
                  <a:gd name="T15" fmla="*/ 169 h 5892"/>
                  <a:gd name="T16" fmla="*/ 1011 w 4927"/>
                  <a:gd name="T17" fmla="*/ 455 h 5892"/>
                  <a:gd name="T18" fmla="*/ 1120 w 4927"/>
                  <a:gd name="T19" fmla="*/ 893 h 5892"/>
                  <a:gd name="T20" fmla="*/ 1238 w 4927"/>
                  <a:gd name="T21" fmla="*/ 1433 h 5892"/>
                  <a:gd name="T22" fmla="*/ 1356 w 4927"/>
                  <a:gd name="T23" fmla="*/ 2048 h 5892"/>
                  <a:gd name="T24" fmla="*/ 1474 w 4927"/>
                  <a:gd name="T25" fmla="*/ 2730 h 5892"/>
                  <a:gd name="T26" fmla="*/ 1592 w 4927"/>
                  <a:gd name="T27" fmla="*/ 3430 h 5892"/>
                  <a:gd name="T28" fmla="*/ 1702 w 4927"/>
                  <a:gd name="T29" fmla="*/ 4088 h 5892"/>
                  <a:gd name="T30" fmla="*/ 1820 w 4927"/>
                  <a:gd name="T31" fmla="*/ 4678 h 5892"/>
                  <a:gd name="T32" fmla="*/ 1938 w 4927"/>
                  <a:gd name="T33" fmla="*/ 5192 h 5892"/>
                  <a:gd name="T34" fmla="*/ 2055 w 4927"/>
                  <a:gd name="T35" fmla="*/ 5588 h 5892"/>
                  <a:gd name="T36" fmla="*/ 2174 w 4927"/>
                  <a:gd name="T37" fmla="*/ 5816 h 5892"/>
                  <a:gd name="T38" fmla="*/ 2283 w 4927"/>
                  <a:gd name="T39" fmla="*/ 5892 h 5892"/>
                  <a:gd name="T40" fmla="*/ 2401 w 4927"/>
                  <a:gd name="T41" fmla="*/ 5816 h 5892"/>
                  <a:gd name="T42" fmla="*/ 2519 w 4927"/>
                  <a:gd name="T43" fmla="*/ 5580 h 5892"/>
                  <a:gd name="T44" fmla="*/ 2636 w 4927"/>
                  <a:gd name="T45" fmla="*/ 5184 h 5892"/>
                  <a:gd name="T46" fmla="*/ 2755 w 4927"/>
                  <a:gd name="T47" fmla="*/ 4669 h 5892"/>
                  <a:gd name="T48" fmla="*/ 2864 w 4927"/>
                  <a:gd name="T49" fmla="*/ 4070 h 5892"/>
                  <a:gd name="T50" fmla="*/ 2982 w 4927"/>
                  <a:gd name="T51" fmla="*/ 3413 h 5892"/>
                  <a:gd name="T52" fmla="*/ 3100 w 4927"/>
                  <a:gd name="T53" fmla="*/ 2705 h 5892"/>
                  <a:gd name="T54" fmla="*/ 3218 w 4927"/>
                  <a:gd name="T55" fmla="*/ 2022 h 5892"/>
                  <a:gd name="T56" fmla="*/ 3336 w 4927"/>
                  <a:gd name="T57" fmla="*/ 1408 h 5892"/>
                  <a:gd name="T58" fmla="*/ 3445 w 4927"/>
                  <a:gd name="T59" fmla="*/ 860 h 5892"/>
                  <a:gd name="T60" fmla="*/ 3563 w 4927"/>
                  <a:gd name="T61" fmla="*/ 421 h 5892"/>
                  <a:gd name="T62" fmla="*/ 3681 w 4927"/>
                  <a:gd name="T63" fmla="*/ 135 h 5892"/>
                  <a:gd name="T64" fmla="*/ 3799 w 4927"/>
                  <a:gd name="T65" fmla="*/ 9 h 5892"/>
                  <a:gd name="T66" fmla="*/ 3917 w 4927"/>
                  <a:gd name="T67" fmla="*/ 34 h 5892"/>
                  <a:gd name="T68" fmla="*/ 4026 w 4927"/>
                  <a:gd name="T69" fmla="*/ 210 h 5892"/>
                  <a:gd name="T70" fmla="*/ 4153 w 4927"/>
                  <a:gd name="T71" fmla="*/ 548 h 5892"/>
                  <a:gd name="T72" fmla="*/ 4270 w 4927"/>
                  <a:gd name="T73" fmla="*/ 1029 h 5892"/>
                  <a:gd name="T74" fmla="*/ 4381 w 4927"/>
                  <a:gd name="T75" fmla="*/ 1601 h 5892"/>
                  <a:gd name="T76" fmla="*/ 4498 w 4927"/>
                  <a:gd name="T77" fmla="*/ 2242 h 5892"/>
                  <a:gd name="T78" fmla="*/ 4617 w 4927"/>
                  <a:gd name="T79" fmla="*/ 2933 h 5892"/>
                  <a:gd name="T80" fmla="*/ 4734 w 4927"/>
                  <a:gd name="T81" fmla="*/ 3624 h 5892"/>
                  <a:gd name="T82" fmla="*/ 4853 w 4927"/>
                  <a:gd name="T83" fmla="*/ 4265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7" h="5892">
                    <a:moveTo>
                      <a:pt x="0" y="2748"/>
                    </a:moveTo>
                    <a:lnTo>
                      <a:pt x="34" y="2520"/>
                    </a:lnTo>
                    <a:lnTo>
                      <a:pt x="76" y="2293"/>
                    </a:lnTo>
                    <a:lnTo>
                      <a:pt x="118" y="2073"/>
                    </a:lnTo>
                    <a:lnTo>
                      <a:pt x="152" y="1854"/>
                    </a:lnTo>
                    <a:lnTo>
                      <a:pt x="194" y="1652"/>
                    </a:lnTo>
                    <a:lnTo>
                      <a:pt x="236" y="1458"/>
                    </a:lnTo>
                    <a:lnTo>
                      <a:pt x="270" y="1265"/>
                    </a:lnTo>
                    <a:lnTo>
                      <a:pt x="312" y="1079"/>
                    </a:lnTo>
                    <a:lnTo>
                      <a:pt x="354" y="910"/>
                    </a:lnTo>
                    <a:lnTo>
                      <a:pt x="388" y="750"/>
                    </a:lnTo>
                    <a:lnTo>
                      <a:pt x="430" y="598"/>
                    </a:lnTo>
                    <a:lnTo>
                      <a:pt x="463" y="463"/>
                    </a:lnTo>
                    <a:lnTo>
                      <a:pt x="506" y="354"/>
                    </a:lnTo>
                    <a:lnTo>
                      <a:pt x="539" y="253"/>
                    </a:lnTo>
                    <a:lnTo>
                      <a:pt x="581" y="177"/>
                    </a:lnTo>
                    <a:lnTo>
                      <a:pt x="615" y="118"/>
                    </a:lnTo>
                    <a:lnTo>
                      <a:pt x="657" y="76"/>
                    </a:lnTo>
                    <a:lnTo>
                      <a:pt x="699" y="50"/>
                    </a:lnTo>
                    <a:lnTo>
                      <a:pt x="733" y="42"/>
                    </a:lnTo>
                    <a:lnTo>
                      <a:pt x="775" y="50"/>
                    </a:lnTo>
                    <a:lnTo>
                      <a:pt x="817" y="76"/>
                    </a:lnTo>
                    <a:lnTo>
                      <a:pt x="851" y="118"/>
                    </a:lnTo>
                    <a:lnTo>
                      <a:pt x="893" y="169"/>
                    </a:lnTo>
                    <a:lnTo>
                      <a:pt x="935" y="245"/>
                    </a:lnTo>
                    <a:lnTo>
                      <a:pt x="969" y="346"/>
                    </a:lnTo>
                    <a:lnTo>
                      <a:pt x="1011" y="455"/>
                    </a:lnTo>
                    <a:lnTo>
                      <a:pt x="1045" y="590"/>
                    </a:lnTo>
                    <a:lnTo>
                      <a:pt x="1087" y="733"/>
                    </a:lnTo>
                    <a:lnTo>
                      <a:pt x="1120" y="893"/>
                    </a:lnTo>
                    <a:lnTo>
                      <a:pt x="1163" y="1062"/>
                    </a:lnTo>
                    <a:lnTo>
                      <a:pt x="1196" y="1247"/>
                    </a:lnTo>
                    <a:lnTo>
                      <a:pt x="1238" y="1433"/>
                    </a:lnTo>
                    <a:lnTo>
                      <a:pt x="1281" y="1635"/>
                    </a:lnTo>
                    <a:lnTo>
                      <a:pt x="1314" y="1837"/>
                    </a:lnTo>
                    <a:lnTo>
                      <a:pt x="1356" y="2048"/>
                    </a:lnTo>
                    <a:lnTo>
                      <a:pt x="1398" y="2268"/>
                    </a:lnTo>
                    <a:lnTo>
                      <a:pt x="1432" y="2494"/>
                    </a:lnTo>
                    <a:lnTo>
                      <a:pt x="1474" y="2730"/>
                    </a:lnTo>
                    <a:lnTo>
                      <a:pt x="1517" y="2966"/>
                    </a:lnTo>
                    <a:lnTo>
                      <a:pt x="1550" y="3202"/>
                    </a:lnTo>
                    <a:lnTo>
                      <a:pt x="1592" y="3430"/>
                    </a:lnTo>
                    <a:lnTo>
                      <a:pt x="1626" y="3658"/>
                    </a:lnTo>
                    <a:lnTo>
                      <a:pt x="1668" y="3877"/>
                    </a:lnTo>
                    <a:lnTo>
                      <a:pt x="1702" y="4088"/>
                    </a:lnTo>
                    <a:lnTo>
                      <a:pt x="1744" y="4298"/>
                    </a:lnTo>
                    <a:lnTo>
                      <a:pt x="1777" y="4492"/>
                    </a:lnTo>
                    <a:lnTo>
                      <a:pt x="1820" y="4678"/>
                    </a:lnTo>
                    <a:lnTo>
                      <a:pt x="1862" y="4864"/>
                    </a:lnTo>
                    <a:lnTo>
                      <a:pt x="1895" y="5032"/>
                    </a:lnTo>
                    <a:lnTo>
                      <a:pt x="1938" y="5192"/>
                    </a:lnTo>
                    <a:lnTo>
                      <a:pt x="1979" y="5336"/>
                    </a:lnTo>
                    <a:lnTo>
                      <a:pt x="2013" y="5470"/>
                    </a:lnTo>
                    <a:lnTo>
                      <a:pt x="2055" y="5588"/>
                    </a:lnTo>
                    <a:lnTo>
                      <a:pt x="2098" y="5681"/>
                    </a:lnTo>
                    <a:lnTo>
                      <a:pt x="2131" y="5757"/>
                    </a:lnTo>
                    <a:lnTo>
                      <a:pt x="2174" y="5816"/>
                    </a:lnTo>
                    <a:lnTo>
                      <a:pt x="2207" y="5857"/>
                    </a:lnTo>
                    <a:lnTo>
                      <a:pt x="2249" y="5882"/>
                    </a:lnTo>
                    <a:lnTo>
                      <a:pt x="2283" y="5892"/>
                    </a:lnTo>
                    <a:lnTo>
                      <a:pt x="2325" y="5882"/>
                    </a:lnTo>
                    <a:lnTo>
                      <a:pt x="2367" y="5857"/>
                    </a:lnTo>
                    <a:lnTo>
                      <a:pt x="2401" y="5816"/>
                    </a:lnTo>
                    <a:lnTo>
                      <a:pt x="2443" y="5757"/>
                    </a:lnTo>
                    <a:lnTo>
                      <a:pt x="2485" y="5681"/>
                    </a:lnTo>
                    <a:lnTo>
                      <a:pt x="2519" y="5580"/>
                    </a:lnTo>
                    <a:lnTo>
                      <a:pt x="2561" y="5461"/>
                    </a:lnTo>
                    <a:lnTo>
                      <a:pt x="2603" y="5336"/>
                    </a:lnTo>
                    <a:lnTo>
                      <a:pt x="2636" y="5184"/>
                    </a:lnTo>
                    <a:lnTo>
                      <a:pt x="2679" y="5024"/>
                    </a:lnTo>
                    <a:lnTo>
                      <a:pt x="2712" y="4854"/>
                    </a:lnTo>
                    <a:lnTo>
                      <a:pt x="2755" y="4669"/>
                    </a:lnTo>
                    <a:lnTo>
                      <a:pt x="2788" y="4476"/>
                    </a:lnTo>
                    <a:lnTo>
                      <a:pt x="2831" y="4281"/>
                    </a:lnTo>
                    <a:lnTo>
                      <a:pt x="2864" y="4070"/>
                    </a:lnTo>
                    <a:lnTo>
                      <a:pt x="2906" y="3860"/>
                    </a:lnTo>
                    <a:lnTo>
                      <a:pt x="2948" y="3641"/>
                    </a:lnTo>
                    <a:lnTo>
                      <a:pt x="2982" y="3413"/>
                    </a:lnTo>
                    <a:lnTo>
                      <a:pt x="3024" y="3177"/>
                    </a:lnTo>
                    <a:lnTo>
                      <a:pt x="3067" y="2950"/>
                    </a:lnTo>
                    <a:lnTo>
                      <a:pt x="3100" y="2705"/>
                    </a:lnTo>
                    <a:lnTo>
                      <a:pt x="3142" y="2478"/>
                    </a:lnTo>
                    <a:lnTo>
                      <a:pt x="3184" y="2250"/>
                    </a:lnTo>
                    <a:lnTo>
                      <a:pt x="3218" y="2022"/>
                    </a:lnTo>
                    <a:lnTo>
                      <a:pt x="3260" y="1812"/>
                    </a:lnTo>
                    <a:lnTo>
                      <a:pt x="3293" y="1610"/>
                    </a:lnTo>
                    <a:lnTo>
                      <a:pt x="3336" y="1408"/>
                    </a:lnTo>
                    <a:lnTo>
                      <a:pt x="3369" y="1222"/>
                    </a:lnTo>
                    <a:lnTo>
                      <a:pt x="3412" y="1037"/>
                    </a:lnTo>
                    <a:lnTo>
                      <a:pt x="3445" y="860"/>
                    </a:lnTo>
                    <a:lnTo>
                      <a:pt x="3488" y="708"/>
                    </a:lnTo>
                    <a:lnTo>
                      <a:pt x="3529" y="557"/>
                    </a:lnTo>
                    <a:lnTo>
                      <a:pt x="3563" y="421"/>
                    </a:lnTo>
                    <a:lnTo>
                      <a:pt x="3605" y="312"/>
                    </a:lnTo>
                    <a:lnTo>
                      <a:pt x="3648" y="219"/>
                    </a:lnTo>
                    <a:lnTo>
                      <a:pt x="3681" y="135"/>
                    </a:lnTo>
                    <a:lnTo>
                      <a:pt x="3724" y="76"/>
                    </a:lnTo>
                    <a:lnTo>
                      <a:pt x="3765" y="34"/>
                    </a:lnTo>
                    <a:lnTo>
                      <a:pt x="3799" y="9"/>
                    </a:lnTo>
                    <a:lnTo>
                      <a:pt x="3841" y="0"/>
                    </a:lnTo>
                    <a:lnTo>
                      <a:pt x="3875" y="9"/>
                    </a:lnTo>
                    <a:lnTo>
                      <a:pt x="3917" y="34"/>
                    </a:lnTo>
                    <a:lnTo>
                      <a:pt x="3950" y="76"/>
                    </a:lnTo>
                    <a:lnTo>
                      <a:pt x="3993" y="135"/>
                    </a:lnTo>
                    <a:lnTo>
                      <a:pt x="4026" y="210"/>
                    </a:lnTo>
                    <a:lnTo>
                      <a:pt x="4069" y="303"/>
                    </a:lnTo>
                    <a:lnTo>
                      <a:pt x="4110" y="421"/>
                    </a:lnTo>
                    <a:lnTo>
                      <a:pt x="4153" y="548"/>
                    </a:lnTo>
                    <a:lnTo>
                      <a:pt x="4186" y="699"/>
                    </a:lnTo>
                    <a:lnTo>
                      <a:pt x="4229" y="860"/>
                    </a:lnTo>
                    <a:lnTo>
                      <a:pt x="4270" y="1029"/>
                    </a:lnTo>
                    <a:lnTo>
                      <a:pt x="4305" y="1214"/>
                    </a:lnTo>
                    <a:lnTo>
                      <a:pt x="4346" y="1399"/>
                    </a:lnTo>
                    <a:lnTo>
                      <a:pt x="4381" y="1601"/>
                    </a:lnTo>
                    <a:lnTo>
                      <a:pt x="4422" y="1804"/>
                    </a:lnTo>
                    <a:lnTo>
                      <a:pt x="4457" y="2014"/>
                    </a:lnTo>
                    <a:lnTo>
                      <a:pt x="4498" y="2242"/>
                    </a:lnTo>
                    <a:lnTo>
                      <a:pt x="4532" y="2469"/>
                    </a:lnTo>
                    <a:lnTo>
                      <a:pt x="4574" y="2697"/>
                    </a:lnTo>
                    <a:lnTo>
                      <a:pt x="4617" y="2933"/>
                    </a:lnTo>
                    <a:lnTo>
                      <a:pt x="4650" y="3161"/>
                    </a:lnTo>
                    <a:lnTo>
                      <a:pt x="4691" y="3397"/>
                    </a:lnTo>
                    <a:lnTo>
                      <a:pt x="4734" y="3624"/>
                    </a:lnTo>
                    <a:lnTo>
                      <a:pt x="4767" y="3844"/>
                    </a:lnTo>
                    <a:lnTo>
                      <a:pt x="4810" y="4062"/>
                    </a:lnTo>
                    <a:lnTo>
                      <a:pt x="4853" y="4265"/>
                    </a:lnTo>
                    <a:lnTo>
                      <a:pt x="4886" y="4466"/>
                    </a:lnTo>
                    <a:lnTo>
                      <a:pt x="4927" y="4653"/>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7"/>
              <p:cNvSpPr>
                <a:spLocks/>
              </p:cNvSpPr>
              <p:nvPr/>
            </p:nvSpPr>
            <p:spPr bwMode="auto">
              <a:xfrm>
                <a:off x="4626" y="2305"/>
                <a:ext cx="704" cy="840"/>
              </a:xfrm>
              <a:custGeom>
                <a:avLst/>
                <a:gdLst>
                  <a:gd name="T0" fmla="*/ 41 w 4928"/>
                  <a:gd name="T1" fmla="*/ 4670 h 5874"/>
                  <a:gd name="T2" fmla="*/ 117 w 4928"/>
                  <a:gd name="T3" fmla="*/ 5023 h 5874"/>
                  <a:gd name="T4" fmla="*/ 193 w 4928"/>
                  <a:gd name="T5" fmla="*/ 5327 h 5874"/>
                  <a:gd name="T6" fmla="*/ 269 w 4928"/>
                  <a:gd name="T7" fmla="*/ 5571 h 5874"/>
                  <a:gd name="T8" fmla="*/ 345 w 4928"/>
                  <a:gd name="T9" fmla="*/ 5749 h 5874"/>
                  <a:gd name="T10" fmla="*/ 429 w 4928"/>
                  <a:gd name="T11" fmla="*/ 5849 h 5874"/>
                  <a:gd name="T12" fmla="*/ 548 w 4928"/>
                  <a:gd name="T13" fmla="*/ 5874 h 5874"/>
                  <a:gd name="T14" fmla="*/ 624 w 4928"/>
                  <a:gd name="T15" fmla="*/ 5807 h 5874"/>
                  <a:gd name="T16" fmla="*/ 700 w 4928"/>
                  <a:gd name="T17" fmla="*/ 5673 h 5874"/>
                  <a:gd name="T18" fmla="*/ 774 w 4928"/>
                  <a:gd name="T19" fmla="*/ 5453 h 5874"/>
                  <a:gd name="T20" fmla="*/ 850 w 4928"/>
                  <a:gd name="T21" fmla="*/ 5175 h 5874"/>
                  <a:gd name="T22" fmla="*/ 926 w 4928"/>
                  <a:gd name="T23" fmla="*/ 4846 h 5874"/>
                  <a:gd name="T24" fmla="*/ 1010 w 4928"/>
                  <a:gd name="T25" fmla="*/ 4467 h 5874"/>
                  <a:gd name="T26" fmla="*/ 1086 w 4928"/>
                  <a:gd name="T27" fmla="*/ 4071 h 5874"/>
                  <a:gd name="T28" fmla="*/ 1162 w 4928"/>
                  <a:gd name="T29" fmla="*/ 3633 h 5874"/>
                  <a:gd name="T30" fmla="*/ 1238 w 4928"/>
                  <a:gd name="T31" fmla="*/ 3178 h 5874"/>
                  <a:gd name="T32" fmla="*/ 1314 w 4928"/>
                  <a:gd name="T33" fmla="*/ 2706 h 5874"/>
                  <a:gd name="T34" fmla="*/ 1398 w 4928"/>
                  <a:gd name="T35" fmla="*/ 2242 h 5874"/>
                  <a:gd name="T36" fmla="*/ 1474 w 4928"/>
                  <a:gd name="T37" fmla="*/ 1812 h 5874"/>
                  <a:gd name="T38" fmla="*/ 1550 w 4928"/>
                  <a:gd name="T39" fmla="*/ 1407 h 5874"/>
                  <a:gd name="T40" fmla="*/ 1634 w 4928"/>
                  <a:gd name="T41" fmla="*/ 1028 h 5874"/>
                  <a:gd name="T42" fmla="*/ 1710 w 4928"/>
                  <a:gd name="T43" fmla="*/ 699 h 5874"/>
                  <a:gd name="T44" fmla="*/ 1786 w 4928"/>
                  <a:gd name="T45" fmla="*/ 422 h 5874"/>
                  <a:gd name="T46" fmla="*/ 1862 w 4928"/>
                  <a:gd name="T47" fmla="*/ 211 h 5874"/>
                  <a:gd name="T48" fmla="*/ 1938 w 4928"/>
                  <a:gd name="T49" fmla="*/ 76 h 5874"/>
                  <a:gd name="T50" fmla="*/ 2014 w 4928"/>
                  <a:gd name="T51" fmla="*/ 8 h 5874"/>
                  <a:gd name="T52" fmla="*/ 2098 w 4928"/>
                  <a:gd name="T53" fmla="*/ 8 h 5874"/>
                  <a:gd name="T54" fmla="*/ 2173 w 4928"/>
                  <a:gd name="T55" fmla="*/ 76 h 5874"/>
                  <a:gd name="T56" fmla="*/ 2249 w 4928"/>
                  <a:gd name="T57" fmla="*/ 211 h 5874"/>
                  <a:gd name="T58" fmla="*/ 2324 w 4928"/>
                  <a:gd name="T59" fmla="*/ 422 h 5874"/>
                  <a:gd name="T60" fmla="*/ 2400 w 4928"/>
                  <a:gd name="T61" fmla="*/ 699 h 5874"/>
                  <a:gd name="T62" fmla="*/ 2476 w 4928"/>
                  <a:gd name="T63" fmla="*/ 1028 h 5874"/>
                  <a:gd name="T64" fmla="*/ 2560 w 4928"/>
                  <a:gd name="T65" fmla="*/ 1399 h 5874"/>
                  <a:gd name="T66" fmla="*/ 2636 w 4928"/>
                  <a:gd name="T67" fmla="*/ 1803 h 5874"/>
                  <a:gd name="T68" fmla="*/ 2712 w 4928"/>
                  <a:gd name="T69" fmla="*/ 2234 h 5874"/>
                  <a:gd name="T70" fmla="*/ 2796 w 4928"/>
                  <a:gd name="T71" fmla="*/ 2697 h 5874"/>
                  <a:gd name="T72" fmla="*/ 2872 w 4928"/>
                  <a:gd name="T73" fmla="*/ 3169 h 5874"/>
                  <a:gd name="T74" fmla="*/ 2948 w 4928"/>
                  <a:gd name="T75" fmla="*/ 3625 h 5874"/>
                  <a:gd name="T76" fmla="*/ 3024 w 4928"/>
                  <a:gd name="T77" fmla="*/ 4062 h 5874"/>
                  <a:gd name="T78" fmla="*/ 3100 w 4928"/>
                  <a:gd name="T79" fmla="*/ 4467 h 5874"/>
                  <a:gd name="T80" fmla="*/ 3176 w 4928"/>
                  <a:gd name="T81" fmla="*/ 4838 h 5874"/>
                  <a:gd name="T82" fmla="*/ 3260 w 4928"/>
                  <a:gd name="T83" fmla="*/ 5166 h 5874"/>
                  <a:gd name="T84" fmla="*/ 3336 w 4928"/>
                  <a:gd name="T85" fmla="*/ 5445 h 5874"/>
                  <a:gd name="T86" fmla="*/ 3412 w 4928"/>
                  <a:gd name="T87" fmla="*/ 5655 h 5874"/>
                  <a:gd name="T88" fmla="*/ 3487 w 4928"/>
                  <a:gd name="T89" fmla="*/ 5790 h 5874"/>
                  <a:gd name="T90" fmla="*/ 3563 w 4928"/>
                  <a:gd name="T91" fmla="*/ 5858 h 5874"/>
                  <a:gd name="T92" fmla="*/ 3647 w 4928"/>
                  <a:gd name="T93" fmla="*/ 5858 h 5874"/>
                  <a:gd name="T94" fmla="*/ 3723 w 4928"/>
                  <a:gd name="T95" fmla="*/ 5790 h 5874"/>
                  <a:gd name="T96" fmla="*/ 3799 w 4928"/>
                  <a:gd name="T97" fmla="*/ 5655 h 5874"/>
                  <a:gd name="T98" fmla="*/ 3883 w 4928"/>
                  <a:gd name="T99" fmla="*/ 5445 h 5874"/>
                  <a:gd name="T100" fmla="*/ 3959 w 4928"/>
                  <a:gd name="T101" fmla="*/ 5166 h 5874"/>
                  <a:gd name="T102" fmla="*/ 4035 w 4928"/>
                  <a:gd name="T103" fmla="*/ 4830 h 5874"/>
                  <a:gd name="T104" fmla="*/ 4110 w 4928"/>
                  <a:gd name="T105" fmla="*/ 4459 h 5874"/>
                  <a:gd name="T106" fmla="*/ 4186 w 4928"/>
                  <a:gd name="T107" fmla="*/ 4054 h 5874"/>
                  <a:gd name="T108" fmla="*/ 4262 w 4928"/>
                  <a:gd name="T109" fmla="*/ 3625 h 5874"/>
                  <a:gd name="T110" fmla="*/ 4346 w 4928"/>
                  <a:gd name="T111" fmla="*/ 3161 h 5874"/>
                  <a:gd name="T112" fmla="*/ 4422 w 4928"/>
                  <a:gd name="T113" fmla="*/ 2689 h 5874"/>
                  <a:gd name="T114" fmla="*/ 4498 w 4928"/>
                  <a:gd name="T115" fmla="*/ 2234 h 5874"/>
                  <a:gd name="T116" fmla="*/ 4574 w 4928"/>
                  <a:gd name="T117" fmla="*/ 1803 h 5874"/>
                  <a:gd name="T118" fmla="*/ 4650 w 4928"/>
                  <a:gd name="T119" fmla="*/ 1399 h 5874"/>
                  <a:gd name="T120" fmla="*/ 4726 w 4928"/>
                  <a:gd name="T121" fmla="*/ 1020 h 5874"/>
                  <a:gd name="T122" fmla="*/ 4810 w 4928"/>
                  <a:gd name="T123" fmla="*/ 691 h 5874"/>
                  <a:gd name="T124" fmla="*/ 4885 w 4928"/>
                  <a:gd name="T125" fmla="*/ 414 h 5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28" h="5874">
                    <a:moveTo>
                      <a:pt x="0" y="4483"/>
                    </a:moveTo>
                    <a:lnTo>
                      <a:pt x="41" y="4670"/>
                    </a:lnTo>
                    <a:lnTo>
                      <a:pt x="76" y="4846"/>
                    </a:lnTo>
                    <a:lnTo>
                      <a:pt x="117" y="5023"/>
                    </a:lnTo>
                    <a:lnTo>
                      <a:pt x="152" y="5183"/>
                    </a:lnTo>
                    <a:lnTo>
                      <a:pt x="193" y="5327"/>
                    </a:lnTo>
                    <a:lnTo>
                      <a:pt x="228" y="5462"/>
                    </a:lnTo>
                    <a:lnTo>
                      <a:pt x="269" y="5571"/>
                    </a:lnTo>
                    <a:lnTo>
                      <a:pt x="312" y="5673"/>
                    </a:lnTo>
                    <a:lnTo>
                      <a:pt x="345" y="5749"/>
                    </a:lnTo>
                    <a:lnTo>
                      <a:pt x="388" y="5807"/>
                    </a:lnTo>
                    <a:lnTo>
                      <a:pt x="429" y="5849"/>
                    </a:lnTo>
                    <a:lnTo>
                      <a:pt x="464" y="5874"/>
                    </a:lnTo>
                    <a:lnTo>
                      <a:pt x="548" y="5874"/>
                    </a:lnTo>
                    <a:lnTo>
                      <a:pt x="581" y="5849"/>
                    </a:lnTo>
                    <a:lnTo>
                      <a:pt x="624" y="5807"/>
                    </a:lnTo>
                    <a:lnTo>
                      <a:pt x="657" y="5749"/>
                    </a:lnTo>
                    <a:lnTo>
                      <a:pt x="700" y="5673"/>
                    </a:lnTo>
                    <a:lnTo>
                      <a:pt x="733" y="5571"/>
                    </a:lnTo>
                    <a:lnTo>
                      <a:pt x="774" y="5453"/>
                    </a:lnTo>
                    <a:lnTo>
                      <a:pt x="809" y="5327"/>
                    </a:lnTo>
                    <a:lnTo>
                      <a:pt x="850" y="5175"/>
                    </a:lnTo>
                    <a:lnTo>
                      <a:pt x="893" y="5015"/>
                    </a:lnTo>
                    <a:lnTo>
                      <a:pt x="926" y="4846"/>
                    </a:lnTo>
                    <a:lnTo>
                      <a:pt x="969" y="4661"/>
                    </a:lnTo>
                    <a:lnTo>
                      <a:pt x="1010" y="4467"/>
                    </a:lnTo>
                    <a:lnTo>
                      <a:pt x="1045" y="4273"/>
                    </a:lnTo>
                    <a:lnTo>
                      <a:pt x="1086" y="4071"/>
                    </a:lnTo>
                    <a:lnTo>
                      <a:pt x="1129" y="3851"/>
                    </a:lnTo>
                    <a:lnTo>
                      <a:pt x="1162" y="3633"/>
                    </a:lnTo>
                    <a:lnTo>
                      <a:pt x="1205" y="3405"/>
                    </a:lnTo>
                    <a:lnTo>
                      <a:pt x="1238" y="3178"/>
                    </a:lnTo>
                    <a:lnTo>
                      <a:pt x="1281" y="2942"/>
                    </a:lnTo>
                    <a:lnTo>
                      <a:pt x="1314" y="2706"/>
                    </a:lnTo>
                    <a:lnTo>
                      <a:pt x="1357" y="2470"/>
                    </a:lnTo>
                    <a:lnTo>
                      <a:pt x="1398" y="2242"/>
                    </a:lnTo>
                    <a:lnTo>
                      <a:pt x="1431" y="2023"/>
                    </a:lnTo>
                    <a:lnTo>
                      <a:pt x="1474" y="1812"/>
                    </a:lnTo>
                    <a:lnTo>
                      <a:pt x="1516" y="1602"/>
                    </a:lnTo>
                    <a:lnTo>
                      <a:pt x="1550" y="1407"/>
                    </a:lnTo>
                    <a:lnTo>
                      <a:pt x="1592" y="1214"/>
                    </a:lnTo>
                    <a:lnTo>
                      <a:pt x="1634" y="1028"/>
                    </a:lnTo>
                    <a:lnTo>
                      <a:pt x="1667" y="860"/>
                    </a:lnTo>
                    <a:lnTo>
                      <a:pt x="1710" y="699"/>
                    </a:lnTo>
                    <a:lnTo>
                      <a:pt x="1743" y="548"/>
                    </a:lnTo>
                    <a:lnTo>
                      <a:pt x="1786" y="422"/>
                    </a:lnTo>
                    <a:lnTo>
                      <a:pt x="1819" y="312"/>
                    </a:lnTo>
                    <a:lnTo>
                      <a:pt x="1862" y="211"/>
                    </a:lnTo>
                    <a:lnTo>
                      <a:pt x="1895" y="135"/>
                    </a:lnTo>
                    <a:lnTo>
                      <a:pt x="1938" y="76"/>
                    </a:lnTo>
                    <a:lnTo>
                      <a:pt x="1979" y="34"/>
                    </a:lnTo>
                    <a:lnTo>
                      <a:pt x="2014" y="8"/>
                    </a:lnTo>
                    <a:lnTo>
                      <a:pt x="2055" y="0"/>
                    </a:lnTo>
                    <a:lnTo>
                      <a:pt x="2098" y="8"/>
                    </a:lnTo>
                    <a:lnTo>
                      <a:pt x="2131" y="34"/>
                    </a:lnTo>
                    <a:lnTo>
                      <a:pt x="2173" y="76"/>
                    </a:lnTo>
                    <a:lnTo>
                      <a:pt x="2215" y="135"/>
                    </a:lnTo>
                    <a:lnTo>
                      <a:pt x="2249" y="211"/>
                    </a:lnTo>
                    <a:lnTo>
                      <a:pt x="2291" y="303"/>
                    </a:lnTo>
                    <a:lnTo>
                      <a:pt x="2324" y="422"/>
                    </a:lnTo>
                    <a:lnTo>
                      <a:pt x="2367" y="548"/>
                    </a:lnTo>
                    <a:lnTo>
                      <a:pt x="2400" y="699"/>
                    </a:lnTo>
                    <a:lnTo>
                      <a:pt x="2443" y="860"/>
                    </a:lnTo>
                    <a:lnTo>
                      <a:pt x="2476" y="1028"/>
                    </a:lnTo>
                    <a:lnTo>
                      <a:pt x="2519" y="1214"/>
                    </a:lnTo>
                    <a:lnTo>
                      <a:pt x="2560" y="1399"/>
                    </a:lnTo>
                    <a:lnTo>
                      <a:pt x="2595" y="1602"/>
                    </a:lnTo>
                    <a:lnTo>
                      <a:pt x="2636" y="1803"/>
                    </a:lnTo>
                    <a:lnTo>
                      <a:pt x="2679" y="2014"/>
                    </a:lnTo>
                    <a:lnTo>
                      <a:pt x="2712" y="2234"/>
                    </a:lnTo>
                    <a:lnTo>
                      <a:pt x="2755" y="2461"/>
                    </a:lnTo>
                    <a:lnTo>
                      <a:pt x="2796" y="2697"/>
                    </a:lnTo>
                    <a:lnTo>
                      <a:pt x="2830" y="2933"/>
                    </a:lnTo>
                    <a:lnTo>
                      <a:pt x="2872" y="3169"/>
                    </a:lnTo>
                    <a:lnTo>
                      <a:pt x="2906" y="3397"/>
                    </a:lnTo>
                    <a:lnTo>
                      <a:pt x="2948" y="3625"/>
                    </a:lnTo>
                    <a:lnTo>
                      <a:pt x="2981" y="3851"/>
                    </a:lnTo>
                    <a:lnTo>
                      <a:pt x="3024" y="4062"/>
                    </a:lnTo>
                    <a:lnTo>
                      <a:pt x="3057" y="4265"/>
                    </a:lnTo>
                    <a:lnTo>
                      <a:pt x="3100" y="4467"/>
                    </a:lnTo>
                    <a:lnTo>
                      <a:pt x="3142" y="4653"/>
                    </a:lnTo>
                    <a:lnTo>
                      <a:pt x="3176" y="4838"/>
                    </a:lnTo>
                    <a:lnTo>
                      <a:pt x="3217" y="5006"/>
                    </a:lnTo>
                    <a:lnTo>
                      <a:pt x="3260" y="5166"/>
                    </a:lnTo>
                    <a:lnTo>
                      <a:pt x="3302" y="5318"/>
                    </a:lnTo>
                    <a:lnTo>
                      <a:pt x="3336" y="5445"/>
                    </a:lnTo>
                    <a:lnTo>
                      <a:pt x="3378" y="5554"/>
                    </a:lnTo>
                    <a:lnTo>
                      <a:pt x="3412" y="5655"/>
                    </a:lnTo>
                    <a:lnTo>
                      <a:pt x="3453" y="5731"/>
                    </a:lnTo>
                    <a:lnTo>
                      <a:pt x="3487" y="5790"/>
                    </a:lnTo>
                    <a:lnTo>
                      <a:pt x="3529" y="5833"/>
                    </a:lnTo>
                    <a:lnTo>
                      <a:pt x="3563" y="5858"/>
                    </a:lnTo>
                    <a:lnTo>
                      <a:pt x="3605" y="5866"/>
                    </a:lnTo>
                    <a:lnTo>
                      <a:pt x="3647" y="5858"/>
                    </a:lnTo>
                    <a:lnTo>
                      <a:pt x="3681" y="5833"/>
                    </a:lnTo>
                    <a:lnTo>
                      <a:pt x="3723" y="5790"/>
                    </a:lnTo>
                    <a:lnTo>
                      <a:pt x="3765" y="5731"/>
                    </a:lnTo>
                    <a:lnTo>
                      <a:pt x="3799" y="5655"/>
                    </a:lnTo>
                    <a:lnTo>
                      <a:pt x="3841" y="5554"/>
                    </a:lnTo>
                    <a:lnTo>
                      <a:pt x="3883" y="5445"/>
                    </a:lnTo>
                    <a:lnTo>
                      <a:pt x="3917" y="5310"/>
                    </a:lnTo>
                    <a:lnTo>
                      <a:pt x="3959" y="5166"/>
                    </a:lnTo>
                    <a:lnTo>
                      <a:pt x="3993" y="4998"/>
                    </a:lnTo>
                    <a:lnTo>
                      <a:pt x="4035" y="4830"/>
                    </a:lnTo>
                    <a:lnTo>
                      <a:pt x="4069" y="4645"/>
                    </a:lnTo>
                    <a:lnTo>
                      <a:pt x="4110" y="4459"/>
                    </a:lnTo>
                    <a:lnTo>
                      <a:pt x="4144" y="4265"/>
                    </a:lnTo>
                    <a:lnTo>
                      <a:pt x="4186" y="4054"/>
                    </a:lnTo>
                    <a:lnTo>
                      <a:pt x="4228" y="3843"/>
                    </a:lnTo>
                    <a:lnTo>
                      <a:pt x="4262" y="3625"/>
                    </a:lnTo>
                    <a:lnTo>
                      <a:pt x="4304" y="3397"/>
                    </a:lnTo>
                    <a:lnTo>
                      <a:pt x="4346" y="3161"/>
                    </a:lnTo>
                    <a:lnTo>
                      <a:pt x="4380" y="2925"/>
                    </a:lnTo>
                    <a:lnTo>
                      <a:pt x="4422" y="2689"/>
                    </a:lnTo>
                    <a:lnTo>
                      <a:pt x="4464" y="2461"/>
                    </a:lnTo>
                    <a:lnTo>
                      <a:pt x="4498" y="2234"/>
                    </a:lnTo>
                    <a:lnTo>
                      <a:pt x="4540" y="2014"/>
                    </a:lnTo>
                    <a:lnTo>
                      <a:pt x="4574" y="1803"/>
                    </a:lnTo>
                    <a:lnTo>
                      <a:pt x="4616" y="1593"/>
                    </a:lnTo>
                    <a:lnTo>
                      <a:pt x="4650" y="1399"/>
                    </a:lnTo>
                    <a:lnTo>
                      <a:pt x="4692" y="1206"/>
                    </a:lnTo>
                    <a:lnTo>
                      <a:pt x="4726" y="1020"/>
                    </a:lnTo>
                    <a:lnTo>
                      <a:pt x="4768" y="851"/>
                    </a:lnTo>
                    <a:lnTo>
                      <a:pt x="4810" y="691"/>
                    </a:lnTo>
                    <a:lnTo>
                      <a:pt x="4843" y="539"/>
                    </a:lnTo>
                    <a:lnTo>
                      <a:pt x="4885" y="414"/>
                    </a:lnTo>
                    <a:lnTo>
                      <a:pt x="4928" y="29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8"/>
              <p:cNvSpPr>
                <a:spLocks/>
              </p:cNvSpPr>
              <p:nvPr/>
            </p:nvSpPr>
            <p:spPr bwMode="auto">
              <a:xfrm>
                <a:off x="5324" y="2304"/>
                <a:ext cx="121" cy="258"/>
              </a:xfrm>
              <a:custGeom>
                <a:avLst/>
                <a:gdLst>
                  <a:gd name="T0" fmla="*/ 0 w 851"/>
                  <a:gd name="T1" fmla="*/ 423 h 1804"/>
                  <a:gd name="T2" fmla="*/ 43 w 851"/>
                  <a:gd name="T3" fmla="*/ 304 h 1804"/>
                  <a:gd name="T4" fmla="*/ 76 w 851"/>
                  <a:gd name="T5" fmla="*/ 212 h 1804"/>
                  <a:gd name="T6" fmla="*/ 119 w 851"/>
                  <a:gd name="T7" fmla="*/ 127 h 1804"/>
                  <a:gd name="T8" fmla="*/ 160 w 851"/>
                  <a:gd name="T9" fmla="*/ 76 h 1804"/>
                  <a:gd name="T10" fmla="*/ 194 w 851"/>
                  <a:gd name="T11" fmla="*/ 26 h 1804"/>
                  <a:gd name="T12" fmla="*/ 236 w 851"/>
                  <a:gd name="T13" fmla="*/ 9 h 1804"/>
                  <a:gd name="T14" fmla="*/ 270 w 851"/>
                  <a:gd name="T15" fmla="*/ 0 h 1804"/>
                  <a:gd name="T16" fmla="*/ 312 w 851"/>
                  <a:gd name="T17" fmla="*/ 9 h 1804"/>
                  <a:gd name="T18" fmla="*/ 346 w 851"/>
                  <a:gd name="T19" fmla="*/ 26 h 1804"/>
                  <a:gd name="T20" fmla="*/ 388 w 851"/>
                  <a:gd name="T21" fmla="*/ 76 h 1804"/>
                  <a:gd name="T22" fmla="*/ 422 w 851"/>
                  <a:gd name="T23" fmla="*/ 127 h 1804"/>
                  <a:gd name="T24" fmla="*/ 464 w 851"/>
                  <a:gd name="T25" fmla="*/ 203 h 1804"/>
                  <a:gd name="T26" fmla="*/ 506 w 851"/>
                  <a:gd name="T27" fmla="*/ 304 h 1804"/>
                  <a:gd name="T28" fmla="*/ 548 w 851"/>
                  <a:gd name="T29" fmla="*/ 423 h 1804"/>
                  <a:gd name="T30" fmla="*/ 582 w 851"/>
                  <a:gd name="T31" fmla="*/ 548 h 1804"/>
                  <a:gd name="T32" fmla="*/ 624 w 851"/>
                  <a:gd name="T33" fmla="*/ 700 h 1804"/>
                  <a:gd name="T34" fmla="*/ 666 w 851"/>
                  <a:gd name="T35" fmla="*/ 860 h 1804"/>
                  <a:gd name="T36" fmla="*/ 700 w 851"/>
                  <a:gd name="T37" fmla="*/ 1029 h 1804"/>
                  <a:gd name="T38" fmla="*/ 741 w 851"/>
                  <a:gd name="T39" fmla="*/ 1215 h 1804"/>
                  <a:gd name="T40" fmla="*/ 776 w 851"/>
                  <a:gd name="T41" fmla="*/ 1400 h 1804"/>
                  <a:gd name="T42" fmla="*/ 817 w 851"/>
                  <a:gd name="T43" fmla="*/ 1594 h 1804"/>
                  <a:gd name="T44" fmla="*/ 851 w 851"/>
                  <a:gd name="T45" fmla="*/ 1804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1" h="1804">
                    <a:moveTo>
                      <a:pt x="0" y="423"/>
                    </a:moveTo>
                    <a:lnTo>
                      <a:pt x="43" y="304"/>
                    </a:lnTo>
                    <a:lnTo>
                      <a:pt x="76" y="212"/>
                    </a:lnTo>
                    <a:lnTo>
                      <a:pt x="119" y="127"/>
                    </a:lnTo>
                    <a:lnTo>
                      <a:pt x="160" y="76"/>
                    </a:lnTo>
                    <a:lnTo>
                      <a:pt x="194" y="26"/>
                    </a:lnTo>
                    <a:lnTo>
                      <a:pt x="236" y="9"/>
                    </a:lnTo>
                    <a:lnTo>
                      <a:pt x="270" y="0"/>
                    </a:lnTo>
                    <a:lnTo>
                      <a:pt x="312" y="9"/>
                    </a:lnTo>
                    <a:lnTo>
                      <a:pt x="346" y="26"/>
                    </a:lnTo>
                    <a:lnTo>
                      <a:pt x="388" y="76"/>
                    </a:lnTo>
                    <a:lnTo>
                      <a:pt x="422" y="127"/>
                    </a:lnTo>
                    <a:lnTo>
                      <a:pt x="464" y="203"/>
                    </a:lnTo>
                    <a:lnTo>
                      <a:pt x="506" y="304"/>
                    </a:lnTo>
                    <a:lnTo>
                      <a:pt x="548" y="423"/>
                    </a:lnTo>
                    <a:lnTo>
                      <a:pt x="582" y="548"/>
                    </a:lnTo>
                    <a:lnTo>
                      <a:pt x="624" y="700"/>
                    </a:lnTo>
                    <a:lnTo>
                      <a:pt x="666" y="860"/>
                    </a:lnTo>
                    <a:lnTo>
                      <a:pt x="700" y="1029"/>
                    </a:lnTo>
                    <a:lnTo>
                      <a:pt x="741" y="1215"/>
                    </a:lnTo>
                    <a:lnTo>
                      <a:pt x="776" y="1400"/>
                    </a:lnTo>
                    <a:lnTo>
                      <a:pt x="817" y="1594"/>
                    </a:lnTo>
                    <a:lnTo>
                      <a:pt x="851" y="1804"/>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9"/>
              <p:cNvSpPr>
                <a:spLocks/>
              </p:cNvSpPr>
              <p:nvPr/>
            </p:nvSpPr>
            <p:spPr bwMode="auto">
              <a:xfrm>
                <a:off x="3230" y="2296"/>
                <a:ext cx="703" cy="781"/>
              </a:xfrm>
              <a:custGeom>
                <a:avLst/>
                <a:gdLst>
                  <a:gd name="T0" fmla="*/ 236 w 4919"/>
                  <a:gd name="T1" fmla="*/ 2985 h 5470"/>
                  <a:gd name="T2" fmla="*/ 538 w 4919"/>
                  <a:gd name="T3" fmla="*/ 2993 h 5470"/>
                  <a:gd name="T4" fmla="*/ 657 w 4919"/>
                  <a:gd name="T5" fmla="*/ 3001 h 5470"/>
                  <a:gd name="T6" fmla="*/ 850 w 4919"/>
                  <a:gd name="T7" fmla="*/ 3010 h 5470"/>
                  <a:gd name="T8" fmla="*/ 1002 w 4919"/>
                  <a:gd name="T9" fmla="*/ 3018 h 5470"/>
                  <a:gd name="T10" fmla="*/ 1086 w 4919"/>
                  <a:gd name="T11" fmla="*/ 3026 h 5470"/>
                  <a:gd name="T12" fmla="*/ 1205 w 4919"/>
                  <a:gd name="T13" fmla="*/ 3035 h 5470"/>
                  <a:gd name="T14" fmla="*/ 1279 w 4919"/>
                  <a:gd name="T15" fmla="*/ 3043 h 5470"/>
                  <a:gd name="T16" fmla="*/ 1355 w 4919"/>
                  <a:gd name="T17" fmla="*/ 3051 h 5470"/>
                  <a:gd name="T18" fmla="*/ 1431 w 4919"/>
                  <a:gd name="T19" fmla="*/ 3061 h 5470"/>
                  <a:gd name="T20" fmla="*/ 1507 w 4919"/>
                  <a:gd name="T21" fmla="*/ 3069 h 5470"/>
                  <a:gd name="T22" fmla="*/ 1583 w 4919"/>
                  <a:gd name="T23" fmla="*/ 3086 h 5470"/>
                  <a:gd name="T24" fmla="*/ 1667 w 4919"/>
                  <a:gd name="T25" fmla="*/ 3094 h 5470"/>
                  <a:gd name="T26" fmla="*/ 1743 w 4919"/>
                  <a:gd name="T27" fmla="*/ 3111 h 5470"/>
                  <a:gd name="T28" fmla="*/ 1819 w 4919"/>
                  <a:gd name="T29" fmla="*/ 3137 h 5470"/>
                  <a:gd name="T30" fmla="*/ 1903 w 4919"/>
                  <a:gd name="T31" fmla="*/ 3153 h 5470"/>
                  <a:gd name="T32" fmla="*/ 1979 w 4919"/>
                  <a:gd name="T33" fmla="*/ 3178 h 5470"/>
                  <a:gd name="T34" fmla="*/ 2055 w 4919"/>
                  <a:gd name="T35" fmla="*/ 3203 h 5470"/>
                  <a:gd name="T36" fmla="*/ 2131 w 4919"/>
                  <a:gd name="T37" fmla="*/ 3237 h 5470"/>
                  <a:gd name="T38" fmla="*/ 2207 w 4919"/>
                  <a:gd name="T39" fmla="*/ 3279 h 5470"/>
                  <a:gd name="T40" fmla="*/ 2283 w 4919"/>
                  <a:gd name="T41" fmla="*/ 3322 h 5470"/>
                  <a:gd name="T42" fmla="*/ 2367 w 4919"/>
                  <a:gd name="T43" fmla="*/ 3381 h 5470"/>
                  <a:gd name="T44" fmla="*/ 2443 w 4919"/>
                  <a:gd name="T45" fmla="*/ 3447 h 5470"/>
                  <a:gd name="T46" fmla="*/ 2519 w 4919"/>
                  <a:gd name="T47" fmla="*/ 3523 h 5470"/>
                  <a:gd name="T48" fmla="*/ 2593 w 4919"/>
                  <a:gd name="T49" fmla="*/ 3625 h 5470"/>
                  <a:gd name="T50" fmla="*/ 2669 w 4919"/>
                  <a:gd name="T51" fmla="*/ 3751 h 5470"/>
                  <a:gd name="T52" fmla="*/ 2745 w 4919"/>
                  <a:gd name="T53" fmla="*/ 3894 h 5470"/>
                  <a:gd name="T54" fmla="*/ 2829 w 4919"/>
                  <a:gd name="T55" fmla="*/ 4071 h 5470"/>
                  <a:gd name="T56" fmla="*/ 2905 w 4919"/>
                  <a:gd name="T57" fmla="*/ 4282 h 5470"/>
                  <a:gd name="T58" fmla="*/ 2990 w 4919"/>
                  <a:gd name="T59" fmla="*/ 4535 h 5470"/>
                  <a:gd name="T60" fmla="*/ 3065 w 4919"/>
                  <a:gd name="T61" fmla="*/ 4805 h 5470"/>
                  <a:gd name="T62" fmla="*/ 3141 w 4919"/>
                  <a:gd name="T63" fmla="*/ 5058 h 5470"/>
                  <a:gd name="T64" fmla="*/ 3217 w 4919"/>
                  <a:gd name="T65" fmla="*/ 5285 h 5470"/>
                  <a:gd name="T66" fmla="*/ 3293 w 4919"/>
                  <a:gd name="T67" fmla="*/ 5421 h 5470"/>
                  <a:gd name="T68" fmla="*/ 3369 w 4919"/>
                  <a:gd name="T69" fmla="*/ 5470 h 5470"/>
                  <a:gd name="T70" fmla="*/ 3453 w 4919"/>
                  <a:gd name="T71" fmla="*/ 5437 h 5470"/>
                  <a:gd name="T72" fmla="*/ 3529 w 4919"/>
                  <a:gd name="T73" fmla="*/ 5319 h 5470"/>
                  <a:gd name="T74" fmla="*/ 3605 w 4919"/>
                  <a:gd name="T75" fmla="*/ 5134 h 5470"/>
                  <a:gd name="T76" fmla="*/ 3681 w 4919"/>
                  <a:gd name="T77" fmla="*/ 4881 h 5470"/>
                  <a:gd name="T78" fmla="*/ 3757 w 4919"/>
                  <a:gd name="T79" fmla="*/ 4561 h 5470"/>
                  <a:gd name="T80" fmla="*/ 3833 w 4919"/>
                  <a:gd name="T81" fmla="*/ 4190 h 5470"/>
                  <a:gd name="T82" fmla="*/ 3917 w 4919"/>
                  <a:gd name="T83" fmla="*/ 3777 h 5470"/>
                  <a:gd name="T84" fmla="*/ 3993 w 4919"/>
                  <a:gd name="T85" fmla="*/ 3347 h 5470"/>
                  <a:gd name="T86" fmla="*/ 4068 w 4919"/>
                  <a:gd name="T87" fmla="*/ 2901 h 5470"/>
                  <a:gd name="T88" fmla="*/ 4152 w 4919"/>
                  <a:gd name="T89" fmla="*/ 2462 h 5470"/>
                  <a:gd name="T90" fmla="*/ 4228 w 4919"/>
                  <a:gd name="T91" fmla="*/ 2015 h 5470"/>
                  <a:gd name="T92" fmla="*/ 4304 w 4919"/>
                  <a:gd name="T93" fmla="*/ 1594 h 5470"/>
                  <a:gd name="T94" fmla="*/ 4379 w 4919"/>
                  <a:gd name="T95" fmla="*/ 1198 h 5470"/>
                  <a:gd name="T96" fmla="*/ 4455 w 4919"/>
                  <a:gd name="T97" fmla="*/ 852 h 5470"/>
                  <a:gd name="T98" fmla="*/ 4531 w 4919"/>
                  <a:gd name="T99" fmla="*/ 566 h 5470"/>
                  <a:gd name="T100" fmla="*/ 4615 w 4919"/>
                  <a:gd name="T101" fmla="*/ 330 h 5470"/>
                  <a:gd name="T102" fmla="*/ 4691 w 4919"/>
                  <a:gd name="T103" fmla="*/ 152 h 5470"/>
                  <a:gd name="T104" fmla="*/ 4767 w 4919"/>
                  <a:gd name="T105" fmla="*/ 35 h 5470"/>
                  <a:gd name="T106" fmla="*/ 4843 w 4919"/>
                  <a:gd name="T107" fmla="*/ 0 h 5470"/>
                  <a:gd name="T108" fmla="*/ 4919 w 4919"/>
                  <a:gd name="T109" fmla="*/ 43 h 5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19" h="5470">
                    <a:moveTo>
                      <a:pt x="0" y="2985"/>
                    </a:moveTo>
                    <a:lnTo>
                      <a:pt x="236" y="2985"/>
                    </a:lnTo>
                    <a:lnTo>
                      <a:pt x="269" y="2993"/>
                    </a:lnTo>
                    <a:lnTo>
                      <a:pt x="538" y="2993"/>
                    </a:lnTo>
                    <a:lnTo>
                      <a:pt x="581" y="3001"/>
                    </a:lnTo>
                    <a:lnTo>
                      <a:pt x="657" y="3001"/>
                    </a:lnTo>
                    <a:lnTo>
                      <a:pt x="698" y="3010"/>
                    </a:lnTo>
                    <a:lnTo>
                      <a:pt x="850" y="3010"/>
                    </a:lnTo>
                    <a:lnTo>
                      <a:pt x="893" y="3018"/>
                    </a:lnTo>
                    <a:lnTo>
                      <a:pt x="1002" y="3018"/>
                    </a:lnTo>
                    <a:lnTo>
                      <a:pt x="1043" y="3026"/>
                    </a:lnTo>
                    <a:lnTo>
                      <a:pt x="1086" y="3026"/>
                    </a:lnTo>
                    <a:lnTo>
                      <a:pt x="1119" y="3035"/>
                    </a:lnTo>
                    <a:lnTo>
                      <a:pt x="1205" y="3035"/>
                    </a:lnTo>
                    <a:lnTo>
                      <a:pt x="1238" y="3043"/>
                    </a:lnTo>
                    <a:lnTo>
                      <a:pt x="1279" y="3043"/>
                    </a:lnTo>
                    <a:lnTo>
                      <a:pt x="1322" y="3051"/>
                    </a:lnTo>
                    <a:lnTo>
                      <a:pt x="1355" y="3051"/>
                    </a:lnTo>
                    <a:lnTo>
                      <a:pt x="1398" y="3061"/>
                    </a:lnTo>
                    <a:lnTo>
                      <a:pt x="1431" y="3061"/>
                    </a:lnTo>
                    <a:lnTo>
                      <a:pt x="1474" y="3069"/>
                    </a:lnTo>
                    <a:lnTo>
                      <a:pt x="1507" y="3069"/>
                    </a:lnTo>
                    <a:lnTo>
                      <a:pt x="1550" y="3077"/>
                    </a:lnTo>
                    <a:lnTo>
                      <a:pt x="1583" y="3086"/>
                    </a:lnTo>
                    <a:lnTo>
                      <a:pt x="1626" y="3094"/>
                    </a:lnTo>
                    <a:lnTo>
                      <a:pt x="1667" y="3094"/>
                    </a:lnTo>
                    <a:lnTo>
                      <a:pt x="1700" y="3111"/>
                    </a:lnTo>
                    <a:lnTo>
                      <a:pt x="1743" y="3111"/>
                    </a:lnTo>
                    <a:lnTo>
                      <a:pt x="1786" y="3119"/>
                    </a:lnTo>
                    <a:lnTo>
                      <a:pt x="1819" y="3137"/>
                    </a:lnTo>
                    <a:lnTo>
                      <a:pt x="1862" y="3145"/>
                    </a:lnTo>
                    <a:lnTo>
                      <a:pt x="1903" y="3153"/>
                    </a:lnTo>
                    <a:lnTo>
                      <a:pt x="1936" y="3162"/>
                    </a:lnTo>
                    <a:lnTo>
                      <a:pt x="1979" y="3178"/>
                    </a:lnTo>
                    <a:lnTo>
                      <a:pt x="2012" y="3195"/>
                    </a:lnTo>
                    <a:lnTo>
                      <a:pt x="2055" y="3203"/>
                    </a:lnTo>
                    <a:lnTo>
                      <a:pt x="2088" y="3221"/>
                    </a:lnTo>
                    <a:lnTo>
                      <a:pt x="2131" y="3237"/>
                    </a:lnTo>
                    <a:lnTo>
                      <a:pt x="2164" y="3262"/>
                    </a:lnTo>
                    <a:lnTo>
                      <a:pt x="2207" y="3279"/>
                    </a:lnTo>
                    <a:lnTo>
                      <a:pt x="2248" y="3297"/>
                    </a:lnTo>
                    <a:lnTo>
                      <a:pt x="2283" y="3322"/>
                    </a:lnTo>
                    <a:lnTo>
                      <a:pt x="2324" y="3347"/>
                    </a:lnTo>
                    <a:lnTo>
                      <a:pt x="2367" y="3381"/>
                    </a:lnTo>
                    <a:lnTo>
                      <a:pt x="2400" y="3414"/>
                    </a:lnTo>
                    <a:lnTo>
                      <a:pt x="2443" y="3447"/>
                    </a:lnTo>
                    <a:lnTo>
                      <a:pt x="2484" y="3490"/>
                    </a:lnTo>
                    <a:lnTo>
                      <a:pt x="2519" y="3523"/>
                    </a:lnTo>
                    <a:lnTo>
                      <a:pt x="2560" y="3574"/>
                    </a:lnTo>
                    <a:lnTo>
                      <a:pt x="2593" y="3625"/>
                    </a:lnTo>
                    <a:lnTo>
                      <a:pt x="2636" y="3683"/>
                    </a:lnTo>
                    <a:lnTo>
                      <a:pt x="2669" y="3751"/>
                    </a:lnTo>
                    <a:lnTo>
                      <a:pt x="2712" y="3819"/>
                    </a:lnTo>
                    <a:lnTo>
                      <a:pt x="2745" y="3894"/>
                    </a:lnTo>
                    <a:lnTo>
                      <a:pt x="2788" y="3979"/>
                    </a:lnTo>
                    <a:lnTo>
                      <a:pt x="2829" y="4071"/>
                    </a:lnTo>
                    <a:lnTo>
                      <a:pt x="2872" y="4181"/>
                    </a:lnTo>
                    <a:lnTo>
                      <a:pt x="2905" y="4282"/>
                    </a:lnTo>
                    <a:lnTo>
                      <a:pt x="2948" y="4409"/>
                    </a:lnTo>
                    <a:lnTo>
                      <a:pt x="2990" y="4535"/>
                    </a:lnTo>
                    <a:lnTo>
                      <a:pt x="3024" y="4662"/>
                    </a:lnTo>
                    <a:lnTo>
                      <a:pt x="3065" y="4805"/>
                    </a:lnTo>
                    <a:lnTo>
                      <a:pt x="3100" y="4931"/>
                    </a:lnTo>
                    <a:lnTo>
                      <a:pt x="3141" y="5058"/>
                    </a:lnTo>
                    <a:lnTo>
                      <a:pt x="3176" y="5175"/>
                    </a:lnTo>
                    <a:lnTo>
                      <a:pt x="3217" y="5285"/>
                    </a:lnTo>
                    <a:lnTo>
                      <a:pt x="3250" y="5361"/>
                    </a:lnTo>
                    <a:lnTo>
                      <a:pt x="3293" y="5421"/>
                    </a:lnTo>
                    <a:lnTo>
                      <a:pt x="3335" y="5462"/>
                    </a:lnTo>
                    <a:lnTo>
                      <a:pt x="3369" y="5470"/>
                    </a:lnTo>
                    <a:lnTo>
                      <a:pt x="3411" y="5462"/>
                    </a:lnTo>
                    <a:lnTo>
                      <a:pt x="3453" y="5437"/>
                    </a:lnTo>
                    <a:lnTo>
                      <a:pt x="3486" y="5386"/>
                    </a:lnTo>
                    <a:lnTo>
                      <a:pt x="3529" y="5319"/>
                    </a:lnTo>
                    <a:lnTo>
                      <a:pt x="3571" y="5234"/>
                    </a:lnTo>
                    <a:lnTo>
                      <a:pt x="3605" y="5134"/>
                    </a:lnTo>
                    <a:lnTo>
                      <a:pt x="3647" y="5015"/>
                    </a:lnTo>
                    <a:lnTo>
                      <a:pt x="3681" y="4881"/>
                    </a:lnTo>
                    <a:lnTo>
                      <a:pt x="3722" y="4729"/>
                    </a:lnTo>
                    <a:lnTo>
                      <a:pt x="3757" y="4561"/>
                    </a:lnTo>
                    <a:lnTo>
                      <a:pt x="3798" y="4383"/>
                    </a:lnTo>
                    <a:lnTo>
                      <a:pt x="3833" y="4190"/>
                    </a:lnTo>
                    <a:lnTo>
                      <a:pt x="3874" y="3987"/>
                    </a:lnTo>
                    <a:lnTo>
                      <a:pt x="3917" y="3777"/>
                    </a:lnTo>
                    <a:lnTo>
                      <a:pt x="3950" y="3566"/>
                    </a:lnTo>
                    <a:lnTo>
                      <a:pt x="3993" y="3347"/>
                    </a:lnTo>
                    <a:lnTo>
                      <a:pt x="4034" y="3119"/>
                    </a:lnTo>
                    <a:lnTo>
                      <a:pt x="4068" y="2901"/>
                    </a:lnTo>
                    <a:lnTo>
                      <a:pt x="4110" y="2681"/>
                    </a:lnTo>
                    <a:lnTo>
                      <a:pt x="4152" y="2462"/>
                    </a:lnTo>
                    <a:lnTo>
                      <a:pt x="4186" y="2234"/>
                    </a:lnTo>
                    <a:lnTo>
                      <a:pt x="4228" y="2015"/>
                    </a:lnTo>
                    <a:lnTo>
                      <a:pt x="4262" y="1805"/>
                    </a:lnTo>
                    <a:lnTo>
                      <a:pt x="4304" y="1594"/>
                    </a:lnTo>
                    <a:lnTo>
                      <a:pt x="4338" y="1391"/>
                    </a:lnTo>
                    <a:lnTo>
                      <a:pt x="4379" y="1198"/>
                    </a:lnTo>
                    <a:lnTo>
                      <a:pt x="4414" y="1021"/>
                    </a:lnTo>
                    <a:lnTo>
                      <a:pt x="4455" y="852"/>
                    </a:lnTo>
                    <a:lnTo>
                      <a:pt x="4498" y="700"/>
                    </a:lnTo>
                    <a:lnTo>
                      <a:pt x="4531" y="566"/>
                    </a:lnTo>
                    <a:lnTo>
                      <a:pt x="4574" y="439"/>
                    </a:lnTo>
                    <a:lnTo>
                      <a:pt x="4615" y="330"/>
                    </a:lnTo>
                    <a:lnTo>
                      <a:pt x="4650" y="236"/>
                    </a:lnTo>
                    <a:lnTo>
                      <a:pt x="4691" y="152"/>
                    </a:lnTo>
                    <a:lnTo>
                      <a:pt x="4734" y="85"/>
                    </a:lnTo>
                    <a:lnTo>
                      <a:pt x="4767" y="35"/>
                    </a:lnTo>
                    <a:lnTo>
                      <a:pt x="4809" y="10"/>
                    </a:lnTo>
                    <a:lnTo>
                      <a:pt x="4843" y="0"/>
                    </a:lnTo>
                    <a:lnTo>
                      <a:pt x="4885" y="10"/>
                    </a:lnTo>
                    <a:lnTo>
                      <a:pt x="4919" y="4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10"/>
              <p:cNvSpPr>
                <a:spLocks/>
              </p:cNvSpPr>
              <p:nvPr/>
            </p:nvSpPr>
            <p:spPr bwMode="auto">
              <a:xfrm>
                <a:off x="3928" y="2296"/>
                <a:ext cx="704" cy="844"/>
              </a:xfrm>
              <a:custGeom>
                <a:avLst/>
                <a:gdLst>
                  <a:gd name="T0" fmla="*/ 76 w 4927"/>
                  <a:gd name="T1" fmla="*/ 94 h 5909"/>
                  <a:gd name="T2" fmla="*/ 194 w 4927"/>
                  <a:gd name="T3" fmla="*/ 338 h 5909"/>
                  <a:gd name="T4" fmla="*/ 312 w 4927"/>
                  <a:gd name="T5" fmla="*/ 718 h 5909"/>
                  <a:gd name="T6" fmla="*/ 430 w 4927"/>
                  <a:gd name="T7" fmla="*/ 1223 h 5909"/>
                  <a:gd name="T8" fmla="*/ 539 w 4927"/>
                  <a:gd name="T9" fmla="*/ 1830 h 5909"/>
                  <a:gd name="T10" fmla="*/ 657 w 4927"/>
                  <a:gd name="T11" fmla="*/ 2504 h 5909"/>
                  <a:gd name="T12" fmla="*/ 775 w 4927"/>
                  <a:gd name="T13" fmla="*/ 3187 h 5909"/>
                  <a:gd name="T14" fmla="*/ 893 w 4927"/>
                  <a:gd name="T15" fmla="*/ 3861 h 5909"/>
                  <a:gd name="T16" fmla="*/ 1011 w 4927"/>
                  <a:gd name="T17" fmla="*/ 4502 h 5909"/>
                  <a:gd name="T18" fmla="*/ 1120 w 4927"/>
                  <a:gd name="T19" fmla="*/ 5041 h 5909"/>
                  <a:gd name="T20" fmla="*/ 1238 w 4927"/>
                  <a:gd name="T21" fmla="*/ 5462 h 5909"/>
                  <a:gd name="T22" fmla="*/ 1356 w 4927"/>
                  <a:gd name="T23" fmla="*/ 5749 h 5909"/>
                  <a:gd name="T24" fmla="*/ 1474 w 4927"/>
                  <a:gd name="T25" fmla="*/ 5901 h 5909"/>
                  <a:gd name="T26" fmla="*/ 1592 w 4927"/>
                  <a:gd name="T27" fmla="*/ 5867 h 5909"/>
                  <a:gd name="T28" fmla="*/ 1702 w 4927"/>
                  <a:gd name="T29" fmla="*/ 5665 h 5909"/>
                  <a:gd name="T30" fmla="*/ 1820 w 4927"/>
                  <a:gd name="T31" fmla="*/ 5335 h 5909"/>
                  <a:gd name="T32" fmla="*/ 1938 w 4927"/>
                  <a:gd name="T33" fmla="*/ 4873 h 5909"/>
                  <a:gd name="T34" fmla="*/ 2055 w 4927"/>
                  <a:gd name="T35" fmla="*/ 4291 h 5909"/>
                  <a:gd name="T36" fmla="*/ 2174 w 4927"/>
                  <a:gd name="T37" fmla="*/ 3634 h 5909"/>
                  <a:gd name="T38" fmla="*/ 2283 w 4927"/>
                  <a:gd name="T39" fmla="*/ 2959 h 5909"/>
                  <a:gd name="T40" fmla="*/ 2401 w 4927"/>
                  <a:gd name="T41" fmla="*/ 2277 h 5909"/>
                  <a:gd name="T42" fmla="*/ 2519 w 4927"/>
                  <a:gd name="T43" fmla="*/ 1619 h 5909"/>
                  <a:gd name="T44" fmla="*/ 2636 w 4927"/>
                  <a:gd name="T45" fmla="*/ 1038 h 5909"/>
                  <a:gd name="T46" fmla="*/ 2755 w 4927"/>
                  <a:gd name="T47" fmla="*/ 582 h 5909"/>
                  <a:gd name="T48" fmla="*/ 2864 w 4927"/>
                  <a:gd name="T49" fmla="*/ 246 h 5909"/>
                  <a:gd name="T50" fmla="*/ 2982 w 4927"/>
                  <a:gd name="T51" fmla="*/ 43 h 5909"/>
                  <a:gd name="T52" fmla="*/ 3100 w 4927"/>
                  <a:gd name="T53" fmla="*/ 10 h 5909"/>
                  <a:gd name="T54" fmla="*/ 3218 w 4927"/>
                  <a:gd name="T55" fmla="*/ 161 h 5909"/>
                  <a:gd name="T56" fmla="*/ 3336 w 4927"/>
                  <a:gd name="T57" fmla="*/ 456 h 5909"/>
                  <a:gd name="T58" fmla="*/ 3445 w 4927"/>
                  <a:gd name="T59" fmla="*/ 869 h 5909"/>
                  <a:gd name="T60" fmla="*/ 3563 w 4927"/>
                  <a:gd name="T61" fmla="*/ 1417 h 5909"/>
                  <a:gd name="T62" fmla="*/ 3681 w 4927"/>
                  <a:gd name="T63" fmla="*/ 2049 h 5909"/>
                  <a:gd name="T64" fmla="*/ 3799 w 4927"/>
                  <a:gd name="T65" fmla="*/ 2731 h 5909"/>
                  <a:gd name="T66" fmla="*/ 3917 w 4927"/>
                  <a:gd name="T67" fmla="*/ 3406 h 5909"/>
                  <a:gd name="T68" fmla="*/ 4026 w 4927"/>
                  <a:gd name="T69" fmla="*/ 4081 h 5909"/>
                  <a:gd name="T70" fmla="*/ 4153 w 4927"/>
                  <a:gd name="T71" fmla="*/ 4687 h 5909"/>
                  <a:gd name="T72" fmla="*/ 4270 w 4927"/>
                  <a:gd name="T73" fmla="*/ 5193 h 5909"/>
                  <a:gd name="T74" fmla="*/ 4381 w 4927"/>
                  <a:gd name="T75" fmla="*/ 5563 h 5909"/>
                  <a:gd name="T76" fmla="*/ 4498 w 4927"/>
                  <a:gd name="T77" fmla="*/ 5817 h 5909"/>
                  <a:gd name="T78" fmla="*/ 4617 w 4927"/>
                  <a:gd name="T79" fmla="*/ 5901 h 5909"/>
                  <a:gd name="T80" fmla="*/ 4734 w 4927"/>
                  <a:gd name="T81" fmla="*/ 5817 h 5909"/>
                  <a:gd name="T82" fmla="*/ 4853 w 4927"/>
                  <a:gd name="T83" fmla="*/ 5563 h 5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7" h="5909">
                    <a:moveTo>
                      <a:pt x="0" y="10"/>
                    </a:moveTo>
                    <a:lnTo>
                      <a:pt x="34" y="43"/>
                    </a:lnTo>
                    <a:lnTo>
                      <a:pt x="76" y="94"/>
                    </a:lnTo>
                    <a:lnTo>
                      <a:pt x="118" y="161"/>
                    </a:lnTo>
                    <a:lnTo>
                      <a:pt x="152" y="246"/>
                    </a:lnTo>
                    <a:lnTo>
                      <a:pt x="194" y="338"/>
                    </a:lnTo>
                    <a:lnTo>
                      <a:pt x="236" y="456"/>
                    </a:lnTo>
                    <a:lnTo>
                      <a:pt x="270" y="574"/>
                    </a:lnTo>
                    <a:lnTo>
                      <a:pt x="312" y="718"/>
                    </a:lnTo>
                    <a:lnTo>
                      <a:pt x="354" y="869"/>
                    </a:lnTo>
                    <a:lnTo>
                      <a:pt x="388" y="1038"/>
                    </a:lnTo>
                    <a:lnTo>
                      <a:pt x="430" y="1223"/>
                    </a:lnTo>
                    <a:lnTo>
                      <a:pt x="463" y="1417"/>
                    </a:lnTo>
                    <a:lnTo>
                      <a:pt x="506" y="1619"/>
                    </a:lnTo>
                    <a:lnTo>
                      <a:pt x="539" y="1830"/>
                    </a:lnTo>
                    <a:lnTo>
                      <a:pt x="581" y="2058"/>
                    </a:lnTo>
                    <a:lnTo>
                      <a:pt x="615" y="2277"/>
                    </a:lnTo>
                    <a:lnTo>
                      <a:pt x="657" y="2504"/>
                    </a:lnTo>
                    <a:lnTo>
                      <a:pt x="699" y="2731"/>
                    </a:lnTo>
                    <a:lnTo>
                      <a:pt x="733" y="2959"/>
                    </a:lnTo>
                    <a:lnTo>
                      <a:pt x="775" y="3187"/>
                    </a:lnTo>
                    <a:lnTo>
                      <a:pt x="817" y="3414"/>
                    </a:lnTo>
                    <a:lnTo>
                      <a:pt x="851" y="3642"/>
                    </a:lnTo>
                    <a:lnTo>
                      <a:pt x="893" y="3861"/>
                    </a:lnTo>
                    <a:lnTo>
                      <a:pt x="935" y="4081"/>
                    </a:lnTo>
                    <a:lnTo>
                      <a:pt x="969" y="4299"/>
                    </a:lnTo>
                    <a:lnTo>
                      <a:pt x="1011" y="4502"/>
                    </a:lnTo>
                    <a:lnTo>
                      <a:pt x="1045" y="4695"/>
                    </a:lnTo>
                    <a:lnTo>
                      <a:pt x="1087" y="4881"/>
                    </a:lnTo>
                    <a:lnTo>
                      <a:pt x="1120" y="5041"/>
                    </a:lnTo>
                    <a:lnTo>
                      <a:pt x="1163" y="5193"/>
                    </a:lnTo>
                    <a:lnTo>
                      <a:pt x="1196" y="5335"/>
                    </a:lnTo>
                    <a:lnTo>
                      <a:pt x="1238" y="5462"/>
                    </a:lnTo>
                    <a:lnTo>
                      <a:pt x="1281" y="5571"/>
                    </a:lnTo>
                    <a:lnTo>
                      <a:pt x="1314" y="5665"/>
                    </a:lnTo>
                    <a:lnTo>
                      <a:pt x="1356" y="5749"/>
                    </a:lnTo>
                    <a:lnTo>
                      <a:pt x="1398" y="5817"/>
                    </a:lnTo>
                    <a:lnTo>
                      <a:pt x="1432" y="5867"/>
                    </a:lnTo>
                    <a:lnTo>
                      <a:pt x="1474" y="5901"/>
                    </a:lnTo>
                    <a:lnTo>
                      <a:pt x="1517" y="5909"/>
                    </a:lnTo>
                    <a:lnTo>
                      <a:pt x="1550" y="5901"/>
                    </a:lnTo>
                    <a:lnTo>
                      <a:pt x="1592" y="5867"/>
                    </a:lnTo>
                    <a:lnTo>
                      <a:pt x="1626" y="5817"/>
                    </a:lnTo>
                    <a:lnTo>
                      <a:pt x="1668" y="5749"/>
                    </a:lnTo>
                    <a:lnTo>
                      <a:pt x="1702" y="5665"/>
                    </a:lnTo>
                    <a:lnTo>
                      <a:pt x="1744" y="5571"/>
                    </a:lnTo>
                    <a:lnTo>
                      <a:pt x="1777" y="5462"/>
                    </a:lnTo>
                    <a:lnTo>
                      <a:pt x="1820" y="5335"/>
                    </a:lnTo>
                    <a:lnTo>
                      <a:pt x="1862" y="5193"/>
                    </a:lnTo>
                    <a:lnTo>
                      <a:pt x="1895" y="5041"/>
                    </a:lnTo>
                    <a:lnTo>
                      <a:pt x="1938" y="4873"/>
                    </a:lnTo>
                    <a:lnTo>
                      <a:pt x="1979" y="4687"/>
                    </a:lnTo>
                    <a:lnTo>
                      <a:pt x="2013" y="4502"/>
                    </a:lnTo>
                    <a:lnTo>
                      <a:pt x="2055" y="4291"/>
                    </a:lnTo>
                    <a:lnTo>
                      <a:pt x="2098" y="4081"/>
                    </a:lnTo>
                    <a:lnTo>
                      <a:pt x="2131" y="3861"/>
                    </a:lnTo>
                    <a:lnTo>
                      <a:pt x="2174" y="3634"/>
                    </a:lnTo>
                    <a:lnTo>
                      <a:pt x="2207" y="3414"/>
                    </a:lnTo>
                    <a:lnTo>
                      <a:pt x="2249" y="3187"/>
                    </a:lnTo>
                    <a:lnTo>
                      <a:pt x="2283" y="2959"/>
                    </a:lnTo>
                    <a:lnTo>
                      <a:pt x="2325" y="2731"/>
                    </a:lnTo>
                    <a:lnTo>
                      <a:pt x="2367" y="2504"/>
                    </a:lnTo>
                    <a:lnTo>
                      <a:pt x="2401" y="2277"/>
                    </a:lnTo>
                    <a:lnTo>
                      <a:pt x="2443" y="2049"/>
                    </a:lnTo>
                    <a:lnTo>
                      <a:pt x="2485" y="1830"/>
                    </a:lnTo>
                    <a:lnTo>
                      <a:pt x="2519" y="1619"/>
                    </a:lnTo>
                    <a:lnTo>
                      <a:pt x="2561" y="1417"/>
                    </a:lnTo>
                    <a:lnTo>
                      <a:pt x="2603" y="1223"/>
                    </a:lnTo>
                    <a:lnTo>
                      <a:pt x="2636" y="1038"/>
                    </a:lnTo>
                    <a:lnTo>
                      <a:pt x="2679" y="869"/>
                    </a:lnTo>
                    <a:lnTo>
                      <a:pt x="2712" y="718"/>
                    </a:lnTo>
                    <a:lnTo>
                      <a:pt x="2755" y="582"/>
                    </a:lnTo>
                    <a:lnTo>
                      <a:pt x="2788" y="456"/>
                    </a:lnTo>
                    <a:lnTo>
                      <a:pt x="2831" y="338"/>
                    </a:lnTo>
                    <a:lnTo>
                      <a:pt x="2864" y="246"/>
                    </a:lnTo>
                    <a:lnTo>
                      <a:pt x="2906" y="161"/>
                    </a:lnTo>
                    <a:lnTo>
                      <a:pt x="2948" y="94"/>
                    </a:lnTo>
                    <a:lnTo>
                      <a:pt x="2982" y="43"/>
                    </a:lnTo>
                    <a:lnTo>
                      <a:pt x="3024" y="10"/>
                    </a:lnTo>
                    <a:lnTo>
                      <a:pt x="3067" y="0"/>
                    </a:lnTo>
                    <a:lnTo>
                      <a:pt x="3100" y="10"/>
                    </a:lnTo>
                    <a:lnTo>
                      <a:pt x="3142" y="43"/>
                    </a:lnTo>
                    <a:lnTo>
                      <a:pt x="3184" y="94"/>
                    </a:lnTo>
                    <a:lnTo>
                      <a:pt x="3218" y="161"/>
                    </a:lnTo>
                    <a:lnTo>
                      <a:pt x="3260" y="246"/>
                    </a:lnTo>
                    <a:lnTo>
                      <a:pt x="3293" y="338"/>
                    </a:lnTo>
                    <a:lnTo>
                      <a:pt x="3336" y="456"/>
                    </a:lnTo>
                    <a:lnTo>
                      <a:pt x="3369" y="574"/>
                    </a:lnTo>
                    <a:lnTo>
                      <a:pt x="3412" y="718"/>
                    </a:lnTo>
                    <a:lnTo>
                      <a:pt x="3445" y="869"/>
                    </a:lnTo>
                    <a:lnTo>
                      <a:pt x="3488" y="1038"/>
                    </a:lnTo>
                    <a:lnTo>
                      <a:pt x="3529" y="1214"/>
                    </a:lnTo>
                    <a:lnTo>
                      <a:pt x="3563" y="1417"/>
                    </a:lnTo>
                    <a:lnTo>
                      <a:pt x="3605" y="1619"/>
                    </a:lnTo>
                    <a:lnTo>
                      <a:pt x="3648" y="1830"/>
                    </a:lnTo>
                    <a:lnTo>
                      <a:pt x="3681" y="2049"/>
                    </a:lnTo>
                    <a:lnTo>
                      <a:pt x="3724" y="2277"/>
                    </a:lnTo>
                    <a:lnTo>
                      <a:pt x="3765" y="2504"/>
                    </a:lnTo>
                    <a:lnTo>
                      <a:pt x="3799" y="2731"/>
                    </a:lnTo>
                    <a:lnTo>
                      <a:pt x="3841" y="2959"/>
                    </a:lnTo>
                    <a:lnTo>
                      <a:pt x="3875" y="3187"/>
                    </a:lnTo>
                    <a:lnTo>
                      <a:pt x="3917" y="3406"/>
                    </a:lnTo>
                    <a:lnTo>
                      <a:pt x="3950" y="3634"/>
                    </a:lnTo>
                    <a:lnTo>
                      <a:pt x="3993" y="3853"/>
                    </a:lnTo>
                    <a:lnTo>
                      <a:pt x="4026" y="4081"/>
                    </a:lnTo>
                    <a:lnTo>
                      <a:pt x="4069" y="4291"/>
                    </a:lnTo>
                    <a:lnTo>
                      <a:pt x="4110" y="4502"/>
                    </a:lnTo>
                    <a:lnTo>
                      <a:pt x="4153" y="4687"/>
                    </a:lnTo>
                    <a:lnTo>
                      <a:pt x="4186" y="4873"/>
                    </a:lnTo>
                    <a:lnTo>
                      <a:pt x="4229" y="5041"/>
                    </a:lnTo>
                    <a:lnTo>
                      <a:pt x="4270" y="5193"/>
                    </a:lnTo>
                    <a:lnTo>
                      <a:pt x="4305" y="5335"/>
                    </a:lnTo>
                    <a:lnTo>
                      <a:pt x="4346" y="5462"/>
                    </a:lnTo>
                    <a:lnTo>
                      <a:pt x="4381" y="5563"/>
                    </a:lnTo>
                    <a:lnTo>
                      <a:pt x="4422" y="5665"/>
                    </a:lnTo>
                    <a:lnTo>
                      <a:pt x="4457" y="5749"/>
                    </a:lnTo>
                    <a:lnTo>
                      <a:pt x="4498" y="5817"/>
                    </a:lnTo>
                    <a:lnTo>
                      <a:pt x="4532" y="5867"/>
                    </a:lnTo>
                    <a:lnTo>
                      <a:pt x="4574" y="5891"/>
                    </a:lnTo>
                    <a:lnTo>
                      <a:pt x="4617" y="5901"/>
                    </a:lnTo>
                    <a:lnTo>
                      <a:pt x="4650" y="5891"/>
                    </a:lnTo>
                    <a:lnTo>
                      <a:pt x="4691" y="5867"/>
                    </a:lnTo>
                    <a:lnTo>
                      <a:pt x="4734" y="5817"/>
                    </a:lnTo>
                    <a:lnTo>
                      <a:pt x="4767" y="5749"/>
                    </a:lnTo>
                    <a:lnTo>
                      <a:pt x="4810" y="5665"/>
                    </a:lnTo>
                    <a:lnTo>
                      <a:pt x="4853" y="5563"/>
                    </a:lnTo>
                    <a:lnTo>
                      <a:pt x="4886" y="5454"/>
                    </a:lnTo>
                    <a:lnTo>
                      <a:pt x="4927" y="533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11"/>
              <p:cNvSpPr>
                <a:spLocks/>
              </p:cNvSpPr>
              <p:nvPr/>
            </p:nvSpPr>
            <p:spPr bwMode="auto">
              <a:xfrm>
                <a:off x="4626" y="2296"/>
                <a:ext cx="704" cy="843"/>
              </a:xfrm>
              <a:custGeom>
                <a:avLst/>
                <a:gdLst>
                  <a:gd name="T0" fmla="*/ 76 w 4928"/>
                  <a:gd name="T1" fmla="*/ 5193 h 5901"/>
                  <a:gd name="T2" fmla="*/ 193 w 4928"/>
                  <a:gd name="T3" fmla="*/ 4687 h 5901"/>
                  <a:gd name="T4" fmla="*/ 312 w 4928"/>
                  <a:gd name="T5" fmla="*/ 4071 h 5901"/>
                  <a:gd name="T6" fmla="*/ 429 w 4928"/>
                  <a:gd name="T7" fmla="*/ 3406 h 5901"/>
                  <a:gd name="T8" fmla="*/ 548 w 4928"/>
                  <a:gd name="T9" fmla="*/ 2731 h 5901"/>
                  <a:gd name="T10" fmla="*/ 657 w 4928"/>
                  <a:gd name="T11" fmla="*/ 2049 h 5901"/>
                  <a:gd name="T12" fmla="*/ 774 w 4928"/>
                  <a:gd name="T13" fmla="*/ 1417 h 5901"/>
                  <a:gd name="T14" fmla="*/ 893 w 4928"/>
                  <a:gd name="T15" fmla="*/ 869 h 5901"/>
                  <a:gd name="T16" fmla="*/ 1010 w 4928"/>
                  <a:gd name="T17" fmla="*/ 447 h 5901"/>
                  <a:gd name="T18" fmla="*/ 1129 w 4928"/>
                  <a:gd name="T19" fmla="*/ 161 h 5901"/>
                  <a:gd name="T20" fmla="*/ 1238 w 4928"/>
                  <a:gd name="T21" fmla="*/ 10 h 5901"/>
                  <a:gd name="T22" fmla="*/ 1357 w 4928"/>
                  <a:gd name="T23" fmla="*/ 43 h 5901"/>
                  <a:gd name="T24" fmla="*/ 1474 w 4928"/>
                  <a:gd name="T25" fmla="*/ 236 h 5901"/>
                  <a:gd name="T26" fmla="*/ 1592 w 4928"/>
                  <a:gd name="T27" fmla="*/ 574 h 5901"/>
                  <a:gd name="T28" fmla="*/ 1710 w 4928"/>
                  <a:gd name="T29" fmla="*/ 1038 h 5901"/>
                  <a:gd name="T30" fmla="*/ 1819 w 4928"/>
                  <a:gd name="T31" fmla="*/ 1619 h 5901"/>
                  <a:gd name="T32" fmla="*/ 1938 w 4928"/>
                  <a:gd name="T33" fmla="*/ 2277 h 5901"/>
                  <a:gd name="T34" fmla="*/ 2055 w 4928"/>
                  <a:gd name="T35" fmla="*/ 2951 h 5901"/>
                  <a:gd name="T36" fmla="*/ 2173 w 4928"/>
                  <a:gd name="T37" fmla="*/ 3634 h 5901"/>
                  <a:gd name="T38" fmla="*/ 2291 w 4928"/>
                  <a:gd name="T39" fmla="*/ 4291 h 5901"/>
                  <a:gd name="T40" fmla="*/ 2400 w 4928"/>
                  <a:gd name="T41" fmla="*/ 4873 h 5901"/>
                  <a:gd name="T42" fmla="*/ 2519 w 4928"/>
                  <a:gd name="T43" fmla="*/ 5335 h 5901"/>
                  <a:gd name="T44" fmla="*/ 2636 w 4928"/>
                  <a:gd name="T45" fmla="*/ 5665 h 5901"/>
                  <a:gd name="T46" fmla="*/ 2755 w 4928"/>
                  <a:gd name="T47" fmla="*/ 5867 h 5901"/>
                  <a:gd name="T48" fmla="*/ 2872 w 4928"/>
                  <a:gd name="T49" fmla="*/ 5891 h 5901"/>
                  <a:gd name="T50" fmla="*/ 2981 w 4928"/>
                  <a:gd name="T51" fmla="*/ 5749 h 5901"/>
                  <a:gd name="T52" fmla="*/ 3100 w 4928"/>
                  <a:gd name="T53" fmla="*/ 5454 h 5901"/>
                  <a:gd name="T54" fmla="*/ 3217 w 4928"/>
                  <a:gd name="T55" fmla="*/ 5041 h 5901"/>
                  <a:gd name="T56" fmla="*/ 3336 w 4928"/>
                  <a:gd name="T57" fmla="*/ 4493 h 5901"/>
                  <a:gd name="T58" fmla="*/ 3453 w 4928"/>
                  <a:gd name="T59" fmla="*/ 3853 h 5901"/>
                  <a:gd name="T60" fmla="*/ 3563 w 4928"/>
                  <a:gd name="T61" fmla="*/ 3178 h 5901"/>
                  <a:gd name="T62" fmla="*/ 3681 w 4928"/>
                  <a:gd name="T63" fmla="*/ 2495 h 5901"/>
                  <a:gd name="T64" fmla="*/ 3799 w 4928"/>
                  <a:gd name="T65" fmla="*/ 1830 h 5901"/>
                  <a:gd name="T66" fmla="*/ 3917 w 4928"/>
                  <a:gd name="T67" fmla="*/ 1214 h 5901"/>
                  <a:gd name="T68" fmla="*/ 4035 w 4928"/>
                  <a:gd name="T69" fmla="*/ 709 h 5901"/>
                  <a:gd name="T70" fmla="*/ 4144 w 4928"/>
                  <a:gd name="T71" fmla="*/ 338 h 5901"/>
                  <a:gd name="T72" fmla="*/ 4262 w 4928"/>
                  <a:gd name="T73" fmla="*/ 94 h 5901"/>
                  <a:gd name="T74" fmla="*/ 4380 w 4928"/>
                  <a:gd name="T75" fmla="*/ 0 h 5901"/>
                  <a:gd name="T76" fmla="*/ 4498 w 4928"/>
                  <a:gd name="T77" fmla="*/ 94 h 5901"/>
                  <a:gd name="T78" fmla="*/ 4616 w 4928"/>
                  <a:gd name="T79" fmla="*/ 338 h 5901"/>
                  <a:gd name="T80" fmla="*/ 4726 w 4928"/>
                  <a:gd name="T81" fmla="*/ 709 h 5901"/>
                  <a:gd name="T82" fmla="*/ 4843 w 4928"/>
                  <a:gd name="T83" fmla="*/ 1214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8" h="5901">
                    <a:moveTo>
                      <a:pt x="0" y="5454"/>
                    </a:moveTo>
                    <a:lnTo>
                      <a:pt x="41" y="5335"/>
                    </a:lnTo>
                    <a:lnTo>
                      <a:pt x="76" y="5193"/>
                    </a:lnTo>
                    <a:lnTo>
                      <a:pt x="117" y="5041"/>
                    </a:lnTo>
                    <a:lnTo>
                      <a:pt x="152" y="4873"/>
                    </a:lnTo>
                    <a:lnTo>
                      <a:pt x="193" y="4687"/>
                    </a:lnTo>
                    <a:lnTo>
                      <a:pt x="228" y="4493"/>
                    </a:lnTo>
                    <a:lnTo>
                      <a:pt x="269" y="4291"/>
                    </a:lnTo>
                    <a:lnTo>
                      <a:pt x="312" y="4071"/>
                    </a:lnTo>
                    <a:lnTo>
                      <a:pt x="345" y="3853"/>
                    </a:lnTo>
                    <a:lnTo>
                      <a:pt x="388" y="3634"/>
                    </a:lnTo>
                    <a:lnTo>
                      <a:pt x="429" y="3406"/>
                    </a:lnTo>
                    <a:lnTo>
                      <a:pt x="464" y="3178"/>
                    </a:lnTo>
                    <a:lnTo>
                      <a:pt x="505" y="2951"/>
                    </a:lnTo>
                    <a:lnTo>
                      <a:pt x="548" y="2731"/>
                    </a:lnTo>
                    <a:lnTo>
                      <a:pt x="581" y="2504"/>
                    </a:lnTo>
                    <a:lnTo>
                      <a:pt x="624" y="2277"/>
                    </a:lnTo>
                    <a:lnTo>
                      <a:pt x="657" y="2049"/>
                    </a:lnTo>
                    <a:lnTo>
                      <a:pt x="700" y="1830"/>
                    </a:lnTo>
                    <a:lnTo>
                      <a:pt x="733" y="1619"/>
                    </a:lnTo>
                    <a:lnTo>
                      <a:pt x="774" y="1417"/>
                    </a:lnTo>
                    <a:lnTo>
                      <a:pt x="809" y="1214"/>
                    </a:lnTo>
                    <a:lnTo>
                      <a:pt x="850" y="1038"/>
                    </a:lnTo>
                    <a:lnTo>
                      <a:pt x="893" y="869"/>
                    </a:lnTo>
                    <a:lnTo>
                      <a:pt x="926" y="718"/>
                    </a:lnTo>
                    <a:lnTo>
                      <a:pt x="969" y="574"/>
                    </a:lnTo>
                    <a:lnTo>
                      <a:pt x="1010" y="447"/>
                    </a:lnTo>
                    <a:lnTo>
                      <a:pt x="1045" y="338"/>
                    </a:lnTo>
                    <a:lnTo>
                      <a:pt x="1086" y="236"/>
                    </a:lnTo>
                    <a:lnTo>
                      <a:pt x="1129" y="161"/>
                    </a:lnTo>
                    <a:lnTo>
                      <a:pt x="1162" y="94"/>
                    </a:lnTo>
                    <a:lnTo>
                      <a:pt x="1205" y="43"/>
                    </a:lnTo>
                    <a:lnTo>
                      <a:pt x="1238" y="10"/>
                    </a:lnTo>
                    <a:lnTo>
                      <a:pt x="1281" y="0"/>
                    </a:lnTo>
                    <a:lnTo>
                      <a:pt x="1314" y="10"/>
                    </a:lnTo>
                    <a:lnTo>
                      <a:pt x="1357" y="43"/>
                    </a:lnTo>
                    <a:lnTo>
                      <a:pt x="1398" y="94"/>
                    </a:lnTo>
                    <a:lnTo>
                      <a:pt x="1431" y="161"/>
                    </a:lnTo>
                    <a:lnTo>
                      <a:pt x="1474" y="236"/>
                    </a:lnTo>
                    <a:lnTo>
                      <a:pt x="1516" y="338"/>
                    </a:lnTo>
                    <a:lnTo>
                      <a:pt x="1550" y="447"/>
                    </a:lnTo>
                    <a:lnTo>
                      <a:pt x="1592" y="574"/>
                    </a:lnTo>
                    <a:lnTo>
                      <a:pt x="1634" y="709"/>
                    </a:lnTo>
                    <a:lnTo>
                      <a:pt x="1667" y="869"/>
                    </a:lnTo>
                    <a:lnTo>
                      <a:pt x="1710" y="1038"/>
                    </a:lnTo>
                    <a:lnTo>
                      <a:pt x="1743" y="1214"/>
                    </a:lnTo>
                    <a:lnTo>
                      <a:pt x="1786" y="1408"/>
                    </a:lnTo>
                    <a:lnTo>
                      <a:pt x="1819" y="1619"/>
                    </a:lnTo>
                    <a:lnTo>
                      <a:pt x="1862" y="1830"/>
                    </a:lnTo>
                    <a:lnTo>
                      <a:pt x="1895" y="2049"/>
                    </a:lnTo>
                    <a:lnTo>
                      <a:pt x="1938" y="2277"/>
                    </a:lnTo>
                    <a:lnTo>
                      <a:pt x="1979" y="2504"/>
                    </a:lnTo>
                    <a:lnTo>
                      <a:pt x="2014" y="2723"/>
                    </a:lnTo>
                    <a:lnTo>
                      <a:pt x="2055" y="2951"/>
                    </a:lnTo>
                    <a:lnTo>
                      <a:pt x="2098" y="3178"/>
                    </a:lnTo>
                    <a:lnTo>
                      <a:pt x="2131" y="3406"/>
                    </a:lnTo>
                    <a:lnTo>
                      <a:pt x="2173" y="3634"/>
                    </a:lnTo>
                    <a:lnTo>
                      <a:pt x="2215" y="3853"/>
                    </a:lnTo>
                    <a:lnTo>
                      <a:pt x="2249" y="4071"/>
                    </a:lnTo>
                    <a:lnTo>
                      <a:pt x="2291" y="4291"/>
                    </a:lnTo>
                    <a:lnTo>
                      <a:pt x="2324" y="4493"/>
                    </a:lnTo>
                    <a:lnTo>
                      <a:pt x="2367" y="4687"/>
                    </a:lnTo>
                    <a:lnTo>
                      <a:pt x="2400" y="4873"/>
                    </a:lnTo>
                    <a:lnTo>
                      <a:pt x="2443" y="5041"/>
                    </a:lnTo>
                    <a:lnTo>
                      <a:pt x="2476" y="5193"/>
                    </a:lnTo>
                    <a:lnTo>
                      <a:pt x="2519" y="5335"/>
                    </a:lnTo>
                    <a:lnTo>
                      <a:pt x="2560" y="5454"/>
                    </a:lnTo>
                    <a:lnTo>
                      <a:pt x="2595" y="5563"/>
                    </a:lnTo>
                    <a:lnTo>
                      <a:pt x="2636" y="5665"/>
                    </a:lnTo>
                    <a:lnTo>
                      <a:pt x="2679" y="5749"/>
                    </a:lnTo>
                    <a:lnTo>
                      <a:pt x="2712" y="5817"/>
                    </a:lnTo>
                    <a:lnTo>
                      <a:pt x="2755" y="5867"/>
                    </a:lnTo>
                    <a:lnTo>
                      <a:pt x="2796" y="5891"/>
                    </a:lnTo>
                    <a:lnTo>
                      <a:pt x="2830" y="5901"/>
                    </a:lnTo>
                    <a:lnTo>
                      <a:pt x="2872" y="5891"/>
                    </a:lnTo>
                    <a:lnTo>
                      <a:pt x="2906" y="5867"/>
                    </a:lnTo>
                    <a:lnTo>
                      <a:pt x="2948" y="5817"/>
                    </a:lnTo>
                    <a:lnTo>
                      <a:pt x="2981" y="5749"/>
                    </a:lnTo>
                    <a:lnTo>
                      <a:pt x="3024" y="5665"/>
                    </a:lnTo>
                    <a:lnTo>
                      <a:pt x="3057" y="5563"/>
                    </a:lnTo>
                    <a:lnTo>
                      <a:pt x="3100" y="5454"/>
                    </a:lnTo>
                    <a:lnTo>
                      <a:pt x="3142" y="5335"/>
                    </a:lnTo>
                    <a:lnTo>
                      <a:pt x="3176" y="5193"/>
                    </a:lnTo>
                    <a:lnTo>
                      <a:pt x="3217" y="5041"/>
                    </a:lnTo>
                    <a:lnTo>
                      <a:pt x="3260" y="4873"/>
                    </a:lnTo>
                    <a:lnTo>
                      <a:pt x="3302" y="4687"/>
                    </a:lnTo>
                    <a:lnTo>
                      <a:pt x="3336" y="4493"/>
                    </a:lnTo>
                    <a:lnTo>
                      <a:pt x="3378" y="4282"/>
                    </a:lnTo>
                    <a:lnTo>
                      <a:pt x="3412" y="4071"/>
                    </a:lnTo>
                    <a:lnTo>
                      <a:pt x="3453" y="3853"/>
                    </a:lnTo>
                    <a:lnTo>
                      <a:pt x="3487" y="3634"/>
                    </a:lnTo>
                    <a:lnTo>
                      <a:pt x="3529" y="3406"/>
                    </a:lnTo>
                    <a:lnTo>
                      <a:pt x="3563" y="3178"/>
                    </a:lnTo>
                    <a:lnTo>
                      <a:pt x="3605" y="2951"/>
                    </a:lnTo>
                    <a:lnTo>
                      <a:pt x="3647" y="2723"/>
                    </a:lnTo>
                    <a:lnTo>
                      <a:pt x="3681" y="2495"/>
                    </a:lnTo>
                    <a:lnTo>
                      <a:pt x="3723" y="2277"/>
                    </a:lnTo>
                    <a:lnTo>
                      <a:pt x="3765" y="2049"/>
                    </a:lnTo>
                    <a:lnTo>
                      <a:pt x="3799" y="1830"/>
                    </a:lnTo>
                    <a:lnTo>
                      <a:pt x="3841" y="1619"/>
                    </a:lnTo>
                    <a:lnTo>
                      <a:pt x="3883" y="1408"/>
                    </a:lnTo>
                    <a:lnTo>
                      <a:pt x="3917" y="1214"/>
                    </a:lnTo>
                    <a:lnTo>
                      <a:pt x="3959" y="1038"/>
                    </a:lnTo>
                    <a:lnTo>
                      <a:pt x="3993" y="869"/>
                    </a:lnTo>
                    <a:lnTo>
                      <a:pt x="4035" y="709"/>
                    </a:lnTo>
                    <a:lnTo>
                      <a:pt x="4069" y="574"/>
                    </a:lnTo>
                    <a:lnTo>
                      <a:pt x="4110" y="447"/>
                    </a:lnTo>
                    <a:lnTo>
                      <a:pt x="4144" y="338"/>
                    </a:lnTo>
                    <a:lnTo>
                      <a:pt x="4186" y="236"/>
                    </a:lnTo>
                    <a:lnTo>
                      <a:pt x="4228" y="161"/>
                    </a:lnTo>
                    <a:lnTo>
                      <a:pt x="4262" y="94"/>
                    </a:lnTo>
                    <a:lnTo>
                      <a:pt x="4304" y="43"/>
                    </a:lnTo>
                    <a:lnTo>
                      <a:pt x="4346" y="10"/>
                    </a:lnTo>
                    <a:lnTo>
                      <a:pt x="4380" y="0"/>
                    </a:lnTo>
                    <a:lnTo>
                      <a:pt x="4422" y="10"/>
                    </a:lnTo>
                    <a:lnTo>
                      <a:pt x="4464" y="43"/>
                    </a:lnTo>
                    <a:lnTo>
                      <a:pt x="4498" y="94"/>
                    </a:lnTo>
                    <a:lnTo>
                      <a:pt x="4540" y="161"/>
                    </a:lnTo>
                    <a:lnTo>
                      <a:pt x="4574" y="236"/>
                    </a:lnTo>
                    <a:lnTo>
                      <a:pt x="4616" y="338"/>
                    </a:lnTo>
                    <a:lnTo>
                      <a:pt x="4650" y="447"/>
                    </a:lnTo>
                    <a:lnTo>
                      <a:pt x="4692" y="574"/>
                    </a:lnTo>
                    <a:lnTo>
                      <a:pt x="4726" y="709"/>
                    </a:lnTo>
                    <a:lnTo>
                      <a:pt x="4768" y="869"/>
                    </a:lnTo>
                    <a:lnTo>
                      <a:pt x="4810" y="1038"/>
                    </a:lnTo>
                    <a:lnTo>
                      <a:pt x="4843" y="1214"/>
                    </a:lnTo>
                    <a:lnTo>
                      <a:pt x="4885" y="1408"/>
                    </a:lnTo>
                    <a:lnTo>
                      <a:pt x="4928" y="161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12"/>
              <p:cNvSpPr>
                <a:spLocks/>
              </p:cNvSpPr>
              <p:nvPr/>
            </p:nvSpPr>
            <p:spPr bwMode="auto">
              <a:xfrm>
                <a:off x="5324" y="2497"/>
                <a:ext cx="121" cy="608"/>
              </a:xfrm>
              <a:custGeom>
                <a:avLst/>
                <a:gdLst>
                  <a:gd name="T0" fmla="*/ 0 w 851"/>
                  <a:gd name="T1" fmla="*/ 0 h 4257"/>
                  <a:gd name="T2" fmla="*/ 43 w 851"/>
                  <a:gd name="T3" fmla="*/ 211 h 4257"/>
                  <a:gd name="T4" fmla="*/ 76 w 851"/>
                  <a:gd name="T5" fmla="*/ 422 h 4257"/>
                  <a:gd name="T6" fmla="*/ 119 w 851"/>
                  <a:gd name="T7" fmla="*/ 641 h 4257"/>
                  <a:gd name="T8" fmla="*/ 160 w 851"/>
                  <a:gd name="T9" fmla="*/ 869 h 4257"/>
                  <a:gd name="T10" fmla="*/ 194 w 851"/>
                  <a:gd name="T11" fmla="*/ 1087 h 4257"/>
                  <a:gd name="T12" fmla="*/ 236 w 851"/>
                  <a:gd name="T13" fmla="*/ 1315 h 4257"/>
                  <a:gd name="T14" fmla="*/ 270 w 851"/>
                  <a:gd name="T15" fmla="*/ 1543 h 4257"/>
                  <a:gd name="T16" fmla="*/ 312 w 851"/>
                  <a:gd name="T17" fmla="*/ 1770 h 4257"/>
                  <a:gd name="T18" fmla="*/ 346 w 851"/>
                  <a:gd name="T19" fmla="*/ 1998 h 4257"/>
                  <a:gd name="T20" fmla="*/ 388 w 851"/>
                  <a:gd name="T21" fmla="*/ 2226 h 4257"/>
                  <a:gd name="T22" fmla="*/ 422 w 851"/>
                  <a:gd name="T23" fmla="*/ 2445 h 4257"/>
                  <a:gd name="T24" fmla="*/ 464 w 851"/>
                  <a:gd name="T25" fmla="*/ 2663 h 4257"/>
                  <a:gd name="T26" fmla="*/ 506 w 851"/>
                  <a:gd name="T27" fmla="*/ 2874 h 4257"/>
                  <a:gd name="T28" fmla="*/ 548 w 851"/>
                  <a:gd name="T29" fmla="*/ 3085 h 4257"/>
                  <a:gd name="T30" fmla="*/ 582 w 851"/>
                  <a:gd name="T31" fmla="*/ 3279 h 4257"/>
                  <a:gd name="T32" fmla="*/ 624 w 851"/>
                  <a:gd name="T33" fmla="*/ 3455 h 4257"/>
                  <a:gd name="T34" fmla="*/ 666 w 851"/>
                  <a:gd name="T35" fmla="*/ 3633 h 4257"/>
                  <a:gd name="T36" fmla="*/ 700 w 851"/>
                  <a:gd name="T37" fmla="*/ 3785 h 4257"/>
                  <a:gd name="T38" fmla="*/ 741 w 851"/>
                  <a:gd name="T39" fmla="*/ 3919 h 4257"/>
                  <a:gd name="T40" fmla="*/ 776 w 851"/>
                  <a:gd name="T41" fmla="*/ 4046 h 4257"/>
                  <a:gd name="T42" fmla="*/ 817 w 851"/>
                  <a:gd name="T43" fmla="*/ 4155 h 4257"/>
                  <a:gd name="T44" fmla="*/ 851 w 851"/>
                  <a:gd name="T45" fmla="*/ 4257 h 4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1" h="4257">
                    <a:moveTo>
                      <a:pt x="0" y="0"/>
                    </a:moveTo>
                    <a:lnTo>
                      <a:pt x="43" y="211"/>
                    </a:lnTo>
                    <a:lnTo>
                      <a:pt x="76" y="422"/>
                    </a:lnTo>
                    <a:lnTo>
                      <a:pt x="119" y="641"/>
                    </a:lnTo>
                    <a:lnTo>
                      <a:pt x="160" y="869"/>
                    </a:lnTo>
                    <a:lnTo>
                      <a:pt x="194" y="1087"/>
                    </a:lnTo>
                    <a:lnTo>
                      <a:pt x="236" y="1315"/>
                    </a:lnTo>
                    <a:lnTo>
                      <a:pt x="270" y="1543"/>
                    </a:lnTo>
                    <a:lnTo>
                      <a:pt x="312" y="1770"/>
                    </a:lnTo>
                    <a:lnTo>
                      <a:pt x="346" y="1998"/>
                    </a:lnTo>
                    <a:lnTo>
                      <a:pt x="388" y="2226"/>
                    </a:lnTo>
                    <a:lnTo>
                      <a:pt x="422" y="2445"/>
                    </a:lnTo>
                    <a:lnTo>
                      <a:pt x="464" y="2663"/>
                    </a:lnTo>
                    <a:lnTo>
                      <a:pt x="506" y="2874"/>
                    </a:lnTo>
                    <a:lnTo>
                      <a:pt x="548" y="3085"/>
                    </a:lnTo>
                    <a:lnTo>
                      <a:pt x="582" y="3279"/>
                    </a:lnTo>
                    <a:lnTo>
                      <a:pt x="624" y="3455"/>
                    </a:lnTo>
                    <a:lnTo>
                      <a:pt x="666" y="3633"/>
                    </a:lnTo>
                    <a:lnTo>
                      <a:pt x="700" y="3785"/>
                    </a:lnTo>
                    <a:lnTo>
                      <a:pt x="741" y="3919"/>
                    </a:lnTo>
                    <a:lnTo>
                      <a:pt x="776" y="4046"/>
                    </a:lnTo>
                    <a:lnTo>
                      <a:pt x="817" y="4155"/>
                    </a:lnTo>
                    <a:lnTo>
                      <a:pt x="851" y="425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13"/>
              <p:cNvSpPr>
                <a:spLocks noChangeShapeType="1"/>
              </p:cNvSpPr>
              <p:nvPr/>
            </p:nvSpPr>
            <p:spPr bwMode="auto">
              <a:xfrm>
                <a:off x="3230" y="1487"/>
                <a:ext cx="49" cy="0"/>
              </a:xfrm>
              <a:prstGeom prst="line">
                <a:avLst/>
              </a:prstGeom>
              <a:noFill/>
              <a:ln w="111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Freeform 14"/>
              <p:cNvSpPr>
                <a:spLocks/>
              </p:cNvSpPr>
              <p:nvPr/>
            </p:nvSpPr>
            <p:spPr bwMode="auto">
              <a:xfrm>
                <a:off x="3313" y="1484"/>
                <a:ext cx="49" cy="3"/>
              </a:xfrm>
              <a:custGeom>
                <a:avLst/>
                <a:gdLst>
                  <a:gd name="T0" fmla="*/ 0 w 345"/>
                  <a:gd name="T1" fmla="*/ 17 h 17"/>
                  <a:gd name="T2" fmla="*/ 33 w 345"/>
                  <a:gd name="T3" fmla="*/ 8 h 17"/>
                  <a:gd name="T4" fmla="*/ 193 w 345"/>
                  <a:gd name="T5" fmla="*/ 8 h 17"/>
                  <a:gd name="T6" fmla="*/ 236 w 345"/>
                  <a:gd name="T7" fmla="*/ 0 h 17"/>
                  <a:gd name="T8" fmla="*/ 345 w 345"/>
                  <a:gd name="T9" fmla="*/ 0 h 17"/>
                </a:gdLst>
                <a:ahLst/>
                <a:cxnLst>
                  <a:cxn ang="0">
                    <a:pos x="T0" y="T1"/>
                  </a:cxn>
                  <a:cxn ang="0">
                    <a:pos x="T2" y="T3"/>
                  </a:cxn>
                  <a:cxn ang="0">
                    <a:pos x="T4" y="T5"/>
                  </a:cxn>
                  <a:cxn ang="0">
                    <a:pos x="T6" y="T7"/>
                  </a:cxn>
                  <a:cxn ang="0">
                    <a:pos x="T8" y="T9"/>
                  </a:cxn>
                </a:cxnLst>
                <a:rect l="0" t="0" r="r" b="b"/>
                <a:pathLst>
                  <a:path w="345" h="17">
                    <a:moveTo>
                      <a:pt x="0" y="17"/>
                    </a:moveTo>
                    <a:lnTo>
                      <a:pt x="33" y="8"/>
                    </a:lnTo>
                    <a:lnTo>
                      <a:pt x="193" y="8"/>
                    </a:lnTo>
                    <a:lnTo>
                      <a:pt x="236" y="0"/>
                    </a:lnTo>
                    <a:lnTo>
                      <a:pt x="345"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15"/>
              <p:cNvSpPr>
                <a:spLocks/>
              </p:cNvSpPr>
              <p:nvPr/>
            </p:nvSpPr>
            <p:spPr bwMode="auto">
              <a:xfrm>
                <a:off x="3397" y="1480"/>
                <a:ext cx="48" cy="3"/>
              </a:xfrm>
              <a:custGeom>
                <a:avLst/>
                <a:gdLst>
                  <a:gd name="T0" fmla="*/ 0 w 337"/>
                  <a:gd name="T1" fmla="*/ 25 h 25"/>
                  <a:gd name="T2" fmla="*/ 68 w 337"/>
                  <a:gd name="T3" fmla="*/ 25 h 25"/>
                  <a:gd name="T4" fmla="*/ 109 w 337"/>
                  <a:gd name="T5" fmla="*/ 16 h 25"/>
                  <a:gd name="T6" fmla="*/ 152 w 337"/>
                  <a:gd name="T7" fmla="*/ 16 h 25"/>
                  <a:gd name="T8" fmla="*/ 185 w 337"/>
                  <a:gd name="T9" fmla="*/ 8 h 25"/>
                  <a:gd name="T10" fmla="*/ 261 w 337"/>
                  <a:gd name="T11" fmla="*/ 8 h 25"/>
                  <a:gd name="T12" fmla="*/ 304 w 337"/>
                  <a:gd name="T13" fmla="*/ 0 h 25"/>
                  <a:gd name="T14" fmla="*/ 337 w 337"/>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25">
                    <a:moveTo>
                      <a:pt x="0" y="25"/>
                    </a:moveTo>
                    <a:lnTo>
                      <a:pt x="68" y="25"/>
                    </a:lnTo>
                    <a:lnTo>
                      <a:pt x="109" y="16"/>
                    </a:lnTo>
                    <a:lnTo>
                      <a:pt x="152" y="16"/>
                    </a:lnTo>
                    <a:lnTo>
                      <a:pt x="185" y="8"/>
                    </a:lnTo>
                    <a:lnTo>
                      <a:pt x="261" y="8"/>
                    </a:lnTo>
                    <a:lnTo>
                      <a:pt x="304" y="0"/>
                    </a:lnTo>
                    <a:lnTo>
                      <a:pt x="3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Freeform 16"/>
              <p:cNvSpPr>
                <a:spLocks/>
              </p:cNvSpPr>
              <p:nvPr/>
            </p:nvSpPr>
            <p:spPr bwMode="auto">
              <a:xfrm>
                <a:off x="3479" y="1461"/>
                <a:ext cx="48" cy="14"/>
              </a:xfrm>
              <a:custGeom>
                <a:avLst/>
                <a:gdLst>
                  <a:gd name="T0" fmla="*/ 0 w 337"/>
                  <a:gd name="T1" fmla="*/ 92 h 92"/>
                  <a:gd name="T2" fmla="*/ 43 w 337"/>
                  <a:gd name="T3" fmla="*/ 84 h 92"/>
                  <a:gd name="T4" fmla="*/ 76 w 337"/>
                  <a:gd name="T5" fmla="*/ 76 h 92"/>
                  <a:gd name="T6" fmla="*/ 119 w 337"/>
                  <a:gd name="T7" fmla="*/ 76 h 92"/>
                  <a:gd name="T8" fmla="*/ 160 w 337"/>
                  <a:gd name="T9" fmla="*/ 59 h 92"/>
                  <a:gd name="T10" fmla="*/ 193 w 337"/>
                  <a:gd name="T11" fmla="*/ 51 h 92"/>
                  <a:gd name="T12" fmla="*/ 236 w 337"/>
                  <a:gd name="T13" fmla="*/ 43 h 92"/>
                  <a:gd name="T14" fmla="*/ 269 w 337"/>
                  <a:gd name="T15" fmla="*/ 25 h 92"/>
                  <a:gd name="T16" fmla="*/ 312 w 337"/>
                  <a:gd name="T17" fmla="*/ 8 h 92"/>
                  <a:gd name="T18" fmla="*/ 337 w 337"/>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92">
                    <a:moveTo>
                      <a:pt x="0" y="92"/>
                    </a:moveTo>
                    <a:lnTo>
                      <a:pt x="43" y="84"/>
                    </a:lnTo>
                    <a:lnTo>
                      <a:pt x="76" y="76"/>
                    </a:lnTo>
                    <a:lnTo>
                      <a:pt x="119" y="76"/>
                    </a:lnTo>
                    <a:lnTo>
                      <a:pt x="160" y="59"/>
                    </a:lnTo>
                    <a:lnTo>
                      <a:pt x="193" y="51"/>
                    </a:lnTo>
                    <a:lnTo>
                      <a:pt x="236" y="43"/>
                    </a:lnTo>
                    <a:lnTo>
                      <a:pt x="269" y="25"/>
                    </a:lnTo>
                    <a:lnTo>
                      <a:pt x="312" y="8"/>
                    </a:lnTo>
                    <a:lnTo>
                      <a:pt x="3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17"/>
              <p:cNvSpPr>
                <a:spLocks/>
              </p:cNvSpPr>
              <p:nvPr/>
            </p:nvSpPr>
            <p:spPr bwMode="auto">
              <a:xfrm>
                <a:off x="3556" y="1411"/>
                <a:ext cx="35" cy="35"/>
              </a:xfrm>
              <a:custGeom>
                <a:avLst/>
                <a:gdLst>
                  <a:gd name="T0" fmla="*/ 0 w 244"/>
                  <a:gd name="T1" fmla="*/ 245 h 245"/>
                  <a:gd name="T2" fmla="*/ 41 w 244"/>
                  <a:gd name="T3" fmla="*/ 219 h 245"/>
                  <a:gd name="T4" fmla="*/ 84 w 244"/>
                  <a:gd name="T5" fmla="*/ 186 h 245"/>
                  <a:gd name="T6" fmla="*/ 117 w 244"/>
                  <a:gd name="T7" fmla="*/ 152 h 245"/>
                  <a:gd name="T8" fmla="*/ 160 w 244"/>
                  <a:gd name="T9" fmla="*/ 110 h 245"/>
                  <a:gd name="T10" fmla="*/ 201 w 244"/>
                  <a:gd name="T11" fmla="*/ 59 h 245"/>
                  <a:gd name="T12" fmla="*/ 236 w 244"/>
                  <a:gd name="T13" fmla="*/ 9 h 245"/>
                  <a:gd name="T14" fmla="*/ 244 w 244"/>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245">
                    <a:moveTo>
                      <a:pt x="0" y="245"/>
                    </a:moveTo>
                    <a:lnTo>
                      <a:pt x="41" y="219"/>
                    </a:lnTo>
                    <a:lnTo>
                      <a:pt x="84" y="186"/>
                    </a:lnTo>
                    <a:lnTo>
                      <a:pt x="117" y="152"/>
                    </a:lnTo>
                    <a:lnTo>
                      <a:pt x="160" y="110"/>
                    </a:lnTo>
                    <a:lnTo>
                      <a:pt x="201" y="59"/>
                    </a:lnTo>
                    <a:lnTo>
                      <a:pt x="236" y="9"/>
                    </a:lnTo>
                    <a:lnTo>
                      <a:pt x="244"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18"/>
              <p:cNvSpPr>
                <a:spLocks/>
              </p:cNvSpPr>
              <p:nvPr/>
            </p:nvSpPr>
            <p:spPr bwMode="auto">
              <a:xfrm>
                <a:off x="3608" y="1335"/>
                <a:ext cx="18" cy="47"/>
              </a:xfrm>
              <a:custGeom>
                <a:avLst/>
                <a:gdLst>
                  <a:gd name="T0" fmla="*/ 0 w 127"/>
                  <a:gd name="T1" fmla="*/ 329 h 329"/>
                  <a:gd name="T2" fmla="*/ 25 w 127"/>
                  <a:gd name="T3" fmla="*/ 253 h 329"/>
                  <a:gd name="T4" fmla="*/ 68 w 127"/>
                  <a:gd name="T5" fmla="*/ 160 h 329"/>
                  <a:gd name="T6" fmla="*/ 101 w 127"/>
                  <a:gd name="T7" fmla="*/ 59 h 329"/>
                  <a:gd name="T8" fmla="*/ 127 w 127"/>
                  <a:gd name="T9" fmla="*/ 0 h 329"/>
                </a:gdLst>
                <a:ahLst/>
                <a:cxnLst>
                  <a:cxn ang="0">
                    <a:pos x="T0" y="T1"/>
                  </a:cxn>
                  <a:cxn ang="0">
                    <a:pos x="T2" y="T3"/>
                  </a:cxn>
                  <a:cxn ang="0">
                    <a:pos x="T4" y="T5"/>
                  </a:cxn>
                  <a:cxn ang="0">
                    <a:pos x="T6" y="T7"/>
                  </a:cxn>
                  <a:cxn ang="0">
                    <a:pos x="T8" y="T9"/>
                  </a:cxn>
                </a:cxnLst>
                <a:rect l="0" t="0" r="r" b="b"/>
                <a:pathLst>
                  <a:path w="127" h="329">
                    <a:moveTo>
                      <a:pt x="0" y="329"/>
                    </a:moveTo>
                    <a:lnTo>
                      <a:pt x="25" y="253"/>
                    </a:lnTo>
                    <a:lnTo>
                      <a:pt x="68" y="160"/>
                    </a:lnTo>
                    <a:lnTo>
                      <a:pt x="101" y="59"/>
                    </a:lnTo>
                    <a:lnTo>
                      <a:pt x="1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19"/>
              <p:cNvSpPr>
                <a:spLocks/>
              </p:cNvSpPr>
              <p:nvPr/>
            </p:nvSpPr>
            <p:spPr bwMode="auto">
              <a:xfrm>
                <a:off x="3637" y="1256"/>
                <a:ext cx="14" cy="48"/>
              </a:xfrm>
              <a:custGeom>
                <a:avLst/>
                <a:gdLst>
                  <a:gd name="T0" fmla="*/ 0 w 102"/>
                  <a:gd name="T1" fmla="*/ 337 h 337"/>
                  <a:gd name="T2" fmla="*/ 26 w 102"/>
                  <a:gd name="T3" fmla="*/ 261 h 337"/>
                  <a:gd name="T4" fmla="*/ 59 w 102"/>
                  <a:gd name="T5" fmla="*/ 134 h 337"/>
                  <a:gd name="T6" fmla="*/ 102 w 102"/>
                  <a:gd name="T7" fmla="*/ 8 h 337"/>
                  <a:gd name="T8" fmla="*/ 102 w 102"/>
                  <a:gd name="T9" fmla="*/ 0 h 337"/>
                </a:gdLst>
                <a:ahLst/>
                <a:cxnLst>
                  <a:cxn ang="0">
                    <a:pos x="T0" y="T1"/>
                  </a:cxn>
                  <a:cxn ang="0">
                    <a:pos x="T2" y="T3"/>
                  </a:cxn>
                  <a:cxn ang="0">
                    <a:pos x="T4" y="T5"/>
                  </a:cxn>
                  <a:cxn ang="0">
                    <a:pos x="T6" y="T7"/>
                  </a:cxn>
                  <a:cxn ang="0">
                    <a:pos x="T8" y="T9"/>
                  </a:cxn>
                </a:cxnLst>
                <a:rect l="0" t="0" r="r" b="b"/>
                <a:pathLst>
                  <a:path w="102" h="337">
                    <a:moveTo>
                      <a:pt x="0" y="337"/>
                    </a:moveTo>
                    <a:lnTo>
                      <a:pt x="26" y="261"/>
                    </a:lnTo>
                    <a:lnTo>
                      <a:pt x="59" y="134"/>
                    </a:lnTo>
                    <a:lnTo>
                      <a:pt x="102" y="8"/>
                    </a:lnTo>
                    <a:lnTo>
                      <a:pt x="102"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20"/>
              <p:cNvSpPr>
                <a:spLocks/>
              </p:cNvSpPr>
              <p:nvPr/>
            </p:nvSpPr>
            <p:spPr bwMode="auto">
              <a:xfrm>
                <a:off x="3666" y="1225"/>
                <a:ext cx="18" cy="45"/>
              </a:xfrm>
              <a:custGeom>
                <a:avLst/>
                <a:gdLst>
                  <a:gd name="T0" fmla="*/ 0 w 127"/>
                  <a:gd name="T1" fmla="*/ 8 h 312"/>
                  <a:gd name="T2" fmla="*/ 16 w 127"/>
                  <a:gd name="T3" fmla="*/ 0 h 312"/>
                  <a:gd name="T4" fmla="*/ 51 w 127"/>
                  <a:gd name="T5" fmla="*/ 33 h 312"/>
                  <a:gd name="T6" fmla="*/ 92 w 127"/>
                  <a:gd name="T7" fmla="*/ 127 h 312"/>
                  <a:gd name="T8" fmla="*/ 127 w 127"/>
                  <a:gd name="T9" fmla="*/ 304 h 312"/>
                  <a:gd name="T10" fmla="*/ 127 w 127"/>
                  <a:gd name="T11" fmla="*/ 312 h 312"/>
                </a:gdLst>
                <a:ahLst/>
                <a:cxnLst>
                  <a:cxn ang="0">
                    <a:pos x="T0" y="T1"/>
                  </a:cxn>
                  <a:cxn ang="0">
                    <a:pos x="T2" y="T3"/>
                  </a:cxn>
                  <a:cxn ang="0">
                    <a:pos x="T4" y="T5"/>
                  </a:cxn>
                  <a:cxn ang="0">
                    <a:pos x="T6" y="T7"/>
                  </a:cxn>
                  <a:cxn ang="0">
                    <a:pos x="T8" y="T9"/>
                  </a:cxn>
                  <a:cxn ang="0">
                    <a:pos x="T10" y="T11"/>
                  </a:cxn>
                </a:cxnLst>
                <a:rect l="0" t="0" r="r" b="b"/>
                <a:pathLst>
                  <a:path w="127" h="312">
                    <a:moveTo>
                      <a:pt x="0" y="8"/>
                    </a:moveTo>
                    <a:lnTo>
                      <a:pt x="16" y="0"/>
                    </a:lnTo>
                    <a:lnTo>
                      <a:pt x="51" y="33"/>
                    </a:lnTo>
                    <a:lnTo>
                      <a:pt x="92" y="127"/>
                    </a:lnTo>
                    <a:lnTo>
                      <a:pt x="127" y="304"/>
                    </a:lnTo>
                    <a:lnTo>
                      <a:pt x="127" y="31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Freeform 21"/>
              <p:cNvSpPr>
                <a:spLocks/>
              </p:cNvSpPr>
              <p:nvPr/>
            </p:nvSpPr>
            <p:spPr bwMode="auto">
              <a:xfrm>
                <a:off x="3690" y="1303"/>
                <a:ext cx="6" cy="49"/>
              </a:xfrm>
              <a:custGeom>
                <a:avLst/>
                <a:gdLst>
                  <a:gd name="T0" fmla="*/ 0 w 43"/>
                  <a:gd name="T1" fmla="*/ 0 h 345"/>
                  <a:gd name="T2" fmla="*/ 0 w 43"/>
                  <a:gd name="T3" fmla="*/ 0 h 345"/>
                  <a:gd name="T4" fmla="*/ 33 w 43"/>
                  <a:gd name="T5" fmla="*/ 303 h 345"/>
                  <a:gd name="T6" fmla="*/ 43 w 43"/>
                  <a:gd name="T7" fmla="*/ 345 h 345"/>
                </a:gdLst>
                <a:ahLst/>
                <a:cxnLst>
                  <a:cxn ang="0">
                    <a:pos x="T0" y="T1"/>
                  </a:cxn>
                  <a:cxn ang="0">
                    <a:pos x="T2" y="T3"/>
                  </a:cxn>
                  <a:cxn ang="0">
                    <a:pos x="T4" y="T5"/>
                  </a:cxn>
                  <a:cxn ang="0">
                    <a:pos x="T6" y="T7"/>
                  </a:cxn>
                </a:cxnLst>
                <a:rect l="0" t="0" r="r" b="b"/>
                <a:pathLst>
                  <a:path w="43" h="345">
                    <a:moveTo>
                      <a:pt x="0" y="0"/>
                    </a:moveTo>
                    <a:lnTo>
                      <a:pt x="0" y="0"/>
                    </a:lnTo>
                    <a:lnTo>
                      <a:pt x="33" y="303"/>
                    </a:lnTo>
                    <a:lnTo>
                      <a:pt x="43"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Freeform 22"/>
              <p:cNvSpPr>
                <a:spLocks/>
              </p:cNvSpPr>
              <p:nvPr/>
            </p:nvSpPr>
            <p:spPr bwMode="auto">
              <a:xfrm>
                <a:off x="3701" y="1384"/>
                <a:ext cx="4" cy="50"/>
              </a:xfrm>
              <a:custGeom>
                <a:avLst/>
                <a:gdLst>
                  <a:gd name="T0" fmla="*/ 0 w 33"/>
                  <a:gd name="T1" fmla="*/ 0 h 347"/>
                  <a:gd name="T2" fmla="*/ 0 w 33"/>
                  <a:gd name="T3" fmla="*/ 51 h 347"/>
                  <a:gd name="T4" fmla="*/ 33 w 33"/>
                  <a:gd name="T5" fmla="*/ 347 h 347"/>
                </a:gdLst>
                <a:ahLst/>
                <a:cxnLst>
                  <a:cxn ang="0">
                    <a:pos x="T0" y="T1"/>
                  </a:cxn>
                  <a:cxn ang="0">
                    <a:pos x="T2" y="T3"/>
                  </a:cxn>
                  <a:cxn ang="0">
                    <a:pos x="T4" y="T5"/>
                  </a:cxn>
                </a:cxnLst>
                <a:rect l="0" t="0" r="r" b="b"/>
                <a:pathLst>
                  <a:path w="33" h="347">
                    <a:moveTo>
                      <a:pt x="0" y="0"/>
                    </a:moveTo>
                    <a:lnTo>
                      <a:pt x="0" y="51"/>
                    </a:lnTo>
                    <a:lnTo>
                      <a:pt x="33" y="34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Freeform 23"/>
              <p:cNvSpPr>
                <a:spLocks/>
              </p:cNvSpPr>
              <p:nvPr/>
            </p:nvSpPr>
            <p:spPr bwMode="auto">
              <a:xfrm>
                <a:off x="3709" y="1468"/>
                <a:ext cx="7" cy="49"/>
              </a:xfrm>
              <a:custGeom>
                <a:avLst/>
                <a:gdLst>
                  <a:gd name="T0" fmla="*/ 0 w 50"/>
                  <a:gd name="T1" fmla="*/ 0 h 345"/>
                  <a:gd name="T2" fmla="*/ 17 w 50"/>
                  <a:gd name="T3" fmla="*/ 117 h 345"/>
                  <a:gd name="T4" fmla="*/ 50 w 50"/>
                  <a:gd name="T5" fmla="*/ 345 h 345"/>
                </a:gdLst>
                <a:ahLst/>
                <a:cxnLst>
                  <a:cxn ang="0">
                    <a:pos x="T0" y="T1"/>
                  </a:cxn>
                  <a:cxn ang="0">
                    <a:pos x="T2" y="T3"/>
                  </a:cxn>
                  <a:cxn ang="0">
                    <a:pos x="T4" y="T5"/>
                  </a:cxn>
                </a:cxnLst>
                <a:rect l="0" t="0" r="r" b="b"/>
                <a:pathLst>
                  <a:path w="50" h="345">
                    <a:moveTo>
                      <a:pt x="0" y="0"/>
                    </a:moveTo>
                    <a:lnTo>
                      <a:pt x="17" y="117"/>
                    </a:lnTo>
                    <a:lnTo>
                      <a:pt x="50"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Freeform 24"/>
              <p:cNvSpPr>
                <a:spLocks/>
              </p:cNvSpPr>
              <p:nvPr/>
            </p:nvSpPr>
            <p:spPr bwMode="auto">
              <a:xfrm>
                <a:off x="3721" y="1549"/>
                <a:ext cx="8" cy="50"/>
              </a:xfrm>
              <a:custGeom>
                <a:avLst/>
                <a:gdLst>
                  <a:gd name="T0" fmla="*/ 0 w 58"/>
                  <a:gd name="T1" fmla="*/ 0 h 345"/>
                  <a:gd name="T2" fmla="*/ 16 w 58"/>
                  <a:gd name="T3" fmla="*/ 101 h 345"/>
                  <a:gd name="T4" fmla="*/ 49 w 58"/>
                  <a:gd name="T5" fmla="*/ 329 h 345"/>
                  <a:gd name="T6" fmla="*/ 58 w 58"/>
                  <a:gd name="T7" fmla="*/ 345 h 345"/>
                </a:gdLst>
                <a:ahLst/>
                <a:cxnLst>
                  <a:cxn ang="0">
                    <a:pos x="T0" y="T1"/>
                  </a:cxn>
                  <a:cxn ang="0">
                    <a:pos x="T2" y="T3"/>
                  </a:cxn>
                  <a:cxn ang="0">
                    <a:pos x="T4" y="T5"/>
                  </a:cxn>
                  <a:cxn ang="0">
                    <a:pos x="T6" y="T7"/>
                  </a:cxn>
                </a:cxnLst>
                <a:rect l="0" t="0" r="r" b="b"/>
                <a:pathLst>
                  <a:path w="58" h="345">
                    <a:moveTo>
                      <a:pt x="0" y="0"/>
                    </a:moveTo>
                    <a:lnTo>
                      <a:pt x="16" y="101"/>
                    </a:lnTo>
                    <a:lnTo>
                      <a:pt x="49" y="329"/>
                    </a:lnTo>
                    <a:lnTo>
                      <a:pt x="58"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Freeform 25"/>
              <p:cNvSpPr>
                <a:spLocks/>
              </p:cNvSpPr>
              <p:nvPr/>
            </p:nvSpPr>
            <p:spPr bwMode="auto">
              <a:xfrm>
                <a:off x="3734" y="1631"/>
                <a:ext cx="10" cy="50"/>
              </a:xfrm>
              <a:custGeom>
                <a:avLst/>
                <a:gdLst>
                  <a:gd name="T0" fmla="*/ 0 w 68"/>
                  <a:gd name="T1" fmla="*/ 0 h 346"/>
                  <a:gd name="T2" fmla="*/ 42 w 68"/>
                  <a:gd name="T3" fmla="*/ 169 h 346"/>
                  <a:gd name="T4" fmla="*/ 68 w 68"/>
                  <a:gd name="T5" fmla="*/ 346 h 346"/>
                </a:gdLst>
                <a:ahLst/>
                <a:cxnLst>
                  <a:cxn ang="0">
                    <a:pos x="T0" y="T1"/>
                  </a:cxn>
                  <a:cxn ang="0">
                    <a:pos x="T2" y="T3"/>
                  </a:cxn>
                  <a:cxn ang="0">
                    <a:pos x="T4" y="T5"/>
                  </a:cxn>
                </a:cxnLst>
                <a:rect l="0" t="0" r="r" b="b"/>
                <a:pathLst>
                  <a:path w="68" h="346">
                    <a:moveTo>
                      <a:pt x="0" y="0"/>
                    </a:moveTo>
                    <a:lnTo>
                      <a:pt x="42" y="169"/>
                    </a:lnTo>
                    <a:lnTo>
                      <a:pt x="68"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Freeform 26"/>
              <p:cNvSpPr>
                <a:spLocks/>
              </p:cNvSpPr>
              <p:nvPr/>
            </p:nvSpPr>
            <p:spPr bwMode="auto">
              <a:xfrm>
                <a:off x="3750" y="1714"/>
                <a:ext cx="8" cy="48"/>
              </a:xfrm>
              <a:custGeom>
                <a:avLst/>
                <a:gdLst>
                  <a:gd name="T0" fmla="*/ 0 w 59"/>
                  <a:gd name="T1" fmla="*/ 0 h 337"/>
                  <a:gd name="T2" fmla="*/ 9 w 59"/>
                  <a:gd name="T3" fmla="*/ 9 h 337"/>
                  <a:gd name="T4" fmla="*/ 43 w 59"/>
                  <a:gd name="T5" fmla="*/ 236 h 337"/>
                  <a:gd name="T6" fmla="*/ 59 w 59"/>
                  <a:gd name="T7" fmla="*/ 337 h 337"/>
                </a:gdLst>
                <a:ahLst/>
                <a:cxnLst>
                  <a:cxn ang="0">
                    <a:pos x="T0" y="T1"/>
                  </a:cxn>
                  <a:cxn ang="0">
                    <a:pos x="T2" y="T3"/>
                  </a:cxn>
                  <a:cxn ang="0">
                    <a:pos x="T4" y="T5"/>
                  </a:cxn>
                  <a:cxn ang="0">
                    <a:pos x="T6" y="T7"/>
                  </a:cxn>
                </a:cxnLst>
                <a:rect l="0" t="0" r="r" b="b"/>
                <a:pathLst>
                  <a:path w="59" h="337">
                    <a:moveTo>
                      <a:pt x="0" y="0"/>
                    </a:moveTo>
                    <a:lnTo>
                      <a:pt x="9" y="9"/>
                    </a:lnTo>
                    <a:lnTo>
                      <a:pt x="43" y="236"/>
                    </a:lnTo>
                    <a:lnTo>
                      <a:pt x="59"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Freeform 27"/>
              <p:cNvSpPr>
                <a:spLocks/>
              </p:cNvSpPr>
              <p:nvPr/>
            </p:nvSpPr>
            <p:spPr bwMode="auto">
              <a:xfrm>
                <a:off x="3764" y="1795"/>
                <a:ext cx="11" cy="49"/>
              </a:xfrm>
              <a:custGeom>
                <a:avLst/>
                <a:gdLst>
                  <a:gd name="T0" fmla="*/ 0 w 76"/>
                  <a:gd name="T1" fmla="*/ 0 h 345"/>
                  <a:gd name="T2" fmla="*/ 18 w 76"/>
                  <a:gd name="T3" fmla="*/ 101 h 345"/>
                  <a:gd name="T4" fmla="*/ 59 w 76"/>
                  <a:gd name="T5" fmla="*/ 277 h 345"/>
                  <a:gd name="T6" fmla="*/ 76 w 76"/>
                  <a:gd name="T7" fmla="*/ 345 h 345"/>
                </a:gdLst>
                <a:ahLst/>
                <a:cxnLst>
                  <a:cxn ang="0">
                    <a:pos x="T0" y="T1"/>
                  </a:cxn>
                  <a:cxn ang="0">
                    <a:pos x="T2" y="T3"/>
                  </a:cxn>
                  <a:cxn ang="0">
                    <a:pos x="T4" y="T5"/>
                  </a:cxn>
                  <a:cxn ang="0">
                    <a:pos x="T6" y="T7"/>
                  </a:cxn>
                </a:cxnLst>
                <a:rect l="0" t="0" r="r" b="b"/>
                <a:pathLst>
                  <a:path w="76" h="345">
                    <a:moveTo>
                      <a:pt x="0" y="0"/>
                    </a:moveTo>
                    <a:lnTo>
                      <a:pt x="18" y="101"/>
                    </a:lnTo>
                    <a:lnTo>
                      <a:pt x="59" y="277"/>
                    </a:lnTo>
                    <a:lnTo>
                      <a:pt x="76"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Freeform 28"/>
              <p:cNvSpPr>
                <a:spLocks/>
              </p:cNvSpPr>
              <p:nvPr/>
            </p:nvSpPr>
            <p:spPr bwMode="auto">
              <a:xfrm>
                <a:off x="3787" y="1876"/>
                <a:ext cx="44" cy="17"/>
              </a:xfrm>
              <a:custGeom>
                <a:avLst/>
                <a:gdLst>
                  <a:gd name="T0" fmla="*/ 0 w 304"/>
                  <a:gd name="T1" fmla="*/ 0 h 119"/>
                  <a:gd name="T2" fmla="*/ 18 w 304"/>
                  <a:gd name="T3" fmla="*/ 35 h 119"/>
                  <a:gd name="T4" fmla="*/ 51 w 304"/>
                  <a:gd name="T5" fmla="*/ 68 h 119"/>
                  <a:gd name="T6" fmla="*/ 94 w 304"/>
                  <a:gd name="T7" fmla="*/ 84 h 119"/>
                  <a:gd name="T8" fmla="*/ 135 w 304"/>
                  <a:gd name="T9" fmla="*/ 93 h 119"/>
                  <a:gd name="T10" fmla="*/ 169 w 304"/>
                  <a:gd name="T11" fmla="*/ 109 h 119"/>
                  <a:gd name="T12" fmla="*/ 211 w 304"/>
                  <a:gd name="T13" fmla="*/ 109 h 119"/>
                  <a:gd name="T14" fmla="*/ 253 w 304"/>
                  <a:gd name="T15" fmla="*/ 119 h 119"/>
                  <a:gd name="T16" fmla="*/ 287 w 304"/>
                  <a:gd name="T17" fmla="*/ 109 h 119"/>
                  <a:gd name="T18" fmla="*/ 304 w 304"/>
                  <a:gd name="T19" fmla="*/ 10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119">
                    <a:moveTo>
                      <a:pt x="0" y="0"/>
                    </a:moveTo>
                    <a:lnTo>
                      <a:pt x="18" y="35"/>
                    </a:lnTo>
                    <a:lnTo>
                      <a:pt x="51" y="68"/>
                    </a:lnTo>
                    <a:lnTo>
                      <a:pt x="94" y="84"/>
                    </a:lnTo>
                    <a:lnTo>
                      <a:pt x="135" y="93"/>
                    </a:lnTo>
                    <a:lnTo>
                      <a:pt x="169" y="109"/>
                    </a:lnTo>
                    <a:lnTo>
                      <a:pt x="211" y="109"/>
                    </a:lnTo>
                    <a:lnTo>
                      <a:pt x="253" y="119"/>
                    </a:lnTo>
                    <a:lnTo>
                      <a:pt x="287" y="109"/>
                    </a:lnTo>
                    <a:lnTo>
                      <a:pt x="304" y="109"/>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Freeform 29"/>
              <p:cNvSpPr>
                <a:spLocks/>
              </p:cNvSpPr>
              <p:nvPr/>
            </p:nvSpPr>
            <p:spPr bwMode="auto">
              <a:xfrm>
                <a:off x="3847" y="1814"/>
                <a:ext cx="12" cy="48"/>
              </a:xfrm>
              <a:custGeom>
                <a:avLst/>
                <a:gdLst>
                  <a:gd name="T0" fmla="*/ 0 w 84"/>
                  <a:gd name="T1" fmla="*/ 337 h 337"/>
                  <a:gd name="T2" fmla="*/ 18 w 84"/>
                  <a:gd name="T3" fmla="*/ 269 h 337"/>
                  <a:gd name="T4" fmla="*/ 59 w 84"/>
                  <a:gd name="T5" fmla="*/ 109 h 337"/>
                  <a:gd name="T6" fmla="*/ 84 w 84"/>
                  <a:gd name="T7" fmla="*/ 0 h 337"/>
                </a:gdLst>
                <a:ahLst/>
                <a:cxnLst>
                  <a:cxn ang="0">
                    <a:pos x="T0" y="T1"/>
                  </a:cxn>
                  <a:cxn ang="0">
                    <a:pos x="T2" y="T3"/>
                  </a:cxn>
                  <a:cxn ang="0">
                    <a:pos x="T4" y="T5"/>
                  </a:cxn>
                  <a:cxn ang="0">
                    <a:pos x="T6" y="T7"/>
                  </a:cxn>
                </a:cxnLst>
                <a:rect l="0" t="0" r="r" b="b"/>
                <a:pathLst>
                  <a:path w="84" h="337">
                    <a:moveTo>
                      <a:pt x="0" y="337"/>
                    </a:moveTo>
                    <a:lnTo>
                      <a:pt x="18" y="269"/>
                    </a:lnTo>
                    <a:lnTo>
                      <a:pt x="59" y="109"/>
                    </a:lnTo>
                    <a:lnTo>
                      <a:pt x="84"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Freeform 30"/>
              <p:cNvSpPr>
                <a:spLocks/>
              </p:cNvSpPr>
              <p:nvPr/>
            </p:nvSpPr>
            <p:spPr bwMode="auto">
              <a:xfrm>
                <a:off x="3867" y="1732"/>
                <a:ext cx="8" cy="50"/>
              </a:xfrm>
              <a:custGeom>
                <a:avLst/>
                <a:gdLst>
                  <a:gd name="T0" fmla="*/ 0 w 60"/>
                  <a:gd name="T1" fmla="*/ 346 h 346"/>
                  <a:gd name="T2" fmla="*/ 0 w 60"/>
                  <a:gd name="T3" fmla="*/ 304 h 346"/>
                  <a:gd name="T4" fmla="*/ 43 w 60"/>
                  <a:gd name="T5" fmla="*/ 110 h 346"/>
                  <a:gd name="T6" fmla="*/ 60 w 60"/>
                  <a:gd name="T7" fmla="*/ 0 h 346"/>
                </a:gdLst>
                <a:ahLst/>
                <a:cxnLst>
                  <a:cxn ang="0">
                    <a:pos x="T0" y="T1"/>
                  </a:cxn>
                  <a:cxn ang="0">
                    <a:pos x="T2" y="T3"/>
                  </a:cxn>
                  <a:cxn ang="0">
                    <a:pos x="T4" y="T5"/>
                  </a:cxn>
                  <a:cxn ang="0">
                    <a:pos x="T6" y="T7"/>
                  </a:cxn>
                </a:cxnLst>
                <a:rect l="0" t="0" r="r" b="b"/>
                <a:pathLst>
                  <a:path w="60" h="346">
                    <a:moveTo>
                      <a:pt x="0" y="346"/>
                    </a:moveTo>
                    <a:lnTo>
                      <a:pt x="0" y="304"/>
                    </a:lnTo>
                    <a:lnTo>
                      <a:pt x="43" y="110"/>
                    </a:lnTo>
                    <a:lnTo>
                      <a:pt x="6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Freeform 31"/>
              <p:cNvSpPr>
                <a:spLocks/>
              </p:cNvSpPr>
              <p:nvPr/>
            </p:nvSpPr>
            <p:spPr bwMode="auto">
              <a:xfrm>
                <a:off x="3882" y="1652"/>
                <a:ext cx="12" cy="48"/>
              </a:xfrm>
              <a:custGeom>
                <a:avLst/>
                <a:gdLst>
                  <a:gd name="T0" fmla="*/ 0 w 84"/>
                  <a:gd name="T1" fmla="*/ 336 h 336"/>
                  <a:gd name="T2" fmla="*/ 8 w 84"/>
                  <a:gd name="T3" fmla="*/ 320 h 336"/>
                  <a:gd name="T4" fmla="*/ 49 w 84"/>
                  <a:gd name="T5" fmla="*/ 160 h 336"/>
                  <a:gd name="T6" fmla="*/ 84 w 84"/>
                  <a:gd name="T7" fmla="*/ 0 h 336"/>
                </a:gdLst>
                <a:ahLst/>
                <a:cxnLst>
                  <a:cxn ang="0">
                    <a:pos x="T0" y="T1"/>
                  </a:cxn>
                  <a:cxn ang="0">
                    <a:pos x="T2" y="T3"/>
                  </a:cxn>
                  <a:cxn ang="0">
                    <a:pos x="T4" y="T5"/>
                  </a:cxn>
                  <a:cxn ang="0">
                    <a:pos x="T6" y="T7"/>
                  </a:cxn>
                </a:cxnLst>
                <a:rect l="0" t="0" r="r" b="b"/>
                <a:pathLst>
                  <a:path w="84" h="336">
                    <a:moveTo>
                      <a:pt x="0" y="336"/>
                    </a:moveTo>
                    <a:lnTo>
                      <a:pt x="8" y="320"/>
                    </a:lnTo>
                    <a:lnTo>
                      <a:pt x="49" y="160"/>
                    </a:lnTo>
                    <a:lnTo>
                      <a:pt x="84"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Freeform 32"/>
              <p:cNvSpPr>
                <a:spLocks/>
              </p:cNvSpPr>
              <p:nvPr/>
            </p:nvSpPr>
            <p:spPr bwMode="auto">
              <a:xfrm>
                <a:off x="3902" y="1570"/>
                <a:ext cx="8" cy="49"/>
              </a:xfrm>
              <a:custGeom>
                <a:avLst/>
                <a:gdLst>
                  <a:gd name="T0" fmla="*/ 0 w 59"/>
                  <a:gd name="T1" fmla="*/ 345 h 345"/>
                  <a:gd name="T2" fmla="*/ 34 w 59"/>
                  <a:gd name="T3" fmla="*/ 193 h 345"/>
                  <a:gd name="T4" fmla="*/ 59 w 59"/>
                  <a:gd name="T5" fmla="*/ 0 h 345"/>
                </a:gdLst>
                <a:ahLst/>
                <a:cxnLst>
                  <a:cxn ang="0">
                    <a:pos x="T0" y="T1"/>
                  </a:cxn>
                  <a:cxn ang="0">
                    <a:pos x="T2" y="T3"/>
                  </a:cxn>
                  <a:cxn ang="0">
                    <a:pos x="T4" y="T5"/>
                  </a:cxn>
                </a:cxnLst>
                <a:rect l="0" t="0" r="r" b="b"/>
                <a:pathLst>
                  <a:path w="59" h="345">
                    <a:moveTo>
                      <a:pt x="0" y="345"/>
                    </a:moveTo>
                    <a:lnTo>
                      <a:pt x="34" y="193"/>
                    </a:lnTo>
                    <a:lnTo>
                      <a:pt x="59"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Freeform 33"/>
              <p:cNvSpPr>
                <a:spLocks/>
              </p:cNvSpPr>
              <p:nvPr/>
            </p:nvSpPr>
            <p:spPr bwMode="auto">
              <a:xfrm>
                <a:off x="3915" y="1488"/>
                <a:ext cx="7" cy="49"/>
              </a:xfrm>
              <a:custGeom>
                <a:avLst/>
                <a:gdLst>
                  <a:gd name="T0" fmla="*/ 0 w 51"/>
                  <a:gd name="T1" fmla="*/ 345 h 345"/>
                  <a:gd name="T2" fmla="*/ 17 w 51"/>
                  <a:gd name="T3" fmla="*/ 269 h 345"/>
                  <a:gd name="T4" fmla="*/ 51 w 51"/>
                  <a:gd name="T5" fmla="*/ 0 h 345"/>
                </a:gdLst>
                <a:ahLst/>
                <a:cxnLst>
                  <a:cxn ang="0">
                    <a:pos x="T0" y="T1"/>
                  </a:cxn>
                  <a:cxn ang="0">
                    <a:pos x="T2" y="T3"/>
                  </a:cxn>
                  <a:cxn ang="0">
                    <a:pos x="T4" y="T5"/>
                  </a:cxn>
                </a:cxnLst>
                <a:rect l="0" t="0" r="r" b="b"/>
                <a:pathLst>
                  <a:path w="51" h="345">
                    <a:moveTo>
                      <a:pt x="0" y="345"/>
                    </a:moveTo>
                    <a:lnTo>
                      <a:pt x="17" y="269"/>
                    </a:lnTo>
                    <a:lnTo>
                      <a:pt x="5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Freeform 34"/>
              <p:cNvSpPr>
                <a:spLocks/>
              </p:cNvSpPr>
              <p:nvPr/>
            </p:nvSpPr>
            <p:spPr bwMode="auto">
              <a:xfrm>
                <a:off x="3927" y="1405"/>
                <a:ext cx="7" cy="49"/>
              </a:xfrm>
              <a:custGeom>
                <a:avLst/>
                <a:gdLst>
                  <a:gd name="T0" fmla="*/ 0 w 51"/>
                  <a:gd name="T1" fmla="*/ 345 h 345"/>
                  <a:gd name="T2" fmla="*/ 9 w 51"/>
                  <a:gd name="T3" fmla="*/ 303 h 345"/>
                  <a:gd name="T4" fmla="*/ 43 w 51"/>
                  <a:gd name="T5" fmla="*/ 42 h 345"/>
                  <a:gd name="T6" fmla="*/ 51 w 51"/>
                  <a:gd name="T7" fmla="*/ 0 h 345"/>
                </a:gdLst>
                <a:ahLst/>
                <a:cxnLst>
                  <a:cxn ang="0">
                    <a:pos x="T0" y="T1"/>
                  </a:cxn>
                  <a:cxn ang="0">
                    <a:pos x="T2" y="T3"/>
                  </a:cxn>
                  <a:cxn ang="0">
                    <a:pos x="T4" y="T5"/>
                  </a:cxn>
                  <a:cxn ang="0">
                    <a:pos x="T6" y="T7"/>
                  </a:cxn>
                </a:cxnLst>
                <a:rect l="0" t="0" r="r" b="b"/>
                <a:pathLst>
                  <a:path w="51" h="345">
                    <a:moveTo>
                      <a:pt x="0" y="345"/>
                    </a:moveTo>
                    <a:lnTo>
                      <a:pt x="9" y="303"/>
                    </a:lnTo>
                    <a:lnTo>
                      <a:pt x="43" y="42"/>
                    </a:lnTo>
                    <a:lnTo>
                      <a:pt x="5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Freeform 35"/>
              <p:cNvSpPr>
                <a:spLocks/>
              </p:cNvSpPr>
              <p:nvPr/>
            </p:nvSpPr>
            <p:spPr bwMode="auto">
              <a:xfrm>
                <a:off x="3940" y="1324"/>
                <a:ext cx="10" cy="48"/>
              </a:xfrm>
              <a:custGeom>
                <a:avLst/>
                <a:gdLst>
                  <a:gd name="T0" fmla="*/ 0 w 68"/>
                  <a:gd name="T1" fmla="*/ 337 h 337"/>
                  <a:gd name="T2" fmla="*/ 34 w 68"/>
                  <a:gd name="T3" fmla="*/ 160 h 337"/>
                  <a:gd name="T4" fmla="*/ 68 w 68"/>
                  <a:gd name="T5" fmla="*/ 0 h 337"/>
                </a:gdLst>
                <a:ahLst/>
                <a:cxnLst>
                  <a:cxn ang="0">
                    <a:pos x="T0" y="T1"/>
                  </a:cxn>
                  <a:cxn ang="0">
                    <a:pos x="T2" y="T3"/>
                  </a:cxn>
                  <a:cxn ang="0">
                    <a:pos x="T4" y="T5"/>
                  </a:cxn>
                </a:cxnLst>
                <a:rect l="0" t="0" r="r" b="b"/>
                <a:pathLst>
                  <a:path w="68" h="337">
                    <a:moveTo>
                      <a:pt x="0" y="337"/>
                    </a:moveTo>
                    <a:lnTo>
                      <a:pt x="34" y="160"/>
                    </a:lnTo>
                    <a:lnTo>
                      <a:pt x="68"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Freeform 36"/>
              <p:cNvSpPr>
                <a:spLocks/>
              </p:cNvSpPr>
              <p:nvPr/>
            </p:nvSpPr>
            <p:spPr bwMode="auto">
              <a:xfrm>
                <a:off x="3957" y="1242"/>
                <a:ext cx="12" cy="50"/>
              </a:xfrm>
              <a:custGeom>
                <a:avLst/>
                <a:gdLst>
                  <a:gd name="T0" fmla="*/ 0 w 85"/>
                  <a:gd name="T1" fmla="*/ 345 h 345"/>
                  <a:gd name="T2" fmla="*/ 34 w 85"/>
                  <a:gd name="T3" fmla="*/ 235 h 345"/>
                  <a:gd name="T4" fmla="*/ 68 w 85"/>
                  <a:gd name="T5" fmla="*/ 66 h 345"/>
                  <a:gd name="T6" fmla="*/ 85 w 85"/>
                  <a:gd name="T7" fmla="*/ 0 h 345"/>
                </a:gdLst>
                <a:ahLst/>
                <a:cxnLst>
                  <a:cxn ang="0">
                    <a:pos x="T0" y="T1"/>
                  </a:cxn>
                  <a:cxn ang="0">
                    <a:pos x="T2" y="T3"/>
                  </a:cxn>
                  <a:cxn ang="0">
                    <a:pos x="T4" y="T5"/>
                  </a:cxn>
                  <a:cxn ang="0">
                    <a:pos x="T6" y="T7"/>
                  </a:cxn>
                </a:cxnLst>
                <a:rect l="0" t="0" r="r" b="b"/>
                <a:pathLst>
                  <a:path w="85" h="345">
                    <a:moveTo>
                      <a:pt x="0" y="345"/>
                    </a:moveTo>
                    <a:lnTo>
                      <a:pt x="34" y="235"/>
                    </a:lnTo>
                    <a:lnTo>
                      <a:pt x="68" y="66"/>
                    </a:lnTo>
                    <a:lnTo>
                      <a:pt x="85"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Freeform 37"/>
              <p:cNvSpPr>
                <a:spLocks/>
              </p:cNvSpPr>
              <p:nvPr/>
            </p:nvSpPr>
            <p:spPr bwMode="auto">
              <a:xfrm>
                <a:off x="3975" y="1162"/>
                <a:ext cx="11" cy="48"/>
              </a:xfrm>
              <a:custGeom>
                <a:avLst/>
                <a:gdLst>
                  <a:gd name="T0" fmla="*/ 0 w 76"/>
                  <a:gd name="T1" fmla="*/ 338 h 338"/>
                  <a:gd name="T2" fmla="*/ 26 w 76"/>
                  <a:gd name="T3" fmla="*/ 244 h 338"/>
                  <a:gd name="T4" fmla="*/ 60 w 76"/>
                  <a:gd name="T5" fmla="*/ 51 h 338"/>
                  <a:gd name="T6" fmla="*/ 76 w 76"/>
                  <a:gd name="T7" fmla="*/ 0 h 338"/>
                </a:gdLst>
                <a:ahLst/>
                <a:cxnLst>
                  <a:cxn ang="0">
                    <a:pos x="T0" y="T1"/>
                  </a:cxn>
                  <a:cxn ang="0">
                    <a:pos x="T2" y="T3"/>
                  </a:cxn>
                  <a:cxn ang="0">
                    <a:pos x="T4" y="T5"/>
                  </a:cxn>
                  <a:cxn ang="0">
                    <a:pos x="T6" y="T7"/>
                  </a:cxn>
                </a:cxnLst>
                <a:rect l="0" t="0" r="r" b="b"/>
                <a:pathLst>
                  <a:path w="76" h="338">
                    <a:moveTo>
                      <a:pt x="0" y="338"/>
                    </a:moveTo>
                    <a:lnTo>
                      <a:pt x="26" y="244"/>
                    </a:lnTo>
                    <a:lnTo>
                      <a:pt x="60" y="51"/>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Freeform 38"/>
              <p:cNvSpPr>
                <a:spLocks/>
              </p:cNvSpPr>
              <p:nvPr/>
            </p:nvSpPr>
            <p:spPr bwMode="auto">
              <a:xfrm>
                <a:off x="3993" y="1082"/>
                <a:ext cx="18" cy="47"/>
              </a:xfrm>
              <a:custGeom>
                <a:avLst/>
                <a:gdLst>
                  <a:gd name="T0" fmla="*/ 0 w 126"/>
                  <a:gd name="T1" fmla="*/ 328 h 328"/>
                  <a:gd name="T2" fmla="*/ 8 w 126"/>
                  <a:gd name="T3" fmla="*/ 262 h 328"/>
                  <a:gd name="T4" fmla="*/ 51 w 126"/>
                  <a:gd name="T5" fmla="*/ 135 h 328"/>
                  <a:gd name="T6" fmla="*/ 84 w 126"/>
                  <a:gd name="T7" fmla="*/ 51 h 328"/>
                  <a:gd name="T8" fmla="*/ 126 w 126"/>
                  <a:gd name="T9" fmla="*/ 0 h 328"/>
                </a:gdLst>
                <a:ahLst/>
                <a:cxnLst>
                  <a:cxn ang="0">
                    <a:pos x="T0" y="T1"/>
                  </a:cxn>
                  <a:cxn ang="0">
                    <a:pos x="T2" y="T3"/>
                  </a:cxn>
                  <a:cxn ang="0">
                    <a:pos x="T4" y="T5"/>
                  </a:cxn>
                  <a:cxn ang="0">
                    <a:pos x="T6" y="T7"/>
                  </a:cxn>
                  <a:cxn ang="0">
                    <a:pos x="T8" y="T9"/>
                  </a:cxn>
                </a:cxnLst>
                <a:rect l="0" t="0" r="r" b="b"/>
                <a:pathLst>
                  <a:path w="126" h="328">
                    <a:moveTo>
                      <a:pt x="0" y="328"/>
                    </a:moveTo>
                    <a:lnTo>
                      <a:pt x="8" y="262"/>
                    </a:lnTo>
                    <a:lnTo>
                      <a:pt x="51" y="135"/>
                    </a:lnTo>
                    <a:lnTo>
                      <a:pt x="84" y="51"/>
                    </a:lnTo>
                    <a:lnTo>
                      <a:pt x="12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Freeform 39"/>
              <p:cNvSpPr>
                <a:spLocks/>
              </p:cNvSpPr>
              <p:nvPr/>
            </p:nvSpPr>
            <p:spPr bwMode="auto">
              <a:xfrm>
                <a:off x="4041" y="1076"/>
                <a:ext cx="29" cy="37"/>
              </a:xfrm>
              <a:custGeom>
                <a:avLst/>
                <a:gdLst>
                  <a:gd name="T0" fmla="*/ 0 w 203"/>
                  <a:gd name="T1" fmla="*/ 0 h 261"/>
                  <a:gd name="T2" fmla="*/ 25 w 203"/>
                  <a:gd name="T3" fmla="*/ 0 h 261"/>
                  <a:gd name="T4" fmla="*/ 59 w 203"/>
                  <a:gd name="T5" fmla="*/ 17 h 261"/>
                  <a:gd name="T6" fmla="*/ 101 w 203"/>
                  <a:gd name="T7" fmla="*/ 42 h 261"/>
                  <a:gd name="T8" fmla="*/ 143 w 203"/>
                  <a:gd name="T9" fmla="*/ 93 h 261"/>
                  <a:gd name="T10" fmla="*/ 177 w 203"/>
                  <a:gd name="T11" fmla="*/ 177 h 261"/>
                  <a:gd name="T12" fmla="*/ 203 w 203"/>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03" h="261">
                    <a:moveTo>
                      <a:pt x="0" y="0"/>
                    </a:moveTo>
                    <a:lnTo>
                      <a:pt x="25" y="0"/>
                    </a:lnTo>
                    <a:lnTo>
                      <a:pt x="59" y="17"/>
                    </a:lnTo>
                    <a:lnTo>
                      <a:pt x="101" y="42"/>
                    </a:lnTo>
                    <a:lnTo>
                      <a:pt x="143" y="93"/>
                    </a:lnTo>
                    <a:lnTo>
                      <a:pt x="177" y="177"/>
                    </a:lnTo>
                    <a:lnTo>
                      <a:pt x="203" y="261"/>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Freeform 40"/>
              <p:cNvSpPr>
                <a:spLocks/>
              </p:cNvSpPr>
              <p:nvPr/>
            </p:nvSpPr>
            <p:spPr bwMode="auto">
              <a:xfrm>
                <a:off x="4077" y="1146"/>
                <a:ext cx="11" cy="48"/>
              </a:xfrm>
              <a:custGeom>
                <a:avLst/>
                <a:gdLst>
                  <a:gd name="T0" fmla="*/ 0 w 75"/>
                  <a:gd name="T1" fmla="*/ 0 h 337"/>
                  <a:gd name="T2" fmla="*/ 42 w 75"/>
                  <a:gd name="T3" fmla="*/ 160 h 337"/>
                  <a:gd name="T4" fmla="*/ 75 w 75"/>
                  <a:gd name="T5" fmla="*/ 337 h 337"/>
                </a:gdLst>
                <a:ahLst/>
                <a:cxnLst>
                  <a:cxn ang="0">
                    <a:pos x="T0" y="T1"/>
                  </a:cxn>
                  <a:cxn ang="0">
                    <a:pos x="T2" y="T3"/>
                  </a:cxn>
                  <a:cxn ang="0">
                    <a:pos x="T4" y="T5"/>
                  </a:cxn>
                </a:cxnLst>
                <a:rect l="0" t="0" r="r" b="b"/>
                <a:pathLst>
                  <a:path w="75" h="337">
                    <a:moveTo>
                      <a:pt x="0" y="0"/>
                    </a:moveTo>
                    <a:lnTo>
                      <a:pt x="42" y="160"/>
                    </a:lnTo>
                    <a:lnTo>
                      <a:pt x="75"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Freeform 41"/>
              <p:cNvSpPr>
                <a:spLocks/>
              </p:cNvSpPr>
              <p:nvPr/>
            </p:nvSpPr>
            <p:spPr bwMode="auto">
              <a:xfrm>
                <a:off x="4094" y="1228"/>
                <a:ext cx="11" cy="48"/>
              </a:xfrm>
              <a:custGeom>
                <a:avLst/>
                <a:gdLst>
                  <a:gd name="T0" fmla="*/ 0 w 75"/>
                  <a:gd name="T1" fmla="*/ 0 h 337"/>
                  <a:gd name="T2" fmla="*/ 33 w 75"/>
                  <a:gd name="T3" fmla="*/ 168 h 337"/>
                  <a:gd name="T4" fmla="*/ 75 w 75"/>
                  <a:gd name="T5" fmla="*/ 337 h 337"/>
                </a:gdLst>
                <a:ahLst/>
                <a:cxnLst>
                  <a:cxn ang="0">
                    <a:pos x="T0" y="T1"/>
                  </a:cxn>
                  <a:cxn ang="0">
                    <a:pos x="T2" y="T3"/>
                  </a:cxn>
                  <a:cxn ang="0">
                    <a:pos x="T4" y="T5"/>
                  </a:cxn>
                </a:cxnLst>
                <a:rect l="0" t="0" r="r" b="b"/>
                <a:pathLst>
                  <a:path w="75" h="337">
                    <a:moveTo>
                      <a:pt x="0" y="0"/>
                    </a:moveTo>
                    <a:lnTo>
                      <a:pt x="33" y="168"/>
                    </a:lnTo>
                    <a:lnTo>
                      <a:pt x="75"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Freeform 42"/>
              <p:cNvSpPr>
                <a:spLocks/>
              </p:cNvSpPr>
              <p:nvPr/>
            </p:nvSpPr>
            <p:spPr bwMode="auto">
              <a:xfrm>
                <a:off x="4113" y="1308"/>
                <a:ext cx="10" cy="49"/>
              </a:xfrm>
              <a:custGeom>
                <a:avLst/>
                <a:gdLst>
                  <a:gd name="T0" fmla="*/ 0 w 68"/>
                  <a:gd name="T1" fmla="*/ 0 h 338"/>
                  <a:gd name="T2" fmla="*/ 17 w 68"/>
                  <a:gd name="T3" fmla="*/ 102 h 338"/>
                  <a:gd name="T4" fmla="*/ 59 w 68"/>
                  <a:gd name="T5" fmla="*/ 287 h 338"/>
                  <a:gd name="T6" fmla="*/ 68 w 68"/>
                  <a:gd name="T7" fmla="*/ 338 h 338"/>
                </a:gdLst>
                <a:ahLst/>
                <a:cxnLst>
                  <a:cxn ang="0">
                    <a:pos x="T0" y="T1"/>
                  </a:cxn>
                  <a:cxn ang="0">
                    <a:pos x="T2" y="T3"/>
                  </a:cxn>
                  <a:cxn ang="0">
                    <a:pos x="T4" y="T5"/>
                  </a:cxn>
                  <a:cxn ang="0">
                    <a:pos x="T6" y="T7"/>
                  </a:cxn>
                </a:cxnLst>
                <a:rect l="0" t="0" r="r" b="b"/>
                <a:pathLst>
                  <a:path w="68" h="338">
                    <a:moveTo>
                      <a:pt x="0" y="0"/>
                    </a:moveTo>
                    <a:lnTo>
                      <a:pt x="17" y="102"/>
                    </a:lnTo>
                    <a:lnTo>
                      <a:pt x="59" y="287"/>
                    </a:lnTo>
                    <a:lnTo>
                      <a:pt x="68" y="338"/>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Freeform 43"/>
              <p:cNvSpPr>
                <a:spLocks/>
              </p:cNvSpPr>
              <p:nvPr/>
            </p:nvSpPr>
            <p:spPr bwMode="auto">
              <a:xfrm>
                <a:off x="4129" y="1390"/>
                <a:ext cx="8" cy="50"/>
              </a:xfrm>
              <a:custGeom>
                <a:avLst/>
                <a:gdLst>
                  <a:gd name="T0" fmla="*/ 0 w 60"/>
                  <a:gd name="T1" fmla="*/ 0 h 345"/>
                  <a:gd name="T2" fmla="*/ 26 w 60"/>
                  <a:gd name="T3" fmla="*/ 152 h 345"/>
                  <a:gd name="T4" fmla="*/ 60 w 60"/>
                  <a:gd name="T5" fmla="*/ 345 h 345"/>
                </a:gdLst>
                <a:ahLst/>
                <a:cxnLst>
                  <a:cxn ang="0">
                    <a:pos x="T0" y="T1"/>
                  </a:cxn>
                  <a:cxn ang="0">
                    <a:pos x="T2" y="T3"/>
                  </a:cxn>
                  <a:cxn ang="0">
                    <a:pos x="T4" y="T5"/>
                  </a:cxn>
                </a:cxnLst>
                <a:rect l="0" t="0" r="r" b="b"/>
                <a:pathLst>
                  <a:path w="60" h="345">
                    <a:moveTo>
                      <a:pt x="0" y="0"/>
                    </a:moveTo>
                    <a:lnTo>
                      <a:pt x="26" y="152"/>
                    </a:lnTo>
                    <a:lnTo>
                      <a:pt x="60"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Freeform 44"/>
              <p:cNvSpPr>
                <a:spLocks/>
              </p:cNvSpPr>
              <p:nvPr/>
            </p:nvSpPr>
            <p:spPr bwMode="auto">
              <a:xfrm>
                <a:off x="4142" y="1472"/>
                <a:ext cx="6" cy="50"/>
              </a:xfrm>
              <a:custGeom>
                <a:avLst/>
                <a:gdLst>
                  <a:gd name="T0" fmla="*/ 0 w 41"/>
                  <a:gd name="T1" fmla="*/ 0 h 346"/>
                  <a:gd name="T2" fmla="*/ 17 w 41"/>
                  <a:gd name="T3" fmla="*/ 110 h 346"/>
                  <a:gd name="T4" fmla="*/ 41 w 41"/>
                  <a:gd name="T5" fmla="*/ 346 h 346"/>
                </a:gdLst>
                <a:ahLst/>
                <a:cxnLst>
                  <a:cxn ang="0">
                    <a:pos x="T0" y="T1"/>
                  </a:cxn>
                  <a:cxn ang="0">
                    <a:pos x="T2" y="T3"/>
                  </a:cxn>
                  <a:cxn ang="0">
                    <a:pos x="T4" y="T5"/>
                  </a:cxn>
                </a:cxnLst>
                <a:rect l="0" t="0" r="r" b="b"/>
                <a:pathLst>
                  <a:path w="41" h="346">
                    <a:moveTo>
                      <a:pt x="0" y="0"/>
                    </a:moveTo>
                    <a:lnTo>
                      <a:pt x="17" y="110"/>
                    </a:lnTo>
                    <a:lnTo>
                      <a:pt x="41"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Freeform 45"/>
              <p:cNvSpPr>
                <a:spLocks/>
              </p:cNvSpPr>
              <p:nvPr/>
            </p:nvSpPr>
            <p:spPr bwMode="auto">
              <a:xfrm>
                <a:off x="4153" y="1555"/>
                <a:ext cx="8" cy="49"/>
              </a:xfrm>
              <a:custGeom>
                <a:avLst/>
                <a:gdLst>
                  <a:gd name="T0" fmla="*/ 0 w 58"/>
                  <a:gd name="T1" fmla="*/ 0 h 337"/>
                  <a:gd name="T2" fmla="*/ 16 w 58"/>
                  <a:gd name="T3" fmla="*/ 76 h 337"/>
                  <a:gd name="T4" fmla="*/ 50 w 58"/>
                  <a:gd name="T5" fmla="*/ 302 h 337"/>
                  <a:gd name="T6" fmla="*/ 58 w 58"/>
                  <a:gd name="T7" fmla="*/ 337 h 337"/>
                </a:gdLst>
                <a:ahLst/>
                <a:cxnLst>
                  <a:cxn ang="0">
                    <a:pos x="T0" y="T1"/>
                  </a:cxn>
                  <a:cxn ang="0">
                    <a:pos x="T2" y="T3"/>
                  </a:cxn>
                  <a:cxn ang="0">
                    <a:pos x="T4" y="T5"/>
                  </a:cxn>
                  <a:cxn ang="0">
                    <a:pos x="T6" y="T7"/>
                  </a:cxn>
                </a:cxnLst>
                <a:rect l="0" t="0" r="r" b="b"/>
                <a:pathLst>
                  <a:path w="58" h="337">
                    <a:moveTo>
                      <a:pt x="0" y="0"/>
                    </a:moveTo>
                    <a:lnTo>
                      <a:pt x="16" y="76"/>
                    </a:lnTo>
                    <a:lnTo>
                      <a:pt x="50" y="302"/>
                    </a:lnTo>
                    <a:lnTo>
                      <a:pt x="58"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Freeform 46"/>
              <p:cNvSpPr>
                <a:spLocks/>
              </p:cNvSpPr>
              <p:nvPr/>
            </p:nvSpPr>
            <p:spPr bwMode="auto">
              <a:xfrm>
                <a:off x="4168" y="1636"/>
                <a:ext cx="10" cy="49"/>
              </a:xfrm>
              <a:custGeom>
                <a:avLst/>
                <a:gdLst>
                  <a:gd name="T0" fmla="*/ 0 w 76"/>
                  <a:gd name="T1" fmla="*/ 0 h 346"/>
                  <a:gd name="T2" fmla="*/ 25 w 76"/>
                  <a:gd name="T3" fmla="*/ 126 h 346"/>
                  <a:gd name="T4" fmla="*/ 67 w 76"/>
                  <a:gd name="T5" fmla="*/ 286 h 346"/>
                  <a:gd name="T6" fmla="*/ 76 w 76"/>
                  <a:gd name="T7" fmla="*/ 346 h 346"/>
                </a:gdLst>
                <a:ahLst/>
                <a:cxnLst>
                  <a:cxn ang="0">
                    <a:pos x="T0" y="T1"/>
                  </a:cxn>
                  <a:cxn ang="0">
                    <a:pos x="T2" y="T3"/>
                  </a:cxn>
                  <a:cxn ang="0">
                    <a:pos x="T4" y="T5"/>
                  </a:cxn>
                  <a:cxn ang="0">
                    <a:pos x="T6" y="T7"/>
                  </a:cxn>
                </a:cxnLst>
                <a:rect l="0" t="0" r="r" b="b"/>
                <a:pathLst>
                  <a:path w="76" h="346">
                    <a:moveTo>
                      <a:pt x="0" y="0"/>
                    </a:moveTo>
                    <a:lnTo>
                      <a:pt x="25" y="126"/>
                    </a:lnTo>
                    <a:lnTo>
                      <a:pt x="67" y="286"/>
                    </a:lnTo>
                    <a:lnTo>
                      <a:pt x="76"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Freeform 47"/>
              <p:cNvSpPr>
                <a:spLocks/>
              </p:cNvSpPr>
              <p:nvPr/>
            </p:nvSpPr>
            <p:spPr bwMode="auto">
              <a:xfrm>
                <a:off x="4187" y="1718"/>
                <a:ext cx="9" cy="48"/>
              </a:xfrm>
              <a:custGeom>
                <a:avLst/>
                <a:gdLst>
                  <a:gd name="T0" fmla="*/ 0 w 67"/>
                  <a:gd name="T1" fmla="*/ 0 h 337"/>
                  <a:gd name="T2" fmla="*/ 9 w 67"/>
                  <a:gd name="T3" fmla="*/ 51 h 337"/>
                  <a:gd name="T4" fmla="*/ 51 w 67"/>
                  <a:gd name="T5" fmla="*/ 236 h 337"/>
                  <a:gd name="T6" fmla="*/ 67 w 67"/>
                  <a:gd name="T7" fmla="*/ 337 h 337"/>
                </a:gdLst>
                <a:ahLst/>
                <a:cxnLst>
                  <a:cxn ang="0">
                    <a:pos x="T0" y="T1"/>
                  </a:cxn>
                  <a:cxn ang="0">
                    <a:pos x="T2" y="T3"/>
                  </a:cxn>
                  <a:cxn ang="0">
                    <a:pos x="T4" y="T5"/>
                  </a:cxn>
                  <a:cxn ang="0">
                    <a:pos x="T6" y="T7"/>
                  </a:cxn>
                </a:cxnLst>
                <a:rect l="0" t="0" r="r" b="b"/>
                <a:pathLst>
                  <a:path w="67" h="337">
                    <a:moveTo>
                      <a:pt x="0" y="0"/>
                    </a:moveTo>
                    <a:lnTo>
                      <a:pt x="9" y="51"/>
                    </a:lnTo>
                    <a:lnTo>
                      <a:pt x="51" y="236"/>
                    </a:lnTo>
                    <a:lnTo>
                      <a:pt x="67"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Freeform 48"/>
              <p:cNvSpPr>
                <a:spLocks/>
              </p:cNvSpPr>
              <p:nvPr/>
            </p:nvSpPr>
            <p:spPr bwMode="auto">
              <a:xfrm>
                <a:off x="4204" y="1799"/>
                <a:ext cx="9" cy="49"/>
              </a:xfrm>
              <a:custGeom>
                <a:avLst/>
                <a:gdLst>
                  <a:gd name="T0" fmla="*/ 0 w 68"/>
                  <a:gd name="T1" fmla="*/ 0 h 346"/>
                  <a:gd name="T2" fmla="*/ 9 w 68"/>
                  <a:gd name="T3" fmla="*/ 67 h 346"/>
                  <a:gd name="T4" fmla="*/ 50 w 68"/>
                  <a:gd name="T5" fmla="*/ 252 h 346"/>
                  <a:gd name="T6" fmla="*/ 68 w 68"/>
                  <a:gd name="T7" fmla="*/ 346 h 346"/>
                </a:gdLst>
                <a:ahLst/>
                <a:cxnLst>
                  <a:cxn ang="0">
                    <a:pos x="T0" y="T1"/>
                  </a:cxn>
                  <a:cxn ang="0">
                    <a:pos x="T2" y="T3"/>
                  </a:cxn>
                  <a:cxn ang="0">
                    <a:pos x="T4" y="T5"/>
                  </a:cxn>
                  <a:cxn ang="0">
                    <a:pos x="T6" y="T7"/>
                  </a:cxn>
                </a:cxnLst>
                <a:rect l="0" t="0" r="r" b="b"/>
                <a:pathLst>
                  <a:path w="68" h="346">
                    <a:moveTo>
                      <a:pt x="0" y="0"/>
                    </a:moveTo>
                    <a:lnTo>
                      <a:pt x="9" y="67"/>
                    </a:lnTo>
                    <a:lnTo>
                      <a:pt x="50" y="252"/>
                    </a:lnTo>
                    <a:lnTo>
                      <a:pt x="68"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Freeform 49"/>
              <p:cNvSpPr>
                <a:spLocks/>
              </p:cNvSpPr>
              <p:nvPr/>
            </p:nvSpPr>
            <p:spPr bwMode="auto">
              <a:xfrm>
                <a:off x="4224" y="1881"/>
                <a:ext cx="40" cy="19"/>
              </a:xfrm>
              <a:custGeom>
                <a:avLst/>
                <a:gdLst>
                  <a:gd name="T0" fmla="*/ 0 w 277"/>
                  <a:gd name="T1" fmla="*/ 0 h 134"/>
                  <a:gd name="T2" fmla="*/ 25 w 277"/>
                  <a:gd name="T3" fmla="*/ 49 h 134"/>
                  <a:gd name="T4" fmla="*/ 58 w 277"/>
                  <a:gd name="T5" fmla="*/ 100 h 134"/>
                  <a:gd name="T6" fmla="*/ 101 w 277"/>
                  <a:gd name="T7" fmla="*/ 125 h 134"/>
                  <a:gd name="T8" fmla="*/ 134 w 277"/>
                  <a:gd name="T9" fmla="*/ 134 h 134"/>
                  <a:gd name="T10" fmla="*/ 277 w 277"/>
                  <a:gd name="T11" fmla="*/ 134 h 134"/>
                </a:gdLst>
                <a:ahLst/>
                <a:cxnLst>
                  <a:cxn ang="0">
                    <a:pos x="T0" y="T1"/>
                  </a:cxn>
                  <a:cxn ang="0">
                    <a:pos x="T2" y="T3"/>
                  </a:cxn>
                  <a:cxn ang="0">
                    <a:pos x="T4" y="T5"/>
                  </a:cxn>
                  <a:cxn ang="0">
                    <a:pos x="T6" y="T7"/>
                  </a:cxn>
                  <a:cxn ang="0">
                    <a:pos x="T8" y="T9"/>
                  </a:cxn>
                  <a:cxn ang="0">
                    <a:pos x="T10" y="T11"/>
                  </a:cxn>
                </a:cxnLst>
                <a:rect l="0" t="0" r="r" b="b"/>
                <a:pathLst>
                  <a:path w="277" h="134">
                    <a:moveTo>
                      <a:pt x="0" y="0"/>
                    </a:moveTo>
                    <a:lnTo>
                      <a:pt x="25" y="49"/>
                    </a:lnTo>
                    <a:lnTo>
                      <a:pt x="58" y="100"/>
                    </a:lnTo>
                    <a:lnTo>
                      <a:pt x="101" y="125"/>
                    </a:lnTo>
                    <a:lnTo>
                      <a:pt x="134" y="134"/>
                    </a:lnTo>
                    <a:lnTo>
                      <a:pt x="277" y="134"/>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Freeform 50"/>
              <p:cNvSpPr>
                <a:spLocks/>
              </p:cNvSpPr>
              <p:nvPr/>
            </p:nvSpPr>
            <p:spPr bwMode="auto">
              <a:xfrm>
                <a:off x="4285" y="1831"/>
                <a:ext cx="15" cy="48"/>
              </a:xfrm>
              <a:custGeom>
                <a:avLst/>
                <a:gdLst>
                  <a:gd name="T0" fmla="*/ 0 w 101"/>
                  <a:gd name="T1" fmla="*/ 337 h 337"/>
                  <a:gd name="T2" fmla="*/ 17 w 101"/>
                  <a:gd name="T3" fmla="*/ 304 h 337"/>
                  <a:gd name="T4" fmla="*/ 59 w 101"/>
                  <a:gd name="T5" fmla="*/ 177 h 337"/>
                  <a:gd name="T6" fmla="*/ 101 w 101"/>
                  <a:gd name="T7" fmla="*/ 25 h 337"/>
                  <a:gd name="T8" fmla="*/ 101 w 101"/>
                  <a:gd name="T9" fmla="*/ 0 h 337"/>
                </a:gdLst>
                <a:ahLst/>
                <a:cxnLst>
                  <a:cxn ang="0">
                    <a:pos x="T0" y="T1"/>
                  </a:cxn>
                  <a:cxn ang="0">
                    <a:pos x="T2" y="T3"/>
                  </a:cxn>
                  <a:cxn ang="0">
                    <a:pos x="T4" y="T5"/>
                  </a:cxn>
                  <a:cxn ang="0">
                    <a:pos x="T6" y="T7"/>
                  </a:cxn>
                  <a:cxn ang="0">
                    <a:pos x="T8" y="T9"/>
                  </a:cxn>
                </a:cxnLst>
                <a:rect l="0" t="0" r="r" b="b"/>
                <a:pathLst>
                  <a:path w="101" h="337">
                    <a:moveTo>
                      <a:pt x="0" y="337"/>
                    </a:moveTo>
                    <a:lnTo>
                      <a:pt x="17" y="304"/>
                    </a:lnTo>
                    <a:lnTo>
                      <a:pt x="59" y="177"/>
                    </a:lnTo>
                    <a:lnTo>
                      <a:pt x="101" y="25"/>
                    </a:lnTo>
                    <a:lnTo>
                      <a:pt x="10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Freeform 51"/>
              <p:cNvSpPr>
                <a:spLocks/>
              </p:cNvSpPr>
              <p:nvPr/>
            </p:nvSpPr>
            <p:spPr bwMode="auto">
              <a:xfrm>
                <a:off x="4307" y="1750"/>
                <a:ext cx="8" cy="49"/>
              </a:xfrm>
              <a:custGeom>
                <a:avLst/>
                <a:gdLst>
                  <a:gd name="T0" fmla="*/ 0 w 58"/>
                  <a:gd name="T1" fmla="*/ 337 h 337"/>
                  <a:gd name="T2" fmla="*/ 25 w 58"/>
                  <a:gd name="T3" fmla="*/ 203 h 337"/>
                  <a:gd name="T4" fmla="*/ 58 w 58"/>
                  <a:gd name="T5" fmla="*/ 8 h 337"/>
                  <a:gd name="T6" fmla="*/ 58 w 58"/>
                  <a:gd name="T7" fmla="*/ 0 h 337"/>
                </a:gdLst>
                <a:ahLst/>
                <a:cxnLst>
                  <a:cxn ang="0">
                    <a:pos x="T0" y="T1"/>
                  </a:cxn>
                  <a:cxn ang="0">
                    <a:pos x="T2" y="T3"/>
                  </a:cxn>
                  <a:cxn ang="0">
                    <a:pos x="T4" y="T5"/>
                  </a:cxn>
                  <a:cxn ang="0">
                    <a:pos x="T6" y="T7"/>
                  </a:cxn>
                </a:cxnLst>
                <a:rect l="0" t="0" r="r" b="b"/>
                <a:pathLst>
                  <a:path w="58" h="337">
                    <a:moveTo>
                      <a:pt x="0" y="337"/>
                    </a:moveTo>
                    <a:lnTo>
                      <a:pt x="25" y="203"/>
                    </a:lnTo>
                    <a:lnTo>
                      <a:pt x="58" y="8"/>
                    </a:lnTo>
                    <a:lnTo>
                      <a:pt x="58"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Freeform 52"/>
              <p:cNvSpPr>
                <a:spLocks/>
              </p:cNvSpPr>
              <p:nvPr/>
            </p:nvSpPr>
            <p:spPr bwMode="auto">
              <a:xfrm>
                <a:off x="4323" y="1669"/>
                <a:ext cx="11" cy="49"/>
              </a:xfrm>
              <a:custGeom>
                <a:avLst/>
                <a:gdLst>
                  <a:gd name="T0" fmla="*/ 0 w 76"/>
                  <a:gd name="T1" fmla="*/ 345 h 345"/>
                  <a:gd name="T2" fmla="*/ 25 w 76"/>
                  <a:gd name="T3" fmla="*/ 228 h 345"/>
                  <a:gd name="T4" fmla="*/ 68 w 76"/>
                  <a:gd name="T5" fmla="*/ 58 h 345"/>
                  <a:gd name="T6" fmla="*/ 76 w 76"/>
                  <a:gd name="T7" fmla="*/ 0 h 345"/>
                </a:gdLst>
                <a:ahLst/>
                <a:cxnLst>
                  <a:cxn ang="0">
                    <a:pos x="T0" y="T1"/>
                  </a:cxn>
                  <a:cxn ang="0">
                    <a:pos x="T2" y="T3"/>
                  </a:cxn>
                  <a:cxn ang="0">
                    <a:pos x="T4" y="T5"/>
                  </a:cxn>
                  <a:cxn ang="0">
                    <a:pos x="T6" y="T7"/>
                  </a:cxn>
                </a:cxnLst>
                <a:rect l="0" t="0" r="r" b="b"/>
                <a:pathLst>
                  <a:path w="76" h="345">
                    <a:moveTo>
                      <a:pt x="0" y="345"/>
                    </a:moveTo>
                    <a:lnTo>
                      <a:pt x="25" y="228"/>
                    </a:lnTo>
                    <a:lnTo>
                      <a:pt x="68" y="58"/>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Freeform 53"/>
              <p:cNvSpPr>
                <a:spLocks/>
              </p:cNvSpPr>
              <p:nvPr/>
            </p:nvSpPr>
            <p:spPr bwMode="auto">
              <a:xfrm>
                <a:off x="4342" y="1588"/>
                <a:ext cx="8" cy="48"/>
              </a:xfrm>
              <a:custGeom>
                <a:avLst/>
                <a:gdLst>
                  <a:gd name="T0" fmla="*/ 0 w 58"/>
                  <a:gd name="T1" fmla="*/ 337 h 337"/>
                  <a:gd name="T2" fmla="*/ 8 w 58"/>
                  <a:gd name="T3" fmla="*/ 287 h 337"/>
                  <a:gd name="T4" fmla="*/ 50 w 58"/>
                  <a:gd name="T5" fmla="*/ 75 h 337"/>
                  <a:gd name="T6" fmla="*/ 58 w 58"/>
                  <a:gd name="T7" fmla="*/ 0 h 337"/>
                </a:gdLst>
                <a:ahLst/>
                <a:cxnLst>
                  <a:cxn ang="0">
                    <a:pos x="T0" y="T1"/>
                  </a:cxn>
                  <a:cxn ang="0">
                    <a:pos x="T2" y="T3"/>
                  </a:cxn>
                  <a:cxn ang="0">
                    <a:pos x="T4" y="T5"/>
                  </a:cxn>
                  <a:cxn ang="0">
                    <a:pos x="T6" y="T7"/>
                  </a:cxn>
                </a:cxnLst>
                <a:rect l="0" t="0" r="r" b="b"/>
                <a:pathLst>
                  <a:path w="58" h="337">
                    <a:moveTo>
                      <a:pt x="0" y="337"/>
                    </a:moveTo>
                    <a:lnTo>
                      <a:pt x="8" y="287"/>
                    </a:lnTo>
                    <a:lnTo>
                      <a:pt x="50" y="75"/>
                    </a:lnTo>
                    <a:lnTo>
                      <a:pt x="58"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Freeform 54"/>
              <p:cNvSpPr>
                <a:spLocks/>
              </p:cNvSpPr>
              <p:nvPr/>
            </p:nvSpPr>
            <p:spPr bwMode="auto">
              <a:xfrm>
                <a:off x="4356" y="1505"/>
                <a:ext cx="6" cy="49"/>
              </a:xfrm>
              <a:custGeom>
                <a:avLst/>
                <a:gdLst>
                  <a:gd name="T0" fmla="*/ 0 w 42"/>
                  <a:gd name="T1" fmla="*/ 346 h 346"/>
                  <a:gd name="T2" fmla="*/ 25 w 42"/>
                  <a:gd name="T3" fmla="*/ 161 h 346"/>
                  <a:gd name="T4" fmla="*/ 42 w 42"/>
                  <a:gd name="T5" fmla="*/ 0 h 346"/>
                </a:gdLst>
                <a:ahLst/>
                <a:cxnLst>
                  <a:cxn ang="0">
                    <a:pos x="T0" y="T1"/>
                  </a:cxn>
                  <a:cxn ang="0">
                    <a:pos x="T2" y="T3"/>
                  </a:cxn>
                  <a:cxn ang="0">
                    <a:pos x="T4" y="T5"/>
                  </a:cxn>
                </a:cxnLst>
                <a:rect l="0" t="0" r="r" b="b"/>
                <a:pathLst>
                  <a:path w="42" h="346">
                    <a:moveTo>
                      <a:pt x="0" y="346"/>
                    </a:moveTo>
                    <a:lnTo>
                      <a:pt x="25" y="161"/>
                    </a:lnTo>
                    <a:lnTo>
                      <a:pt x="42"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Freeform 55"/>
              <p:cNvSpPr>
                <a:spLocks/>
              </p:cNvSpPr>
              <p:nvPr/>
            </p:nvSpPr>
            <p:spPr bwMode="auto">
              <a:xfrm>
                <a:off x="4368" y="1423"/>
                <a:ext cx="8" cy="49"/>
              </a:xfrm>
              <a:custGeom>
                <a:avLst/>
                <a:gdLst>
                  <a:gd name="T0" fmla="*/ 0 w 51"/>
                  <a:gd name="T1" fmla="*/ 345 h 345"/>
                  <a:gd name="T2" fmla="*/ 17 w 51"/>
                  <a:gd name="T3" fmla="*/ 176 h 345"/>
                  <a:gd name="T4" fmla="*/ 51 w 51"/>
                  <a:gd name="T5" fmla="*/ 0 h 345"/>
                </a:gdLst>
                <a:ahLst/>
                <a:cxnLst>
                  <a:cxn ang="0">
                    <a:pos x="T0" y="T1"/>
                  </a:cxn>
                  <a:cxn ang="0">
                    <a:pos x="T2" y="T3"/>
                  </a:cxn>
                  <a:cxn ang="0">
                    <a:pos x="T4" y="T5"/>
                  </a:cxn>
                </a:cxnLst>
                <a:rect l="0" t="0" r="r" b="b"/>
                <a:pathLst>
                  <a:path w="51" h="345">
                    <a:moveTo>
                      <a:pt x="0" y="345"/>
                    </a:moveTo>
                    <a:lnTo>
                      <a:pt x="17" y="176"/>
                    </a:lnTo>
                    <a:lnTo>
                      <a:pt x="5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Freeform 56"/>
              <p:cNvSpPr>
                <a:spLocks/>
              </p:cNvSpPr>
              <p:nvPr/>
            </p:nvSpPr>
            <p:spPr bwMode="auto">
              <a:xfrm>
                <a:off x="4380" y="1341"/>
                <a:ext cx="10" cy="49"/>
              </a:xfrm>
              <a:custGeom>
                <a:avLst/>
                <a:gdLst>
                  <a:gd name="T0" fmla="*/ 0 w 68"/>
                  <a:gd name="T1" fmla="*/ 346 h 346"/>
                  <a:gd name="T2" fmla="*/ 17 w 68"/>
                  <a:gd name="T3" fmla="*/ 262 h 346"/>
                  <a:gd name="T4" fmla="*/ 51 w 68"/>
                  <a:gd name="T5" fmla="*/ 59 h 346"/>
                  <a:gd name="T6" fmla="*/ 68 w 68"/>
                  <a:gd name="T7" fmla="*/ 0 h 346"/>
                </a:gdLst>
                <a:ahLst/>
                <a:cxnLst>
                  <a:cxn ang="0">
                    <a:pos x="T0" y="T1"/>
                  </a:cxn>
                  <a:cxn ang="0">
                    <a:pos x="T2" y="T3"/>
                  </a:cxn>
                  <a:cxn ang="0">
                    <a:pos x="T4" y="T5"/>
                  </a:cxn>
                  <a:cxn ang="0">
                    <a:pos x="T6" y="T7"/>
                  </a:cxn>
                </a:cxnLst>
                <a:rect l="0" t="0" r="r" b="b"/>
                <a:pathLst>
                  <a:path w="68" h="346">
                    <a:moveTo>
                      <a:pt x="0" y="346"/>
                    </a:moveTo>
                    <a:lnTo>
                      <a:pt x="17" y="262"/>
                    </a:lnTo>
                    <a:lnTo>
                      <a:pt x="51" y="59"/>
                    </a:lnTo>
                    <a:lnTo>
                      <a:pt x="68"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Freeform 57"/>
              <p:cNvSpPr>
                <a:spLocks/>
              </p:cNvSpPr>
              <p:nvPr/>
            </p:nvSpPr>
            <p:spPr bwMode="auto">
              <a:xfrm>
                <a:off x="4397" y="1259"/>
                <a:ext cx="11" cy="49"/>
              </a:xfrm>
              <a:custGeom>
                <a:avLst/>
                <a:gdLst>
                  <a:gd name="T0" fmla="*/ 0 w 76"/>
                  <a:gd name="T1" fmla="*/ 345 h 345"/>
                  <a:gd name="T2" fmla="*/ 8 w 76"/>
                  <a:gd name="T3" fmla="*/ 287 h 345"/>
                  <a:gd name="T4" fmla="*/ 51 w 76"/>
                  <a:gd name="T5" fmla="*/ 127 h 345"/>
                  <a:gd name="T6" fmla="*/ 76 w 76"/>
                  <a:gd name="T7" fmla="*/ 0 h 345"/>
                </a:gdLst>
                <a:ahLst/>
                <a:cxnLst>
                  <a:cxn ang="0">
                    <a:pos x="T0" y="T1"/>
                  </a:cxn>
                  <a:cxn ang="0">
                    <a:pos x="T2" y="T3"/>
                  </a:cxn>
                  <a:cxn ang="0">
                    <a:pos x="T4" y="T5"/>
                  </a:cxn>
                  <a:cxn ang="0">
                    <a:pos x="T6" y="T7"/>
                  </a:cxn>
                </a:cxnLst>
                <a:rect l="0" t="0" r="r" b="b"/>
                <a:pathLst>
                  <a:path w="76" h="345">
                    <a:moveTo>
                      <a:pt x="0" y="345"/>
                    </a:moveTo>
                    <a:lnTo>
                      <a:pt x="8" y="287"/>
                    </a:lnTo>
                    <a:lnTo>
                      <a:pt x="51" y="127"/>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Freeform 58"/>
              <p:cNvSpPr>
                <a:spLocks/>
              </p:cNvSpPr>
              <p:nvPr/>
            </p:nvSpPr>
            <p:spPr bwMode="auto">
              <a:xfrm>
                <a:off x="4415" y="1177"/>
                <a:ext cx="10" cy="50"/>
              </a:xfrm>
              <a:custGeom>
                <a:avLst/>
                <a:gdLst>
                  <a:gd name="T0" fmla="*/ 0 w 67"/>
                  <a:gd name="T1" fmla="*/ 345 h 345"/>
                  <a:gd name="T2" fmla="*/ 0 w 67"/>
                  <a:gd name="T3" fmla="*/ 337 h 345"/>
                  <a:gd name="T4" fmla="*/ 33 w 67"/>
                  <a:gd name="T5" fmla="*/ 144 h 345"/>
                  <a:gd name="T6" fmla="*/ 67 w 67"/>
                  <a:gd name="T7" fmla="*/ 0 h 345"/>
                </a:gdLst>
                <a:ahLst/>
                <a:cxnLst>
                  <a:cxn ang="0">
                    <a:pos x="T0" y="T1"/>
                  </a:cxn>
                  <a:cxn ang="0">
                    <a:pos x="T2" y="T3"/>
                  </a:cxn>
                  <a:cxn ang="0">
                    <a:pos x="T4" y="T5"/>
                  </a:cxn>
                  <a:cxn ang="0">
                    <a:pos x="T6" y="T7"/>
                  </a:cxn>
                </a:cxnLst>
                <a:rect l="0" t="0" r="r" b="b"/>
                <a:pathLst>
                  <a:path w="67" h="345">
                    <a:moveTo>
                      <a:pt x="0" y="345"/>
                    </a:moveTo>
                    <a:lnTo>
                      <a:pt x="0" y="337"/>
                    </a:lnTo>
                    <a:lnTo>
                      <a:pt x="33" y="144"/>
                    </a:lnTo>
                    <a:lnTo>
                      <a:pt x="6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Freeform 59"/>
              <p:cNvSpPr>
                <a:spLocks/>
              </p:cNvSpPr>
              <p:nvPr/>
            </p:nvSpPr>
            <p:spPr bwMode="auto">
              <a:xfrm>
                <a:off x="4431" y="1098"/>
                <a:ext cx="15" cy="47"/>
              </a:xfrm>
              <a:custGeom>
                <a:avLst/>
                <a:gdLst>
                  <a:gd name="T0" fmla="*/ 0 w 102"/>
                  <a:gd name="T1" fmla="*/ 329 h 329"/>
                  <a:gd name="T2" fmla="*/ 8 w 102"/>
                  <a:gd name="T3" fmla="*/ 320 h 329"/>
                  <a:gd name="T4" fmla="*/ 42 w 102"/>
                  <a:gd name="T5" fmla="*/ 152 h 329"/>
                  <a:gd name="T6" fmla="*/ 84 w 102"/>
                  <a:gd name="T7" fmla="*/ 25 h 329"/>
                  <a:gd name="T8" fmla="*/ 102 w 102"/>
                  <a:gd name="T9" fmla="*/ 0 h 329"/>
                </a:gdLst>
                <a:ahLst/>
                <a:cxnLst>
                  <a:cxn ang="0">
                    <a:pos x="T0" y="T1"/>
                  </a:cxn>
                  <a:cxn ang="0">
                    <a:pos x="T2" y="T3"/>
                  </a:cxn>
                  <a:cxn ang="0">
                    <a:pos x="T4" y="T5"/>
                  </a:cxn>
                  <a:cxn ang="0">
                    <a:pos x="T6" y="T7"/>
                  </a:cxn>
                  <a:cxn ang="0">
                    <a:pos x="T8" y="T9"/>
                  </a:cxn>
                </a:cxnLst>
                <a:rect l="0" t="0" r="r" b="b"/>
                <a:pathLst>
                  <a:path w="102" h="329">
                    <a:moveTo>
                      <a:pt x="0" y="329"/>
                    </a:moveTo>
                    <a:lnTo>
                      <a:pt x="8" y="320"/>
                    </a:lnTo>
                    <a:lnTo>
                      <a:pt x="42" y="152"/>
                    </a:lnTo>
                    <a:lnTo>
                      <a:pt x="84" y="25"/>
                    </a:lnTo>
                    <a:lnTo>
                      <a:pt x="102"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Freeform 60"/>
              <p:cNvSpPr>
                <a:spLocks/>
              </p:cNvSpPr>
              <p:nvPr/>
            </p:nvSpPr>
            <p:spPr bwMode="auto">
              <a:xfrm>
                <a:off x="4467" y="1076"/>
                <a:ext cx="40" cy="22"/>
              </a:xfrm>
              <a:custGeom>
                <a:avLst/>
                <a:gdLst>
                  <a:gd name="T0" fmla="*/ 0 w 278"/>
                  <a:gd name="T1" fmla="*/ 0 h 152"/>
                  <a:gd name="T2" fmla="*/ 143 w 278"/>
                  <a:gd name="T3" fmla="*/ 0 h 152"/>
                  <a:gd name="T4" fmla="*/ 176 w 278"/>
                  <a:gd name="T5" fmla="*/ 17 h 152"/>
                  <a:gd name="T6" fmla="*/ 219 w 278"/>
                  <a:gd name="T7" fmla="*/ 42 h 152"/>
                  <a:gd name="T8" fmla="*/ 252 w 278"/>
                  <a:gd name="T9" fmla="*/ 93 h 152"/>
                  <a:gd name="T10" fmla="*/ 278 w 278"/>
                  <a:gd name="T11" fmla="*/ 152 h 152"/>
                </a:gdLst>
                <a:ahLst/>
                <a:cxnLst>
                  <a:cxn ang="0">
                    <a:pos x="T0" y="T1"/>
                  </a:cxn>
                  <a:cxn ang="0">
                    <a:pos x="T2" y="T3"/>
                  </a:cxn>
                  <a:cxn ang="0">
                    <a:pos x="T4" y="T5"/>
                  </a:cxn>
                  <a:cxn ang="0">
                    <a:pos x="T6" y="T7"/>
                  </a:cxn>
                  <a:cxn ang="0">
                    <a:pos x="T8" y="T9"/>
                  </a:cxn>
                  <a:cxn ang="0">
                    <a:pos x="T10" y="T11"/>
                  </a:cxn>
                </a:cxnLst>
                <a:rect l="0" t="0" r="r" b="b"/>
                <a:pathLst>
                  <a:path w="278" h="152">
                    <a:moveTo>
                      <a:pt x="0" y="0"/>
                    </a:moveTo>
                    <a:lnTo>
                      <a:pt x="143" y="0"/>
                    </a:lnTo>
                    <a:lnTo>
                      <a:pt x="176" y="17"/>
                    </a:lnTo>
                    <a:lnTo>
                      <a:pt x="219" y="42"/>
                    </a:lnTo>
                    <a:lnTo>
                      <a:pt x="252" y="93"/>
                    </a:lnTo>
                    <a:lnTo>
                      <a:pt x="278" y="15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Freeform 61"/>
              <p:cNvSpPr>
                <a:spLocks/>
              </p:cNvSpPr>
              <p:nvPr/>
            </p:nvSpPr>
            <p:spPr bwMode="auto">
              <a:xfrm>
                <a:off x="4518" y="1129"/>
                <a:ext cx="11" cy="48"/>
              </a:xfrm>
              <a:custGeom>
                <a:avLst/>
                <a:gdLst>
                  <a:gd name="T0" fmla="*/ 0 w 76"/>
                  <a:gd name="T1" fmla="*/ 0 h 338"/>
                  <a:gd name="T2" fmla="*/ 25 w 76"/>
                  <a:gd name="T3" fmla="*/ 102 h 338"/>
                  <a:gd name="T4" fmla="*/ 58 w 76"/>
                  <a:gd name="T5" fmla="*/ 279 h 338"/>
                  <a:gd name="T6" fmla="*/ 76 w 76"/>
                  <a:gd name="T7" fmla="*/ 338 h 338"/>
                </a:gdLst>
                <a:ahLst/>
                <a:cxnLst>
                  <a:cxn ang="0">
                    <a:pos x="T0" y="T1"/>
                  </a:cxn>
                  <a:cxn ang="0">
                    <a:pos x="T2" y="T3"/>
                  </a:cxn>
                  <a:cxn ang="0">
                    <a:pos x="T4" y="T5"/>
                  </a:cxn>
                  <a:cxn ang="0">
                    <a:pos x="T6" y="T7"/>
                  </a:cxn>
                </a:cxnLst>
                <a:rect l="0" t="0" r="r" b="b"/>
                <a:pathLst>
                  <a:path w="76" h="338">
                    <a:moveTo>
                      <a:pt x="0" y="0"/>
                    </a:moveTo>
                    <a:lnTo>
                      <a:pt x="25" y="102"/>
                    </a:lnTo>
                    <a:lnTo>
                      <a:pt x="58" y="279"/>
                    </a:lnTo>
                    <a:lnTo>
                      <a:pt x="76" y="338"/>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Freeform 62"/>
              <p:cNvSpPr>
                <a:spLocks/>
              </p:cNvSpPr>
              <p:nvPr/>
            </p:nvSpPr>
            <p:spPr bwMode="auto">
              <a:xfrm>
                <a:off x="4534" y="1210"/>
                <a:ext cx="11" cy="49"/>
              </a:xfrm>
              <a:custGeom>
                <a:avLst/>
                <a:gdLst>
                  <a:gd name="T0" fmla="*/ 0 w 76"/>
                  <a:gd name="T1" fmla="*/ 0 h 345"/>
                  <a:gd name="T2" fmla="*/ 25 w 76"/>
                  <a:gd name="T3" fmla="*/ 109 h 345"/>
                  <a:gd name="T4" fmla="*/ 60 w 76"/>
                  <a:gd name="T5" fmla="*/ 294 h 345"/>
                  <a:gd name="T6" fmla="*/ 76 w 76"/>
                  <a:gd name="T7" fmla="*/ 345 h 345"/>
                </a:gdLst>
                <a:ahLst/>
                <a:cxnLst>
                  <a:cxn ang="0">
                    <a:pos x="T0" y="T1"/>
                  </a:cxn>
                  <a:cxn ang="0">
                    <a:pos x="T2" y="T3"/>
                  </a:cxn>
                  <a:cxn ang="0">
                    <a:pos x="T4" y="T5"/>
                  </a:cxn>
                  <a:cxn ang="0">
                    <a:pos x="T6" y="T7"/>
                  </a:cxn>
                </a:cxnLst>
                <a:rect l="0" t="0" r="r" b="b"/>
                <a:pathLst>
                  <a:path w="76" h="345">
                    <a:moveTo>
                      <a:pt x="0" y="0"/>
                    </a:moveTo>
                    <a:lnTo>
                      <a:pt x="25" y="109"/>
                    </a:lnTo>
                    <a:lnTo>
                      <a:pt x="60" y="294"/>
                    </a:lnTo>
                    <a:lnTo>
                      <a:pt x="76"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Freeform 63"/>
              <p:cNvSpPr>
                <a:spLocks/>
              </p:cNvSpPr>
              <p:nvPr/>
            </p:nvSpPr>
            <p:spPr bwMode="auto">
              <a:xfrm>
                <a:off x="4553" y="1292"/>
                <a:ext cx="10" cy="48"/>
              </a:xfrm>
              <a:custGeom>
                <a:avLst/>
                <a:gdLst>
                  <a:gd name="T0" fmla="*/ 0 w 76"/>
                  <a:gd name="T1" fmla="*/ 0 h 337"/>
                  <a:gd name="T2" fmla="*/ 9 w 76"/>
                  <a:gd name="T3" fmla="*/ 59 h 337"/>
                  <a:gd name="T4" fmla="*/ 50 w 76"/>
                  <a:gd name="T5" fmla="*/ 219 h 337"/>
                  <a:gd name="T6" fmla="*/ 76 w 76"/>
                  <a:gd name="T7" fmla="*/ 337 h 337"/>
                </a:gdLst>
                <a:ahLst/>
                <a:cxnLst>
                  <a:cxn ang="0">
                    <a:pos x="T0" y="T1"/>
                  </a:cxn>
                  <a:cxn ang="0">
                    <a:pos x="T2" y="T3"/>
                  </a:cxn>
                  <a:cxn ang="0">
                    <a:pos x="T4" y="T5"/>
                  </a:cxn>
                  <a:cxn ang="0">
                    <a:pos x="T6" y="T7"/>
                  </a:cxn>
                </a:cxnLst>
                <a:rect l="0" t="0" r="r" b="b"/>
                <a:pathLst>
                  <a:path w="76" h="337">
                    <a:moveTo>
                      <a:pt x="0" y="0"/>
                    </a:moveTo>
                    <a:lnTo>
                      <a:pt x="9" y="59"/>
                    </a:lnTo>
                    <a:lnTo>
                      <a:pt x="50" y="219"/>
                    </a:lnTo>
                    <a:lnTo>
                      <a:pt x="76"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Freeform 64"/>
              <p:cNvSpPr>
                <a:spLocks/>
              </p:cNvSpPr>
              <p:nvPr/>
            </p:nvSpPr>
            <p:spPr bwMode="auto">
              <a:xfrm>
                <a:off x="4569" y="1372"/>
                <a:ext cx="9" cy="51"/>
              </a:xfrm>
              <a:custGeom>
                <a:avLst/>
                <a:gdLst>
                  <a:gd name="T0" fmla="*/ 0 w 59"/>
                  <a:gd name="T1" fmla="*/ 0 h 355"/>
                  <a:gd name="T2" fmla="*/ 8 w 59"/>
                  <a:gd name="T3" fmla="*/ 43 h 355"/>
                  <a:gd name="T4" fmla="*/ 42 w 59"/>
                  <a:gd name="T5" fmla="*/ 279 h 355"/>
                  <a:gd name="T6" fmla="*/ 59 w 59"/>
                  <a:gd name="T7" fmla="*/ 355 h 355"/>
                </a:gdLst>
                <a:ahLst/>
                <a:cxnLst>
                  <a:cxn ang="0">
                    <a:pos x="T0" y="T1"/>
                  </a:cxn>
                  <a:cxn ang="0">
                    <a:pos x="T2" y="T3"/>
                  </a:cxn>
                  <a:cxn ang="0">
                    <a:pos x="T4" y="T5"/>
                  </a:cxn>
                  <a:cxn ang="0">
                    <a:pos x="T6" y="T7"/>
                  </a:cxn>
                </a:cxnLst>
                <a:rect l="0" t="0" r="r" b="b"/>
                <a:pathLst>
                  <a:path w="59" h="355">
                    <a:moveTo>
                      <a:pt x="0" y="0"/>
                    </a:moveTo>
                    <a:lnTo>
                      <a:pt x="8" y="43"/>
                    </a:lnTo>
                    <a:lnTo>
                      <a:pt x="42" y="279"/>
                    </a:lnTo>
                    <a:lnTo>
                      <a:pt x="59" y="35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Freeform 65"/>
              <p:cNvSpPr>
                <a:spLocks/>
              </p:cNvSpPr>
              <p:nvPr/>
            </p:nvSpPr>
            <p:spPr bwMode="auto">
              <a:xfrm>
                <a:off x="4583" y="1455"/>
                <a:ext cx="7" cy="50"/>
              </a:xfrm>
              <a:custGeom>
                <a:avLst/>
                <a:gdLst>
                  <a:gd name="T0" fmla="*/ 0 w 51"/>
                  <a:gd name="T1" fmla="*/ 0 h 345"/>
                  <a:gd name="T2" fmla="*/ 35 w 51"/>
                  <a:gd name="T3" fmla="*/ 228 h 345"/>
                  <a:gd name="T4" fmla="*/ 51 w 51"/>
                  <a:gd name="T5" fmla="*/ 345 h 345"/>
                </a:gdLst>
                <a:ahLst/>
                <a:cxnLst>
                  <a:cxn ang="0">
                    <a:pos x="T0" y="T1"/>
                  </a:cxn>
                  <a:cxn ang="0">
                    <a:pos x="T2" y="T3"/>
                  </a:cxn>
                  <a:cxn ang="0">
                    <a:pos x="T4" y="T5"/>
                  </a:cxn>
                </a:cxnLst>
                <a:rect l="0" t="0" r="r" b="b"/>
                <a:pathLst>
                  <a:path w="51" h="345">
                    <a:moveTo>
                      <a:pt x="0" y="0"/>
                    </a:moveTo>
                    <a:lnTo>
                      <a:pt x="35" y="228"/>
                    </a:lnTo>
                    <a:lnTo>
                      <a:pt x="51"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Freeform 66"/>
              <p:cNvSpPr>
                <a:spLocks/>
              </p:cNvSpPr>
              <p:nvPr/>
            </p:nvSpPr>
            <p:spPr bwMode="auto">
              <a:xfrm>
                <a:off x="4593" y="1537"/>
                <a:ext cx="9" cy="51"/>
              </a:xfrm>
              <a:custGeom>
                <a:avLst/>
                <a:gdLst>
                  <a:gd name="T0" fmla="*/ 0 w 59"/>
                  <a:gd name="T1" fmla="*/ 0 h 354"/>
                  <a:gd name="T2" fmla="*/ 33 w 59"/>
                  <a:gd name="T3" fmla="*/ 203 h 354"/>
                  <a:gd name="T4" fmla="*/ 59 w 59"/>
                  <a:gd name="T5" fmla="*/ 354 h 354"/>
                </a:gdLst>
                <a:ahLst/>
                <a:cxnLst>
                  <a:cxn ang="0">
                    <a:pos x="T0" y="T1"/>
                  </a:cxn>
                  <a:cxn ang="0">
                    <a:pos x="T2" y="T3"/>
                  </a:cxn>
                  <a:cxn ang="0">
                    <a:pos x="T4" y="T5"/>
                  </a:cxn>
                </a:cxnLst>
                <a:rect l="0" t="0" r="r" b="b"/>
                <a:pathLst>
                  <a:path w="59" h="354">
                    <a:moveTo>
                      <a:pt x="0" y="0"/>
                    </a:moveTo>
                    <a:lnTo>
                      <a:pt x="33" y="203"/>
                    </a:lnTo>
                    <a:lnTo>
                      <a:pt x="59" y="354"/>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Freeform 67"/>
              <p:cNvSpPr>
                <a:spLocks/>
              </p:cNvSpPr>
              <p:nvPr/>
            </p:nvSpPr>
            <p:spPr bwMode="auto">
              <a:xfrm>
                <a:off x="4608" y="1620"/>
                <a:ext cx="11" cy="49"/>
              </a:xfrm>
              <a:custGeom>
                <a:avLst/>
                <a:gdLst>
                  <a:gd name="T0" fmla="*/ 0 w 76"/>
                  <a:gd name="T1" fmla="*/ 0 h 338"/>
                  <a:gd name="T2" fmla="*/ 8 w 76"/>
                  <a:gd name="T3" fmla="*/ 60 h 338"/>
                  <a:gd name="T4" fmla="*/ 51 w 76"/>
                  <a:gd name="T5" fmla="*/ 236 h 338"/>
                  <a:gd name="T6" fmla="*/ 76 w 76"/>
                  <a:gd name="T7" fmla="*/ 338 h 338"/>
                </a:gdLst>
                <a:ahLst/>
                <a:cxnLst>
                  <a:cxn ang="0">
                    <a:pos x="T0" y="T1"/>
                  </a:cxn>
                  <a:cxn ang="0">
                    <a:pos x="T2" y="T3"/>
                  </a:cxn>
                  <a:cxn ang="0">
                    <a:pos x="T4" y="T5"/>
                  </a:cxn>
                  <a:cxn ang="0">
                    <a:pos x="T6" y="T7"/>
                  </a:cxn>
                </a:cxnLst>
                <a:rect l="0" t="0" r="r" b="b"/>
                <a:pathLst>
                  <a:path w="76" h="338">
                    <a:moveTo>
                      <a:pt x="0" y="0"/>
                    </a:moveTo>
                    <a:lnTo>
                      <a:pt x="8" y="60"/>
                    </a:lnTo>
                    <a:lnTo>
                      <a:pt x="51" y="236"/>
                    </a:lnTo>
                    <a:lnTo>
                      <a:pt x="76" y="338"/>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Freeform 68"/>
              <p:cNvSpPr>
                <a:spLocks/>
              </p:cNvSpPr>
              <p:nvPr/>
            </p:nvSpPr>
            <p:spPr bwMode="auto">
              <a:xfrm>
                <a:off x="4626" y="1701"/>
                <a:ext cx="11" cy="49"/>
              </a:xfrm>
              <a:custGeom>
                <a:avLst/>
                <a:gdLst>
                  <a:gd name="T0" fmla="*/ 0 w 76"/>
                  <a:gd name="T1" fmla="*/ 0 h 345"/>
                  <a:gd name="T2" fmla="*/ 41 w 76"/>
                  <a:gd name="T3" fmla="*/ 168 h 345"/>
                  <a:gd name="T4" fmla="*/ 76 w 76"/>
                  <a:gd name="T5" fmla="*/ 345 h 345"/>
                </a:gdLst>
                <a:ahLst/>
                <a:cxnLst>
                  <a:cxn ang="0">
                    <a:pos x="T0" y="T1"/>
                  </a:cxn>
                  <a:cxn ang="0">
                    <a:pos x="T2" y="T3"/>
                  </a:cxn>
                  <a:cxn ang="0">
                    <a:pos x="T4" y="T5"/>
                  </a:cxn>
                </a:cxnLst>
                <a:rect l="0" t="0" r="r" b="b"/>
                <a:pathLst>
                  <a:path w="76" h="345">
                    <a:moveTo>
                      <a:pt x="0" y="0"/>
                    </a:moveTo>
                    <a:lnTo>
                      <a:pt x="41" y="168"/>
                    </a:lnTo>
                    <a:lnTo>
                      <a:pt x="76"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Freeform 69"/>
              <p:cNvSpPr>
                <a:spLocks/>
              </p:cNvSpPr>
              <p:nvPr/>
            </p:nvSpPr>
            <p:spPr bwMode="auto">
              <a:xfrm>
                <a:off x="4643" y="1783"/>
                <a:ext cx="11" cy="48"/>
              </a:xfrm>
              <a:custGeom>
                <a:avLst/>
                <a:gdLst>
                  <a:gd name="T0" fmla="*/ 0 w 76"/>
                  <a:gd name="T1" fmla="*/ 0 h 336"/>
                  <a:gd name="T2" fmla="*/ 35 w 76"/>
                  <a:gd name="T3" fmla="*/ 176 h 336"/>
                  <a:gd name="T4" fmla="*/ 76 w 76"/>
                  <a:gd name="T5" fmla="*/ 336 h 336"/>
                </a:gdLst>
                <a:ahLst/>
                <a:cxnLst>
                  <a:cxn ang="0">
                    <a:pos x="T0" y="T1"/>
                  </a:cxn>
                  <a:cxn ang="0">
                    <a:pos x="T2" y="T3"/>
                  </a:cxn>
                  <a:cxn ang="0">
                    <a:pos x="T4" y="T5"/>
                  </a:cxn>
                </a:cxnLst>
                <a:rect l="0" t="0" r="r" b="b"/>
                <a:pathLst>
                  <a:path w="76" h="336">
                    <a:moveTo>
                      <a:pt x="0" y="0"/>
                    </a:moveTo>
                    <a:lnTo>
                      <a:pt x="35" y="176"/>
                    </a:lnTo>
                    <a:lnTo>
                      <a:pt x="76" y="33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Freeform 70"/>
              <p:cNvSpPr>
                <a:spLocks/>
              </p:cNvSpPr>
              <p:nvPr/>
            </p:nvSpPr>
            <p:spPr bwMode="auto">
              <a:xfrm>
                <a:off x="4661" y="1864"/>
                <a:ext cx="29" cy="36"/>
              </a:xfrm>
              <a:custGeom>
                <a:avLst/>
                <a:gdLst>
                  <a:gd name="T0" fmla="*/ 0 w 202"/>
                  <a:gd name="T1" fmla="*/ 0 h 253"/>
                  <a:gd name="T2" fmla="*/ 25 w 202"/>
                  <a:gd name="T3" fmla="*/ 76 h 253"/>
                  <a:gd name="T4" fmla="*/ 68 w 202"/>
                  <a:gd name="T5" fmla="*/ 168 h 253"/>
                  <a:gd name="T6" fmla="*/ 101 w 202"/>
                  <a:gd name="T7" fmla="*/ 219 h 253"/>
                  <a:gd name="T8" fmla="*/ 144 w 202"/>
                  <a:gd name="T9" fmla="*/ 244 h 253"/>
                  <a:gd name="T10" fmla="*/ 185 w 202"/>
                  <a:gd name="T11" fmla="*/ 253 h 253"/>
                  <a:gd name="T12" fmla="*/ 202 w 202"/>
                  <a:gd name="T13" fmla="*/ 253 h 253"/>
                </a:gdLst>
                <a:ahLst/>
                <a:cxnLst>
                  <a:cxn ang="0">
                    <a:pos x="T0" y="T1"/>
                  </a:cxn>
                  <a:cxn ang="0">
                    <a:pos x="T2" y="T3"/>
                  </a:cxn>
                  <a:cxn ang="0">
                    <a:pos x="T4" y="T5"/>
                  </a:cxn>
                  <a:cxn ang="0">
                    <a:pos x="T6" y="T7"/>
                  </a:cxn>
                  <a:cxn ang="0">
                    <a:pos x="T8" y="T9"/>
                  </a:cxn>
                  <a:cxn ang="0">
                    <a:pos x="T10" y="T11"/>
                  </a:cxn>
                  <a:cxn ang="0">
                    <a:pos x="T12" y="T13"/>
                  </a:cxn>
                </a:cxnLst>
                <a:rect l="0" t="0" r="r" b="b"/>
                <a:pathLst>
                  <a:path w="202" h="253">
                    <a:moveTo>
                      <a:pt x="0" y="0"/>
                    </a:moveTo>
                    <a:lnTo>
                      <a:pt x="25" y="76"/>
                    </a:lnTo>
                    <a:lnTo>
                      <a:pt x="68" y="168"/>
                    </a:lnTo>
                    <a:lnTo>
                      <a:pt x="101" y="219"/>
                    </a:lnTo>
                    <a:lnTo>
                      <a:pt x="144" y="244"/>
                    </a:lnTo>
                    <a:lnTo>
                      <a:pt x="185" y="253"/>
                    </a:lnTo>
                    <a:lnTo>
                      <a:pt x="202" y="253"/>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Freeform 71"/>
              <p:cNvSpPr>
                <a:spLocks/>
              </p:cNvSpPr>
              <p:nvPr/>
            </p:nvSpPr>
            <p:spPr bwMode="auto">
              <a:xfrm>
                <a:off x="4721" y="1848"/>
                <a:ext cx="18" cy="47"/>
              </a:xfrm>
              <a:custGeom>
                <a:avLst/>
                <a:gdLst>
                  <a:gd name="T0" fmla="*/ 0 w 127"/>
                  <a:gd name="T1" fmla="*/ 328 h 328"/>
                  <a:gd name="T2" fmla="*/ 35 w 127"/>
                  <a:gd name="T3" fmla="*/ 277 h 328"/>
                  <a:gd name="T4" fmla="*/ 68 w 127"/>
                  <a:gd name="T5" fmla="*/ 185 h 328"/>
                  <a:gd name="T6" fmla="*/ 109 w 127"/>
                  <a:gd name="T7" fmla="*/ 58 h 328"/>
                  <a:gd name="T8" fmla="*/ 127 w 127"/>
                  <a:gd name="T9" fmla="*/ 0 h 328"/>
                </a:gdLst>
                <a:ahLst/>
                <a:cxnLst>
                  <a:cxn ang="0">
                    <a:pos x="T0" y="T1"/>
                  </a:cxn>
                  <a:cxn ang="0">
                    <a:pos x="T2" y="T3"/>
                  </a:cxn>
                  <a:cxn ang="0">
                    <a:pos x="T4" y="T5"/>
                  </a:cxn>
                  <a:cxn ang="0">
                    <a:pos x="T6" y="T7"/>
                  </a:cxn>
                  <a:cxn ang="0">
                    <a:pos x="T8" y="T9"/>
                  </a:cxn>
                </a:cxnLst>
                <a:rect l="0" t="0" r="r" b="b"/>
                <a:pathLst>
                  <a:path w="127" h="328">
                    <a:moveTo>
                      <a:pt x="0" y="328"/>
                    </a:moveTo>
                    <a:lnTo>
                      <a:pt x="35" y="277"/>
                    </a:lnTo>
                    <a:lnTo>
                      <a:pt x="68" y="185"/>
                    </a:lnTo>
                    <a:lnTo>
                      <a:pt x="109" y="58"/>
                    </a:lnTo>
                    <a:lnTo>
                      <a:pt x="1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Freeform 72"/>
              <p:cNvSpPr>
                <a:spLocks/>
              </p:cNvSpPr>
              <p:nvPr/>
            </p:nvSpPr>
            <p:spPr bwMode="auto">
              <a:xfrm>
                <a:off x="4746" y="1766"/>
                <a:ext cx="10" cy="49"/>
              </a:xfrm>
              <a:custGeom>
                <a:avLst/>
                <a:gdLst>
                  <a:gd name="T0" fmla="*/ 0 w 68"/>
                  <a:gd name="T1" fmla="*/ 346 h 346"/>
                  <a:gd name="T2" fmla="*/ 8 w 68"/>
                  <a:gd name="T3" fmla="*/ 295 h 346"/>
                  <a:gd name="T4" fmla="*/ 51 w 68"/>
                  <a:gd name="T5" fmla="*/ 94 h 346"/>
                  <a:gd name="T6" fmla="*/ 68 w 68"/>
                  <a:gd name="T7" fmla="*/ 0 h 346"/>
                </a:gdLst>
                <a:ahLst/>
                <a:cxnLst>
                  <a:cxn ang="0">
                    <a:pos x="T0" y="T1"/>
                  </a:cxn>
                  <a:cxn ang="0">
                    <a:pos x="T2" y="T3"/>
                  </a:cxn>
                  <a:cxn ang="0">
                    <a:pos x="T4" y="T5"/>
                  </a:cxn>
                  <a:cxn ang="0">
                    <a:pos x="T6" y="T7"/>
                  </a:cxn>
                </a:cxnLst>
                <a:rect l="0" t="0" r="r" b="b"/>
                <a:pathLst>
                  <a:path w="68" h="346">
                    <a:moveTo>
                      <a:pt x="0" y="346"/>
                    </a:moveTo>
                    <a:lnTo>
                      <a:pt x="8" y="295"/>
                    </a:lnTo>
                    <a:lnTo>
                      <a:pt x="51" y="94"/>
                    </a:lnTo>
                    <a:lnTo>
                      <a:pt x="68"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Freeform 73"/>
              <p:cNvSpPr>
                <a:spLocks/>
              </p:cNvSpPr>
              <p:nvPr/>
            </p:nvSpPr>
            <p:spPr bwMode="auto">
              <a:xfrm>
                <a:off x="4763" y="1685"/>
                <a:ext cx="11" cy="48"/>
              </a:xfrm>
              <a:custGeom>
                <a:avLst/>
                <a:gdLst>
                  <a:gd name="T0" fmla="*/ 0 w 76"/>
                  <a:gd name="T1" fmla="*/ 336 h 336"/>
                  <a:gd name="T2" fmla="*/ 9 w 76"/>
                  <a:gd name="T3" fmla="*/ 278 h 336"/>
                  <a:gd name="T4" fmla="*/ 50 w 76"/>
                  <a:gd name="T5" fmla="*/ 110 h 336"/>
                  <a:gd name="T6" fmla="*/ 76 w 76"/>
                  <a:gd name="T7" fmla="*/ 0 h 336"/>
                </a:gdLst>
                <a:ahLst/>
                <a:cxnLst>
                  <a:cxn ang="0">
                    <a:pos x="T0" y="T1"/>
                  </a:cxn>
                  <a:cxn ang="0">
                    <a:pos x="T2" y="T3"/>
                  </a:cxn>
                  <a:cxn ang="0">
                    <a:pos x="T4" y="T5"/>
                  </a:cxn>
                  <a:cxn ang="0">
                    <a:pos x="T6" y="T7"/>
                  </a:cxn>
                </a:cxnLst>
                <a:rect l="0" t="0" r="r" b="b"/>
                <a:pathLst>
                  <a:path w="76" h="336">
                    <a:moveTo>
                      <a:pt x="0" y="336"/>
                    </a:moveTo>
                    <a:lnTo>
                      <a:pt x="9" y="278"/>
                    </a:lnTo>
                    <a:lnTo>
                      <a:pt x="50" y="110"/>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Freeform 74"/>
              <p:cNvSpPr>
                <a:spLocks/>
              </p:cNvSpPr>
              <p:nvPr/>
            </p:nvSpPr>
            <p:spPr bwMode="auto">
              <a:xfrm>
                <a:off x="4781" y="1604"/>
                <a:ext cx="10" cy="49"/>
              </a:xfrm>
              <a:custGeom>
                <a:avLst/>
                <a:gdLst>
                  <a:gd name="T0" fmla="*/ 0 w 68"/>
                  <a:gd name="T1" fmla="*/ 345 h 345"/>
                  <a:gd name="T2" fmla="*/ 43 w 68"/>
                  <a:gd name="T3" fmla="*/ 177 h 345"/>
                  <a:gd name="T4" fmla="*/ 68 w 68"/>
                  <a:gd name="T5" fmla="*/ 0 h 345"/>
                </a:gdLst>
                <a:ahLst/>
                <a:cxnLst>
                  <a:cxn ang="0">
                    <a:pos x="T0" y="T1"/>
                  </a:cxn>
                  <a:cxn ang="0">
                    <a:pos x="T2" y="T3"/>
                  </a:cxn>
                  <a:cxn ang="0">
                    <a:pos x="T4" y="T5"/>
                  </a:cxn>
                </a:cxnLst>
                <a:rect l="0" t="0" r="r" b="b"/>
                <a:pathLst>
                  <a:path w="68" h="345">
                    <a:moveTo>
                      <a:pt x="0" y="345"/>
                    </a:moveTo>
                    <a:lnTo>
                      <a:pt x="43" y="177"/>
                    </a:lnTo>
                    <a:lnTo>
                      <a:pt x="68"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Freeform 75"/>
              <p:cNvSpPr>
                <a:spLocks/>
              </p:cNvSpPr>
              <p:nvPr/>
            </p:nvSpPr>
            <p:spPr bwMode="auto">
              <a:xfrm>
                <a:off x="4797" y="1522"/>
                <a:ext cx="7" cy="49"/>
              </a:xfrm>
              <a:custGeom>
                <a:avLst/>
                <a:gdLst>
                  <a:gd name="T0" fmla="*/ 0 w 51"/>
                  <a:gd name="T1" fmla="*/ 345 h 345"/>
                  <a:gd name="T2" fmla="*/ 10 w 51"/>
                  <a:gd name="T3" fmla="*/ 312 h 345"/>
                  <a:gd name="T4" fmla="*/ 43 w 51"/>
                  <a:gd name="T5" fmla="*/ 42 h 345"/>
                  <a:gd name="T6" fmla="*/ 51 w 51"/>
                  <a:gd name="T7" fmla="*/ 0 h 345"/>
                </a:gdLst>
                <a:ahLst/>
                <a:cxnLst>
                  <a:cxn ang="0">
                    <a:pos x="T0" y="T1"/>
                  </a:cxn>
                  <a:cxn ang="0">
                    <a:pos x="T2" y="T3"/>
                  </a:cxn>
                  <a:cxn ang="0">
                    <a:pos x="T4" y="T5"/>
                  </a:cxn>
                  <a:cxn ang="0">
                    <a:pos x="T6" y="T7"/>
                  </a:cxn>
                </a:cxnLst>
                <a:rect l="0" t="0" r="r" b="b"/>
                <a:pathLst>
                  <a:path w="51" h="345">
                    <a:moveTo>
                      <a:pt x="0" y="345"/>
                    </a:moveTo>
                    <a:lnTo>
                      <a:pt x="10" y="312"/>
                    </a:lnTo>
                    <a:lnTo>
                      <a:pt x="43" y="42"/>
                    </a:lnTo>
                    <a:lnTo>
                      <a:pt x="5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Freeform 76"/>
              <p:cNvSpPr>
                <a:spLocks/>
              </p:cNvSpPr>
              <p:nvPr/>
            </p:nvSpPr>
            <p:spPr bwMode="auto">
              <a:xfrm>
                <a:off x="4809" y="1440"/>
                <a:ext cx="7" cy="49"/>
              </a:xfrm>
              <a:custGeom>
                <a:avLst/>
                <a:gdLst>
                  <a:gd name="T0" fmla="*/ 0 w 50"/>
                  <a:gd name="T1" fmla="*/ 346 h 346"/>
                  <a:gd name="T2" fmla="*/ 0 w 50"/>
                  <a:gd name="T3" fmla="*/ 338 h 346"/>
                  <a:gd name="T4" fmla="*/ 33 w 50"/>
                  <a:gd name="T5" fmla="*/ 59 h 346"/>
                  <a:gd name="T6" fmla="*/ 50 w 50"/>
                  <a:gd name="T7" fmla="*/ 0 h 346"/>
                </a:gdLst>
                <a:ahLst/>
                <a:cxnLst>
                  <a:cxn ang="0">
                    <a:pos x="T0" y="T1"/>
                  </a:cxn>
                  <a:cxn ang="0">
                    <a:pos x="T2" y="T3"/>
                  </a:cxn>
                  <a:cxn ang="0">
                    <a:pos x="T4" y="T5"/>
                  </a:cxn>
                  <a:cxn ang="0">
                    <a:pos x="T6" y="T7"/>
                  </a:cxn>
                </a:cxnLst>
                <a:rect l="0" t="0" r="r" b="b"/>
                <a:pathLst>
                  <a:path w="50" h="346">
                    <a:moveTo>
                      <a:pt x="0" y="346"/>
                    </a:moveTo>
                    <a:lnTo>
                      <a:pt x="0" y="338"/>
                    </a:lnTo>
                    <a:lnTo>
                      <a:pt x="33" y="59"/>
                    </a:lnTo>
                    <a:lnTo>
                      <a:pt x="5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Freeform 77"/>
              <p:cNvSpPr>
                <a:spLocks/>
              </p:cNvSpPr>
              <p:nvPr/>
            </p:nvSpPr>
            <p:spPr bwMode="auto">
              <a:xfrm>
                <a:off x="4821" y="1358"/>
                <a:ext cx="8" cy="49"/>
              </a:xfrm>
              <a:custGeom>
                <a:avLst/>
                <a:gdLst>
                  <a:gd name="T0" fmla="*/ 0 w 58"/>
                  <a:gd name="T1" fmla="*/ 345 h 345"/>
                  <a:gd name="T2" fmla="*/ 33 w 58"/>
                  <a:gd name="T3" fmla="*/ 144 h 345"/>
                  <a:gd name="T4" fmla="*/ 58 w 58"/>
                  <a:gd name="T5" fmla="*/ 0 h 345"/>
                </a:gdLst>
                <a:ahLst/>
                <a:cxnLst>
                  <a:cxn ang="0">
                    <a:pos x="T0" y="T1"/>
                  </a:cxn>
                  <a:cxn ang="0">
                    <a:pos x="T2" y="T3"/>
                  </a:cxn>
                  <a:cxn ang="0">
                    <a:pos x="T4" y="T5"/>
                  </a:cxn>
                </a:cxnLst>
                <a:rect l="0" t="0" r="r" b="b"/>
                <a:pathLst>
                  <a:path w="58" h="345">
                    <a:moveTo>
                      <a:pt x="0" y="345"/>
                    </a:moveTo>
                    <a:lnTo>
                      <a:pt x="33" y="144"/>
                    </a:lnTo>
                    <a:lnTo>
                      <a:pt x="58"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Freeform 78"/>
              <p:cNvSpPr>
                <a:spLocks/>
              </p:cNvSpPr>
              <p:nvPr/>
            </p:nvSpPr>
            <p:spPr bwMode="auto">
              <a:xfrm>
                <a:off x="4835" y="1276"/>
                <a:ext cx="12" cy="49"/>
              </a:xfrm>
              <a:custGeom>
                <a:avLst/>
                <a:gdLst>
                  <a:gd name="T0" fmla="*/ 0 w 84"/>
                  <a:gd name="T1" fmla="*/ 346 h 346"/>
                  <a:gd name="T2" fmla="*/ 8 w 84"/>
                  <a:gd name="T3" fmla="*/ 329 h 346"/>
                  <a:gd name="T4" fmla="*/ 50 w 84"/>
                  <a:gd name="T5" fmla="*/ 169 h 346"/>
                  <a:gd name="T6" fmla="*/ 84 w 84"/>
                  <a:gd name="T7" fmla="*/ 9 h 346"/>
                  <a:gd name="T8" fmla="*/ 84 w 84"/>
                  <a:gd name="T9" fmla="*/ 0 h 346"/>
                </a:gdLst>
                <a:ahLst/>
                <a:cxnLst>
                  <a:cxn ang="0">
                    <a:pos x="T0" y="T1"/>
                  </a:cxn>
                  <a:cxn ang="0">
                    <a:pos x="T2" y="T3"/>
                  </a:cxn>
                  <a:cxn ang="0">
                    <a:pos x="T4" y="T5"/>
                  </a:cxn>
                  <a:cxn ang="0">
                    <a:pos x="T6" y="T7"/>
                  </a:cxn>
                  <a:cxn ang="0">
                    <a:pos x="T8" y="T9"/>
                  </a:cxn>
                </a:cxnLst>
                <a:rect l="0" t="0" r="r" b="b"/>
                <a:pathLst>
                  <a:path w="84" h="346">
                    <a:moveTo>
                      <a:pt x="0" y="346"/>
                    </a:moveTo>
                    <a:lnTo>
                      <a:pt x="8" y="329"/>
                    </a:lnTo>
                    <a:lnTo>
                      <a:pt x="50" y="169"/>
                    </a:lnTo>
                    <a:lnTo>
                      <a:pt x="84" y="9"/>
                    </a:lnTo>
                    <a:lnTo>
                      <a:pt x="84"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Freeform 79"/>
              <p:cNvSpPr>
                <a:spLocks/>
              </p:cNvSpPr>
              <p:nvPr/>
            </p:nvSpPr>
            <p:spPr bwMode="auto">
              <a:xfrm>
                <a:off x="4855" y="1195"/>
                <a:ext cx="9" cy="49"/>
              </a:xfrm>
              <a:custGeom>
                <a:avLst/>
                <a:gdLst>
                  <a:gd name="T0" fmla="*/ 0 w 67"/>
                  <a:gd name="T1" fmla="*/ 338 h 338"/>
                  <a:gd name="T2" fmla="*/ 34 w 67"/>
                  <a:gd name="T3" fmla="*/ 211 h 338"/>
                  <a:gd name="T4" fmla="*/ 67 w 67"/>
                  <a:gd name="T5" fmla="*/ 18 h 338"/>
                  <a:gd name="T6" fmla="*/ 67 w 67"/>
                  <a:gd name="T7" fmla="*/ 0 h 338"/>
                </a:gdLst>
                <a:ahLst/>
                <a:cxnLst>
                  <a:cxn ang="0">
                    <a:pos x="T0" y="T1"/>
                  </a:cxn>
                  <a:cxn ang="0">
                    <a:pos x="T2" y="T3"/>
                  </a:cxn>
                  <a:cxn ang="0">
                    <a:pos x="T4" y="T5"/>
                  </a:cxn>
                  <a:cxn ang="0">
                    <a:pos x="T6" y="T7"/>
                  </a:cxn>
                </a:cxnLst>
                <a:rect l="0" t="0" r="r" b="b"/>
                <a:pathLst>
                  <a:path w="67" h="338">
                    <a:moveTo>
                      <a:pt x="0" y="338"/>
                    </a:moveTo>
                    <a:lnTo>
                      <a:pt x="34" y="211"/>
                    </a:lnTo>
                    <a:lnTo>
                      <a:pt x="67" y="18"/>
                    </a:lnTo>
                    <a:lnTo>
                      <a:pt x="6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Freeform 80"/>
              <p:cNvSpPr>
                <a:spLocks/>
              </p:cNvSpPr>
              <p:nvPr/>
            </p:nvSpPr>
            <p:spPr bwMode="auto">
              <a:xfrm>
                <a:off x="4871" y="1113"/>
                <a:ext cx="11" cy="49"/>
              </a:xfrm>
              <a:custGeom>
                <a:avLst/>
                <a:gdLst>
                  <a:gd name="T0" fmla="*/ 0 w 76"/>
                  <a:gd name="T1" fmla="*/ 337 h 337"/>
                  <a:gd name="T2" fmla="*/ 25 w 76"/>
                  <a:gd name="T3" fmla="*/ 211 h 337"/>
                  <a:gd name="T4" fmla="*/ 68 w 76"/>
                  <a:gd name="T5" fmla="*/ 43 h 337"/>
                  <a:gd name="T6" fmla="*/ 76 w 76"/>
                  <a:gd name="T7" fmla="*/ 0 h 337"/>
                </a:gdLst>
                <a:ahLst/>
                <a:cxnLst>
                  <a:cxn ang="0">
                    <a:pos x="T0" y="T1"/>
                  </a:cxn>
                  <a:cxn ang="0">
                    <a:pos x="T2" y="T3"/>
                  </a:cxn>
                  <a:cxn ang="0">
                    <a:pos x="T4" y="T5"/>
                  </a:cxn>
                  <a:cxn ang="0">
                    <a:pos x="T6" y="T7"/>
                  </a:cxn>
                </a:cxnLst>
                <a:rect l="0" t="0" r="r" b="b"/>
                <a:pathLst>
                  <a:path w="76" h="337">
                    <a:moveTo>
                      <a:pt x="0" y="337"/>
                    </a:moveTo>
                    <a:lnTo>
                      <a:pt x="25" y="211"/>
                    </a:lnTo>
                    <a:lnTo>
                      <a:pt x="68" y="43"/>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Freeform 81"/>
              <p:cNvSpPr>
                <a:spLocks/>
              </p:cNvSpPr>
              <p:nvPr/>
            </p:nvSpPr>
            <p:spPr bwMode="auto">
              <a:xfrm>
                <a:off x="4897" y="1076"/>
                <a:ext cx="45" cy="7"/>
              </a:xfrm>
              <a:custGeom>
                <a:avLst/>
                <a:gdLst>
                  <a:gd name="T0" fmla="*/ 0 w 320"/>
                  <a:gd name="T1" fmla="*/ 50 h 50"/>
                  <a:gd name="T2" fmla="*/ 0 w 320"/>
                  <a:gd name="T3" fmla="*/ 42 h 50"/>
                  <a:gd name="T4" fmla="*/ 43 w 320"/>
                  <a:gd name="T5" fmla="*/ 17 h 50"/>
                  <a:gd name="T6" fmla="*/ 84 w 320"/>
                  <a:gd name="T7" fmla="*/ 0 h 50"/>
                  <a:gd name="T8" fmla="*/ 236 w 320"/>
                  <a:gd name="T9" fmla="*/ 0 h 50"/>
                  <a:gd name="T10" fmla="*/ 278 w 320"/>
                  <a:gd name="T11" fmla="*/ 17 h 50"/>
                  <a:gd name="T12" fmla="*/ 320 w 320"/>
                  <a:gd name="T13" fmla="*/ 42 h 50"/>
                  <a:gd name="T14" fmla="*/ 320 w 320"/>
                  <a:gd name="T15" fmla="*/ 4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50">
                    <a:moveTo>
                      <a:pt x="0" y="50"/>
                    </a:moveTo>
                    <a:lnTo>
                      <a:pt x="0" y="42"/>
                    </a:lnTo>
                    <a:lnTo>
                      <a:pt x="43" y="17"/>
                    </a:lnTo>
                    <a:lnTo>
                      <a:pt x="84" y="0"/>
                    </a:lnTo>
                    <a:lnTo>
                      <a:pt x="236" y="0"/>
                    </a:lnTo>
                    <a:lnTo>
                      <a:pt x="278" y="17"/>
                    </a:lnTo>
                    <a:lnTo>
                      <a:pt x="320" y="42"/>
                    </a:lnTo>
                    <a:lnTo>
                      <a:pt x="320" y="4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Freeform 82"/>
              <p:cNvSpPr>
                <a:spLocks/>
              </p:cNvSpPr>
              <p:nvPr/>
            </p:nvSpPr>
            <p:spPr bwMode="auto">
              <a:xfrm>
                <a:off x="4957" y="1112"/>
                <a:ext cx="11" cy="50"/>
              </a:xfrm>
              <a:custGeom>
                <a:avLst/>
                <a:gdLst>
                  <a:gd name="T0" fmla="*/ 0 w 76"/>
                  <a:gd name="T1" fmla="*/ 0 h 345"/>
                  <a:gd name="T2" fmla="*/ 8 w 76"/>
                  <a:gd name="T3" fmla="*/ 51 h 345"/>
                  <a:gd name="T4" fmla="*/ 51 w 76"/>
                  <a:gd name="T5" fmla="*/ 219 h 345"/>
                  <a:gd name="T6" fmla="*/ 76 w 76"/>
                  <a:gd name="T7" fmla="*/ 345 h 345"/>
                </a:gdLst>
                <a:ahLst/>
                <a:cxnLst>
                  <a:cxn ang="0">
                    <a:pos x="T0" y="T1"/>
                  </a:cxn>
                  <a:cxn ang="0">
                    <a:pos x="T2" y="T3"/>
                  </a:cxn>
                  <a:cxn ang="0">
                    <a:pos x="T4" y="T5"/>
                  </a:cxn>
                  <a:cxn ang="0">
                    <a:pos x="T6" y="T7"/>
                  </a:cxn>
                </a:cxnLst>
                <a:rect l="0" t="0" r="r" b="b"/>
                <a:pathLst>
                  <a:path w="76" h="345">
                    <a:moveTo>
                      <a:pt x="0" y="0"/>
                    </a:moveTo>
                    <a:lnTo>
                      <a:pt x="8" y="51"/>
                    </a:lnTo>
                    <a:lnTo>
                      <a:pt x="51" y="219"/>
                    </a:lnTo>
                    <a:lnTo>
                      <a:pt x="76"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Freeform 83"/>
              <p:cNvSpPr>
                <a:spLocks/>
              </p:cNvSpPr>
              <p:nvPr/>
            </p:nvSpPr>
            <p:spPr bwMode="auto">
              <a:xfrm>
                <a:off x="4975" y="1194"/>
                <a:ext cx="8" cy="48"/>
              </a:xfrm>
              <a:custGeom>
                <a:avLst/>
                <a:gdLst>
                  <a:gd name="T0" fmla="*/ 0 w 58"/>
                  <a:gd name="T1" fmla="*/ 0 h 338"/>
                  <a:gd name="T2" fmla="*/ 0 w 58"/>
                  <a:gd name="T3" fmla="*/ 26 h 338"/>
                  <a:gd name="T4" fmla="*/ 33 w 58"/>
                  <a:gd name="T5" fmla="*/ 219 h 338"/>
                  <a:gd name="T6" fmla="*/ 58 w 58"/>
                  <a:gd name="T7" fmla="*/ 338 h 338"/>
                </a:gdLst>
                <a:ahLst/>
                <a:cxnLst>
                  <a:cxn ang="0">
                    <a:pos x="T0" y="T1"/>
                  </a:cxn>
                  <a:cxn ang="0">
                    <a:pos x="T2" y="T3"/>
                  </a:cxn>
                  <a:cxn ang="0">
                    <a:pos x="T4" y="T5"/>
                  </a:cxn>
                  <a:cxn ang="0">
                    <a:pos x="T6" y="T7"/>
                  </a:cxn>
                </a:cxnLst>
                <a:rect l="0" t="0" r="r" b="b"/>
                <a:pathLst>
                  <a:path w="58" h="338">
                    <a:moveTo>
                      <a:pt x="0" y="0"/>
                    </a:moveTo>
                    <a:lnTo>
                      <a:pt x="0" y="26"/>
                    </a:lnTo>
                    <a:lnTo>
                      <a:pt x="33" y="219"/>
                    </a:lnTo>
                    <a:lnTo>
                      <a:pt x="58" y="338"/>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Freeform 84"/>
              <p:cNvSpPr>
                <a:spLocks/>
              </p:cNvSpPr>
              <p:nvPr/>
            </p:nvSpPr>
            <p:spPr bwMode="auto">
              <a:xfrm>
                <a:off x="4991" y="1275"/>
                <a:ext cx="12" cy="49"/>
              </a:xfrm>
              <a:custGeom>
                <a:avLst/>
                <a:gdLst>
                  <a:gd name="T0" fmla="*/ 0 w 84"/>
                  <a:gd name="T1" fmla="*/ 0 h 346"/>
                  <a:gd name="T2" fmla="*/ 8 w 84"/>
                  <a:gd name="T3" fmla="*/ 18 h 346"/>
                  <a:gd name="T4" fmla="*/ 43 w 84"/>
                  <a:gd name="T5" fmla="*/ 178 h 346"/>
                  <a:gd name="T6" fmla="*/ 84 w 84"/>
                  <a:gd name="T7" fmla="*/ 338 h 346"/>
                  <a:gd name="T8" fmla="*/ 84 w 84"/>
                  <a:gd name="T9" fmla="*/ 346 h 346"/>
                </a:gdLst>
                <a:ahLst/>
                <a:cxnLst>
                  <a:cxn ang="0">
                    <a:pos x="T0" y="T1"/>
                  </a:cxn>
                  <a:cxn ang="0">
                    <a:pos x="T2" y="T3"/>
                  </a:cxn>
                  <a:cxn ang="0">
                    <a:pos x="T4" y="T5"/>
                  </a:cxn>
                  <a:cxn ang="0">
                    <a:pos x="T6" y="T7"/>
                  </a:cxn>
                  <a:cxn ang="0">
                    <a:pos x="T8" y="T9"/>
                  </a:cxn>
                </a:cxnLst>
                <a:rect l="0" t="0" r="r" b="b"/>
                <a:pathLst>
                  <a:path w="84" h="346">
                    <a:moveTo>
                      <a:pt x="0" y="0"/>
                    </a:moveTo>
                    <a:lnTo>
                      <a:pt x="8" y="18"/>
                    </a:lnTo>
                    <a:lnTo>
                      <a:pt x="43" y="178"/>
                    </a:lnTo>
                    <a:lnTo>
                      <a:pt x="84" y="338"/>
                    </a:lnTo>
                    <a:lnTo>
                      <a:pt x="84"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Freeform 85"/>
              <p:cNvSpPr>
                <a:spLocks/>
              </p:cNvSpPr>
              <p:nvPr/>
            </p:nvSpPr>
            <p:spPr bwMode="auto">
              <a:xfrm>
                <a:off x="5010" y="1357"/>
                <a:ext cx="8" cy="48"/>
              </a:xfrm>
              <a:custGeom>
                <a:avLst/>
                <a:gdLst>
                  <a:gd name="T0" fmla="*/ 0 w 59"/>
                  <a:gd name="T1" fmla="*/ 0 h 337"/>
                  <a:gd name="T2" fmla="*/ 25 w 59"/>
                  <a:gd name="T3" fmla="*/ 152 h 337"/>
                  <a:gd name="T4" fmla="*/ 59 w 59"/>
                  <a:gd name="T5" fmla="*/ 337 h 337"/>
                </a:gdLst>
                <a:ahLst/>
                <a:cxnLst>
                  <a:cxn ang="0">
                    <a:pos x="T0" y="T1"/>
                  </a:cxn>
                  <a:cxn ang="0">
                    <a:pos x="T2" y="T3"/>
                  </a:cxn>
                  <a:cxn ang="0">
                    <a:pos x="T4" y="T5"/>
                  </a:cxn>
                </a:cxnLst>
                <a:rect l="0" t="0" r="r" b="b"/>
                <a:pathLst>
                  <a:path w="59" h="337">
                    <a:moveTo>
                      <a:pt x="0" y="0"/>
                    </a:moveTo>
                    <a:lnTo>
                      <a:pt x="25" y="152"/>
                    </a:lnTo>
                    <a:lnTo>
                      <a:pt x="59"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Freeform 86"/>
              <p:cNvSpPr>
                <a:spLocks/>
              </p:cNvSpPr>
              <p:nvPr/>
            </p:nvSpPr>
            <p:spPr bwMode="auto">
              <a:xfrm>
                <a:off x="5023" y="1439"/>
                <a:ext cx="7" cy="49"/>
              </a:xfrm>
              <a:custGeom>
                <a:avLst/>
                <a:gdLst>
                  <a:gd name="T0" fmla="*/ 0 w 50"/>
                  <a:gd name="T1" fmla="*/ 0 h 346"/>
                  <a:gd name="T2" fmla="*/ 16 w 50"/>
                  <a:gd name="T3" fmla="*/ 67 h 346"/>
                  <a:gd name="T4" fmla="*/ 50 w 50"/>
                  <a:gd name="T5" fmla="*/ 346 h 346"/>
                </a:gdLst>
                <a:ahLst/>
                <a:cxnLst>
                  <a:cxn ang="0">
                    <a:pos x="T0" y="T1"/>
                  </a:cxn>
                  <a:cxn ang="0">
                    <a:pos x="T2" y="T3"/>
                  </a:cxn>
                  <a:cxn ang="0">
                    <a:pos x="T4" y="T5"/>
                  </a:cxn>
                </a:cxnLst>
                <a:rect l="0" t="0" r="r" b="b"/>
                <a:pathLst>
                  <a:path w="50" h="346">
                    <a:moveTo>
                      <a:pt x="0" y="0"/>
                    </a:moveTo>
                    <a:lnTo>
                      <a:pt x="16" y="67"/>
                    </a:lnTo>
                    <a:lnTo>
                      <a:pt x="50"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Freeform 87"/>
              <p:cNvSpPr>
                <a:spLocks/>
              </p:cNvSpPr>
              <p:nvPr/>
            </p:nvSpPr>
            <p:spPr bwMode="auto">
              <a:xfrm>
                <a:off x="5035" y="1520"/>
                <a:ext cx="7" cy="50"/>
              </a:xfrm>
              <a:custGeom>
                <a:avLst/>
                <a:gdLst>
                  <a:gd name="T0" fmla="*/ 0 w 50"/>
                  <a:gd name="T1" fmla="*/ 0 h 346"/>
                  <a:gd name="T2" fmla="*/ 8 w 50"/>
                  <a:gd name="T3" fmla="*/ 51 h 346"/>
                  <a:gd name="T4" fmla="*/ 42 w 50"/>
                  <a:gd name="T5" fmla="*/ 321 h 346"/>
                  <a:gd name="T6" fmla="*/ 50 w 50"/>
                  <a:gd name="T7" fmla="*/ 346 h 346"/>
                </a:gdLst>
                <a:ahLst/>
                <a:cxnLst>
                  <a:cxn ang="0">
                    <a:pos x="T0" y="T1"/>
                  </a:cxn>
                  <a:cxn ang="0">
                    <a:pos x="T2" y="T3"/>
                  </a:cxn>
                  <a:cxn ang="0">
                    <a:pos x="T4" y="T5"/>
                  </a:cxn>
                  <a:cxn ang="0">
                    <a:pos x="T6" y="T7"/>
                  </a:cxn>
                </a:cxnLst>
                <a:rect l="0" t="0" r="r" b="b"/>
                <a:pathLst>
                  <a:path w="50" h="346">
                    <a:moveTo>
                      <a:pt x="0" y="0"/>
                    </a:moveTo>
                    <a:lnTo>
                      <a:pt x="8" y="51"/>
                    </a:lnTo>
                    <a:lnTo>
                      <a:pt x="42" y="321"/>
                    </a:lnTo>
                    <a:lnTo>
                      <a:pt x="50"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Freeform 88"/>
              <p:cNvSpPr>
                <a:spLocks/>
              </p:cNvSpPr>
              <p:nvPr/>
            </p:nvSpPr>
            <p:spPr bwMode="auto">
              <a:xfrm>
                <a:off x="5047" y="1604"/>
                <a:ext cx="11" cy="48"/>
              </a:xfrm>
              <a:custGeom>
                <a:avLst/>
                <a:gdLst>
                  <a:gd name="T0" fmla="*/ 0 w 76"/>
                  <a:gd name="T1" fmla="*/ 0 h 337"/>
                  <a:gd name="T2" fmla="*/ 33 w 76"/>
                  <a:gd name="T3" fmla="*/ 177 h 337"/>
                  <a:gd name="T4" fmla="*/ 76 w 76"/>
                  <a:gd name="T5" fmla="*/ 337 h 337"/>
                </a:gdLst>
                <a:ahLst/>
                <a:cxnLst>
                  <a:cxn ang="0">
                    <a:pos x="T0" y="T1"/>
                  </a:cxn>
                  <a:cxn ang="0">
                    <a:pos x="T2" y="T3"/>
                  </a:cxn>
                  <a:cxn ang="0">
                    <a:pos x="T4" y="T5"/>
                  </a:cxn>
                </a:cxnLst>
                <a:rect l="0" t="0" r="r" b="b"/>
                <a:pathLst>
                  <a:path w="76" h="337">
                    <a:moveTo>
                      <a:pt x="0" y="0"/>
                    </a:moveTo>
                    <a:lnTo>
                      <a:pt x="33" y="177"/>
                    </a:lnTo>
                    <a:lnTo>
                      <a:pt x="76"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Freeform 89"/>
              <p:cNvSpPr>
                <a:spLocks/>
              </p:cNvSpPr>
              <p:nvPr/>
            </p:nvSpPr>
            <p:spPr bwMode="auto">
              <a:xfrm>
                <a:off x="5065" y="1684"/>
                <a:ext cx="11" cy="49"/>
              </a:xfrm>
              <a:custGeom>
                <a:avLst/>
                <a:gdLst>
                  <a:gd name="T0" fmla="*/ 0 w 76"/>
                  <a:gd name="T1" fmla="*/ 0 h 345"/>
                  <a:gd name="T2" fmla="*/ 26 w 76"/>
                  <a:gd name="T3" fmla="*/ 119 h 345"/>
                  <a:gd name="T4" fmla="*/ 68 w 76"/>
                  <a:gd name="T5" fmla="*/ 287 h 345"/>
                  <a:gd name="T6" fmla="*/ 76 w 76"/>
                  <a:gd name="T7" fmla="*/ 345 h 345"/>
                </a:gdLst>
                <a:ahLst/>
                <a:cxnLst>
                  <a:cxn ang="0">
                    <a:pos x="T0" y="T1"/>
                  </a:cxn>
                  <a:cxn ang="0">
                    <a:pos x="T2" y="T3"/>
                  </a:cxn>
                  <a:cxn ang="0">
                    <a:pos x="T4" y="T5"/>
                  </a:cxn>
                  <a:cxn ang="0">
                    <a:pos x="T6" y="T7"/>
                  </a:cxn>
                </a:cxnLst>
                <a:rect l="0" t="0" r="r" b="b"/>
                <a:pathLst>
                  <a:path w="76" h="345">
                    <a:moveTo>
                      <a:pt x="0" y="0"/>
                    </a:moveTo>
                    <a:lnTo>
                      <a:pt x="26" y="119"/>
                    </a:lnTo>
                    <a:lnTo>
                      <a:pt x="68" y="287"/>
                    </a:lnTo>
                    <a:lnTo>
                      <a:pt x="76"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Freeform 90"/>
              <p:cNvSpPr>
                <a:spLocks/>
              </p:cNvSpPr>
              <p:nvPr/>
            </p:nvSpPr>
            <p:spPr bwMode="auto">
              <a:xfrm>
                <a:off x="5083" y="1766"/>
                <a:ext cx="10" cy="49"/>
              </a:xfrm>
              <a:custGeom>
                <a:avLst/>
                <a:gdLst>
                  <a:gd name="T0" fmla="*/ 0 w 67"/>
                  <a:gd name="T1" fmla="*/ 0 h 346"/>
                  <a:gd name="T2" fmla="*/ 16 w 67"/>
                  <a:gd name="T3" fmla="*/ 94 h 346"/>
                  <a:gd name="T4" fmla="*/ 59 w 67"/>
                  <a:gd name="T5" fmla="*/ 295 h 346"/>
                  <a:gd name="T6" fmla="*/ 67 w 67"/>
                  <a:gd name="T7" fmla="*/ 346 h 346"/>
                </a:gdLst>
                <a:ahLst/>
                <a:cxnLst>
                  <a:cxn ang="0">
                    <a:pos x="T0" y="T1"/>
                  </a:cxn>
                  <a:cxn ang="0">
                    <a:pos x="T2" y="T3"/>
                  </a:cxn>
                  <a:cxn ang="0">
                    <a:pos x="T4" y="T5"/>
                  </a:cxn>
                  <a:cxn ang="0">
                    <a:pos x="T6" y="T7"/>
                  </a:cxn>
                </a:cxnLst>
                <a:rect l="0" t="0" r="r" b="b"/>
                <a:pathLst>
                  <a:path w="67" h="346">
                    <a:moveTo>
                      <a:pt x="0" y="0"/>
                    </a:moveTo>
                    <a:lnTo>
                      <a:pt x="16" y="94"/>
                    </a:lnTo>
                    <a:lnTo>
                      <a:pt x="59" y="295"/>
                    </a:lnTo>
                    <a:lnTo>
                      <a:pt x="67" y="346"/>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Freeform 91"/>
              <p:cNvSpPr>
                <a:spLocks/>
              </p:cNvSpPr>
              <p:nvPr/>
            </p:nvSpPr>
            <p:spPr bwMode="auto">
              <a:xfrm>
                <a:off x="5100" y="1848"/>
                <a:ext cx="17" cy="46"/>
              </a:xfrm>
              <a:custGeom>
                <a:avLst/>
                <a:gdLst>
                  <a:gd name="T0" fmla="*/ 0 w 119"/>
                  <a:gd name="T1" fmla="*/ 0 h 320"/>
                  <a:gd name="T2" fmla="*/ 18 w 119"/>
                  <a:gd name="T3" fmla="*/ 58 h 320"/>
                  <a:gd name="T4" fmla="*/ 60 w 119"/>
                  <a:gd name="T5" fmla="*/ 185 h 320"/>
                  <a:gd name="T6" fmla="*/ 94 w 119"/>
                  <a:gd name="T7" fmla="*/ 277 h 320"/>
                  <a:gd name="T8" fmla="*/ 119 w 119"/>
                  <a:gd name="T9" fmla="*/ 320 h 320"/>
                </a:gdLst>
                <a:ahLst/>
                <a:cxnLst>
                  <a:cxn ang="0">
                    <a:pos x="T0" y="T1"/>
                  </a:cxn>
                  <a:cxn ang="0">
                    <a:pos x="T2" y="T3"/>
                  </a:cxn>
                  <a:cxn ang="0">
                    <a:pos x="T4" y="T5"/>
                  </a:cxn>
                  <a:cxn ang="0">
                    <a:pos x="T6" y="T7"/>
                  </a:cxn>
                  <a:cxn ang="0">
                    <a:pos x="T8" y="T9"/>
                  </a:cxn>
                </a:cxnLst>
                <a:rect l="0" t="0" r="r" b="b"/>
                <a:pathLst>
                  <a:path w="119" h="320">
                    <a:moveTo>
                      <a:pt x="0" y="0"/>
                    </a:moveTo>
                    <a:lnTo>
                      <a:pt x="18" y="58"/>
                    </a:lnTo>
                    <a:lnTo>
                      <a:pt x="60" y="185"/>
                    </a:lnTo>
                    <a:lnTo>
                      <a:pt x="94" y="277"/>
                    </a:lnTo>
                    <a:lnTo>
                      <a:pt x="119" y="3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Freeform 92"/>
              <p:cNvSpPr>
                <a:spLocks/>
              </p:cNvSpPr>
              <p:nvPr/>
            </p:nvSpPr>
            <p:spPr bwMode="auto">
              <a:xfrm>
                <a:off x="5148" y="1865"/>
                <a:ext cx="29" cy="35"/>
              </a:xfrm>
              <a:custGeom>
                <a:avLst/>
                <a:gdLst>
                  <a:gd name="T0" fmla="*/ 0 w 203"/>
                  <a:gd name="T1" fmla="*/ 245 h 245"/>
                  <a:gd name="T2" fmla="*/ 26 w 203"/>
                  <a:gd name="T3" fmla="*/ 245 h 245"/>
                  <a:gd name="T4" fmla="*/ 68 w 203"/>
                  <a:gd name="T5" fmla="*/ 236 h 245"/>
                  <a:gd name="T6" fmla="*/ 110 w 203"/>
                  <a:gd name="T7" fmla="*/ 211 h 245"/>
                  <a:gd name="T8" fmla="*/ 144 w 203"/>
                  <a:gd name="T9" fmla="*/ 160 h 245"/>
                  <a:gd name="T10" fmla="*/ 186 w 203"/>
                  <a:gd name="T11" fmla="*/ 68 h 245"/>
                  <a:gd name="T12" fmla="*/ 203 w 203"/>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203" h="245">
                    <a:moveTo>
                      <a:pt x="0" y="245"/>
                    </a:moveTo>
                    <a:lnTo>
                      <a:pt x="26" y="245"/>
                    </a:lnTo>
                    <a:lnTo>
                      <a:pt x="68" y="236"/>
                    </a:lnTo>
                    <a:lnTo>
                      <a:pt x="110" y="211"/>
                    </a:lnTo>
                    <a:lnTo>
                      <a:pt x="144" y="160"/>
                    </a:lnTo>
                    <a:lnTo>
                      <a:pt x="186" y="68"/>
                    </a:lnTo>
                    <a:lnTo>
                      <a:pt x="20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Freeform 93"/>
              <p:cNvSpPr>
                <a:spLocks/>
              </p:cNvSpPr>
              <p:nvPr/>
            </p:nvSpPr>
            <p:spPr bwMode="auto">
              <a:xfrm>
                <a:off x="5186" y="1783"/>
                <a:ext cx="10" cy="49"/>
              </a:xfrm>
              <a:custGeom>
                <a:avLst/>
                <a:gdLst>
                  <a:gd name="T0" fmla="*/ 0 w 76"/>
                  <a:gd name="T1" fmla="*/ 345 h 345"/>
                  <a:gd name="T2" fmla="*/ 42 w 76"/>
                  <a:gd name="T3" fmla="*/ 176 h 345"/>
                  <a:gd name="T4" fmla="*/ 76 w 76"/>
                  <a:gd name="T5" fmla="*/ 0 h 345"/>
                </a:gdLst>
                <a:ahLst/>
                <a:cxnLst>
                  <a:cxn ang="0">
                    <a:pos x="T0" y="T1"/>
                  </a:cxn>
                  <a:cxn ang="0">
                    <a:pos x="T2" y="T3"/>
                  </a:cxn>
                  <a:cxn ang="0">
                    <a:pos x="T4" y="T5"/>
                  </a:cxn>
                </a:cxnLst>
                <a:rect l="0" t="0" r="r" b="b"/>
                <a:pathLst>
                  <a:path w="76" h="345">
                    <a:moveTo>
                      <a:pt x="0" y="345"/>
                    </a:moveTo>
                    <a:lnTo>
                      <a:pt x="42" y="176"/>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Freeform 94"/>
              <p:cNvSpPr>
                <a:spLocks/>
              </p:cNvSpPr>
              <p:nvPr/>
            </p:nvSpPr>
            <p:spPr bwMode="auto">
              <a:xfrm>
                <a:off x="5202" y="1702"/>
                <a:ext cx="11" cy="48"/>
              </a:xfrm>
              <a:custGeom>
                <a:avLst/>
                <a:gdLst>
                  <a:gd name="T0" fmla="*/ 0 w 75"/>
                  <a:gd name="T1" fmla="*/ 337 h 337"/>
                  <a:gd name="T2" fmla="*/ 34 w 75"/>
                  <a:gd name="T3" fmla="*/ 160 h 337"/>
                  <a:gd name="T4" fmla="*/ 75 w 75"/>
                  <a:gd name="T5" fmla="*/ 0 h 337"/>
                </a:gdLst>
                <a:ahLst/>
                <a:cxnLst>
                  <a:cxn ang="0">
                    <a:pos x="T0" y="T1"/>
                  </a:cxn>
                  <a:cxn ang="0">
                    <a:pos x="T2" y="T3"/>
                  </a:cxn>
                  <a:cxn ang="0">
                    <a:pos x="T4" y="T5"/>
                  </a:cxn>
                </a:cxnLst>
                <a:rect l="0" t="0" r="r" b="b"/>
                <a:pathLst>
                  <a:path w="75" h="337">
                    <a:moveTo>
                      <a:pt x="0" y="337"/>
                    </a:moveTo>
                    <a:lnTo>
                      <a:pt x="34" y="160"/>
                    </a:lnTo>
                    <a:lnTo>
                      <a:pt x="75"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Freeform 95"/>
              <p:cNvSpPr>
                <a:spLocks/>
              </p:cNvSpPr>
              <p:nvPr/>
            </p:nvSpPr>
            <p:spPr bwMode="auto">
              <a:xfrm>
                <a:off x="5220" y="1620"/>
                <a:ext cx="11" cy="50"/>
              </a:xfrm>
              <a:custGeom>
                <a:avLst/>
                <a:gdLst>
                  <a:gd name="T0" fmla="*/ 0 w 76"/>
                  <a:gd name="T1" fmla="*/ 346 h 346"/>
                  <a:gd name="T2" fmla="*/ 25 w 76"/>
                  <a:gd name="T3" fmla="*/ 236 h 346"/>
                  <a:gd name="T4" fmla="*/ 67 w 76"/>
                  <a:gd name="T5" fmla="*/ 60 h 346"/>
                  <a:gd name="T6" fmla="*/ 76 w 76"/>
                  <a:gd name="T7" fmla="*/ 0 h 346"/>
                </a:gdLst>
                <a:ahLst/>
                <a:cxnLst>
                  <a:cxn ang="0">
                    <a:pos x="T0" y="T1"/>
                  </a:cxn>
                  <a:cxn ang="0">
                    <a:pos x="T2" y="T3"/>
                  </a:cxn>
                  <a:cxn ang="0">
                    <a:pos x="T4" y="T5"/>
                  </a:cxn>
                  <a:cxn ang="0">
                    <a:pos x="T6" y="T7"/>
                  </a:cxn>
                </a:cxnLst>
                <a:rect l="0" t="0" r="r" b="b"/>
                <a:pathLst>
                  <a:path w="76" h="346">
                    <a:moveTo>
                      <a:pt x="0" y="346"/>
                    </a:moveTo>
                    <a:lnTo>
                      <a:pt x="25" y="236"/>
                    </a:lnTo>
                    <a:lnTo>
                      <a:pt x="67" y="60"/>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Freeform 96"/>
              <p:cNvSpPr>
                <a:spLocks/>
              </p:cNvSpPr>
              <p:nvPr/>
            </p:nvSpPr>
            <p:spPr bwMode="auto">
              <a:xfrm>
                <a:off x="5237" y="1538"/>
                <a:ext cx="8" cy="50"/>
              </a:xfrm>
              <a:custGeom>
                <a:avLst/>
                <a:gdLst>
                  <a:gd name="T0" fmla="*/ 0 w 51"/>
                  <a:gd name="T1" fmla="*/ 346 h 346"/>
                  <a:gd name="T2" fmla="*/ 25 w 51"/>
                  <a:gd name="T3" fmla="*/ 195 h 346"/>
                  <a:gd name="T4" fmla="*/ 51 w 51"/>
                  <a:gd name="T5" fmla="*/ 0 h 346"/>
                </a:gdLst>
                <a:ahLst/>
                <a:cxnLst>
                  <a:cxn ang="0">
                    <a:pos x="T0" y="T1"/>
                  </a:cxn>
                  <a:cxn ang="0">
                    <a:pos x="T2" y="T3"/>
                  </a:cxn>
                  <a:cxn ang="0">
                    <a:pos x="T4" y="T5"/>
                  </a:cxn>
                </a:cxnLst>
                <a:rect l="0" t="0" r="r" b="b"/>
                <a:pathLst>
                  <a:path w="51" h="346">
                    <a:moveTo>
                      <a:pt x="0" y="346"/>
                    </a:moveTo>
                    <a:lnTo>
                      <a:pt x="25" y="195"/>
                    </a:lnTo>
                    <a:lnTo>
                      <a:pt x="5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Freeform 97"/>
              <p:cNvSpPr>
                <a:spLocks/>
              </p:cNvSpPr>
              <p:nvPr/>
            </p:nvSpPr>
            <p:spPr bwMode="auto">
              <a:xfrm>
                <a:off x="5249" y="1457"/>
                <a:ext cx="8" cy="49"/>
              </a:xfrm>
              <a:custGeom>
                <a:avLst/>
                <a:gdLst>
                  <a:gd name="T0" fmla="*/ 0 w 51"/>
                  <a:gd name="T1" fmla="*/ 345 h 345"/>
                  <a:gd name="T2" fmla="*/ 17 w 51"/>
                  <a:gd name="T3" fmla="*/ 219 h 345"/>
                  <a:gd name="T4" fmla="*/ 51 w 51"/>
                  <a:gd name="T5" fmla="*/ 0 h 345"/>
                </a:gdLst>
                <a:ahLst/>
                <a:cxnLst>
                  <a:cxn ang="0">
                    <a:pos x="T0" y="T1"/>
                  </a:cxn>
                  <a:cxn ang="0">
                    <a:pos x="T2" y="T3"/>
                  </a:cxn>
                  <a:cxn ang="0">
                    <a:pos x="T4" y="T5"/>
                  </a:cxn>
                </a:cxnLst>
                <a:rect l="0" t="0" r="r" b="b"/>
                <a:pathLst>
                  <a:path w="51" h="345">
                    <a:moveTo>
                      <a:pt x="0" y="345"/>
                    </a:moveTo>
                    <a:lnTo>
                      <a:pt x="17" y="219"/>
                    </a:lnTo>
                    <a:lnTo>
                      <a:pt x="5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Freeform 98"/>
              <p:cNvSpPr>
                <a:spLocks/>
              </p:cNvSpPr>
              <p:nvPr/>
            </p:nvSpPr>
            <p:spPr bwMode="auto">
              <a:xfrm>
                <a:off x="5261" y="1375"/>
                <a:ext cx="8" cy="48"/>
              </a:xfrm>
              <a:custGeom>
                <a:avLst/>
                <a:gdLst>
                  <a:gd name="T0" fmla="*/ 0 w 51"/>
                  <a:gd name="T1" fmla="*/ 338 h 338"/>
                  <a:gd name="T2" fmla="*/ 17 w 51"/>
                  <a:gd name="T3" fmla="*/ 262 h 338"/>
                  <a:gd name="T4" fmla="*/ 51 w 51"/>
                  <a:gd name="T5" fmla="*/ 26 h 338"/>
                  <a:gd name="T6" fmla="*/ 51 w 51"/>
                  <a:gd name="T7" fmla="*/ 0 h 338"/>
                </a:gdLst>
                <a:ahLst/>
                <a:cxnLst>
                  <a:cxn ang="0">
                    <a:pos x="T0" y="T1"/>
                  </a:cxn>
                  <a:cxn ang="0">
                    <a:pos x="T2" y="T3"/>
                  </a:cxn>
                  <a:cxn ang="0">
                    <a:pos x="T4" y="T5"/>
                  </a:cxn>
                  <a:cxn ang="0">
                    <a:pos x="T6" y="T7"/>
                  </a:cxn>
                </a:cxnLst>
                <a:rect l="0" t="0" r="r" b="b"/>
                <a:pathLst>
                  <a:path w="51" h="338">
                    <a:moveTo>
                      <a:pt x="0" y="338"/>
                    </a:moveTo>
                    <a:lnTo>
                      <a:pt x="17" y="262"/>
                    </a:lnTo>
                    <a:lnTo>
                      <a:pt x="51" y="26"/>
                    </a:lnTo>
                    <a:lnTo>
                      <a:pt x="5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Freeform 99"/>
              <p:cNvSpPr>
                <a:spLocks/>
              </p:cNvSpPr>
              <p:nvPr/>
            </p:nvSpPr>
            <p:spPr bwMode="auto">
              <a:xfrm>
                <a:off x="5276" y="1293"/>
                <a:ext cx="11" cy="49"/>
              </a:xfrm>
              <a:custGeom>
                <a:avLst/>
                <a:gdLst>
                  <a:gd name="T0" fmla="*/ 0 w 76"/>
                  <a:gd name="T1" fmla="*/ 345 h 345"/>
                  <a:gd name="T2" fmla="*/ 26 w 76"/>
                  <a:gd name="T3" fmla="*/ 211 h 345"/>
                  <a:gd name="T4" fmla="*/ 68 w 76"/>
                  <a:gd name="T5" fmla="*/ 51 h 345"/>
                  <a:gd name="T6" fmla="*/ 76 w 76"/>
                  <a:gd name="T7" fmla="*/ 0 h 345"/>
                </a:gdLst>
                <a:ahLst/>
                <a:cxnLst>
                  <a:cxn ang="0">
                    <a:pos x="T0" y="T1"/>
                  </a:cxn>
                  <a:cxn ang="0">
                    <a:pos x="T2" y="T3"/>
                  </a:cxn>
                  <a:cxn ang="0">
                    <a:pos x="T4" y="T5"/>
                  </a:cxn>
                  <a:cxn ang="0">
                    <a:pos x="T6" y="T7"/>
                  </a:cxn>
                </a:cxnLst>
                <a:rect l="0" t="0" r="r" b="b"/>
                <a:pathLst>
                  <a:path w="76" h="345">
                    <a:moveTo>
                      <a:pt x="0" y="345"/>
                    </a:moveTo>
                    <a:lnTo>
                      <a:pt x="26" y="211"/>
                    </a:lnTo>
                    <a:lnTo>
                      <a:pt x="68" y="51"/>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Freeform 100"/>
              <p:cNvSpPr>
                <a:spLocks/>
              </p:cNvSpPr>
              <p:nvPr/>
            </p:nvSpPr>
            <p:spPr bwMode="auto">
              <a:xfrm>
                <a:off x="5294" y="1212"/>
                <a:ext cx="11" cy="48"/>
              </a:xfrm>
              <a:custGeom>
                <a:avLst/>
                <a:gdLst>
                  <a:gd name="T0" fmla="*/ 0 w 76"/>
                  <a:gd name="T1" fmla="*/ 337 h 337"/>
                  <a:gd name="T2" fmla="*/ 17 w 76"/>
                  <a:gd name="T3" fmla="*/ 278 h 337"/>
                  <a:gd name="T4" fmla="*/ 51 w 76"/>
                  <a:gd name="T5" fmla="*/ 93 h 337"/>
                  <a:gd name="T6" fmla="*/ 76 w 76"/>
                  <a:gd name="T7" fmla="*/ 0 h 337"/>
                </a:gdLst>
                <a:ahLst/>
                <a:cxnLst>
                  <a:cxn ang="0">
                    <a:pos x="T0" y="T1"/>
                  </a:cxn>
                  <a:cxn ang="0">
                    <a:pos x="T2" y="T3"/>
                  </a:cxn>
                  <a:cxn ang="0">
                    <a:pos x="T4" y="T5"/>
                  </a:cxn>
                  <a:cxn ang="0">
                    <a:pos x="T6" y="T7"/>
                  </a:cxn>
                </a:cxnLst>
                <a:rect l="0" t="0" r="r" b="b"/>
                <a:pathLst>
                  <a:path w="76" h="337">
                    <a:moveTo>
                      <a:pt x="0" y="337"/>
                    </a:moveTo>
                    <a:lnTo>
                      <a:pt x="17" y="278"/>
                    </a:lnTo>
                    <a:lnTo>
                      <a:pt x="51" y="93"/>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Freeform 101"/>
              <p:cNvSpPr>
                <a:spLocks/>
              </p:cNvSpPr>
              <p:nvPr/>
            </p:nvSpPr>
            <p:spPr bwMode="auto">
              <a:xfrm>
                <a:off x="5311" y="1130"/>
                <a:ext cx="10" cy="49"/>
              </a:xfrm>
              <a:custGeom>
                <a:avLst/>
                <a:gdLst>
                  <a:gd name="T0" fmla="*/ 0 w 76"/>
                  <a:gd name="T1" fmla="*/ 337 h 337"/>
                  <a:gd name="T2" fmla="*/ 18 w 76"/>
                  <a:gd name="T3" fmla="*/ 269 h 337"/>
                  <a:gd name="T4" fmla="*/ 51 w 76"/>
                  <a:gd name="T5" fmla="*/ 92 h 337"/>
                  <a:gd name="T6" fmla="*/ 76 w 76"/>
                  <a:gd name="T7" fmla="*/ 0 h 337"/>
                </a:gdLst>
                <a:ahLst/>
                <a:cxnLst>
                  <a:cxn ang="0">
                    <a:pos x="T0" y="T1"/>
                  </a:cxn>
                  <a:cxn ang="0">
                    <a:pos x="T2" y="T3"/>
                  </a:cxn>
                  <a:cxn ang="0">
                    <a:pos x="T4" y="T5"/>
                  </a:cxn>
                  <a:cxn ang="0">
                    <a:pos x="T6" y="T7"/>
                  </a:cxn>
                </a:cxnLst>
                <a:rect l="0" t="0" r="r" b="b"/>
                <a:pathLst>
                  <a:path w="76" h="337">
                    <a:moveTo>
                      <a:pt x="0" y="337"/>
                    </a:moveTo>
                    <a:lnTo>
                      <a:pt x="18" y="269"/>
                    </a:lnTo>
                    <a:lnTo>
                      <a:pt x="51" y="92"/>
                    </a:lnTo>
                    <a:lnTo>
                      <a:pt x="76"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2"/>
              <p:cNvSpPr>
                <a:spLocks/>
              </p:cNvSpPr>
              <p:nvPr/>
            </p:nvSpPr>
            <p:spPr bwMode="auto">
              <a:xfrm>
                <a:off x="5331" y="1076"/>
                <a:ext cx="39" cy="22"/>
              </a:xfrm>
              <a:custGeom>
                <a:avLst/>
                <a:gdLst>
                  <a:gd name="T0" fmla="*/ 0 w 269"/>
                  <a:gd name="T1" fmla="*/ 152 h 152"/>
                  <a:gd name="T2" fmla="*/ 25 w 269"/>
                  <a:gd name="T3" fmla="*/ 93 h 152"/>
                  <a:gd name="T4" fmla="*/ 68 w 269"/>
                  <a:gd name="T5" fmla="*/ 42 h 152"/>
                  <a:gd name="T6" fmla="*/ 109 w 269"/>
                  <a:gd name="T7" fmla="*/ 17 h 152"/>
                  <a:gd name="T8" fmla="*/ 143 w 269"/>
                  <a:gd name="T9" fmla="*/ 0 h 152"/>
                  <a:gd name="T10" fmla="*/ 269 w 269"/>
                  <a:gd name="T11" fmla="*/ 0 h 152"/>
                </a:gdLst>
                <a:ahLst/>
                <a:cxnLst>
                  <a:cxn ang="0">
                    <a:pos x="T0" y="T1"/>
                  </a:cxn>
                  <a:cxn ang="0">
                    <a:pos x="T2" y="T3"/>
                  </a:cxn>
                  <a:cxn ang="0">
                    <a:pos x="T4" y="T5"/>
                  </a:cxn>
                  <a:cxn ang="0">
                    <a:pos x="T6" y="T7"/>
                  </a:cxn>
                  <a:cxn ang="0">
                    <a:pos x="T8" y="T9"/>
                  </a:cxn>
                  <a:cxn ang="0">
                    <a:pos x="T10" y="T11"/>
                  </a:cxn>
                </a:cxnLst>
                <a:rect l="0" t="0" r="r" b="b"/>
                <a:pathLst>
                  <a:path w="269" h="152">
                    <a:moveTo>
                      <a:pt x="0" y="152"/>
                    </a:moveTo>
                    <a:lnTo>
                      <a:pt x="25" y="93"/>
                    </a:lnTo>
                    <a:lnTo>
                      <a:pt x="68" y="42"/>
                    </a:lnTo>
                    <a:lnTo>
                      <a:pt x="109" y="17"/>
                    </a:lnTo>
                    <a:lnTo>
                      <a:pt x="143" y="0"/>
                    </a:lnTo>
                    <a:lnTo>
                      <a:pt x="269"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3"/>
              <p:cNvSpPr>
                <a:spLocks/>
              </p:cNvSpPr>
              <p:nvPr/>
            </p:nvSpPr>
            <p:spPr bwMode="auto">
              <a:xfrm>
                <a:off x="5394" y="1097"/>
                <a:ext cx="14" cy="48"/>
              </a:xfrm>
              <a:custGeom>
                <a:avLst/>
                <a:gdLst>
                  <a:gd name="T0" fmla="*/ 0 w 100"/>
                  <a:gd name="T1" fmla="*/ 0 h 337"/>
                  <a:gd name="T2" fmla="*/ 16 w 100"/>
                  <a:gd name="T3" fmla="*/ 33 h 337"/>
                  <a:gd name="T4" fmla="*/ 58 w 100"/>
                  <a:gd name="T5" fmla="*/ 160 h 337"/>
                  <a:gd name="T6" fmla="*/ 92 w 100"/>
                  <a:gd name="T7" fmla="*/ 328 h 337"/>
                  <a:gd name="T8" fmla="*/ 100 w 100"/>
                  <a:gd name="T9" fmla="*/ 337 h 337"/>
                </a:gdLst>
                <a:ahLst/>
                <a:cxnLst>
                  <a:cxn ang="0">
                    <a:pos x="T0" y="T1"/>
                  </a:cxn>
                  <a:cxn ang="0">
                    <a:pos x="T2" y="T3"/>
                  </a:cxn>
                  <a:cxn ang="0">
                    <a:pos x="T4" y="T5"/>
                  </a:cxn>
                  <a:cxn ang="0">
                    <a:pos x="T6" y="T7"/>
                  </a:cxn>
                  <a:cxn ang="0">
                    <a:pos x="T8" y="T9"/>
                  </a:cxn>
                </a:cxnLst>
                <a:rect l="0" t="0" r="r" b="b"/>
                <a:pathLst>
                  <a:path w="100" h="337">
                    <a:moveTo>
                      <a:pt x="0" y="0"/>
                    </a:moveTo>
                    <a:lnTo>
                      <a:pt x="16" y="33"/>
                    </a:lnTo>
                    <a:lnTo>
                      <a:pt x="58" y="160"/>
                    </a:lnTo>
                    <a:lnTo>
                      <a:pt x="92" y="328"/>
                    </a:lnTo>
                    <a:lnTo>
                      <a:pt x="100"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Freeform 104"/>
              <p:cNvSpPr>
                <a:spLocks/>
              </p:cNvSpPr>
              <p:nvPr/>
            </p:nvSpPr>
            <p:spPr bwMode="auto">
              <a:xfrm>
                <a:off x="5414" y="1177"/>
                <a:ext cx="10" cy="50"/>
              </a:xfrm>
              <a:custGeom>
                <a:avLst/>
                <a:gdLst>
                  <a:gd name="T0" fmla="*/ 0 w 68"/>
                  <a:gd name="T1" fmla="*/ 0 h 345"/>
                  <a:gd name="T2" fmla="*/ 34 w 68"/>
                  <a:gd name="T3" fmla="*/ 144 h 345"/>
                  <a:gd name="T4" fmla="*/ 68 w 68"/>
                  <a:gd name="T5" fmla="*/ 337 h 345"/>
                  <a:gd name="T6" fmla="*/ 68 w 68"/>
                  <a:gd name="T7" fmla="*/ 345 h 345"/>
                </a:gdLst>
                <a:ahLst/>
                <a:cxnLst>
                  <a:cxn ang="0">
                    <a:pos x="T0" y="T1"/>
                  </a:cxn>
                  <a:cxn ang="0">
                    <a:pos x="T2" y="T3"/>
                  </a:cxn>
                  <a:cxn ang="0">
                    <a:pos x="T4" y="T5"/>
                  </a:cxn>
                  <a:cxn ang="0">
                    <a:pos x="T6" y="T7"/>
                  </a:cxn>
                </a:cxnLst>
                <a:rect l="0" t="0" r="r" b="b"/>
                <a:pathLst>
                  <a:path w="68" h="345">
                    <a:moveTo>
                      <a:pt x="0" y="0"/>
                    </a:moveTo>
                    <a:lnTo>
                      <a:pt x="34" y="144"/>
                    </a:lnTo>
                    <a:lnTo>
                      <a:pt x="68" y="337"/>
                    </a:lnTo>
                    <a:lnTo>
                      <a:pt x="68" y="345"/>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5"/>
              <p:cNvSpPr>
                <a:spLocks/>
              </p:cNvSpPr>
              <p:nvPr/>
            </p:nvSpPr>
            <p:spPr bwMode="auto">
              <a:xfrm>
                <a:off x="5431" y="1259"/>
                <a:ext cx="11" cy="48"/>
              </a:xfrm>
              <a:custGeom>
                <a:avLst/>
                <a:gdLst>
                  <a:gd name="T0" fmla="*/ 0 w 74"/>
                  <a:gd name="T1" fmla="*/ 0 h 337"/>
                  <a:gd name="T2" fmla="*/ 25 w 74"/>
                  <a:gd name="T3" fmla="*/ 127 h 337"/>
                  <a:gd name="T4" fmla="*/ 66 w 74"/>
                  <a:gd name="T5" fmla="*/ 287 h 337"/>
                  <a:gd name="T6" fmla="*/ 74 w 74"/>
                  <a:gd name="T7" fmla="*/ 337 h 337"/>
                </a:gdLst>
                <a:ahLst/>
                <a:cxnLst>
                  <a:cxn ang="0">
                    <a:pos x="T0" y="T1"/>
                  </a:cxn>
                  <a:cxn ang="0">
                    <a:pos x="T2" y="T3"/>
                  </a:cxn>
                  <a:cxn ang="0">
                    <a:pos x="T4" y="T5"/>
                  </a:cxn>
                  <a:cxn ang="0">
                    <a:pos x="T6" y="T7"/>
                  </a:cxn>
                </a:cxnLst>
                <a:rect l="0" t="0" r="r" b="b"/>
                <a:pathLst>
                  <a:path w="74" h="337">
                    <a:moveTo>
                      <a:pt x="0" y="0"/>
                    </a:moveTo>
                    <a:lnTo>
                      <a:pt x="25" y="127"/>
                    </a:lnTo>
                    <a:lnTo>
                      <a:pt x="66" y="287"/>
                    </a:lnTo>
                    <a:lnTo>
                      <a:pt x="74" y="33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Freeform 106"/>
              <p:cNvSpPr>
                <a:spLocks/>
              </p:cNvSpPr>
              <p:nvPr/>
            </p:nvSpPr>
            <p:spPr bwMode="auto">
              <a:xfrm>
                <a:off x="3230" y="1258"/>
                <a:ext cx="703" cy="612"/>
              </a:xfrm>
              <a:custGeom>
                <a:avLst/>
                <a:gdLst>
                  <a:gd name="T0" fmla="*/ 538 w 4919"/>
                  <a:gd name="T1" fmla="*/ 1601 h 4282"/>
                  <a:gd name="T2" fmla="*/ 733 w 4919"/>
                  <a:gd name="T3" fmla="*/ 1592 h 4282"/>
                  <a:gd name="T4" fmla="*/ 1002 w 4919"/>
                  <a:gd name="T5" fmla="*/ 1584 h 4282"/>
                  <a:gd name="T6" fmla="*/ 1205 w 4919"/>
                  <a:gd name="T7" fmla="*/ 1576 h 4282"/>
                  <a:gd name="T8" fmla="*/ 1279 w 4919"/>
                  <a:gd name="T9" fmla="*/ 1567 h 4282"/>
                  <a:gd name="T10" fmla="*/ 1398 w 4919"/>
                  <a:gd name="T11" fmla="*/ 1559 h 4282"/>
                  <a:gd name="T12" fmla="*/ 1507 w 4919"/>
                  <a:gd name="T13" fmla="*/ 1551 h 4282"/>
                  <a:gd name="T14" fmla="*/ 1583 w 4919"/>
                  <a:gd name="T15" fmla="*/ 1534 h 4282"/>
                  <a:gd name="T16" fmla="*/ 1667 w 4919"/>
                  <a:gd name="T17" fmla="*/ 1525 h 4282"/>
                  <a:gd name="T18" fmla="*/ 1743 w 4919"/>
                  <a:gd name="T19" fmla="*/ 1508 h 4282"/>
                  <a:gd name="T20" fmla="*/ 1819 w 4919"/>
                  <a:gd name="T21" fmla="*/ 1500 h 4282"/>
                  <a:gd name="T22" fmla="*/ 1903 w 4919"/>
                  <a:gd name="T23" fmla="*/ 1483 h 4282"/>
                  <a:gd name="T24" fmla="*/ 1979 w 4919"/>
                  <a:gd name="T25" fmla="*/ 1458 h 4282"/>
                  <a:gd name="T26" fmla="*/ 2055 w 4919"/>
                  <a:gd name="T27" fmla="*/ 1432 h 4282"/>
                  <a:gd name="T28" fmla="*/ 2131 w 4919"/>
                  <a:gd name="T29" fmla="*/ 1399 h 4282"/>
                  <a:gd name="T30" fmla="*/ 2207 w 4919"/>
                  <a:gd name="T31" fmla="*/ 1356 h 4282"/>
                  <a:gd name="T32" fmla="*/ 2283 w 4919"/>
                  <a:gd name="T33" fmla="*/ 1306 h 4282"/>
                  <a:gd name="T34" fmla="*/ 2367 w 4919"/>
                  <a:gd name="T35" fmla="*/ 1247 h 4282"/>
                  <a:gd name="T36" fmla="*/ 2443 w 4919"/>
                  <a:gd name="T37" fmla="*/ 1171 h 4282"/>
                  <a:gd name="T38" fmla="*/ 2519 w 4919"/>
                  <a:gd name="T39" fmla="*/ 1079 h 4282"/>
                  <a:gd name="T40" fmla="*/ 2593 w 4919"/>
                  <a:gd name="T41" fmla="*/ 960 h 4282"/>
                  <a:gd name="T42" fmla="*/ 2669 w 4919"/>
                  <a:gd name="T43" fmla="*/ 817 h 4282"/>
                  <a:gd name="T44" fmla="*/ 2745 w 4919"/>
                  <a:gd name="T45" fmla="*/ 640 h 4282"/>
                  <a:gd name="T46" fmla="*/ 2829 w 4919"/>
                  <a:gd name="T47" fmla="*/ 438 h 4282"/>
                  <a:gd name="T48" fmla="*/ 2905 w 4919"/>
                  <a:gd name="T49" fmla="*/ 236 h 4282"/>
                  <a:gd name="T50" fmla="*/ 2990 w 4919"/>
                  <a:gd name="T51" fmla="*/ 59 h 4282"/>
                  <a:gd name="T52" fmla="*/ 3065 w 4919"/>
                  <a:gd name="T53" fmla="*/ 0 h 4282"/>
                  <a:gd name="T54" fmla="*/ 3141 w 4919"/>
                  <a:gd name="T55" fmla="*/ 135 h 4282"/>
                  <a:gd name="T56" fmla="*/ 3217 w 4919"/>
                  <a:gd name="T57" fmla="*/ 497 h 4282"/>
                  <a:gd name="T58" fmla="*/ 3293 w 4919"/>
                  <a:gd name="T59" fmla="*/ 1020 h 4282"/>
                  <a:gd name="T60" fmla="*/ 3369 w 4919"/>
                  <a:gd name="T61" fmla="*/ 1584 h 4282"/>
                  <a:gd name="T62" fmla="*/ 3453 w 4919"/>
                  <a:gd name="T63" fmla="*/ 2090 h 4282"/>
                  <a:gd name="T64" fmla="*/ 3529 w 4919"/>
                  <a:gd name="T65" fmla="*/ 2520 h 4282"/>
                  <a:gd name="T66" fmla="*/ 3605 w 4919"/>
                  <a:gd name="T67" fmla="*/ 2924 h 4282"/>
                  <a:gd name="T68" fmla="*/ 3681 w 4919"/>
                  <a:gd name="T69" fmla="*/ 3328 h 4282"/>
                  <a:gd name="T70" fmla="*/ 3757 w 4919"/>
                  <a:gd name="T71" fmla="*/ 3708 h 4282"/>
                  <a:gd name="T72" fmla="*/ 3833 w 4919"/>
                  <a:gd name="T73" fmla="*/ 4003 h 4282"/>
                  <a:gd name="T74" fmla="*/ 3917 w 4919"/>
                  <a:gd name="T75" fmla="*/ 4163 h 4282"/>
                  <a:gd name="T76" fmla="*/ 3993 w 4919"/>
                  <a:gd name="T77" fmla="*/ 4239 h 4282"/>
                  <a:gd name="T78" fmla="*/ 4068 w 4919"/>
                  <a:gd name="T79" fmla="*/ 4272 h 4282"/>
                  <a:gd name="T80" fmla="*/ 4152 w 4919"/>
                  <a:gd name="T81" fmla="*/ 4272 h 4282"/>
                  <a:gd name="T82" fmla="*/ 4228 w 4919"/>
                  <a:gd name="T83" fmla="*/ 4231 h 4282"/>
                  <a:gd name="T84" fmla="*/ 4304 w 4919"/>
                  <a:gd name="T85" fmla="*/ 4096 h 4282"/>
                  <a:gd name="T86" fmla="*/ 4379 w 4919"/>
                  <a:gd name="T87" fmla="*/ 3851 h 4282"/>
                  <a:gd name="T88" fmla="*/ 4455 w 4919"/>
                  <a:gd name="T89" fmla="*/ 3523 h 4282"/>
                  <a:gd name="T90" fmla="*/ 4531 w 4919"/>
                  <a:gd name="T91" fmla="*/ 3168 h 4282"/>
                  <a:gd name="T92" fmla="*/ 4615 w 4919"/>
                  <a:gd name="T93" fmla="*/ 2840 h 4282"/>
                  <a:gd name="T94" fmla="*/ 4691 w 4919"/>
                  <a:gd name="T95" fmla="*/ 2495 h 4282"/>
                  <a:gd name="T96" fmla="*/ 4767 w 4919"/>
                  <a:gd name="T97" fmla="*/ 2082 h 4282"/>
                  <a:gd name="T98" fmla="*/ 4843 w 4919"/>
                  <a:gd name="T99" fmla="*/ 1601 h 4282"/>
                  <a:gd name="T100" fmla="*/ 4919 w 4919"/>
                  <a:gd name="T101" fmla="*/ 1120 h 4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19" h="4282">
                    <a:moveTo>
                      <a:pt x="0" y="1601"/>
                    </a:moveTo>
                    <a:lnTo>
                      <a:pt x="538" y="1601"/>
                    </a:lnTo>
                    <a:lnTo>
                      <a:pt x="581" y="1592"/>
                    </a:lnTo>
                    <a:lnTo>
                      <a:pt x="733" y="1592"/>
                    </a:lnTo>
                    <a:lnTo>
                      <a:pt x="774" y="1584"/>
                    </a:lnTo>
                    <a:lnTo>
                      <a:pt x="1002" y="1584"/>
                    </a:lnTo>
                    <a:lnTo>
                      <a:pt x="1043" y="1576"/>
                    </a:lnTo>
                    <a:lnTo>
                      <a:pt x="1205" y="1576"/>
                    </a:lnTo>
                    <a:lnTo>
                      <a:pt x="1238" y="1567"/>
                    </a:lnTo>
                    <a:lnTo>
                      <a:pt x="1279" y="1567"/>
                    </a:lnTo>
                    <a:lnTo>
                      <a:pt x="1322" y="1559"/>
                    </a:lnTo>
                    <a:lnTo>
                      <a:pt x="1398" y="1559"/>
                    </a:lnTo>
                    <a:lnTo>
                      <a:pt x="1431" y="1551"/>
                    </a:lnTo>
                    <a:lnTo>
                      <a:pt x="1507" y="1551"/>
                    </a:lnTo>
                    <a:lnTo>
                      <a:pt x="1550" y="1542"/>
                    </a:lnTo>
                    <a:lnTo>
                      <a:pt x="1583" y="1534"/>
                    </a:lnTo>
                    <a:lnTo>
                      <a:pt x="1626" y="1534"/>
                    </a:lnTo>
                    <a:lnTo>
                      <a:pt x="1667" y="1525"/>
                    </a:lnTo>
                    <a:lnTo>
                      <a:pt x="1700" y="1525"/>
                    </a:lnTo>
                    <a:lnTo>
                      <a:pt x="1743" y="1508"/>
                    </a:lnTo>
                    <a:lnTo>
                      <a:pt x="1786" y="1508"/>
                    </a:lnTo>
                    <a:lnTo>
                      <a:pt x="1819" y="1500"/>
                    </a:lnTo>
                    <a:lnTo>
                      <a:pt x="1862" y="1491"/>
                    </a:lnTo>
                    <a:lnTo>
                      <a:pt x="1903" y="1483"/>
                    </a:lnTo>
                    <a:lnTo>
                      <a:pt x="1936" y="1475"/>
                    </a:lnTo>
                    <a:lnTo>
                      <a:pt x="1979" y="1458"/>
                    </a:lnTo>
                    <a:lnTo>
                      <a:pt x="2012" y="1449"/>
                    </a:lnTo>
                    <a:lnTo>
                      <a:pt x="2055" y="1432"/>
                    </a:lnTo>
                    <a:lnTo>
                      <a:pt x="2088" y="1416"/>
                    </a:lnTo>
                    <a:lnTo>
                      <a:pt x="2131" y="1399"/>
                    </a:lnTo>
                    <a:lnTo>
                      <a:pt x="2164" y="1382"/>
                    </a:lnTo>
                    <a:lnTo>
                      <a:pt x="2207" y="1356"/>
                    </a:lnTo>
                    <a:lnTo>
                      <a:pt x="2248" y="1331"/>
                    </a:lnTo>
                    <a:lnTo>
                      <a:pt x="2283" y="1306"/>
                    </a:lnTo>
                    <a:lnTo>
                      <a:pt x="2324" y="1280"/>
                    </a:lnTo>
                    <a:lnTo>
                      <a:pt x="2367" y="1247"/>
                    </a:lnTo>
                    <a:lnTo>
                      <a:pt x="2400" y="1213"/>
                    </a:lnTo>
                    <a:lnTo>
                      <a:pt x="2443" y="1171"/>
                    </a:lnTo>
                    <a:lnTo>
                      <a:pt x="2484" y="1129"/>
                    </a:lnTo>
                    <a:lnTo>
                      <a:pt x="2519" y="1079"/>
                    </a:lnTo>
                    <a:lnTo>
                      <a:pt x="2560" y="1020"/>
                    </a:lnTo>
                    <a:lnTo>
                      <a:pt x="2593" y="960"/>
                    </a:lnTo>
                    <a:lnTo>
                      <a:pt x="2636" y="893"/>
                    </a:lnTo>
                    <a:lnTo>
                      <a:pt x="2669" y="817"/>
                    </a:lnTo>
                    <a:lnTo>
                      <a:pt x="2712" y="724"/>
                    </a:lnTo>
                    <a:lnTo>
                      <a:pt x="2745" y="640"/>
                    </a:lnTo>
                    <a:lnTo>
                      <a:pt x="2788" y="539"/>
                    </a:lnTo>
                    <a:lnTo>
                      <a:pt x="2829" y="438"/>
                    </a:lnTo>
                    <a:lnTo>
                      <a:pt x="2872" y="337"/>
                    </a:lnTo>
                    <a:lnTo>
                      <a:pt x="2905" y="236"/>
                    </a:lnTo>
                    <a:lnTo>
                      <a:pt x="2948" y="135"/>
                    </a:lnTo>
                    <a:lnTo>
                      <a:pt x="2990" y="59"/>
                    </a:lnTo>
                    <a:lnTo>
                      <a:pt x="3024" y="8"/>
                    </a:lnTo>
                    <a:lnTo>
                      <a:pt x="3065" y="0"/>
                    </a:lnTo>
                    <a:lnTo>
                      <a:pt x="3100" y="41"/>
                    </a:lnTo>
                    <a:lnTo>
                      <a:pt x="3141" y="135"/>
                    </a:lnTo>
                    <a:lnTo>
                      <a:pt x="3176" y="287"/>
                    </a:lnTo>
                    <a:lnTo>
                      <a:pt x="3217" y="497"/>
                    </a:lnTo>
                    <a:lnTo>
                      <a:pt x="3250" y="750"/>
                    </a:lnTo>
                    <a:lnTo>
                      <a:pt x="3293" y="1020"/>
                    </a:lnTo>
                    <a:lnTo>
                      <a:pt x="3335" y="1306"/>
                    </a:lnTo>
                    <a:lnTo>
                      <a:pt x="3369" y="1584"/>
                    </a:lnTo>
                    <a:lnTo>
                      <a:pt x="3411" y="1854"/>
                    </a:lnTo>
                    <a:lnTo>
                      <a:pt x="3453" y="2090"/>
                    </a:lnTo>
                    <a:lnTo>
                      <a:pt x="3486" y="2318"/>
                    </a:lnTo>
                    <a:lnTo>
                      <a:pt x="3529" y="2520"/>
                    </a:lnTo>
                    <a:lnTo>
                      <a:pt x="3571" y="2722"/>
                    </a:lnTo>
                    <a:lnTo>
                      <a:pt x="3605" y="2924"/>
                    </a:lnTo>
                    <a:lnTo>
                      <a:pt x="3647" y="3127"/>
                    </a:lnTo>
                    <a:lnTo>
                      <a:pt x="3681" y="3328"/>
                    </a:lnTo>
                    <a:lnTo>
                      <a:pt x="3722" y="3523"/>
                    </a:lnTo>
                    <a:lnTo>
                      <a:pt x="3757" y="3708"/>
                    </a:lnTo>
                    <a:lnTo>
                      <a:pt x="3798" y="3868"/>
                    </a:lnTo>
                    <a:lnTo>
                      <a:pt x="3833" y="4003"/>
                    </a:lnTo>
                    <a:lnTo>
                      <a:pt x="3874" y="4096"/>
                    </a:lnTo>
                    <a:lnTo>
                      <a:pt x="3917" y="4163"/>
                    </a:lnTo>
                    <a:lnTo>
                      <a:pt x="3950" y="4214"/>
                    </a:lnTo>
                    <a:lnTo>
                      <a:pt x="3993" y="4239"/>
                    </a:lnTo>
                    <a:lnTo>
                      <a:pt x="4034" y="4264"/>
                    </a:lnTo>
                    <a:lnTo>
                      <a:pt x="4068" y="4272"/>
                    </a:lnTo>
                    <a:lnTo>
                      <a:pt x="4110" y="4282"/>
                    </a:lnTo>
                    <a:lnTo>
                      <a:pt x="4152" y="4272"/>
                    </a:lnTo>
                    <a:lnTo>
                      <a:pt x="4186" y="4264"/>
                    </a:lnTo>
                    <a:lnTo>
                      <a:pt x="4228" y="4231"/>
                    </a:lnTo>
                    <a:lnTo>
                      <a:pt x="4262" y="4180"/>
                    </a:lnTo>
                    <a:lnTo>
                      <a:pt x="4304" y="4096"/>
                    </a:lnTo>
                    <a:lnTo>
                      <a:pt x="4338" y="3986"/>
                    </a:lnTo>
                    <a:lnTo>
                      <a:pt x="4379" y="3851"/>
                    </a:lnTo>
                    <a:lnTo>
                      <a:pt x="4414" y="3683"/>
                    </a:lnTo>
                    <a:lnTo>
                      <a:pt x="4455" y="3523"/>
                    </a:lnTo>
                    <a:lnTo>
                      <a:pt x="4498" y="3346"/>
                    </a:lnTo>
                    <a:lnTo>
                      <a:pt x="4531" y="3168"/>
                    </a:lnTo>
                    <a:lnTo>
                      <a:pt x="4574" y="3008"/>
                    </a:lnTo>
                    <a:lnTo>
                      <a:pt x="4615" y="2840"/>
                    </a:lnTo>
                    <a:lnTo>
                      <a:pt x="4650" y="2680"/>
                    </a:lnTo>
                    <a:lnTo>
                      <a:pt x="4691" y="2495"/>
                    </a:lnTo>
                    <a:lnTo>
                      <a:pt x="4734" y="2300"/>
                    </a:lnTo>
                    <a:lnTo>
                      <a:pt x="4767" y="2082"/>
                    </a:lnTo>
                    <a:lnTo>
                      <a:pt x="4809" y="1854"/>
                    </a:lnTo>
                    <a:lnTo>
                      <a:pt x="4843" y="1601"/>
                    </a:lnTo>
                    <a:lnTo>
                      <a:pt x="4885" y="1356"/>
                    </a:lnTo>
                    <a:lnTo>
                      <a:pt x="4919" y="11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Freeform 107"/>
              <p:cNvSpPr>
                <a:spLocks/>
              </p:cNvSpPr>
              <p:nvPr/>
            </p:nvSpPr>
            <p:spPr bwMode="auto">
              <a:xfrm>
                <a:off x="3928" y="1099"/>
                <a:ext cx="704" cy="779"/>
              </a:xfrm>
              <a:custGeom>
                <a:avLst/>
                <a:gdLst>
                  <a:gd name="T0" fmla="*/ 34 w 4927"/>
                  <a:gd name="T1" fmla="*/ 2233 h 5453"/>
                  <a:gd name="T2" fmla="*/ 118 w 4927"/>
                  <a:gd name="T3" fmla="*/ 1821 h 5453"/>
                  <a:gd name="T4" fmla="*/ 194 w 4927"/>
                  <a:gd name="T5" fmla="*/ 1475 h 5453"/>
                  <a:gd name="T6" fmla="*/ 270 w 4927"/>
                  <a:gd name="T7" fmla="*/ 1146 h 5453"/>
                  <a:gd name="T8" fmla="*/ 354 w 4927"/>
                  <a:gd name="T9" fmla="*/ 792 h 5453"/>
                  <a:gd name="T10" fmla="*/ 430 w 4927"/>
                  <a:gd name="T11" fmla="*/ 464 h 5453"/>
                  <a:gd name="T12" fmla="*/ 506 w 4927"/>
                  <a:gd name="T13" fmla="*/ 210 h 5453"/>
                  <a:gd name="T14" fmla="*/ 581 w 4927"/>
                  <a:gd name="T15" fmla="*/ 60 h 5453"/>
                  <a:gd name="T16" fmla="*/ 657 w 4927"/>
                  <a:gd name="T17" fmla="*/ 9 h 5453"/>
                  <a:gd name="T18" fmla="*/ 775 w 4927"/>
                  <a:gd name="T19" fmla="*/ 0 h 5453"/>
                  <a:gd name="T20" fmla="*/ 851 w 4927"/>
                  <a:gd name="T21" fmla="*/ 25 h 5453"/>
                  <a:gd name="T22" fmla="*/ 935 w 4927"/>
                  <a:gd name="T23" fmla="*/ 118 h 5453"/>
                  <a:gd name="T24" fmla="*/ 1011 w 4927"/>
                  <a:gd name="T25" fmla="*/ 321 h 5453"/>
                  <a:gd name="T26" fmla="*/ 1087 w 4927"/>
                  <a:gd name="T27" fmla="*/ 624 h 5453"/>
                  <a:gd name="T28" fmla="*/ 1163 w 4927"/>
                  <a:gd name="T29" fmla="*/ 978 h 5453"/>
                  <a:gd name="T30" fmla="*/ 1238 w 4927"/>
                  <a:gd name="T31" fmla="*/ 1315 h 5453"/>
                  <a:gd name="T32" fmla="*/ 1314 w 4927"/>
                  <a:gd name="T33" fmla="*/ 1652 h 5453"/>
                  <a:gd name="T34" fmla="*/ 1398 w 4927"/>
                  <a:gd name="T35" fmla="*/ 2023 h 5453"/>
                  <a:gd name="T36" fmla="*/ 1474 w 4927"/>
                  <a:gd name="T37" fmla="*/ 2478 h 5453"/>
                  <a:gd name="T38" fmla="*/ 1550 w 4927"/>
                  <a:gd name="T39" fmla="*/ 2976 h 5453"/>
                  <a:gd name="T40" fmla="*/ 1626 w 4927"/>
                  <a:gd name="T41" fmla="*/ 3431 h 5453"/>
                  <a:gd name="T42" fmla="*/ 1702 w 4927"/>
                  <a:gd name="T43" fmla="*/ 3809 h 5453"/>
                  <a:gd name="T44" fmla="*/ 1777 w 4927"/>
                  <a:gd name="T45" fmla="*/ 4139 h 5453"/>
                  <a:gd name="T46" fmla="*/ 1862 w 4927"/>
                  <a:gd name="T47" fmla="*/ 4484 h 5453"/>
                  <a:gd name="T48" fmla="*/ 1938 w 4927"/>
                  <a:gd name="T49" fmla="*/ 4829 h 5453"/>
                  <a:gd name="T50" fmla="*/ 2013 w 4927"/>
                  <a:gd name="T51" fmla="*/ 5133 h 5453"/>
                  <a:gd name="T52" fmla="*/ 2098 w 4927"/>
                  <a:gd name="T53" fmla="*/ 5327 h 5453"/>
                  <a:gd name="T54" fmla="*/ 2174 w 4927"/>
                  <a:gd name="T55" fmla="*/ 5428 h 5453"/>
                  <a:gd name="T56" fmla="*/ 2249 w 4927"/>
                  <a:gd name="T57" fmla="*/ 5453 h 5453"/>
                  <a:gd name="T58" fmla="*/ 2367 w 4927"/>
                  <a:gd name="T59" fmla="*/ 5445 h 5453"/>
                  <a:gd name="T60" fmla="*/ 2443 w 4927"/>
                  <a:gd name="T61" fmla="*/ 5395 h 5453"/>
                  <a:gd name="T62" fmla="*/ 2519 w 4927"/>
                  <a:gd name="T63" fmla="*/ 5243 h 5453"/>
                  <a:gd name="T64" fmla="*/ 2603 w 4927"/>
                  <a:gd name="T65" fmla="*/ 4989 h 5453"/>
                  <a:gd name="T66" fmla="*/ 2679 w 4927"/>
                  <a:gd name="T67" fmla="*/ 4661 h 5453"/>
                  <a:gd name="T68" fmla="*/ 2755 w 4927"/>
                  <a:gd name="T69" fmla="*/ 4307 h 5453"/>
                  <a:gd name="T70" fmla="*/ 2831 w 4927"/>
                  <a:gd name="T71" fmla="*/ 3979 h 5453"/>
                  <a:gd name="T72" fmla="*/ 2906 w 4927"/>
                  <a:gd name="T73" fmla="*/ 3624 h 5453"/>
                  <a:gd name="T74" fmla="*/ 2982 w 4927"/>
                  <a:gd name="T75" fmla="*/ 3212 h 5453"/>
                  <a:gd name="T76" fmla="*/ 3067 w 4927"/>
                  <a:gd name="T77" fmla="*/ 2723 h 5453"/>
                  <a:gd name="T78" fmla="*/ 3142 w 4927"/>
                  <a:gd name="T79" fmla="*/ 2242 h 5453"/>
                  <a:gd name="T80" fmla="*/ 3218 w 4927"/>
                  <a:gd name="T81" fmla="*/ 1829 h 5453"/>
                  <a:gd name="T82" fmla="*/ 3293 w 4927"/>
                  <a:gd name="T83" fmla="*/ 1484 h 5453"/>
                  <a:gd name="T84" fmla="*/ 3369 w 4927"/>
                  <a:gd name="T85" fmla="*/ 1146 h 5453"/>
                  <a:gd name="T86" fmla="*/ 3445 w 4927"/>
                  <a:gd name="T87" fmla="*/ 801 h 5453"/>
                  <a:gd name="T88" fmla="*/ 3529 w 4927"/>
                  <a:gd name="T89" fmla="*/ 464 h 5453"/>
                  <a:gd name="T90" fmla="*/ 3605 w 4927"/>
                  <a:gd name="T91" fmla="*/ 210 h 5453"/>
                  <a:gd name="T92" fmla="*/ 3681 w 4927"/>
                  <a:gd name="T93" fmla="*/ 68 h 5453"/>
                  <a:gd name="T94" fmla="*/ 3765 w 4927"/>
                  <a:gd name="T95" fmla="*/ 9 h 5453"/>
                  <a:gd name="T96" fmla="*/ 3875 w 4927"/>
                  <a:gd name="T97" fmla="*/ 0 h 5453"/>
                  <a:gd name="T98" fmla="*/ 3950 w 4927"/>
                  <a:gd name="T99" fmla="*/ 34 h 5453"/>
                  <a:gd name="T100" fmla="*/ 4026 w 4927"/>
                  <a:gd name="T101" fmla="*/ 118 h 5453"/>
                  <a:gd name="T102" fmla="*/ 4110 w 4927"/>
                  <a:gd name="T103" fmla="*/ 321 h 5453"/>
                  <a:gd name="T104" fmla="*/ 4186 w 4927"/>
                  <a:gd name="T105" fmla="*/ 624 h 5453"/>
                  <a:gd name="T106" fmla="*/ 4270 w 4927"/>
                  <a:gd name="T107" fmla="*/ 978 h 5453"/>
                  <a:gd name="T108" fmla="*/ 4346 w 4927"/>
                  <a:gd name="T109" fmla="*/ 1315 h 5453"/>
                  <a:gd name="T110" fmla="*/ 4422 w 4927"/>
                  <a:gd name="T111" fmla="*/ 1652 h 5453"/>
                  <a:gd name="T112" fmla="*/ 4498 w 4927"/>
                  <a:gd name="T113" fmla="*/ 2023 h 5453"/>
                  <a:gd name="T114" fmla="*/ 4574 w 4927"/>
                  <a:gd name="T115" fmla="*/ 2478 h 5453"/>
                  <a:gd name="T116" fmla="*/ 4650 w 4927"/>
                  <a:gd name="T117" fmla="*/ 2976 h 5453"/>
                  <a:gd name="T118" fmla="*/ 4734 w 4927"/>
                  <a:gd name="T119" fmla="*/ 3431 h 5453"/>
                  <a:gd name="T120" fmla="*/ 4810 w 4927"/>
                  <a:gd name="T121" fmla="*/ 3809 h 5453"/>
                  <a:gd name="T122" fmla="*/ 4886 w 4927"/>
                  <a:gd name="T123" fmla="*/ 4139 h 5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7" h="5453">
                    <a:moveTo>
                      <a:pt x="0" y="2469"/>
                    </a:moveTo>
                    <a:lnTo>
                      <a:pt x="34" y="2233"/>
                    </a:lnTo>
                    <a:lnTo>
                      <a:pt x="76" y="2014"/>
                    </a:lnTo>
                    <a:lnTo>
                      <a:pt x="118" y="1821"/>
                    </a:lnTo>
                    <a:lnTo>
                      <a:pt x="152" y="1644"/>
                    </a:lnTo>
                    <a:lnTo>
                      <a:pt x="194" y="1475"/>
                    </a:lnTo>
                    <a:lnTo>
                      <a:pt x="236" y="1306"/>
                    </a:lnTo>
                    <a:lnTo>
                      <a:pt x="270" y="1146"/>
                    </a:lnTo>
                    <a:lnTo>
                      <a:pt x="312" y="969"/>
                    </a:lnTo>
                    <a:lnTo>
                      <a:pt x="354" y="792"/>
                    </a:lnTo>
                    <a:lnTo>
                      <a:pt x="388" y="624"/>
                    </a:lnTo>
                    <a:lnTo>
                      <a:pt x="430" y="464"/>
                    </a:lnTo>
                    <a:lnTo>
                      <a:pt x="463" y="321"/>
                    </a:lnTo>
                    <a:lnTo>
                      <a:pt x="506" y="210"/>
                    </a:lnTo>
                    <a:lnTo>
                      <a:pt x="539" y="118"/>
                    </a:lnTo>
                    <a:lnTo>
                      <a:pt x="581" y="60"/>
                    </a:lnTo>
                    <a:lnTo>
                      <a:pt x="615" y="25"/>
                    </a:lnTo>
                    <a:lnTo>
                      <a:pt x="657" y="9"/>
                    </a:lnTo>
                    <a:lnTo>
                      <a:pt x="699" y="0"/>
                    </a:lnTo>
                    <a:lnTo>
                      <a:pt x="775" y="0"/>
                    </a:lnTo>
                    <a:lnTo>
                      <a:pt x="817" y="9"/>
                    </a:lnTo>
                    <a:lnTo>
                      <a:pt x="851" y="25"/>
                    </a:lnTo>
                    <a:lnTo>
                      <a:pt x="893" y="60"/>
                    </a:lnTo>
                    <a:lnTo>
                      <a:pt x="935" y="118"/>
                    </a:lnTo>
                    <a:lnTo>
                      <a:pt x="969" y="210"/>
                    </a:lnTo>
                    <a:lnTo>
                      <a:pt x="1011" y="321"/>
                    </a:lnTo>
                    <a:lnTo>
                      <a:pt x="1045" y="464"/>
                    </a:lnTo>
                    <a:lnTo>
                      <a:pt x="1087" y="624"/>
                    </a:lnTo>
                    <a:lnTo>
                      <a:pt x="1120" y="801"/>
                    </a:lnTo>
                    <a:lnTo>
                      <a:pt x="1163" y="978"/>
                    </a:lnTo>
                    <a:lnTo>
                      <a:pt x="1196" y="1146"/>
                    </a:lnTo>
                    <a:lnTo>
                      <a:pt x="1238" y="1315"/>
                    </a:lnTo>
                    <a:lnTo>
                      <a:pt x="1281" y="1484"/>
                    </a:lnTo>
                    <a:lnTo>
                      <a:pt x="1314" y="1652"/>
                    </a:lnTo>
                    <a:lnTo>
                      <a:pt x="1356" y="1829"/>
                    </a:lnTo>
                    <a:lnTo>
                      <a:pt x="1398" y="2023"/>
                    </a:lnTo>
                    <a:lnTo>
                      <a:pt x="1432" y="2242"/>
                    </a:lnTo>
                    <a:lnTo>
                      <a:pt x="1474" y="2478"/>
                    </a:lnTo>
                    <a:lnTo>
                      <a:pt x="1517" y="2723"/>
                    </a:lnTo>
                    <a:lnTo>
                      <a:pt x="1550" y="2976"/>
                    </a:lnTo>
                    <a:lnTo>
                      <a:pt x="1592" y="3212"/>
                    </a:lnTo>
                    <a:lnTo>
                      <a:pt x="1626" y="3431"/>
                    </a:lnTo>
                    <a:lnTo>
                      <a:pt x="1668" y="3624"/>
                    </a:lnTo>
                    <a:lnTo>
                      <a:pt x="1702" y="3809"/>
                    </a:lnTo>
                    <a:lnTo>
                      <a:pt x="1744" y="3979"/>
                    </a:lnTo>
                    <a:lnTo>
                      <a:pt x="1777" y="4139"/>
                    </a:lnTo>
                    <a:lnTo>
                      <a:pt x="1820" y="4307"/>
                    </a:lnTo>
                    <a:lnTo>
                      <a:pt x="1862" y="4484"/>
                    </a:lnTo>
                    <a:lnTo>
                      <a:pt x="1895" y="4661"/>
                    </a:lnTo>
                    <a:lnTo>
                      <a:pt x="1938" y="4829"/>
                    </a:lnTo>
                    <a:lnTo>
                      <a:pt x="1979" y="4989"/>
                    </a:lnTo>
                    <a:lnTo>
                      <a:pt x="2013" y="5133"/>
                    </a:lnTo>
                    <a:lnTo>
                      <a:pt x="2055" y="5243"/>
                    </a:lnTo>
                    <a:lnTo>
                      <a:pt x="2098" y="5327"/>
                    </a:lnTo>
                    <a:lnTo>
                      <a:pt x="2131" y="5395"/>
                    </a:lnTo>
                    <a:lnTo>
                      <a:pt x="2174" y="5428"/>
                    </a:lnTo>
                    <a:lnTo>
                      <a:pt x="2207" y="5445"/>
                    </a:lnTo>
                    <a:lnTo>
                      <a:pt x="2249" y="5453"/>
                    </a:lnTo>
                    <a:lnTo>
                      <a:pt x="2325" y="5453"/>
                    </a:lnTo>
                    <a:lnTo>
                      <a:pt x="2367" y="5445"/>
                    </a:lnTo>
                    <a:lnTo>
                      <a:pt x="2401" y="5428"/>
                    </a:lnTo>
                    <a:lnTo>
                      <a:pt x="2443" y="5395"/>
                    </a:lnTo>
                    <a:lnTo>
                      <a:pt x="2485" y="5327"/>
                    </a:lnTo>
                    <a:lnTo>
                      <a:pt x="2519" y="5243"/>
                    </a:lnTo>
                    <a:lnTo>
                      <a:pt x="2561" y="5133"/>
                    </a:lnTo>
                    <a:lnTo>
                      <a:pt x="2603" y="4989"/>
                    </a:lnTo>
                    <a:lnTo>
                      <a:pt x="2636" y="4829"/>
                    </a:lnTo>
                    <a:lnTo>
                      <a:pt x="2679" y="4661"/>
                    </a:lnTo>
                    <a:lnTo>
                      <a:pt x="2712" y="4484"/>
                    </a:lnTo>
                    <a:lnTo>
                      <a:pt x="2755" y="4307"/>
                    </a:lnTo>
                    <a:lnTo>
                      <a:pt x="2788" y="4139"/>
                    </a:lnTo>
                    <a:lnTo>
                      <a:pt x="2831" y="3979"/>
                    </a:lnTo>
                    <a:lnTo>
                      <a:pt x="2864" y="3809"/>
                    </a:lnTo>
                    <a:lnTo>
                      <a:pt x="2906" y="3624"/>
                    </a:lnTo>
                    <a:lnTo>
                      <a:pt x="2948" y="3431"/>
                    </a:lnTo>
                    <a:lnTo>
                      <a:pt x="2982" y="3212"/>
                    </a:lnTo>
                    <a:lnTo>
                      <a:pt x="3024" y="2976"/>
                    </a:lnTo>
                    <a:lnTo>
                      <a:pt x="3067" y="2723"/>
                    </a:lnTo>
                    <a:lnTo>
                      <a:pt x="3100" y="2478"/>
                    </a:lnTo>
                    <a:lnTo>
                      <a:pt x="3142" y="2242"/>
                    </a:lnTo>
                    <a:lnTo>
                      <a:pt x="3184" y="2023"/>
                    </a:lnTo>
                    <a:lnTo>
                      <a:pt x="3218" y="1829"/>
                    </a:lnTo>
                    <a:lnTo>
                      <a:pt x="3260" y="1652"/>
                    </a:lnTo>
                    <a:lnTo>
                      <a:pt x="3293" y="1484"/>
                    </a:lnTo>
                    <a:lnTo>
                      <a:pt x="3336" y="1315"/>
                    </a:lnTo>
                    <a:lnTo>
                      <a:pt x="3369" y="1146"/>
                    </a:lnTo>
                    <a:lnTo>
                      <a:pt x="3412" y="978"/>
                    </a:lnTo>
                    <a:lnTo>
                      <a:pt x="3445" y="801"/>
                    </a:lnTo>
                    <a:lnTo>
                      <a:pt x="3488" y="624"/>
                    </a:lnTo>
                    <a:lnTo>
                      <a:pt x="3529" y="464"/>
                    </a:lnTo>
                    <a:lnTo>
                      <a:pt x="3563" y="321"/>
                    </a:lnTo>
                    <a:lnTo>
                      <a:pt x="3605" y="210"/>
                    </a:lnTo>
                    <a:lnTo>
                      <a:pt x="3648" y="118"/>
                    </a:lnTo>
                    <a:lnTo>
                      <a:pt x="3681" y="68"/>
                    </a:lnTo>
                    <a:lnTo>
                      <a:pt x="3724" y="34"/>
                    </a:lnTo>
                    <a:lnTo>
                      <a:pt x="3765" y="9"/>
                    </a:lnTo>
                    <a:lnTo>
                      <a:pt x="3799" y="0"/>
                    </a:lnTo>
                    <a:lnTo>
                      <a:pt x="3875" y="0"/>
                    </a:lnTo>
                    <a:lnTo>
                      <a:pt x="3917" y="9"/>
                    </a:lnTo>
                    <a:lnTo>
                      <a:pt x="3950" y="34"/>
                    </a:lnTo>
                    <a:lnTo>
                      <a:pt x="3993" y="68"/>
                    </a:lnTo>
                    <a:lnTo>
                      <a:pt x="4026" y="118"/>
                    </a:lnTo>
                    <a:lnTo>
                      <a:pt x="4069" y="210"/>
                    </a:lnTo>
                    <a:lnTo>
                      <a:pt x="4110" y="321"/>
                    </a:lnTo>
                    <a:lnTo>
                      <a:pt x="4153" y="464"/>
                    </a:lnTo>
                    <a:lnTo>
                      <a:pt x="4186" y="624"/>
                    </a:lnTo>
                    <a:lnTo>
                      <a:pt x="4229" y="801"/>
                    </a:lnTo>
                    <a:lnTo>
                      <a:pt x="4270" y="978"/>
                    </a:lnTo>
                    <a:lnTo>
                      <a:pt x="4305" y="1146"/>
                    </a:lnTo>
                    <a:lnTo>
                      <a:pt x="4346" y="1315"/>
                    </a:lnTo>
                    <a:lnTo>
                      <a:pt x="4381" y="1484"/>
                    </a:lnTo>
                    <a:lnTo>
                      <a:pt x="4422" y="1652"/>
                    </a:lnTo>
                    <a:lnTo>
                      <a:pt x="4457" y="1829"/>
                    </a:lnTo>
                    <a:lnTo>
                      <a:pt x="4498" y="2023"/>
                    </a:lnTo>
                    <a:lnTo>
                      <a:pt x="4532" y="2242"/>
                    </a:lnTo>
                    <a:lnTo>
                      <a:pt x="4574" y="2478"/>
                    </a:lnTo>
                    <a:lnTo>
                      <a:pt x="4617" y="2723"/>
                    </a:lnTo>
                    <a:lnTo>
                      <a:pt x="4650" y="2976"/>
                    </a:lnTo>
                    <a:lnTo>
                      <a:pt x="4691" y="3212"/>
                    </a:lnTo>
                    <a:lnTo>
                      <a:pt x="4734" y="3431"/>
                    </a:lnTo>
                    <a:lnTo>
                      <a:pt x="4767" y="3624"/>
                    </a:lnTo>
                    <a:lnTo>
                      <a:pt x="4810" y="3809"/>
                    </a:lnTo>
                    <a:lnTo>
                      <a:pt x="4853" y="3979"/>
                    </a:lnTo>
                    <a:lnTo>
                      <a:pt x="4886" y="4139"/>
                    </a:lnTo>
                    <a:lnTo>
                      <a:pt x="4927" y="4307"/>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Freeform 108"/>
              <p:cNvSpPr>
                <a:spLocks/>
              </p:cNvSpPr>
              <p:nvPr/>
            </p:nvSpPr>
            <p:spPr bwMode="auto">
              <a:xfrm>
                <a:off x="4626" y="1099"/>
                <a:ext cx="704" cy="779"/>
              </a:xfrm>
              <a:custGeom>
                <a:avLst/>
                <a:gdLst>
                  <a:gd name="T0" fmla="*/ 41 w 4928"/>
                  <a:gd name="T1" fmla="*/ 4307 h 5453"/>
                  <a:gd name="T2" fmla="*/ 117 w 4928"/>
                  <a:gd name="T3" fmla="*/ 4652 h 5453"/>
                  <a:gd name="T4" fmla="*/ 193 w 4928"/>
                  <a:gd name="T5" fmla="*/ 4989 h 5453"/>
                  <a:gd name="T6" fmla="*/ 269 w 4928"/>
                  <a:gd name="T7" fmla="*/ 5243 h 5453"/>
                  <a:gd name="T8" fmla="*/ 345 w 4928"/>
                  <a:gd name="T9" fmla="*/ 5395 h 5453"/>
                  <a:gd name="T10" fmla="*/ 429 w 4928"/>
                  <a:gd name="T11" fmla="*/ 5445 h 5453"/>
                  <a:gd name="T12" fmla="*/ 548 w 4928"/>
                  <a:gd name="T13" fmla="*/ 5453 h 5453"/>
                  <a:gd name="T14" fmla="*/ 624 w 4928"/>
                  <a:gd name="T15" fmla="*/ 5428 h 5453"/>
                  <a:gd name="T16" fmla="*/ 700 w 4928"/>
                  <a:gd name="T17" fmla="*/ 5327 h 5453"/>
                  <a:gd name="T18" fmla="*/ 774 w 4928"/>
                  <a:gd name="T19" fmla="*/ 5124 h 5453"/>
                  <a:gd name="T20" fmla="*/ 850 w 4928"/>
                  <a:gd name="T21" fmla="*/ 4829 h 5453"/>
                  <a:gd name="T22" fmla="*/ 926 w 4928"/>
                  <a:gd name="T23" fmla="*/ 4484 h 5453"/>
                  <a:gd name="T24" fmla="*/ 1010 w 4928"/>
                  <a:gd name="T25" fmla="*/ 4139 h 5453"/>
                  <a:gd name="T26" fmla="*/ 1086 w 4928"/>
                  <a:gd name="T27" fmla="*/ 3809 h 5453"/>
                  <a:gd name="T28" fmla="*/ 1162 w 4928"/>
                  <a:gd name="T29" fmla="*/ 3431 h 5453"/>
                  <a:gd name="T30" fmla="*/ 1238 w 4928"/>
                  <a:gd name="T31" fmla="*/ 2976 h 5453"/>
                  <a:gd name="T32" fmla="*/ 1314 w 4928"/>
                  <a:gd name="T33" fmla="*/ 2478 h 5453"/>
                  <a:gd name="T34" fmla="*/ 1398 w 4928"/>
                  <a:gd name="T35" fmla="*/ 2023 h 5453"/>
                  <a:gd name="T36" fmla="*/ 1474 w 4928"/>
                  <a:gd name="T37" fmla="*/ 1652 h 5453"/>
                  <a:gd name="T38" fmla="*/ 1550 w 4928"/>
                  <a:gd name="T39" fmla="*/ 1315 h 5453"/>
                  <a:gd name="T40" fmla="*/ 1634 w 4928"/>
                  <a:gd name="T41" fmla="*/ 978 h 5453"/>
                  <a:gd name="T42" fmla="*/ 1710 w 4928"/>
                  <a:gd name="T43" fmla="*/ 624 h 5453"/>
                  <a:gd name="T44" fmla="*/ 1786 w 4928"/>
                  <a:gd name="T45" fmla="*/ 321 h 5453"/>
                  <a:gd name="T46" fmla="*/ 1862 w 4928"/>
                  <a:gd name="T47" fmla="*/ 118 h 5453"/>
                  <a:gd name="T48" fmla="*/ 1938 w 4928"/>
                  <a:gd name="T49" fmla="*/ 34 h 5453"/>
                  <a:gd name="T50" fmla="*/ 2014 w 4928"/>
                  <a:gd name="T51" fmla="*/ 0 h 5453"/>
                  <a:gd name="T52" fmla="*/ 2131 w 4928"/>
                  <a:gd name="T53" fmla="*/ 9 h 5453"/>
                  <a:gd name="T54" fmla="*/ 2215 w 4928"/>
                  <a:gd name="T55" fmla="*/ 68 h 5453"/>
                  <a:gd name="T56" fmla="*/ 2291 w 4928"/>
                  <a:gd name="T57" fmla="*/ 210 h 5453"/>
                  <a:gd name="T58" fmla="*/ 2367 w 4928"/>
                  <a:gd name="T59" fmla="*/ 464 h 5453"/>
                  <a:gd name="T60" fmla="*/ 2443 w 4928"/>
                  <a:gd name="T61" fmla="*/ 801 h 5453"/>
                  <a:gd name="T62" fmla="*/ 2519 w 4928"/>
                  <a:gd name="T63" fmla="*/ 1146 h 5453"/>
                  <a:gd name="T64" fmla="*/ 2595 w 4928"/>
                  <a:gd name="T65" fmla="*/ 1484 h 5453"/>
                  <a:gd name="T66" fmla="*/ 2679 w 4928"/>
                  <a:gd name="T67" fmla="*/ 1829 h 5453"/>
                  <a:gd name="T68" fmla="*/ 2755 w 4928"/>
                  <a:gd name="T69" fmla="*/ 2242 h 5453"/>
                  <a:gd name="T70" fmla="*/ 2830 w 4928"/>
                  <a:gd name="T71" fmla="*/ 2723 h 5453"/>
                  <a:gd name="T72" fmla="*/ 2906 w 4928"/>
                  <a:gd name="T73" fmla="*/ 3212 h 5453"/>
                  <a:gd name="T74" fmla="*/ 2981 w 4928"/>
                  <a:gd name="T75" fmla="*/ 3624 h 5453"/>
                  <a:gd name="T76" fmla="*/ 3057 w 4928"/>
                  <a:gd name="T77" fmla="*/ 3979 h 5453"/>
                  <a:gd name="T78" fmla="*/ 3142 w 4928"/>
                  <a:gd name="T79" fmla="*/ 4307 h 5453"/>
                  <a:gd name="T80" fmla="*/ 3217 w 4928"/>
                  <a:gd name="T81" fmla="*/ 4652 h 5453"/>
                  <a:gd name="T82" fmla="*/ 3302 w 4928"/>
                  <a:gd name="T83" fmla="*/ 4989 h 5453"/>
                  <a:gd name="T84" fmla="*/ 3378 w 4928"/>
                  <a:gd name="T85" fmla="*/ 5243 h 5453"/>
                  <a:gd name="T86" fmla="*/ 3453 w 4928"/>
                  <a:gd name="T87" fmla="*/ 5395 h 5453"/>
                  <a:gd name="T88" fmla="*/ 3529 w 4928"/>
                  <a:gd name="T89" fmla="*/ 5445 h 5453"/>
                  <a:gd name="T90" fmla="*/ 3647 w 4928"/>
                  <a:gd name="T91" fmla="*/ 5453 h 5453"/>
                  <a:gd name="T92" fmla="*/ 3723 w 4928"/>
                  <a:gd name="T93" fmla="*/ 5428 h 5453"/>
                  <a:gd name="T94" fmla="*/ 3799 w 4928"/>
                  <a:gd name="T95" fmla="*/ 5327 h 5453"/>
                  <a:gd name="T96" fmla="*/ 3883 w 4928"/>
                  <a:gd name="T97" fmla="*/ 5124 h 5453"/>
                  <a:gd name="T98" fmla="*/ 3959 w 4928"/>
                  <a:gd name="T99" fmla="*/ 4829 h 5453"/>
                  <a:gd name="T100" fmla="*/ 4035 w 4928"/>
                  <a:gd name="T101" fmla="*/ 4484 h 5453"/>
                  <a:gd name="T102" fmla="*/ 4110 w 4928"/>
                  <a:gd name="T103" fmla="*/ 4139 h 5453"/>
                  <a:gd name="T104" fmla="*/ 4186 w 4928"/>
                  <a:gd name="T105" fmla="*/ 3801 h 5453"/>
                  <a:gd name="T106" fmla="*/ 4262 w 4928"/>
                  <a:gd name="T107" fmla="*/ 3431 h 5453"/>
                  <a:gd name="T108" fmla="*/ 4346 w 4928"/>
                  <a:gd name="T109" fmla="*/ 2976 h 5453"/>
                  <a:gd name="T110" fmla="*/ 4422 w 4928"/>
                  <a:gd name="T111" fmla="*/ 2478 h 5453"/>
                  <a:gd name="T112" fmla="*/ 4498 w 4928"/>
                  <a:gd name="T113" fmla="*/ 2023 h 5453"/>
                  <a:gd name="T114" fmla="*/ 4574 w 4928"/>
                  <a:gd name="T115" fmla="*/ 1652 h 5453"/>
                  <a:gd name="T116" fmla="*/ 4650 w 4928"/>
                  <a:gd name="T117" fmla="*/ 1315 h 5453"/>
                  <a:gd name="T118" fmla="*/ 4726 w 4928"/>
                  <a:gd name="T119" fmla="*/ 978 h 5453"/>
                  <a:gd name="T120" fmla="*/ 4810 w 4928"/>
                  <a:gd name="T121" fmla="*/ 624 h 5453"/>
                  <a:gd name="T122" fmla="*/ 4885 w 4928"/>
                  <a:gd name="T123" fmla="*/ 321 h 5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8" h="5453">
                    <a:moveTo>
                      <a:pt x="0" y="4139"/>
                    </a:moveTo>
                    <a:lnTo>
                      <a:pt x="41" y="4307"/>
                    </a:lnTo>
                    <a:lnTo>
                      <a:pt x="76" y="4484"/>
                    </a:lnTo>
                    <a:lnTo>
                      <a:pt x="117" y="4652"/>
                    </a:lnTo>
                    <a:lnTo>
                      <a:pt x="152" y="4829"/>
                    </a:lnTo>
                    <a:lnTo>
                      <a:pt x="193" y="4989"/>
                    </a:lnTo>
                    <a:lnTo>
                      <a:pt x="228" y="5133"/>
                    </a:lnTo>
                    <a:lnTo>
                      <a:pt x="269" y="5243"/>
                    </a:lnTo>
                    <a:lnTo>
                      <a:pt x="312" y="5327"/>
                    </a:lnTo>
                    <a:lnTo>
                      <a:pt x="345" y="5395"/>
                    </a:lnTo>
                    <a:lnTo>
                      <a:pt x="388" y="5428"/>
                    </a:lnTo>
                    <a:lnTo>
                      <a:pt x="429" y="5445"/>
                    </a:lnTo>
                    <a:lnTo>
                      <a:pt x="464" y="5453"/>
                    </a:lnTo>
                    <a:lnTo>
                      <a:pt x="548" y="5453"/>
                    </a:lnTo>
                    <a:lnTo>
                      <a:pt x="581" y="5445"/>
                    </a:lnTo>
                    <a:lnTo>
                      <a:pt x="624" y="5428"/>
                    </a:lnTo>
                    <a:lnTo>
                      <a:pt x="657" y="5395"/>
                    </a:lnTo>
                    <a:lnTo>
                      <a:pt x="700" y="5327"/>
                    </a:lnTo>
                    <a:lnTo>
                      <a:pt x="733" y="5243"/>
                    </a:lnTo>
                    <a:lnTo>
                      <a:pt x="774" y="5124"/>
                    </a:lnTo>
                    <a:lnTo>
                      <a:pt x="809" y="4989"/>
                    </a:lnTo>
                    <a:lnTo>
                      <a:pt x="850" y="4829"/>
                    </a:lnTo>
                    <a:lnTo>
                      <a:pt x="893" y="4652"/>
                    </a:lnTo>
                    <a:lnTo>
                      <a:pt x="926" y="4484"/>
                    </a:lnTo>
                    <a:lnTo>
                      <a:pt x="969" y="4307"/>
                    </a:lnTo>
                    <a:lnTo>
                      <a:pt x="1010" y="4139"/>
                    </a:lnTo>
                    <a:lnTo>
                      <a:pt x="1045" y="3979"/>
                    </a:lnTo>
                    <a:lnTo>
                      <a:pt x="1086" y="3809"/>
                    </a:lnTo>
                    <a:lnTo>
                      <a:pt x="1129" y="3624"/>
                    </a:lnTo>
                    <a:lnTo>
                      <a:pt x="1162" y="3431"/>
                    </a:lnTo>
                    <a:lnTo>
                      <a:pt x="1205" y="3212"/>
                    </a:lnTo>
                    <a:lnTo>
                      <a:pt x="1238" y="2976"/>
                    </a:lnTo>
                    <a:lnTo>
                      <a:pt x="1281" y="2723"/>
                    </a:lnTo>
                    <a:lnTo>
                      <a:pt x="1314" y="2478"/>
                    </a:lnTo>
                    <a:lnTo>
                      <a:pt x="1357" y="2242"/>
                    </a:lnTo>
                    <a:lnTo>
                      <a:pt x="1398" y="2023"/>
                    </a:lnTo>
                    <a:lnTo>
                      <a:pt x="1431" y="1829"/>
                    </a:lnTo>
                    <a:lnTo>
                      <a:pt x="1474" y="1652"/>
                    </a:lnTo>
                    <a:lnTo>
                      <a:pt x="1516" y="1484"/>
                    </a:lnTo>
                    <a:lnTo>
                      <a:pt x="1550" y="1315"/>
                    </a:lnTo>
                    <a:lnTo>
                      <a:pt x="1592" y="1146"/>
                    </a:lnTo>
                    <a:lnTo>
                      <a:pt x="1634" y="978"/>
                    </a:lnTo>
                    <a:lnTo>
                      <a:pt x="1667" y="801"/>
                    </a:lnTo>
                    <a:lnTo>
                      <a:pt x="1710" y="624"/>
                    </a:lnTo>
                    <a:lnTo>
                      <a:pt x="1743" y="464"/>
                    </a:lnTo>
                    <a:lnTo>
                      <a:pt x="1786" y="321"/>
                    </a:lnTo>
                    <a:lnTo>
                      <a:pt x="1819" y="210"/>
                    </a:lnTo>
                    <a:lnTo>
                      <a:pt x="1862" y="118"/>
                    </a:lnTo>
                    <a:lnTo>
                      <a:pt x="1895" y="68"/>
                    </a:lnTo>
                    <a:lnTo>
                      <a:pt x="1938" y="34"/>
                    </a:lnTo>
                    <a:lnTo>
                      <a:pt x="1979" y="9"/>
                    </a:lnTo>
                    <a:lnTo>
                      <a:pt x="2014" y="0"/>
                    </a:lnTo>
                    <a:lnTo>
                      <a:pt x="2098" y="0"/>
                    </a:lnTo>
                    <a:lnTo>
                      <a:pt x="2131" y="9"/>
                    </a:lnTo>
                    <a:lnTo>
                      <a:pt x="2173" y="34"/>
                    </a:lnTo>
                    <a:lnTo>
                      <a:pt x="2215" y="68"/>
                    </a:lnTo>
                    <a:lnTo>
                      <a:pt x="2249" y="118"/>
                    </a:lnTo>
                    <a:lnTo>
                      <a:pt x="2291" y="210"/>
                    </a:lnTo>
                    <a:lnTo>
                      <a:pt x="2324" y="321"/>
                    </a:lnTo>
                    <a:lnTo>
                      <a:pt x="2367" y="464"/>
                    </a:lnTo>
                    <a:lnTo>
                      <a:pt x="2400" y="624"/>
                    </a:lnTo>
                    <a:lnTo>
                      <a:pt x="2443" y="801"/>
                    </a:lnTo>
                    <a:lnTo>
                      <a:pt x="2476" y="978"/>
                    </a:lnTo>
                    <a:lnTo>
                      <a:pt x="2519" y="1146"/>
                    </a:lnTo>
                    <a:lnTo>
                      <a:pt x="2560" y="1315"/>
                    </a:lnTo>
                    <a:lnTo>
                      <a:pt x="2595" y="1484"/>
                    </a:lnTo>
                    <a:lnTo>
                      <a:pt x="2636" y="1652"/>
                    </a:lnTo>
                    <a:lnTo>
                      <a:pt x="2679" y="1829"/>
                    </a:lnTo>
                    <a:lnTo>
                      <a:pt x="2712" y="2023"/>
                    </a:lnTo>
                    <a:lnTo>
                      <a:pt x="2755" y="2242"/>
                    </a:lnTo>
                    <a:lnTo>
                      <a:pt x="2796" y="2478"/>
                    </a:lnTo>
                    <a:lnTo>
                      <a:pt x="2830" y="2723"/>
                    </a:lnTo>
                    <a:lnTo>
                      <a:pt x="2872" y="2976"/>
                    </a:lnTo>
                    <a:lnTo>
                      <a:pt x="2906" y="3212"/>
                    </a:lnTo>
                    <a:lnTo>
                      <a:pt x="2948" y="3431"/>
                    </a:lnTo>
                    <a:lnTo>
                      <a:pt x="2981" y="3624"/>
                    </a:lnTo>
                    <a:lnTo>
                      <a:pt x="3024" y="3801"/>
                    </a:lnTo>
                    <a:lnTo>
                      <a:pt x="3057" y="3979"/>
                    </a:lnTo>
                    <a:lnTo>
                      <a:pt x="3100" y="4139"/>
                    </a:lnTo>
                    <a:lnTo>
                      <a:pt x="3142" y="4307"/>
                    </a:lnTo>
                    <a:lnTo>
                      <a:pt x="3176" y="4484"/>
                    </a:lnTo>
                    <a:lnTo>
                      <a:pt x="3217" y="4652"/>
                    </a:lnTo>
                    <a:lnTo>
                      <a:pt x="3260" y="4829"/>
                    </a:lnTo>
                    <a:lnTo>
                      <a:pt x="3302" y="4989"/>
                    </a:lnTo>
                    <a:lnTo>
                      <a:pt x="3336" y="5124"/>
                    </a:lnTo>
                    <a:lnTo>
                      <a:pt x="3378" y="5243"/>
                    </a:lnTo>
                    <a:lnTo>
                      <a:pt x="3412" y="5327"/>
                    </a:lnTo>
                    <a:lnTo>
                      <a:pt x="3453" y="5395"/>
                    </a:lnTo>
                    <a:lnTo>
                      <a:pt x="3487" y="5428"/>
                    </a:lnTo>
                    <a:lnTo>
                      <a:pt x="3529" y="5445"/>
                    </a:lnTo>
                    <a:lnTo>
                      <a:pt x="3563" y="5453"/>
                    </a:lnTo>
                    <a:lnTo>
                      <a:pt x="3647" y="5453"/>
                    </a:lnTo>
                    <a:lnTo>
                      <a:pt x="3681" y="5445"/>
                    </a:lnTo>
                    <a:lnTo>
                      <a:pt x="3723" y="5428"/>
                    </a:lnTo>
                    <a:lnTo>
                      <a:pt x="3765" y="5395"/>
                    </a:lnTo>
                    <a:lnTo>
                      <a:pt x="3799" y="5327"/>
                    </a:lnTo>
                    <a:lnTo>
                      <a:pt x="3841" y="5243"/>
                    </a:lnTo>
                    <a:lnTo>
                      <a:pt x="3883" y="5124"/>
                    </a:lnTo>
                    <a:lnTo>
                      <a:pt x="3917" y="4989"/>
                    </a:lnTo>
                    <a:lnTo>
                      <a:pt x="3959" y="4829"/>
                    </a:lnTo>
                    <a:lnTo>
                      <a:pt x="3993" y="4652"/>
                    </a:lnTo>
                    <a:lnTo>
                      <a:pt x="4035" y="4484"/>
                    </a:lnTo>
                    <a:lnTo>
                      <a:pt x="4069" y="4307"/>
                    </a:lnTo>
                    <a:lnTo>
                      <a:pt x="4110" y="4139"/>
                    </a:lnTo>
                    <a:lnTo>
                      <a:pt x="4144" y="3979"/>
                    </a:lnTo>
                    <a:lnTo>
                      <a:pt x="4186" y="3801"/>
                    </a:lnTo>
                    <a:lnTo>
                      <a:pt x="4228" y="3624"/>
                    </a:lnTo>
                    <a:lnTo>
                      <a:pt x="4262" y="3431"/>
                    </a:lnTo>
                    <a:lnTo>
                      <a:pt x="4304" y="3212"/>
                    </a:lnTo>
                    <a:lnTo>
                      <a:pt x="4346" y="2976"/>
                    </a:lnTo>
                    <a:lnTo>
                      <a:pt x="4380" y="2723"/>
                    </a:lnTo>
                    <a:lnTo>
                      <a:pt x="4422" y="2478"/>
                    </a:lnTo>
                    <a:lnTo>
                      <a:pt x="4464" y="2242"/>
                    </a:lnTo>
                    <a:lnTo>
                      <a:pt x="4498" y="2023"/>
                    </a:lnTo>
                    <a:lnTo>
                      <a:pt x="4540" y="1829"/>
                    </a:lnTo>
                    <a:lnTo>
                      <a:pt x="4574" y="1652"/>
                    </a:lnTo>
                    <a:lnTo>
                      <a:pt x="4616" y="1484"/>
                    </a:lnTo>
                    <a:lnTo>
                      <a:pt x="4650" y="1315"/>
                    </a:lnTo>
                    <a:lnTo>
                      <a:pt x="4692" y="1146"/>
                    </a:lnTo>
                    <a:lnTo>
                      <a:pt x="4726" y="978"/>
                    </a:lnTo>
                    <a:lnTo>
                      <a:pt x="4768" y="801"/>
                    </a:lnTo>
                    <a:lnTo>
                      <a:pt x="4810" y="624"/>
                    </a:lnTo>
                    <a:lnTo>
                      <a:pt x="4843" y="464"/>
                    </a:lnTo>
                    <a:lnTo>
                      <a:pt x="4885" y="321"/>
                    </a:lnTo>
                    <a:lnTo>
                      <a:pt x="4928" y="21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Freeform 109"/>
              <p:cNvSpPr>
                <a:spLocks/>
              </p:cNvSpPr>
              <p:nvPr/>
            </p:nvSpPr>
            <p:spPr bwMode="auto">
              <a:xfrm>
                <a:off x="5324" y="1099"/>
                <a:ext cx="121" cy="236"/>
              </a:xfrm>
              <a:custGeom>
                <a:avLst/>
                <a:gdLst>
                  <a:gd name="T0" fmla="*/ 0 w 851"/>
                  <a:gd name="T1" fmla="*/ 321 h 1652"/>
                  <a:gd name="T2" fmla="*/ 43 w 851"/>
                  <a:gd name="T3" fmla="*/ 210 h 1652"/>
                  <a:gd name="T4" fmla="*/ 76 w 851"/>
                  <a:gd name="T5" fmla="*/ 118 h 1652"/>
                  <a:gd name="T6" fmla="*/ 119 w 851"/>
                  <a:gd name="T7" fmla="*/ 68 h 1652"/>
                  <a:gd name="T8" fmla="*/ 160 w 851"/>
                  <a:gd name="T9" fmla="*/ 34 h 1652"/>
                  <a:gd name="T10" fmla="*/ 194 w 851"/>
                  <a:gd name="T11" fmla="*/ 9 h 1652"/>
                  <a:gd name="T12" fmla="*/ 236 w 851"/>
                  <a:gd name="T13" fmla="*/ 0 h 1652"/>
                  <a:gd name="T14" fmla="*/ 312 w 851"/>
                  <a:gd name="T15" fmla="*/ 0 h 1652"/>
                  <a:gd name="T16" fmla="*/ 346 w 851"/>
                  <a:gd name="T17" fmla="*/ 9 h 1652"/>
                  <a:gd name="T18" fmla="*/ 388 w 851"/>
                  <a:gd name="T19" fmla="*/ 34 h 1652"/>
                  <a:gd name="T20" fmla="*/ 422 w 851"/>
                  <a:gd name="T21" fmla="*/ 68 h 1652"/>
                  <a:gd name="T22" fmla="*/ 464 w 851"/>
                  <a:gd name="T23" fmla="*/ 118 h 1652"/>
                  <a:gd name="T24" fmla="*/ 506 w 851"/>
                  <a:gd name="T25" fmla="*/ 210 h 1652"/>
                  <a:gd name="T26" fmla="*/ 548 w 851"/>
                  <a:gd name="T27" fmla="*/ 321 h 1652"/>
                  <a:gd name="T28" fmla="*/ 582 w 851"/>
                  <a:gd name="T29" fmla="*/ 464 h 1652"/>
                  <a:gd name="T30" fmla="*/ 624 w 851"/>
                  <a:gd name="T31" fmla="*/ 624 h 1652"/>
                  <a:gd name="T32" fmla="*/ 666 w 851"/>
                  <a:gd name="T33" fmla="*/ 801 h 1652"/>
                  <a:gd name="T34" fmla="*/ 700 w 851"/>
                  <a:gd name="T35" fmla="*/ 978 h 1652"/>
                  <a:gd name="T36" fmla="*/ 741 w 851"/>
                  <a:gd name="T37" fmla="*/ 1146 h 1652"/>
                  <a:gd name="T38" fmla="*/ 776 w 851"/>
                  <a:gd name="T39" fmla="*/ 1315 h 1652"/>
                  <a:gd name="T40" fmla="*/ 817 w 851"/>
                  <a:gd name="T41" fmla="*/ 1484 h 1652"/>
                  <a:gd name="T42" fmla="*/ 851 w 851"/>
                  <a:gd name="T43" fmla="*/ 1652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1" h="1652">
                    <a:moveTo>
                      <a:pt x="0" y="321"/>
                    </a:moveTo>
                    <a:lnTo>
                      <a:pt x="43" y="210"/>
                    </a:lnTo>
                    <a:lnTo>
                      <a:pt x="76" y="118"/>
                    </a:lnTo>
                    <a:lnTo>
                      <a:pt x="119" y="68"/>
                    </a:lnTo>
                    <a:lnTo>
                      <a:pt x="160" y="34"/>
                    </a:lnTo>
                    <a:lnTo>
                      <a:pt x="194" y="9"/>
                    </a:lnTo>
                    <a:lnTo>
                      <a:pt x="236" y="0"/>
                    </a:lnTo>
                    <a:lnTo>
                      <a:pt x="312" y="0"/>
                    </a:lnTo>
                    <a:lnTo>
                      <a:pt x="346" y="9"/>
                    </a:lnTo>
                    <a:lnTo>
                      <a:pt x="388" y="34"/>
                    </a:lnTo>
                    <a:lnTo>
                      <a:pt x="422" y="68"/>
                    </a:lnTo>
                    <a:lnTo>
                      <a:pt x="464" y="118"/>
                    </a:lnTo>
                    <a:lnTo>
                      <a:pt x="506" y="210"/>
                    </a:lnTo>
                    <a:lnTo>
                      <a:pt x="548" y="321"/>
                    </a:lnTo>
                    <a:lnTo>
                      <a:pt x="582" y="464"/>
                    </a:lnTo>
                    <a:lnTo>
                      <a:pt x="624" y="624"/>
                    </a:lnTo>
                    <a:lnTo>
                      <a:pt x="666" y="801"/>
                    </a:lnTo>
                    <a:lnTo>
                      <a:pt x="700" y="978"/>
                    </a:lnTo>
                    <a:lnTo>
                      <a:pt x="741" y="1146"/>
                    </a:lnTo>
                    <a:lnTo>
                      <a:pt x="776" y="1315"/>
                    </a:lnTo>
                    <a:lnTo>
                      <a:pt x="817" y="1484"/>
                    </a:lnTo>
                    <a:lnTo>
                      <a:pt x="851" y="165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Freeform 110"/>
              <p:cNvSpPr>
                <a:spLocks/>
              </p:cNvSpPr>
              <p:nvPr/>
            </p:nvSpPr>
            <p:spPr bwMode="auto">
              <a:xfrm>
                <a:off x="3230" y="1483"/>
                <a:ext cx="49" cy="1"/>
              </a:xfrm>
              <a:custGeom>
                <a:avLst/>
                <a:gdLst>
                  <a:gd name="T0" fmla="*/ 0 w 345"/>
                  <a:gd name="T1" fmla="*/ 8 h 8"/>
                  <a:gd name="T2" fmla="*/ 76 w 345"/>
                  <a:gd name="T3" fmla="*/ 8 h 8"/>
                  <a:gd name="T4" fmla="*/ 117 w 345"/>
                  <a:gd name="T5" fmla="*/ 0 h 8"/>
                  <a:gd name="T6" fmla="*/ 345 w 345"/>
                  <a:gd name="T7" fmla="*/ 0 h 8"/>
                </a:gdLst>
                <a:ahLst/>
                <a:cxnLst>
                  <a:cxn ang="0">
                    <a:pos x="T0" y="T1"/>
                  </a:cxn>
                  <a:cxn ang="0">
                    <a:pos x="T2" y="T3"/>
                  </a:cxn>
                  <a:cxn ang="0">
                    <a:pos x="T4" y="T5"/>
                  </a:cxn>
                  <a:cxn ang="0">
                    <a:pos x="T6" y="T7"/>
                  </a:cxn>
                </a:cxnLst>
                <a:rect l="0" t="0" r="r" b="b"/>
                <a:pathLst>
                  <a:path w="345" h="8">
                    <a:moveTo>
                      <a:pt x="0" y="8"/>
                    </a:moveTo>
                    <a:lnTo>
                      <a:pt x="76" y="8"/>
                    </a:lnTo>
                    <a:lnTo>
                      <a:pt x="117" y="0"/>
                    </a:lnTo>
                    <a:lnTo>
                      <a:pt x="34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Freeform 111"/>
              <p:cNvSpPr>
                <a:spLocks/>
              </p:cNvSpPr>
              <p:nvPr/>
            </p:nvSpPr>
            <p:spPr bwMode="auto">
              <a:xfrm>
                <a:off x="3313" y="1480"/>
                <a:ext cx="49" cy="2"/>
              </a:xfrm>
              <a:custGeom>
                <a:avLst/>
                <a:gdLst>
                  <a:gd name="T0" fmla="*/ 0 w 345"/>
                  <a:gd name="T1" fmla="*/ 16 h 16"/>
                  <a:gd name="T2" fmla="*/ 33 w 345"/>
                  <a:gd name="T3" fmla="*/ 8 h 16"/>
                  <a:gd name="T4" fmla="*/ 236 w 345"/>
                  <a:gd name="T5" fmla="*/ 8 h 16"/>
                  <a:gd name="T6" fmla="*/ 269 w 345"/>
                  <a:gd name="T7" fmla="*/ 0 h 16"/>
                  <a:gd name="T8" fmla="*/ 345 w 345"/>
                  <a:gd name="T9" fmla="*/ 0 h 16"/>
                </a:gdLst>
                <a:ahLst/>
                <a:cxnLst>
                  <a:cxn ang="0">
                    <a:pos x="T0" y="T1"/>
                  </a:cxn>
                  <a:cxn ang="0">
                    <a:pos x="T2" y="T3"/>
                  </a:cxn>
                  <a:cxn ang="0">
                    <a:pos x="T4" y="T5"/>
                  </a:cxn>
                  <a:cxn ang="0">
                    <a:pos x="T6" y="T7"/>
                  </a:cxn>
                  <a:cxn ang="0">
                    <a:pos x="T8" y="T9"/>
                  </a:cxn>
                </a:cxnLst>
                <a:rect l="0" t="0" r="r" b="b"/>
                <a:pathLst>
                  <a:path w="345" h="16">
                    <a:moveTo>
                      <a:pt x="0" y="16"/>
                    </a:moveTo>
                    <a:lnTo>
                      <a:pt x="33" y="8"/>
                    </a:lnTo>
                    <a:lnTo>
                      <a:pt x="236" y="8"/>
                    </a:lnTo>
                    <a:lnTo>
                      <a:pt x="269" y="0"/>
                    </a:lnTo>
                    <a:lnTo>
                      <a:pt x="34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Freeform 112"/>
              <p:cNvSpPr>
                <a:spLocks/>
              </p:cNvSpPr>
              <p:nvPr/>
            </p:nvSpPr>
            <p:spPr bwMode="auto">
              <a:xfrm>
                <a:off x="3396" y="1473"/>
                <a:ext cx="49" cy="4"/>
              </a:xfrm>
              <a:custGeom>
                <a:avLst/>
                <a:gdLst>
                  <a:gd name="T0" fmla="*/ 0 w 345"/>
                  <a:gd name="T1" fmla="*/ 26 h 26"/>
                  <a:gd name="T2" fmla="*/ 76 w 345"/>
                  <a:gd name="T3" fmla="*/ 26 h 26"/>
                  <a:gd name="T4" fmla="*/ 117 w 345"/>
                  <a:gd name="T5" fmla="*/ 17 h 26"/>
                  <a:gd name="T6" fmla="*/ 193 w 345"/>
                  <a:gd name="T7" fmla="*/ 17 h 26"/>
                  <a:gd name="T8" fmla="*/ 236 w 345"/>
                  <a:gd name="T9" fmla="*/ 8 h 26"/>
                  <a:gd name="T10" fmla="*/ 269 w 345"/>
                  <a:gd name="T11" fmla="*/ 0 h 26"/>
                  <a:gd name="T12" fmla="*/ 345 w 34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45" h="26">
                    <a:moveTo>
                      <a:pt x="0" y="26"/>
                    </a:moveTo>
                    <a:lnTo>
                      <a:pt x="76" y="26"/>
                    </a:lnTo>
                    <a:lnTo>
                      <a:pt x="117" y="17"/>
                    </a:lnTo>
                    <a:lnTo>
                      <a:pt x="193" y="17"/>
                    </a:lnTo>
                    <a:lnTo>
                      <a:pt x="236" y="8"/>
                    </a:lnTo>
                    <a:lnTo>
                      <a:pt x="269" y="0"/>
                    </a:lnTo>
                    <a:lnTo>
                      <a:pt x="34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Freeform 113"/>
              <p:cNvSpPr>
                <a:spLocks/>
              </p:cNvSpPr>
              <p:nvPr/>
            </p:nvSpPr>
            <p:spPr bwMode="auto">
              <a:xfrm>
                <a:off x="3479" y="1459"/>
                <a:ext cx="49" cy="10"/>
              </a:xfrm>
              <a:custGeom>
                <a:avLst/>
                <a:gdLst>
                  <a:gd name="T0" fmla="*/ 0 w 345"/>
                  <a:gd name="T1" fmla="*/ 68 h 68"/>
                  <a:gd name="T2" fmla="*/ 43 w 345"/>
                  <a:gd name="T3" fmla="*/ 60 h 68"/>
                  <a:gd name="T4" fmla="*/ 76 w 345"/>
                  <a:gd name="T5" fmla="*/ 51 h 68"/>
                  <a:gd name="T6" fmla="*/ 119 w 345"/>
                  <a:gd name="T7" fmla="*/ 51 h 68"/>
                  <a:gd name="T8" fmla="*/ 160 w 345"/>
                  <a:gd name="T9" fmla="*/ 42 h 68"/>
                  <a:gd name="T10" fmla="*/ 193 w 345"/>
                  <a:gd name="T11" fmla="*/ 34 h 68"/>
                  <a:gd name="T12" fmla="*/ 236 w 345"/>
                  <a:gd name="T13" fmla="*/ 25 h 68"/>
                  <a:gd name="T14" fmla="*/ 269 w 345"/>
                  <a:gd name="T15" fmla="*/ 17 h 68"/>
                  <a:gd name="T16" fmla="*/ 312 w 345"/>
                  <a:gd name="T17" fmla="*/ 9 h 68"/>
                  <a:gd name="T18" fmla="*/ 345 w 345"/>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68">
                    <a:moveTo>
                      <a:pt x="0" y="68"/>
                    </a:moveTo>
                    <a:lnTo>
                      <a:pt x="43" y="60"/>
                    </a:lnTo>
                    <a:lnTo>
                      <a:pt x="76" y="51"/>
                    </a:lnTo>
                    <a:lnTo>
                      <a:pt x="119" y="51"/>
                    </a:lnTo>
                    <a:lnTo>
                      <a:pt x="160" y="42"/>
                    </a:lnTo>
                    <a:lnTo>
                      <a:pt x="193" y="34"/>
                    </a:lnTo>
                    <a:lnTo>
                      <a:pt x="236" y="25"/>
                    </a:lnTo>
                    <a:lnTo>
                      <a:pt x="269" y="17"/>
                    </a:lnTo>
                    <a:lnTo>
                      <a:pt x="312" y="9"/>
                    </a:lnTo>
                    <a:lnTo>
                      <a:pt x="34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Freeform 114"/>
              <p:cNvSpPr>
                <a:spLocks/>
              </p:cNvSpPr>
              <p:nvPr/>
            </p:nvSpPr>
            <p:spPr bwMode="auto">
              <a:xfrm>
                <a:off x="3560" y="1445"/>
                <a:ext cx="49" cy="6"/>
              </a:xfrm>
              <a:custGeom>
                <a:avLst/>
                <a:gdLst>
                  <a:gd name="T0" fmla="*/ 0 w 345"/>
                  <a:gd name="T1" fmla="*/ 42 h 42"/>
                  <a:gd name="T2" fmla="*/ 16 w 345"/>
                  <a:gd name="T3" fmla="*/ 42 h 42"/>
                  <a:gd name="T4" fmla="*/ 59 w 345"/>
                  <a:gd name="T5" fmla="*/ 34 h 42"/>
                  <a:gd name="T6" fmla="*/ 92 w 345"/>
                  <a:gd name="T7" fmla="*/ 25 h 42"/>
                  <a:gd name="T8" fmla="*/ 135 w 345"/>
                  <a:gd name="T9" fmla="*/ 17 h 42"/>
                  <a:gd name="T10" fmla="*/ 176 w 345"/>
                  <a:gd name="T11" fmla="*/ 9 h 42"/>
                  <a:gd name="T12" fmla="*/ 211 w 345"/>
                  <a:gd name="T13" fmla="*/ 0 h 42"/>
                  <a:gd name="T14" fmla="*/ 285 w 345"/>
                  <a:gd name="T15" fmla="*/ 0 h 42"/>
                  <a:gd name="T16" fmla="*/ 328 w 345"/>
                  <a:gd name="T17" fmla="*/ 17 h 42"/>
                  <a:gd name="T18" fmla="*/ 345 w 345"/>
                  <a:gd name="T19"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42">
                    <a:moveTo>
                      <a:pt x="0" y="42"/>
                    </a:moveTo>
                    <a:lnTo>
                      <a:pt x="16" y="42"/>
                    </a:lnTo>
                    <a:lnTo>
                      <a:pt x="59" y="34"/>
                    </a:lnTo>
                    <a:lnTo>
                      <a:pt x="92" y="25"/>
                    </a:lnTo>
                    <a:lnTo>
                      <a:pt x="135" y="17"/>
                    </a:lnTo>
                    <a:lnTo>
                      <a:pt x="176" y="9"/>
                    </a:lnTo>
                    <a:lnTo>
                      <a:pt x="211" y="0"/>
                    </a:lnTo>
                    <a:lnTo>
                      <a:pt x="285" y="0"/>
                    </a:lnTo>
                    <a:lnTo>
                      <a:pt x="328" y="17"/>
                    </a:lnTo>
                    <a:lnTo>
                      <a:pt x="345" y="1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Freeform 115"/>
              <p:cNvSpPr>
                <a:spLocks/>
              </p:cNvSpPr>
              <p:nvPr/>
            </p:nvSpPr>
            <p:spPr bwMode="auto">
              <a:xfrm>
                <a:off x="3632" y="1471"/>
                <a:ext cx="16" cy="47"/>
              </a:xfrm>
              <a:custGeom>
                <a:avLst/>
                <a:gdLst>
                  <a:gd name="T0" fmla="*/ 0 w 109"/>
                  <a:gd name="T1" fmla="*/ 0 h 329"/>
                  <a:gd name="T2" fmla="*/ 16 w 109"/>
                  <a:gd name="T3" fmla="*/ 34 h 329"/>
                  <a:gd name="T4" fmla="*/ 59 w 109"/>
                  <a:gd name="T5" fmla="*/ 136 h 329"/>
                  <a:gd name="T6" fmla="*/ 92 w 109"/>
                  <a:gd name="T7" fmla="*/ 261 h 329"/>
                  <a:gd name="T8" fmla="*/ 109 w 109"/>
                  <a:gd name="T9" fmla="*/ 329 h 329"/>
                </a:gdLst>
                <a:ahLst/>
                <a:cxnLst>
                  <a:cxn ang="0">
                    <a:pos x="T0" y="T1"/>
                  </a:cxn>
                  <a:cxn ang="0">
                    <a:pos x="T2" y="T3"/>
                  </a:cxn>
                  <a:cxn ang="0">
                    <a:pos x="T4" y="T5"/>
                  </a:cxn>
                  <a:cxn ang="0">
                    <a:pos x="T6" y="T7"/>
                  </a:cxn>
                  <a:cxn ang="0">
                    <a:pos x="T8" y="T9"/>
                  </a:cxn>
                </a:cxnLst>
                <a:rect l="0" t="0" r="r" b="b"/>
                <a:pathLst>
                  <a:path w="109" h="329">
                    <a:moveTo>
                      <a:pt x="0" y="0"/>
                    </a:moveTo>
                    <a:lnTo>
                      <a:pt x="16" y="34"/>
                    </a:lnTo>
                    <a:lnTo>
                      <a:pt x="59" y="136"/>
                    </a:lnTo>
                    <a:lnTo>
                      <a:pt x="92" y="261"/>
                    </a:lnTo>
                    <a:lnTo>
                      <a:pt x="109" y="32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Freeform 116"/>
              <p:cNvSpPr>
                <a:spLocks/>
              </p:cNvSpPr>
              <p:nvPr/>
            </p:nvSpPr>
            <p:spPr bwMode="auto">
              <a:xfrm>
                <a:off x="3655" y="1551"/>
                <a:ext cx="7" cy="49"/>
              </a:xfrm>
              <a:custGeom>
                <a:avLst/>
                <a:gdLst>
                  <a:gd name="T0" fmla="*/ 0 w 51"/>
                  <a:gd name="T1" fmla="*/ 0 h 346"/>
                  <a:gd name="T2" fmla="*/ 17 w 51"/>
                  <a:gd name="T3" fmla="*/ 84 h 346"/>
                  <a:gd name="T4" fmla="*/ 51 w 51"/>
                  <a:gd name="T5" fmla="*/ 336 h 346"/>
                  <a:gd name="T6" fmla="*/ 51 w 51"/>
                  <a:gd name="T7" fmla="*/ 346 h 346"/>
                </a:gdLst>
                <a:ahLst/>
                <a:cxnLst>
                  <a:cxn ang="0">
                    <a:pos x="T0" y="T1"/>
                  </a:cxn>
                  <a:cxn ang="0">
                    <a:pos x="T2" y="T3"/>
                  </a:cxn>
                  <a:cxn ang="0">
                    <a:pos x="T4" y="T5"/>
                  </a:cxn>
                  <a:cxn ang="0">
                    <a:pos x="T6" y="T7"/>
                  </a:cxn>
                </a:cxnLst>
                <a:rect l="0" t="0" r="r" b="b"/>
                <a:pathLst>
                  <a:path w="51" h="346">
                    <a:moveTo>
                      <a:pt x="0" y="0"/>
                    </a:moveTo>
                    <a:lnTo>
                      <a:pt x="17" y="84"/>
                    </a:lnTo>
                    <a:lnTo>
                      <a:pt x="51" y="336"/>
                    </a:lnTo>
                    <a:lnTo>
                      <a:pt x="51"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Freeform 117"/>
              <p:cNvSpPr>
                <a:spLocks/>
              </p:cNvSpPr>
              <p:nvPr/>
            </p:nvSpPr>
            <p:spPr bwMode="auto">
              <a:xfrm>
                <a:off x="3667" y="1632"/>
                <a:ext cx="6" cy="51"/>
              </a:xfrm>
              <a:custGeom>
                <a:avLst/>
                <a:gdLst>
                  <a:gd name="T0" fmla="*/ 0 w 43"/>
                  <a:gd name="T1" fmla="*/ 0 h 355"/>
                  <a:gd name="T2" fmla="*/ 8 w 43"/>
                  <a:gd name="T3" fmla="*/ 51 h 355"/>
                  <a:gd name="T4" fmla="*/ 43 w 43"/>
                  <a:gd name="T5" fmla="*/ 355 h 355"/>
                </a:gdLst>
                <a:ahLst/>
                <a:cxnLst>
                  <a:cxn ang="0">
                    <a:pos x="T0" y="T1"/>
                  </a:cxn>
                  <a:cxn ang="0">
                    <a:pos x="T2" y="T3"/>
                  </a:cxn>
                  <a:cxn ang="0">
                    <a:pos x="T4" y="T5"/>
                  </a:cxn>
                </a:cxnLst>
                <a:rect l="0" t="0" r="r" b="b"/>
                <a:pathLst>
                  <a:path w="43" h="355">
                    <a:moveTo>
                      <a:pt x="0" y="0"/>
                    </a:moveTo>
                    <a:lnTo>
                      <a:pt x="8" y="51"/>
                    </a:lnTo>
                    <a:lnTo>
                      <a:pt x="43" y="3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118"/>
              <p:cNvSpPr>
                <a:spLocks/>
              </p:cNvSpPr>
              <p:nvPr/>
            </p:nvSpPr>
            <p:spPr bwMode="auto">
              <a:xfrm>
                <a:off x="3677" y="1716"/>
                <a:ext cx="5" cy="49"/>
              </a:xfrm>
              <a:custGeom>
                <a:avLst/>
                <a:gdLst>
                  <a:gd name="T0" fmla="*/ 0 w 41"/>
                  <a:gd name="T1" fmla="*/ 0 h 345"/>
                  <a:gd name="T2" fmla="*/ 16 w 41"/>
                  <a:gd name="T3" fmla="*/ 109 h 345"/>
                  <a:gd name="T4" fmla="*/ 41 w 41"/>
                  <a:gd name="T5" fmla="*/ 345 h 345"/>
                </a:gdLst>
                <a:ahLst/>
                <a:cxnLst>
                  <a:cxn ang="0">
                    <a:pos x="T0" y="T1"/>
                  </a:cxn>
                  <a:cxn ang="0">
                    <a:pos x="T2" y="T3"/>
                  </a:cxn>
                  <a:cxn ang="0">
                    <a:pos x="T4" y="T5"/>
                  </a:cxn>
                </a:cxnLst>
                <a:rect l="0" t="0" r="r" b="b"/>
                <a:pathLst>
                  <a:path w="41" h="345">
                    <a:moveTo>
                      <a:pt x="0" y="0"/>
                    </a:moveTo>
                    <a:lnTo>
                      <a:pt x="16" y="109"/>
                    </a:lnTo>
                    <a:lnTo>
                      <a:pt x="41"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Freeform 119"/>
              <p:cNvSpPr>
                <a:spLocks/>
              </p:cNvSpPr>
              <p:nvPr/>
            </p:nvSpPr>
            <p:spPr bwMode="auto">
              <a:xfrm>
                <a:off x="3687" y="1799"/>
                <a:ext cx="9" cy="49"/>
              </a:xfrm>
              <a:custGeom>
                <a:avLst/>
                <a:gdLst>
                  <a:gd name="T0" fmla="*/ 0 w 59"/>
                  <a:gd name="T1" fmla="*/ 0 h 346"/>
                  <a:gd name="T2" fmla="*/ 16 w 59"/>
                  <a:gd name="T3" fmla="*/ 110 h 346"/>
                  <a:gd name="T4" fmla="*/ 49 w 59"/>
                  <a:gd name="T5" fmla="*/ 328 h 346"/>
                  <a:gd name="T6" fmla="*/ 59 w 59"/>
                  <a:gd name="T7" fmla="*/ 346 h 346"/>
                </a:gdLst>
                <a:ahLst/>
                <a:cxnLst>
                  <a:cxn ang="0">
                    <a:pos x="T0" y="T1"/>
                  </a:cxn>
                  <a:cxn ang="0">
                    <a:pos x="T2" y="T3"/>
                  </a:cxn>
                  <a:cxn ang="0">
                    <a:pos x="T4" y="T5"/>
                  </a:cxn>
                  <a:cxn ang="0">
                    <a:pos x="T6" y="T7"/>
                  </a:cxn>
                </a:cxnLst>
                <a:rect l="0" t="0" r="r" b="b"/>
                <a:pathLst>
                  <a:path w="59" h="346">
                    <a:moveTo>
                      <a:pt x="0" y="0"/>
                    </a:moveTo>
                    <a:lnTo>
                      <a:pt x="16" y="110"/>
                    </a:lnTo>
                    <a:lnTo>
                      <a:pt x="49" y="328"/>
                    </a:lnTo>
                    <a:lnTo>
                      <a:pt x="59"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Freeform 120"/>
              <p:cNvSpPr>
                <a:spLocks/>
              </p:cNvSpPr>
              <p:nvPr/>
            </p:nvSpPr>
            <p:spPr bwMode="auto">
              <a:xfrm>
                <a:off x="3708" y="1842"/>
                <a:ext cx="29" cy="39"/>
              </a:xfrm>
              <a:custGeom>
                <a:avLst/>
                <a:gdLst>
                  <a:gd name="T0" fmla="*/ 0 w 202"/>
                  <a:gd name="T1" fmla="*/ 253 h 271"/>
                  <a:gd name="T2" fmla="*/ 25 w 202"/>
                  <a:gd name="T3" fmla="*/ 271 h 271"/>
                  <a:gd name="T4" fmla="*/ 67 w 202"/>
                  <a:gd name="T5" fmla="*/ 236 h 271"/>
                  <a:gd name="T6" fmla="*/ 109 w 202"/>
                  <a:gd name="T7" fmla="*/ 177 h 271"/>
                  <a:gd name="T8" fmla="*/ 142 w 202"/>
                  <a:gd name="T9" fmla="*/ 101 h 271"/>
                  <a:gd name="T10" fmla="*/ 185 w 202"/>
                  <a:gd name="T11" fmla="*/ 35 h 271"/>
                  <a:gd name="T12" fmla="*/ 202 w 202"/>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202" h="271">
                    <a:moveTo>
                      <a:pt x="0" y="253"/>
                    </a:moveTo>
                    <a:lnTo>
                      <a:pt x="25" y="271"/>
                    </a:lnTo>
                    <a:lnTo>
                      <a:pt x="67" y="236"/>
                    </a:lnTo>
                    <a:lnTo>
                      <a:pt x="109" y="177"/>
                    </a:lnTo>
                    <a:lnTo>
                      <a:pt x="142" y="101"/>
                    </a:lnTo>
                    <a:lnTo>
                      <a:pt x="185" y="35"/>
                    </a:lnTo>
                    <a:lnTo>
                      <a:pt x="20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Freeform 121"/>
              <p:cNvSpPr>
                <a:spLocks/>
              </p:cNvSpPr>
              <p:nvPr/>
            </p:nvSpPr>
            <p:spPr bwMode="auto">
              <a:xfrm>
                <a:off x="3751" y="1765"/>
                <a:ext cx="12" cy="48"/>
              </a:xfrm>
              <a:custGeom>
                <a:avLst/>
                <a:gdLst>
                  <a:gd name="T0" fmla="*/ 0 w 84"/>
                  <a:gd name="T1" fmla="*/ 338 h 338"/>
                  <a:gd name="T2" fmla="*/ 34 w 84"/>
                  <a:gd name="T3" fmla="*/ 227 h 338"/>
                  <a:gd name="T4" fmla="*/ 75 w 84"/>
                  <a:gd name="T5" fmla="*/ 76 h 338"/>
                  <a:gd name="T6" fmla="*/ 84 w 84"/>
                  <a:gd name="T7" fmla="*/ 0 h 338"/>
                </a:gdLst>
                <a:ahLst/>
                <a:cxnLst>
                  <a:cxn ang="0">
                    <a:pos x="T0" y="T1"/>
                  </a:cxn>
                  <a:cxn ang="0">
                    <a:pos x="T2" y="T3"/>
                  </a:cxn>
                  <a:cxn ang="0">
                    <a:pos x="T4" y="T5"/>
                  </a:cxn>
                  <a:cxn ang="0">
                    <a:pos x="T6" y="T7"/>
                  </a:cxn>
                </a:cxnLst>
                <a:rect l="0" t="0" r="r" b="b"/>
                <a:pathLst>
                  <a:path w="84" h="338">
                    <a:moveTo>
                      <a:pt x="0" y="338"/>
                    </a:moveTo>
                    <a:lnTo>
                      <a:pt x="34" y="227"/>
                    </a:lnTo>
                    <a:lnTo>
                      <a:pt x="75" y="76"/>
                    </a:lnTo>
                    <a:lnTo>
                      <a:pt x="8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Freeform 122"/>
              <p:cNvSpPr>
                <a:spLocks/>
              </p:cNvSpPr>
              <p:nvPr/>
            </p:nvSpPr>
            <p:spPr bwMode="auto">
              <a:xfrm>
                <a:off x="3770" y="1683"/>
                <a:ext cx="9" cy="49"/>
              </a:xfrm>
              <a:custGeom>
                <a:avLst/>
                <a:gdLst>
                  <a:gd name="T0" fmla="*/ 0 w 59"/>
                  <a:gd name="T1" fmla="*/ 345 h 345"/>
                  <a:gd name="T2" fmla="*/ 16 w 59"/>
                  <a:gd name="T3" fmla="*/ 244 h 345"/>
                  <a:gd name="T4" fmla="*/ 51 w 59"/>
                  <a:gd name="T5" fmla="*/ 0 h 345"/>
                  <a:gd name="T6" fmla="*/ 59 w 59"/>
                  <a:gd name="T7" fmla="*/ 0 h 345"/>
                </a:gdLst>
                <a:ahLst/>
                <a:cxnLst>
                  <a:cxn ang="0">
                    <a:pos x="T0" y="T1"/>
                  </a:cxn>
                  <a:cxn ang="0">
                    <a:pos x="T2" y="T3"/>
                  </a:cxn>
                  <a:cxn ang="0">
                    <a:pos x="T4" y="T5"/>
                  </a:cxn>
                  <a:cxn ang="0">
                    <a:pos x="T6" y="T7"/>
                  </a:cxn>
                </a:cxnLst>
                <a:rect l="0" t="0" r="r" b="b"/>
                <a:pathLst>
                  <a:path w="59" h="345">
                    <a:moveTo>
                      <a:pt x="0" y="345"/>
                    </a:moveTo>
                    <a:lnTo>
                      <a:pt x="16" y="244"/>
                    </a:lnTo>
                    <a:lnTo>
                      <a:pt x="51" y="0"/>
                    </a:lnTo>
                    <a:lnTo>
                      <a:pt x="5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Freeform 123"/>
              <p:cNvSpPr>
                <a:spLocks/>
              </p:cNvSpPr>
              <p:nvPr/>
            </p:nvSpPr>
            <p:spPr bwMode="auto">
              <a:xfrm>
                <a:off x="3784" y="1600"/>
                <a:ext cx="7" cy="50"/>
              </a:xfrm>
              <a:custGeom>
                <a:avLst/>
                <a:gdLst>
                  <a:gd name="T0" fmla="*/ 0 w 51"/>
                  <a:gd name="T1" fmla="*/ 353 h 353"/>
                  <a:gd name="T2" fmla="*/ 0 w 51"/>
                  <a:gd name="T3" fmla="*/ 337 h 353"/>
                  <a:gd name="T4" fmla="*/ 43 w 51"/>
                  <a:gd name="T5" fmla="*/ 92 h 353"/>
                  <a:gd name="T6" fmla="*/ 51 w 51"/>
                  <a:gd name="T7" fmla="*/ 0 h 353"/>
                </a:gdLst>
                <a:ahLst/>
                <a:cxnLst>
                  <a:cxn ang="0">
                    <a:pos x="T0" y="T1"/>
                  </a:cxn>
                  <a:cxn ang="0">
                    <a:pos x="T2" y="T3"/>
                  </a:cxn>
                  <a:cxn ang="0">
                    <a:pos x="T4" y="T5"/>
                  </a:cxn>
                  <a:cxn ang="0">
                    <a:pos x="T6" y="T7"/>
                  </a:cxn>
                </a:cxnLst>
                <a:rect l="0" t="0" r="r" b="b"/>
                <a:pathLst>
                  <a:path w="51" h="353">
                    <a:moveTo>
                      <a:pt x="0" y="353"/>
                    </a:moveTo>
                    <a:lnTo>
                      <a:pt x="0" y="337"/>
                    </a:lnTo>
                    <a:lnTo>
                      <a:pt x="43" y="92"/>
                    </a:lnTo>
                    <a:lnTo>
                      <a:pt x="5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Freeform 124"/>
              <p:cNvSpPr>
                <a:spLocks/>
              </p:cNvSpPr>
              <p:nvPr/>
            </p:nvSpPr>
            <p:spPr bwMode="auto">
              <a:xfrm>
                <a:off x="3797" y="1519"/>
                <a:ext cx="9" cy="48"/>
              </a:xfrm>
              <a:custGeom>
                <a:avLst/>
                <a:gdLst>
                  <a:gd name="T0" fmla="*/ 0 w 67"/>
                  <a:gd name="T1" fmla="*/ 338 h 338"/>
                  <a:gd name="T2" fmla="*/ 26 w 67"/>
                  <a:gd name="T3" fmla="*/ 203 h 338"/>
                  <a:gd name="T4" fmla="*/ 67 w 67"/>
                  <a:gd name="T5" fmla="*/ 0 h 338"/>
                </a:gdLst>
                <a:ahLst/>
                <a:cxnLst>
                  <a:cxn ang="0">
                    <a:pos x="T0" y="T1"/>
                  </a:cxn>
                  <a:cxn ang="0">
                    <a:pos x="T2" y="T3"/>
                  </a:cxn>
                  <a:cxn ang="0">
                    <a:pos x="T4" y="T5"/>
                  </a:cxn>
                </a:cxnLst>
                <a:rect l="0" t="0" r="r" b="b"/>
                <a:pathLst>
                  <a:path w="67" h="338">
                    <a:moveTo>
                      <a:pt x="0" y="338"/>
                    </a:moveTo>
                    <a:lnTo>
                      <a:pt x="26" y="203"/>
                    </a:lnTo>
                    <a:lnTo>
                      <a:pt x="6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Freeform 125"/>
              <p:cNvSpPr>
                <a:spLocks/>
              </p:cNvSpPr>
              <p:nvPr/>
            </p:nvSpPr>
            <p:spPr bwMode="auto">
              <a:xfrm>
                <a:off x="3812" y="1437"/>
                <a:ext cx="10" cy="50"/>
              </a:xfrm>
              <a:custGeom>
                <a:avLst/>
                <a:gdLst>
                  <a:gd name="T0" fmla="*/ 0 w 68"/>
                  <a:gd name="T1" fmla="*/ 345 h 345"/>
                  <a:gd name="T2" fmla="*/ 34 w 68"/>
                  <a:gd name="T3" fmla="*/ 176 h 345"/>
                  <a:gd name="T4" fmla="*/ 68 w 68"/>
                  <a:gd name="T5" fmla="*/ 0 h 345"/>
                </a:gdLst>
                <a:ahLst/>
                <a:cxnLst>
                  <a:cxn ang="0">
                    <a:pos x="T0" y="T1"/>
                  </a:cxn>
                  <a:cxn ang="0">
                    <a:pos x="T2" y="T3"/>
                  </a:cxn>
                  <a:cxn ang="0">
                    <a:pos x="T4" y="T5"/>
                  </a:cxn>
                </a:cxnLst>
                <a:rect l="0" t="0" r="r" b="b"/>
                <a:pathLst>
                  <a:path w="68" h="345">
                    <a:moveTo>
                      <a:pt x="0" y="345"/>
                    </a:moveTo>
                    <a:lnTo>
                      <a:pt x="34" y="176"/>
                    </a:lnTo>
                    <a:lnTo>
                      <a:pt x="6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Freeform 126"/>
              <p:cNvSpPr>
                <a:spLocks/>
              </p:cNvSpPr>
              <p:nvPr/>
            </p:nvSpPr>
            <p:spPr bwMode="auto">
              <a:xfrm>
                <a:off x="3828" y="1354"/>
                <a:ext cx="7" cy="51"/>
              </a:xfrm>
              <a:custGeom>
                <a:avLst/>
                <a:gdLst>
                  <a:gd name="T0" fmla="*/ 0 w 50"/>
                  <a:gd name="T1" fmla="*/ 354 h 354"/>
                  <a:gd name="T2" fmla="*/ 0 w 50"/>
                  <a:gd name="T3" fmla="*/ 329 h 354"/>
                  <a:gd name="T4" fmla="*/ 42 w 50"/>
                  <a:gd name="T5" fmla="*/ 101 h 354"/>
                  <a:gd name="T6" fmla="*/ 50 w 50"/>
                  <a:gd name="T7" fmla="*/ 0 h 354"/>
                </a:gdLst>
                <a:ahLst/>
                <a:cxnLst>
                  <a:cxn ang="0">
                    <a:pos x="T0" y="T1"/>
                  </a:cxn>
                  <a:cxn ang="0">
                    <a:pos x="T2" y="T3"/>
                  </a:cxn>
                  <a:cxn ang="0">
                    <a:pos x="T4" y="T5"/>
                  </a:cxn>
                  <a:cxn ang="0">
                    <a:pos x="T6" y="T7"/>
                  </a:cxn>
                </a:cxnLst>
                <a:rect l="0" t="0" r="r" b="b"/>
                <a:pathLst>
                  <a:path w="50" h="354">
                    <a:moveTo>
                      <a:pt x="0" y="354"/>
                    </a:moveTo>
                    <a:lnTo>
                      <a:pt x="0" y="329"/>
                    </a:lnTo>
                    <a:lnTo>
                      <a:pt x="42" y="101"/>
                    </a:lnTo>
                    <a:lnTo>
                      <a:pt x="5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Freeform 127"/>
              <p:cNvSpPr>
                <a:spLocks/>
              </p:cNvSpPr>
              <p:nvPr/>
            </p:nvSpPr>
            <p:spPr bwMode="auto">
              <a:xfrm>
                <a:off x="3841" y="1274"/>
                <a:ext cx="8" cy="48"/>
              </a:xfrm>
              <a:custGeom>
                <a:avLst/>
                <a:gdLst>
                  <a:gd name="T0" fmla="*/ 0 w 51"/>
                  <a:gd name="T1" fmla="*/ 338 h 338"/>
                  <a:gd name="T2" fmla="*/ 25 w 51"/>
                  <a:gd name="T3" fmla="*/ 160 h 338"/>
                  <a:gd name="T4" fmla="*/ 51 w 51"/>
                  <a:gd name="T5" fmla="*/ 0 h 338"/>
                </a:gdLst>
                <a:ahLst/>
                <a:cxnLst>
                  <a:cxn ang="0">
                    <a:pos x="T0" y="T1"/>
                  </a:cxn>
                  <a:cxn ang="0">
                    <a:pos x="T2" y="T3"/>
                  </a:cxn>
                  <a:cxn ang="0">
                    <a:pos x="T4" y="T5"/>
                  </a:cxn>
                </a:cxnLst>
                <a:rect l="0" t="0" r="r" b="b"/>
                <a:pathLst>
                  <a:path w="51" h="338">
                    <a:moveTo>
                      <a:pt x="0" y="338"/>
                    </a:moveTo>
                    <a:lnTo>
                      <a:pt x="25" y="160"/>
                    </a:lnTo>
                    <a:lnTo>
                      <a:pt x="5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Freeform 128"/>
              <p:cNvSpPr>
                <a:spLocks/>
              </p:cNvSpPr>
              <p:nvPr/>
            </p:nvSpPr>
            <p:spPr bwMode="auto">
              <a:xfrm>
                <a:off x="3855" y="1192"/>
                <a:ext cx="9" cy="48"/>
              </a:xfrm>
              <a:custGeom>
                <a:avLst/>
                <a:gdLst>
                  <a:gd name="T0" fmla="*/ 0 w 68"/>
                  <a:gd name="T1" fmla="*/ 337 h 337"/>
                  <a:gd name="T2" fmla="*/ 8 w 68"/>
                  <a:gd name="T3" fmla="*/ 279 h 337"/>
                  <a:gd name="T4" fmla="*/ 43 w 68"/>
                  <a:gd name="T5" fmla="*/ 84 h 337"/>
                  <a:gd name="T6" fmla="*/ 68 w 68"/>
                  <a:gd name="T7" fmla="*/ 0 h 337"/>
                </a:gdLst>
                <a:ahLst/>
                <a:cxnLst>
                  <a:cxn ang="0">
                    <a:pos x="T0" y="T1"/>
                  </a:cxn>
                  <a:cxn ang="0">
                    <a:pos x="T2" y="T3"/>
                  </a:cxn>
                  <a:cxn ang="0">
                    <a:pos x="T4" y="T5"/>
                  </a:cxn>
                  <a:cxn ang="0">
                    <a:pos x="T6" y="T7"/>
                  </a:cxn>
                </a:cxnLst>
                <a:rect l="0" t="0" r="r" b="b"/>
                <a:pathLst>
                  <a:path w="68" h="337">
                    <a:moveTo>
                      <a:pt x="0" y="337"/>
                    </a:moveTo>
                    <a:lnTo>
                      <a:pt x="8" y="279"/>
                    </a:lnTo>
                    <a:lnTo>
                      <a:pt x="43" y="84"/>
                    </a:lnTo>
                    <a:lnTo>
                      <a:pt x="6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Freeform 129"/>
              <p:cNvSpPr>
                <a:spLocks/>
              </p:cNvSpPr>
              <p:nvPr/>
            </p:nvSpPr>
            <p:spPr bwMode="auto">
              <a:xfrm>
                <a:off x="3874" y="1113"/>
                <a:ext cx="19" cy="46"/>
              </a:xfrm>
              <a:custGeom>
                <a:avLst/>
                <a:gdLst>
                  <a:gd name="T0" fmla="*/ 0 w 134"/>
                  <a:gd name="T1" fmla="*/ 320 h 320"/>
                  <a:gd name="T2" fmla="*/ 25 w 134"/>
                  <a:gd name="T3" fmla="*/ 253 h 320"/>
                  <a:gd name="T4" fmla="*/ 68 w 134"/>
                  <a:gd name="T5" fmla="*/ 169 h 320"/>
                  <a:gd name="T6" fmla="*/ 109 w 134"/>
                  <a:gd name="T7" fmla="*/ 76 h 320"/>
                  <a:gd name="T8" fmla="*/ 134 w 134"/>
                  <a:gd name="T9" fmla="*/ 0 h 320"/>
                </a:gdLst>
                <a:ahLst/>
                <a:cxnLst>
                  <a:cxn ang="0">
                    <a:pos x="T0" y="T1"/>
                  </a:cxn>
                  <a:cxn ang="0">
                    <a:pos x="T2" y="T3"/>
                  </a:cxn>
                  <a:cxn ang="0">
                    <a:pos x="T4" y="T5"/>
                  </a:cxn>
                  <a:cxn ang="0">
                    <a:pos x="T6" y="T7"/>
                  </a:cxn>
                  <a:cxn ang="0">
                    <a:pos x="T8" y="T9"/>
                  </a:cxn>
                </a:cxnLst>
                <a:rect l="0" t="0" r="r" b="b"/>
                <a:pathLst>
                  <a:path w="134" h="320">
                    <a:moveTo>
                      <a:pt x="0" y="320"/>
                    </a:moveTo>
                    <a:lnTo>
                      <a:pt x="25" y="253"/>
                    </a:lnTo>
                    <a:lnTo>
                      <a:pt x="68" y="169"/>
                    </a:lnTo>
                    <a:lnTo>
                      <a:pt x="109" y="76"/>
                    </a:lnTo>
                    <a:lnTo>
                      <a:pt x="13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Freeform 130"/>
              <p:cNvSpPr>
                <a:spLocks/>
              </p:cNvSpPr>
              <p:nvPr/>
            </p:nvSpPr>
            <p:spPr bwMode="auto">
              <a:xfrm>
                <a:off x="3905" y="1054"/>
                <a:ext cx="28" cy="28"/>
              </a:xfrm>
              <a:custGeom>
                <a:avLst/>
                <a:gdLst>
                  <a:gd name="T0" fmla="*/ 0 w 194"/>
                  <a:gd name="T1" fmla="*/ 194 h 194"/>
                  <a:gd name="T2" fmla="*/ 9 w 194"/>
                  <a:gd name="T3" fmla="*/ 177 h 194"/>
                  <a:gd name="T4" fmla="*/ 42 w 194"/>
                  <a:gd name="T5" fmla="*/ 76 h 194"/>
                  <a:gd name="T6" fmla="*/ 84 w 194"/>
                  <a:gd name="T7" fmla="*/ 17 h 194"/>
                  <a:gd name="T8" fmla="*/ 118 w 194"/>
                  <a:gd name="T9" fmla="*/ 0 h 194"/>
                  <a:gd name="T10" fmla="*/ 160 w 194"/>
                  <a:gd name="T11" fmla="*/ 17 h 194"/>
                  <a:gd name="T12" fmla="*/ 194 w 194"/>
                  <a:gd name="T13" fmla="*/ 76 h 194"/>
                </a:gdLst>
                <a:ahLst/>
                <a:cxnLst>
                  <a:cxn ang="0">
                    <a:pos x="T0" y="T1"/>
                  </a:cxn>
                  <a:cxn ang="0">
                    <a:pos x="T2" y="T3"/>
                  </a:cxn>
                  <a:cxn ang="0">
                    <a:pos x="T4" y="T5"/>
                  </a:cxn>
                  <a:cxn ang="0">
                    <a:pos x="T6" y="T7"/>
                  </a:cxn>
                  <a:cxn ang="0">
                    <a:pos x="T8" y="T9"/>
                  </a:cxn>
                  <a:cxn ang="0">
                    <a:pos x="T10" y="T11"/>
                  </a:cxn>
                  <a:cxn ang="0">
                    <a:pos x="T12" y="T13"/>
                  </a:cxn>
                </a:cxnLst>
                <a:rect l="0" t="0" r="r" b="b"/>
                <a:pathLst>
                  <a:path w="194" h="194">
                    <a:moveTo>
                      <a:pt x="0" y="194"/>
                    </a:moveTo>
                    <a:lnTo>
                      <a:pt x="9" y="177"/>
                    </a:lnTo>
                    <a:lnTo>
                      <a:pt x="42" y="76"/>
                    </a:lnTo>
                    <a:lnTo>
                      <a:pt x="84" y="17"/>
                    </a:lnTo>
                    <a:lnTo>
                      <a:pt x="118" y="0"/>
                    </a:lnTo>
                    <a:lnTo>
                      <a:pt x="160" y="17"/>
                    </a:lnTo>
                    <a:lnTo>
                      <a:pt x="194" y="7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Freeform 131"/>
              <p:cNvSpPr>
                <a:spLocks/>
              </p:cNvSpPr>
              <p:nvPr/>
            </p:nvSpPr>
            <p:spPr bwMode="auto">
              <a:xfrm>
                <a:off x="3945" y="1097"/>
                <a:ext cx="19" cy="45"/>
              </a:xfrm>
              <a:custGeom>
                <a:avLst/>
                <a:gdLst>
                  <a:gd name="T0" fmla="*/ 0 w 134"/>
                  <a:gd name="T1" fmla="*/ 0 h 320"/>
                  <a:gd name="T2" fmla="*/ 34 w 134"/>
                  <a:gd name="T3" fmla="*/ 84 h 320"/>
                  <a:gd name="T4" fmla="*/ 76 w 134"/>
                  <a:gd name="T5" fmla="*/ 185 h 320"/>
                  <a:gd name="T6" fmla="*/ 118 w 134"/>
                  <a:gd name="T7" fmla="*/ 277 h 320"/>
                  <a:gd name="T8" fmla="*/ 134 w 134"/>
                  <a:gd name="T9" fmla="*/ 320 h 320"/>
                </a:gdLst>
                <a:ahLst/>
                <a:cxnLst>
                  <a:cxn ang="0">
                    <a:pos x="T0" y="T1"/>
                  </a:cxn>
                  <a:cxn ang="0">
                    <a:pos x="T2" y="T3"/>
                  </a:cxn>
                  <a:cxn ang="0">
                    <a:pos x="T4" y="T5"/>
                  </a:cxn>
                  <a:cxn ang="0">
                    <a:pos x="T6" y="T7"/>
                  </a:cxn>
                  <a:cxn ang="0">
                    <a:pos x="T8" y="T9"/>
                  </a:cxn>
                </a:cxnLst>
                <a:rect l="0" t="0" r="r" b="b"/>
                <a:pathLst>
                  <a:path w="134" h="320">
                    <a:moveTo>
                      <a:pt x="0" y="0"/>
                    </a:moveTo>
                    <a:lnTo>
                      <a:pt x="34" y="84"/>
                    </a:lnTo>
                    <a:lnTo>
                      <a:pt x="76" y="185"/>
                    </a:lnTo>
                    <a:lnTo>
                      <a:pt x="118" y="277"/>
                    </a:lnTo>
                    <a:lnTo>
                      <a:pt x="134" y="32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 name="Freeform 132"/>
              <p:cNvSpPr>
                <a:spLocks/>
              </p:cNvSpPr>
              <p:nvPr/>
            </p:nvSpPr>
            <p:spPr bwMode="auto">
              <a:xfrm>
                <a:off x="3975" y="1174"/>
                <a:ext cx="12" cy="48"/>
              </a:xfrm>
              <a:custGeom>
                <a:avLst/>
                <a:gdLst>
                  <a:gd name="T0" fmla="*/ 0 w 84"/>
                  <a:gd name="T1" fmla="*/ 0 h 338"/>
                  <a:gd name="T2" fmla="*/ 26 w 84"/>
                  <a:gd name="T3" fmla="*/ 51 h 338"/>
                  <a:gd name="T4" fmla="*/ 60 w 84"/>
                  <a:gd name="T5" fmla="*/ 203 h 338"/>
                  <a:gd name="T6" fmla="*/ 84 w 84"/>
                  <a:gd name="T7" fmla="*/ 338 h 338"/>
                </a:gdLst>
                <a:ahLst/>
                <a:cxnLst>
                  <a:cxn ang="0">
                    <a:pos x="T0" y="T1"/>
                  </a:cxn>
                  <a:cxn ang="0">
                    <a:pos x="T2" y="T3"/>
                  </a:cxn>
                  <a:cxn ang="0">
                    <a:pos x="T4" y="T5"/>
                  </a:cxn>
                  <a:cxn ang="0">
                    <a:pos x="T6" y="T7"/>
                  </a:cxn>
                </a:cxnLst>
                <a:rect l="0" t="0" r="r" b="b"/>
                <a:pathLst>
                  <a:path w="84" h="338">
                    <a:moveTo>
                      <a:pt x="0" y="0"/>
                    </a:moveTo>
                    <a:lnTo>
                      <a:pt x="26" y="51"/>
                    </a:lnTo>
                    <a:lnTo>
                      <a:pt x="60" y="203"/>
                    </a:lnTo>
                    <a:lnTo>
                      <a:pt x="84" y="33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Freeform 133"/>
              <p:cNvSpPr>
                <a:spLocks/>
              </p:cNvSpPr>
              <p:nvPr/>
            </p:nvSpPr>
            <p:spPr bwMode="auto">
              <a:xfrm>
                <a:off x="3993" y="1254"/>
                <a:ext cx="8" cy="50"/>
              </a:xfrm>
              <a:custGeom>
                <a:avLst/>
                <a:gdLst>
                  <a:gd name="T0" fmla="*/ 0 w 59"/>
                  <a:gd name="T1" fmla="*/ 0 h 345"/>
                  <a:gd name="T2" fmla="*/ 8 w 59"/>
                  <a:gd name="T3" fmla="*/ 41 h 345"/>
                  <a:gd name="T4" fmla="*/ 51 w 59"/>
                  <a:gd name="T5" fmla="*/ 286 h 345"/>
                  <a:gd name="T6" fmla="*/ 59 w 59"/>
                  <a:gd name="T7" fmla="*/ 345 h 345"/>
                </a:gdLst>
                <a:ahLst/>
                <a:cxnLst>
                  <a:cxn ang="0">
                    <a:pos x="T0" y="T1"/>
                  </a:cxn>
                  <a:cxn ang="0">
                    <a:pos x="T2" y="T3"/>
                  </a:cxn>
                  <a:cxn ang="0">
                    <a:pos x="T4" y="T5"/>
                  </a:cxn>
                  <a:cxn ang="0">
                    <a:pos x="T6" y="T7"/>
                  </a:cxn>
                </a:cxnLst>
                <a:rect l="0" t="0" r="r" b="b"/>
                <a:pathLst>
                  <a:path w="59" h="345">
                    <a:moveTo>
                      <a:pt x="0" y="0"/>
                    </a:moveTo>
                    <a:lnTo>
                      <a:pt x="8" y="41"/>
                    </a:lnTo>
                    <a:lnTo>
                      <a:pt x="51" y="286"/>
                    </a:lnTo>
                    <a:lnTo>
                      <a:pt x="59"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 name="Freeform 134"/>
              <p:cNvSpPr>
                <a:spLocks/>
              </p:cNvSpPr>
              <p:nvPr/>
            </p:nvSpPr>
            <p:spPr bwMode="auto">
              <a:xfrm>
                <a:off x="4006" y="1336"/>
                <a:ext cx="9" cy="50"/>
              </a:xfrm>
              <a:custGeom>
                <a:avLst/>
                <a:gdLst>
                  <a:gd name="T0" fmla="*/ 0 w 59"/>
                  <a:gd name="T1" fmla="*/ 0 h 345"/>
                  <a:gd name="T2" fmla="*/ 33 w 59"/>
                  <a:gd name="T3" fmla="*/ 202 h 345"/>
                  <a:gd name="T4" fmla="*/ 59 w 59"/>
                  <a:gd name="T5" fmla="*/ 345 h 345"/>
                </a:gdLst>
                <a:ahLst/>
                <a:cxnLst>
                  <a:cxn ang="0">
                    <a:pos x="T0" y="T1"/>
                  </a:cxn>
                  <a:cxn ang="0">
                    <a:pos x="T2" y="T3"/>
                  </a:cxn>
                  <a:cxn ang="0">
                    <a:pos x="T4" y="T5"/>
                  </a:cxn>
                </a:cxnLst>
                <a:rect l="0" t="0" r="r" b="b"/>
                <a:pathLst>
                  <a:path w="59" h="345">
                    <a:moveTo>
                      <a:pt x="0" y="0"/>
                    </a:moveTo>
                    <a:lnTo>
                      <a:pt x="33" y="202"/>
                    </a:lnTo>
                    <a:lnTo>
                      <a:pt x="59"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Freeform 135"/>
              <p:cNvSpPr>
                <a:spLocks/>
              </p:cNvSpPr>
              <p:nvPr/>
            </p:nvSpPr>
            <p:spPr bwMode="auto">
              <a:xfrm>
                <a:off x="4019" y="1419"/>
                <a:ext cx="10" cy="50"/>
              </a:xfrm>
              <a:custGeom>
                <a:avLst/>
                <a:gdLst>
                  <a:gd name="T0" fmla="*/ 0 w 68"/>
                  <a:gd name="T1" fmla="*/ 0 h 346"/>
                  <a:gd name="T2" fmla="*/ 17 w 68"/>
                  <a:gd name="T3" fmla="*/ 76 h 346"/>
                  <a:gd name="T4" fmla="*/ 59 w 68"/>
                  <a:gd name="T5" fmla="*/ 278 h 346"/>
                  <a:gd name="T6" fmla="*/ 68 w 68"/>
                  <a:gd name="T7" fmla="*/ 346 h 346"/>
                </a:gdLst>
                <a:ahLst/>
                <a:cxnLst>
                  <a:cxn ang="0">
                    <a:pos x="T0" y="T1"/>
                  </a:cxn>
                  <a:cxn ang="0">
                    <a:pos x="T2" y="T3"/>
                  </a:cxn>
                  <a:cxn ang="0">
                    <a:pos x="T4" y="T5"/>
                  </a:cxn>
                  <a:cxn ang="0">
                    <a:pos x="T6" y="T7"/>
                  </a:cxn>
                </a:cxnLst>
                <a:rect l="0" t="0" r="r" b="b"/>
                <a:pathLst>
                  <a:path w="68" h="346">
                    <a:moveTo>
                      <a:pt x="0" y="0"/>
                    </a:moveTo>
                    <a:lnTo>
                      <a:pt x="17" y="76"/>
                    </a:lnTo>
                    <a:lnTo>
                      <a:pt x="59" y="278"/>
                    </a:lnTo>
                    <a:lnTo>
                      <a:pt x="68"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Freeform 136"/>
              <p:cNvSpPr>
                <a:spLocks/>
              </p:cNvSpPr>
              <p:nvPr/>
            </p:nvSpPr>
            <p:spPr bwMode="auto">
              <a:xfrm>
                <a:off x="4036" y="1501"/>
                <a:ext cx="9" cy="48"/>
              </a:xfrm>
              <a:custGeom>
                <a:avLst/>
                <a:gdLst>
                  <a:gd name="T0" fmla="*/ 0 w 58"/>
                  <a:gd name="T1" fmla="*/ 0 h 336"/>
                  <a:gd name="T2" fmla="*/ 16 w 58"/>
                  <a:gd name="T3" fmla="*/ 100 h 336"/>
                  <a:gd name="T4" fmla="*/ 58 w 58"/>
                  <a:gd name="T5" fmla="*/ 303 h 336"/>
                  <a:gd name="T6" fmla="*/ 58 w 58"/>
                  <a:gd name="T7" fmla="*/ 336 h 336"/>
                </a:gdLst>
                <a:ahLst/>
                <a:cxnLst>
                  <a:cxn ang="0">
                    <a:pos x="T0" y="T1"/>
                  </a:cxn>
                  <a:cxn ang="0">
                    <a:pos x="T2" y="T3"/>
                  </a:cxn>
                  <a:cxn ang="0">
                    <a:pos x="T4" y="T5"/>
                  </a:cxn>
                  <a:cxn ang="0">
                    <a:pos x="T6" y="T7"/>
                  </a:cxn>
                </a:cxnLst>
                <a:rect l="0" t="0" r="r" b="b"/>
                <a:pathLst>
                  <a:path w="58" h="336">
                    <a:moveTo>
                      <a:pt x="0" y="0"/>
                    </a:moveTo>
                    <a:lnTo>
                      <a:pt x="16" y="100"/>
                    </a:lnTo>
                    <a:lnTo>
                      <a:pt x="58" y="303"/>
                    </a:lnTo>
                    <a:lnTo>
                      <a:pt x="58" y="3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Freeform 137"/>
              <p:cNvSpPr>
                <a:spLocks/>
              </p:cNvSpPr>
              <p:nvPr/>
            </p:nvSpPr>
            <p:spPr bwMode="auto">
              <a:xfrm>
                <a:off x="4051" y="1582"/>
                <a:ext cx="8" cy="49"/>
              </a:xfrm>
              <a:custGeom>
                <a:avLst/>
                <a:gdLst>
                  <a:gd name="T0" fmla="*/ 0 w 60"/>
                  <a:gd name="T1" fmla="*/ 0 h 345"/>
                  <a:gd name="T2" fmla="*/ 34 w 60"/>
                  <a:gd name="T3" fmla="*/ 193 h 345"/>
                  <a:gd name="T4" fmla="*/ 60 w 60"/>
                  <a:gd name="T5" fmla="*/ 345 h 345"/>
                </a:gdLst>
                <a:ahLst/>
                <a:cxnLst>
                  <a:cxn ang="0">
                    <a:pos x="T0" y="T1"/>
                  </a:cxn>
                  <a:cxn ang="0">
                    <a:pos x="T2" y="T3"/>
                  </a:cxn>
                  <a:cxn ang="0">
                    <a:pos x="T4" y="T5"/>
                  </a:cxn>
                </a:cxnLst>
                <a:rect l="0" t="0" r="r" b="b"/>
                <a:pathLst>
                  <a:path w="60" h="345">
                    <a:moveTo>
                      <a:pt x="0" y="0"/>
                    </a:moveTo>
                    <a:lnTo>
                      <a:pt x="34" y="193"/>
                    </a:lnTo>
                    <a:lnTo>
                      <a:pt x="60"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Freeform 138"/>
              <p:cNvSpPr>
                <a:spLocks/>
              </p:cNvSpPr>
              <p:nvPr/>
            </p:nvSpPr>
            <p:spPr bwMode="auto">
              <a:xfrm>
                <a:off x="4064" y="1665"/>
                <a:ext cx="8" cy="49"/>
              </a:xfrm>
              <a:custGeom>
                <a:avLst/>
                <a:gdLst>
                  <a:gd name="T0" fmla="*/ 0 w 59"/>
                  <a:gd name="T1" fmla="*/ 0 h 346"/>
                  <a:gd name="T2" fmla="*/ 17 w 59"/>
                  <a:gd name="T3" fmla="*/ 102 h 346"/>
                  <a:gd name="T4" fmla="*/ 59 w 59"/>
                  <a:gd name="T5" fmla="*/ 346 h 346"/>
                </a:gdLst>
                <a:ahLst/>
                <a:cxnLst>
                  <a:cxn ang="0">
                    <a:pos x="T0" y="T1"/>
                  </a:cxn>
                  <a:cxn ang="0">
                    <a:pos x="T2" y="T3"/>
                  </a:cxn>
                  <a:cxn ang="0">
                    <a:pos x="T4" y="T5"/>
                  </a:cxn>
                </a:cxnLst>
                <a:rect l="0" t="0" r="r" b="b"/>
                <a:pathLst>
                  <a:path w="59" h="346">
                    <a:moveTo>
                      <a:pt x="0" y="0"/>
                    </a:moveTo>
                    <a:lnTo>
                      <a:pt x="17" y="102"/>
                    </a:lnTo>
                    <a:lnTo>
                      <a:pt x="59"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Freeform 139"/>
              <p:cNvSpPr>
                <a:spLocks/>
              </p:cNvSpPr>
              <p:nvPr/>
            </p:nvSpPr>
            <p:spPr bwMode="auto">
              <a:xfrm>
                <a:off x="4077" y="1747"/>
                <a:ext cx="11" cy="48"/>
              </a:xfrm>
              <a:custGeom>
                <a:avLst/>
                <a:gdLst>
                  <a:gd name="T0" fmla="*/ 0 w 75"/>
                  <a:gd name="T1" fmla="*/ 0 h 337"/>
                  <a:gd name="T2" fmla="*/ 42 w 75"/>
                  <a:gd name="T3" fmla="*/ 177 h 337"/>
                  <a:gd name="T4" fmla="*/ 75 w 75"/>
                  <a:gd name="T5" fmla="*/ 337 h 337"/>
                  <a:gd name="T6" fmla="*/ 75 w 75"/>
                  <a:gd name="T7" fmla="*/ 337 h 337"/>
                </a:gdLst>
                <a:ahLst/>
                <a:cxnLst>
                  <a:cxn ang="0">
                    <a:pos x="T0" y="T1"/>
                  </a:cxn>
                  <a:cxn ang="0">
                    <a:pos x="T2" y="T3"/>
                  </a:cxn>
                  <a:cxn ang="0">
                    <a:pos x="T4" y="T5"/>
                  </a:cxn>
                  <a:cxn ang="0">
                    <a:pos x="T6" y="T7"/>
                  </a:cxn>
                </a:cxnLst>
                <a:rect l="0" t="0" r="r" b="b"/>
                <a:pathLst>
                  <a:path w="75" h="337">
                    <a:moveTo>
                      <a:pt x="0" y="0"/>
                    </a:moveTo>
                    <a:lnTo>
                      <a:pt x="42" y="177"/>
                    </a:lnTo>
                    <a:lnTo>
                      <a:pt x="75" y="337"/>
                    </a:lnTo>
                    <a:lnTo>
                      <a:pt x="75" y="3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 name="Freeform 140"/>
              <p:cNvSpPr>
                <a:spLocks/>
              </p:cNvSpPr>
              <p:nvPr/>
            </p:nvSpPr>
            <p:spPr bwMode="auto">
              <a:xfrm>
                <a:off x="4100" y="1826"/>
                <a:ext cx="19" cy="47"/>
              </a:xfrm>
              <a:custGeom>
                <a:avLst/>
                <a:gdLst>
                  <a:gd name="T0" fmla="*/ 0 w 135"/>
                  <a:gd name="T1" fmla="*/ 0 h 329"/>
                  <a:gd name="T2" fmla="*/ 33 w 135"/>
                  <a:gd name="T3" fmla="*/ 84 h 329"/>
                  <a:gd name="T4" fmla="*/ 76 w 135"/>
                  <a:gd name="T5" fmla="*/ 177 h 329"/>
                  <a:gd name="T6" fmla="*/ 109 w 135"/>
                  <a:gd name="T7" fmla="*/ 278 h 329"/>
                  <a:gd name="T8" fmla="*/ 135 w 135"/>
                  <a:gd name="T9" fmla="*/ 329 h 329"/>
                </a:gdLst>
                <a:ahLst/>
                <a:cxnLst>
                  <a:cxn ang="0">
                    <a:pos x="T0" y="T1"/>
                  </a:cxn>
                  <a:cxn ang="0">
                    <a:pos x="T2" y="T3"/>
                  </a:cxn>
                  <a:cxn ang="0">
                    <a:pos x="T4" y="T5"/>
                  </a:cxn>
                  <a:cxn ang="0">
                    <a:pos x="T6" y="T7"/>
                  </a:cxn>
                  <a:cxn ang="0">
                    <a:pos x="T8" y="T9"/>
                  </a:cxn>
                </a:cxnLst>
                <a:rect l="0" t="0" r="r" b="b"/>
                <a:pathLst>
                  <a:path w="135" h="329">
                    <a:moveTo>
                      <a:pt x="0" y="0"/>
                    </a:moveTo>
                    <a:lnTo>
                      <a:pt x="33" y="84"/>
                    </a:lnTo>
                    <a:lnTo>
                      <a:pt x="76" y="177"/>
                    </a:lnTo>
                    <a:lnTo>
                      <a:pt x="109" y="278"/>
                    </a:lnTo>
                    <a:lnTo>
                      <a:pt x="135" y="32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Freeform 141"/>
              <p:cNvSpPr>
                <a:spLocks/>
              </p:cNvSpPr>
              <p:nvPr/>
            </p:nvSpPr>
            <p:spPr bwMode="auto">
              <a:xfrm>
                <a:off x="4130" y="1900"/>
                <a:ext cx="29" cy="21"/>
              </a:xfrm>
              <a:custGeom>
                <a:avLst/>
                <a:gdLst>
                  <a:gd name="T0" fmla="*/ 0 w 201"/>
                  <a:gd name="T1" fmla="*/ 26 h 151"/>
                  <a:gd name="T2" fmla="*/ 16 w 201"/>
                  <a:gd name="T3" fmla="*/ 67 h 151"/>
                  <a:gd name="T4" fmla="*/ 58 w 201"/>
                  <a:gd name="T5" fmla="*/ 127 h 151"/>
                  <a:gd name="T6" fmla="*/ 101 w 201"/>
                  <a:gd name="T7" fmla="*/ 151 h 151"/>
                  <a:gd name="T8" fmla="*/ 134 w 201"/>
                  <a:gd name="T9" fmla="*/ 127 h 151"/>
                  <a:gd name="T10" fmla="*/ 176 w 201"/>
                  <a:gd name="T11" fmla="*/ 67 h 151"/>
                  <a:gd name="T12" fmla="*/ 201 w 201"/>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201" h="151">
                    <a:moveTo>
                      <a:pt x="0" y="26"/>
                    </a:moveTo>
                    <a:lnTo>
                      <a:pt x="16" y="67"/>
                    </a:lnTo>
                    <a:lnTo>
                      <a:pt x="58" y="127"/>
                    </a:lnTo>
                    <a:lnTo>
                      <a:pt x="101" y="151"/>
                    </a:lnTo>
                    <a:lnTo>
                      <a:pt x="134" y="127"/>
                    </a:lnTo>
                    <a:lnTo>
                      <a:pt x="176" y="67"/>
                    </a:lnTo>
                    <a:lnTo>
                      <a:pt x="20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Freeform 142"/>
              <p:cNvSpPr>
                <a:spLocks/>
              </p:cNvSpPr>
              <p:nvPr/>
            </p:nvSpPr>
            <p:spPr bwMode="auto">
              <a:xfrm>
                <a:off x="4171" y="1823"/>
                <a:ext cx="18" cy="47"/>
              </a:xfrm>
              <a:custGeom>
                <a:avLst/>
                <a:gdLst>
                  <a:gd name="T0" fmla="*/ 0 w 126"/>
                  <a:gd name="T1" fmla="*/ 330 h 330"/>
                  <a:gd name="T2" fmla="*/ 0 w 126"/>
                  <a:gd name="T3" fmla="*/ 304 h 330"/>
                  <a:gd name="T4" fmla="*/ 42 w 126"/>
                  <a:gd name="T5" fmla="*/ 203 h 330"/>
                  <a:gd name="T6" fmla="*/ 75 w 126"/>
                  <a:gd name="T7" fmla="*/ 110 h 330"/>
                  <a:gd name="T8" fmla="*/ 118 w 126"/>
                  <a:gd name="T9" fmla="*/ 26 h 330"/>
                  <a:gd name="T10" fmla="*/ 126 w 126"/>
                  <a:gd name="T11" fmla="*/ 0 h 330"/>
                </a:gdLst>
                <a:ahLst/>
                <a:cxnLst>
                  <a:cxn ang="0">
                    <a:pos x="T0" y="T1"/>
                  </a:cxn>
                  <a:cxn ang="0">
                    <a:pos x="T2" y="T3"/>
                  </a:cxn>
                  <a:cxn ang="0">
                    <a:pos x="T4" y="T5"/>
                  </a:cxn>
                  <a:cxn ang="0">
                    <a:pos x="T6" y="T7"/>
                  </a:cxn>
                  <a:cxn ang="0">
                    <a:pos x="T8" y="T9"/>
                  </a:cxn>
                  <a:cxn ang="0">
                    <a:pos x="T10" y="T11"/>
                  </a:cxn>
                </a:cxnLst>
                <a:rect l="0" t="0" r="r" b="b"/>
                <a:pathLst>
                  <a:path w="126" h="330">
                    <a:moveTo>
                      <a:pt x="0" y="330"/>
                    </a:moveTo>
                    <a:lnTo>
                      <a:pt x="0" y="304"/>
                    </a:lnTo>
                    <a:lnTo>
                      <a:pt x="42" y="203"/>
                    </a:lnTo>
                    <a:lnTo>
                      <a:pt x="75" y="110"/>
                    </a:lnTo>
                    <a:lnTo>
                      <a:pt x="118" y="26"/>
                    </a:lnTo>
                    <a:lnTo>
                      <a:pt x="12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Freeform 143"/>
              <p:cNvSpPr>
                <a:spLocks/>
              </p:cNvSpPr>
              <p:nvPr/>
            </p:nvSpPr>
            <p:spPr bwMode="auto">
              <a:xfrm>
                <a:off x="4200" y="1743"/>
                <a:ext cx="11" cy="48"/>
              </a:xfrm>
              <a:custGeom>
                <a:avLst/>
                <a:gdLst>
                  <a:gd name="T0" fmla="*/ 0 w 75"/>
                  <a:gd name="T1" fmla="*/ 338 h 338"/>
                  <a:gd name="T2" fmla="*/ 34 w 75"/>
                  <a:gd name="T3" fmla="*/ 203 h 338"/>
                  <a:gd name="T4" fmla="*/ 75 w 75"/>
                  <a:gd name="T5" fmla="*/ 18 h 338"/>
                  <a:gd name="T6" fmla="*/ 75 w 75"/>
                  <a:gd name="T7" fmla="*/ 0 h 338"/>
                </a:gdLst>
                <a:ahLst/>
                <a:cxnLst>
                  <a:cxn ang="0">
                    <a:pos x="T0" y="T1"/>
                  </a:cxn>
                  <a:cxn ang="0">
                    <a:pos x="T2" y="T3"/>
                  </a:cxn>
                  <a:cxn ang="0">
                    <a:pos x="T4" y="T5"/>
                  </a:cxn>
                  <a:cxn ang="0">
                    <a:pos x="T6" y="T7"/>
                  </a:cxn>
                </a:cxnLst>
                <a:rect l="0" t="0" r="r" b="b"/>
                <a:pathLst>
                  <a:path w="75" h="338">
                    <a:moveTo>
                      <a:pt x="0" y="338"/>
                    </a:moveTo>
                    <a:lnTo>
                      <a:pt x="34" y="203"/>
                    </a:lnTo>
                    <a:lnTo>
                      <a:pt x="75" y="18"/>
                    </a:lnTo>
                    <a:lnTo>
                      <a:pt x="7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Freeform 144"/>
              <p:cNvSpPr>
                <a:spLocks/>
              </p:cNvSpPr>
              <p:nvPr/>
            </p:nvSpPr>
            <p:spPr bwMode="auto">
              <a:xfrm>
                <a:off x="4217" y="1660"/>
                <a:ext cx="7" cy="49"/>
              </a:xfrm>
              <a:custGeom>
                <a:avLst/>
                <a:gdLst>
                  <a:gd name="T0" fmla="*/ 0 w 51"/>
                  <a:gd name="T1" fmla="*/ 345 h 345"/>
                  <a:gd name="T2" fmla="*/ 33 w 51"/>
                  <a:gd name="T3" fmla="*/ 135 h 345"/>
                  <a:gd name="T4" fmla="*/ 51 w 51"/>
                  <a:gd name="T5" fmla="*/ 0 h 345"/>
                </a:gdLst>
                <a:ahLst/>
                <a:cxnLst>
                  <a:cxn ang="0">
                    <a:pos x="T0" y="T1"/>
                  </a:cxn>
                  <a:cxn ang="0">
                    <a:pos x="T2" y="T3"/>
                  </a:cxn>
                  <a:cxn ang="0">
                    <a:pos x="T4" y="T5"/>
                  </a:cxn>
                </a:cxnLst>
                <a:rect l="0" t="0" r="r" b="b"/>
                <a:pathLst>
                  <a:path w="51" h="345">
                    <a:moveTo>
                      <a:pt x="0" y="345"/>
                    </a:moveTo>
                    <a:lnTo>
                      <a:pt x="33" y="135"/>
                    </a:lnTo>
                    <a:lnTo>
                      <a:pt x="5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Freeform 145"/>
              <p:cNvSpPr>
                <a:spLocks/>
              </p:cNvSpPr>
              <p:nvPr/>
            </p:nvSpPr>
            <p:spPr bwMode="auto">
              <a:xfrm>
                <a:off x="4230" y="1578"/>
                <a:ext cx="9" cy="50"/>
              </a:xfrm>
              <a:custGeom>
                <a:avLst/>
                <a:gdLst>
                  <a:gd name="T0" fmla="*/ 0 w 60"/>
                  <a:gd name="T1" fmla="*/ 345 h 345"/>
                  <a:gd name="T2" fmla="*/ 17 w 60"/>
                  <a:gd name="T3" fmla="*/ 218 h 345"/>
                  <a:gd name="T4" fmla="*/ 60 w 60"/>
                  <a:gd name="T5" fmla="*/ 0 h 345"/>
                </a:gdLst>
                <a:ahLst/>
                <a:cxnLst>
                  <a:cxn ang="0">
                    <a:pos x="T0" y="T1"/>
                  </a:cxn>
                  <a:cxn ang="0">
                    <a:pos x="T2" y="T3"/>
                  </a:cxn>
                  <a:cxn ang="0">
                    <a:pos x="T4" y="T5"/>
                  </a:cxn>
                </a:cxnLst>
                <a:rect l="0" t="0" r="r" b="b"/>
                <a:pathLst>
                  <a:path w="60" h="345">
                    <a:moveTo>
                      <a:pt x="0" y="345"/>
                    </a:moveTo>
                    <a:lnTo>
                      <a:pt x="17" y="218"/>
                    </a:lnTo>
                    <a:lnTo>
                      <a:pt x="6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 name="Freeform 146"/>
              <p:cNvSpPr>
                <a:spLocks/>
              </p:cNvSpPr>
              <p:nvPr/>
            </p:nvSpPr>
            <p:spPr bwMode="auto">
              <a:xfrm>
                <a:off x="4243" y="1496"/>
                <a:ext cx="10" cy="50"/>
              </a:xfrm>
              <a:custGeom>
                <a:avLst/>
                <a:gdLst>
                  <a:gd name="T0" fmla="*/ 0 w 67"/>
                  <a:gd name="T1" fmla="*/ 346 h 346"/>
                  <a:gd name="T2" fmla="*/ 0 w 67"/>
                  <a:gd name="T3" fmla="*/ 338 h 346"/>
                  <a:gd name="T4" fmla="*/ 42 w 67"/>
                  <a:gd name="T5" fmla="*/ 135 h 346"/>
                  <a:gd name="T6" fmla="*/ 67 w 67"/>
                  <a:gd name="T7" fmla="*/ 0 h 346"/>
                </a:gdLst>
                <a:ahLst/>
                <a:cxnLst>
                  <a:cxn ang="0">
                    <a:pos x="T0" y="T1"/>
                  </a:cxn>
                  <a:cxn ang="0">
                    <a:pos x="T2" y="T3"/>
                  </a:cxn>
                  <a:cxn ang="0">
                    <a:pos x="T4" y="T5"/>
                  </a:cxn>
                  <a:cxn ang="0">
                    <a:pos x="T6" y="T7"/>
                  </a:cxn>
                </a:cxnLst>
                <a:rect l="0" t="0" r="r" b="b"/>
                <a:pathLst>
                  <a:path w="67" h="346">
                    <a:moveTo>
                      <a:pt x="0" y="346"/>
                    </a:moveTo>
                    <a:lnTo>
                      <a:pt x="0" y="338"/>
                    </a:lnTo>
                    <a:lnTo>
                      <a:pt x="42" y="135"/>
                    </a:lnTo>
                    <a:lnTo>
                      <a:pt x="6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Freeform 147"/>
              <p:cNvSpPr>
                <a:spLocks/>
              </p:cNvSpPr>
              <p:nvPr/>
            </p:nvSpPr>
            <p:spPr bwMode="auto">
              <a:xfrm>
                <a:off x="4260" y="1414"/>
                <a:ext cx="9" cy="50"/>
              </a:xfrm>
              <a:custGeom>
                <a:avLst/>
                <a:gdLst>
                  <a:gd name="T0" fmla="*/ 0 w 59"/>
                  <a:gd name="T1" fmla="*/ 346 h 346"/>
                  <a:gd name="T2" fmla="*/ 0 w 59"/>
                  <a:gd name="T3" fmla="*/ 312 h 346"/>
                  <a:gd name="T4" fmla="*/ 42 w 59"/>
                  <a:gd name="T5" fmla="*/ 110 h 346"/>
                  <a:gd name="T6" fmla="*/ 59 w 59"/>
                  <a:gd name="T7" fmla="*/ 0 h 346"/>
                </a:gdLst>
                <a:ahLst/>
                <a:cxnLst>
                  <a:cxn ang="0">
                    <a:pos x="T0" y="T1"/>
                  </a:cxn>
                  <a:cxn ang="0">
                    <a:pos x="T2" y="T3"/>
                  </a:cxn>
                  <a:cxn ang="0">
                    <a:pos x="T4" y="T5"/>
                  </a:cxn>
                  <a:cxn ang="0">
                    <a:pos x="T6" y="T7"/>
                  </a:cxn>
                </a:cxnLst>
                <a:rect l="0" t="0" r="r" b="b"/>
                <a:pathLst>
                  <a:path w="59" h="346">
                    <a:moveTo>
                      <a:pt x="0" y="346"/>
                    </a:moveTo>
                    <a:lnTo>
                      <a:pt x="0" y="312"/>
                    </a:lnTo>
                    <a:lnTo>
                      <a:pt x="42" y="110"/>
                    </a:lnTo>
                    <a:lnTo>
                      <a:pt x="5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Freeform 148"/>
              <p:cNvSpPr>
                <a:spLocks/>
              </p:cNvSpPr>
              <p:nvPr/>
            </p:nvSpPr>
            <p:spPr bwMode="auto">
              <a:xfrm>
                <a:off x="4275" y="1333"/>
                <a:ext cx="7" cy="49"/>
              </a:xfrm>
              <a:custGeom>
                <a:avLst/>
                <a:gdLst>
                  <a:gd name="T0" fmla="*/ 0 w 51"/>
                  <a:gd name="T1" fmla="*/ 345 h 345"/>
                  <a:gd name="T2" fmla="*/ 17 w 51"/>
                  <a:gd name="T3" fmla="*/ 236 h 345"/>
                  <a:gd name="T4" fmla="*/ 51 w 51"/>
                  <a:gd name="T5" fmla="*/ 0 h 345"/>
                </a:gdLst>
                <a:ahLst/>
                <a:cxnLst>
                  <a:cxn ang="0">
                    <a:pos x="T0" y="T1"/>
                  </a:cxn>
                  <a:cxn ang="0">
                    <a:pos x="T2" y="T3"/>
                  </a:cxn>
                  <a:cxn ang="0">
                    <a:pos x="T4" y="T5"/>
                  </a:cxn>
                </a:cxnLst>
                <a:rect l="0" t="0" r="r" b="b"/>
                <a:pathLst>
                  <a:path w="51" h="345">
                    <a:moveTo>
                      <a:pt x="0" y="345"/>
                    </a:moveTo>
                    <a:lnTo>
                      <a:pt x="17" y="236"/>
                    </a:lnTo>
                    <a:lnTo>
                      <a:pt x="5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Freeform 149"/>
              <p:cNvSpPr>
                <a:spLocks/>
              </p:cNvSpPr>
              <p:nvPr/>
            </p:nvSpPr>
            <p:spPr bwMode="auto">
              <a:xfrm>
                <a:off x="4287" y="1249"/>
                <a:ext cx="9" cy="51"/>
              </a:xfrm>
              <a:custGeom>
                <a:avLst/>
                <a:gdLst>
                  <a:gd name="T0" fmla="*/ 0 w 68"/>
                  <a:gd name="T1" fmla="*/ 355 h 355"/>
                  <a:gd name="T2" fmla="*/ 9 w 68"/>
                  <a:gd name="T3" fmla="*/ 321 h 355"/>
                  <a:gd name="T4" fmla="*/ 51 w 68"/>
                  <a:gd name="T5" fmla="*/ 76 h 355"/>
                  <a:gd name="T6" fmla="*/ 68 w 68"/>
                  <a:gd name="T7" fmla="*/ 0 h 355"/>
                </a:gdLst>
                <a:ahLst/>
                <a:cxnLst>
                  <a:cxn ang="0">
                    <a:pos x="T0" y="T1"/>
                  </a:cxn>
                  <a:cxn ang="0">
                    <a:pos x="T2" y="T3"/>
                  </a:cxn>
                  <a:cxn ang="0">
                    <a:pos x="T4" y="T5"/>
                  </a:cxn>
                  <a:cxn ang="0">
                    <a:pos x="T6" y="T7"/>
                  </a:cxn>
                </a:cxnLst>
                <a:rect l="0" t="0" r="r" b="b"/>
                <a:pathLst>
                  <a:path w="68" h="355">
                    <a:moveTo>
                      <a:pt x="0" y="355"/>
                    </a:moveTo>
                    <a:lnTo>
                      <a:pt x="9" y="321"/>
                    </a:lnTo>
                    <a:lnTo>
                      <a:pt x="51" y="76"/>
                    </a:lnTo>
                    <a:lnTo>
                      <a:pt x="6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Freeform 150"/>
              <p:cNvSpPr>
                <a:spLocks/>
              </p:cNvSpPr>
              <p:nvPr/>
            </p:nvSpPr>
            <p:spPr bwMode="auto">
              <a:xfrm>
                <a:off x="4301" y="1169"/>
                <a:ext cx="13" cy="48"/>
              </a:xfrm>
              <a:custGeom>
                <a:avLst/>
                <a:gdLst>
                  <a:gd name="T0" fmla="*/ 0 w 93"/>
                  <a:gd name="T1" fmla="*/ 337 h 337"/>
                  <a:gd name="T2" fmla="*/ 25 w 93"/>
                  <a:gd name="T3" fmla="*/ 236 h 337"/>
                  <a:gd name="T4" fmla="*/ 68 w 93"/>
                  <a:gd name="T5" fmla="*/ 84 h 337"/>
                  <a:gd name="T6" fmla="*/ 93 w 93"/>
                  <a:gd name="T7" fmla="*/ 0 h 337"/>
                </a:gdLst>
                <a:ahLst/>
                <a:cxnLst>
                  <a:cxn ang="0">
                    <a:pos x="T0" y="T1"/>
                  </a:cxn>
                  <a:cxn ang="0">
                    <a:pos x="T2" y="T3"/>
                  </a:cxn>
                  <a:cxn ang="0">
                    <a:pos x="T4" y="T5"/>
                  </a:cxn>
                  <a:cxn ang="0">
                    <a:pos x="T6" y="T7"/>
                  </a:cxn>
                </a:cxnLst>
                <a:rect l="0" t="0" r="r" b="b"/>
                <a:pathLst>
                  <a:path w="93" h="337">
                    <a:moveTo>
                      <a:pt x="0" y="337"/>
                    </a:moveTo>
                    <a:lnTo>
                      <a:pt x="25" y="236"/>
                    </a:lnTo>
                    <a:lnTo>
                      <a:pt x="68" y="84"/>
                    </a:lnTo>
                    <a:lnTo>
                      <a:pt x="9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Freeform 151"/>
              <p:cNvSpPr>
                <a:spLocks/>
              </p:cNvSpPr>
              <p:nvPr/>
            </p:nvSpPr>
            <p:spPr bwMode="auto">
              <a:xfrm>
                <a:off x="4326" y="1092"/>
                <a:ext cx="18" cy="46"/>
              </a:xfrm>
              <a:custGeom>
                <a:avLst/>
                <a:gdLst>
                  <a:gd name="T0" fmla="*/ 0 w 127"/>
                  <a:gd name="T1" fmla="*/ 321 h 321"/>
                  <a:gd name="T2" fmla="*/ 0 w 127"/>
                  <a:gd name="T3" fmla="*/ 312 h 321"/>
                  <a:gd name="T4" fmla="*/ 43 w 127"/>
                  <a:gd name="T5" fmla="*/ 220 h 321"/>
                  <a:gd name="T6" fmla="*/ 76 w 127"/>
                  <a:gd name="T7" fmla="*/ 119 h 321"/>
                  <a:gd name="T8" fmla="*/ 118 w 127"/>
                  <a:gd name="T9" fmla="*/ 17 h 321"/>
                  <a:gd name="T10" fmla="*/ 127 w 127"/>
                  <a:gd name="T11" fmla="*/ 0 h 321"/>
                </a:gdLst>
                <a:ahLst/>
                <a:cxnLst>
                  <a:cxn ang="0">
                    <a:pos x="T0" y="T1"/>
                  </a:cxn>
                  <a:cxn ang="0">
                    <a:pos x="T2" y="T3"/>
                  </a:cxn>
                  <a:cxn ang="0">
                    <a:pos x="T4" y="T5"/>
                  </a:cxn>
                  <a:cxn ang="0">
                    <a:pos x="T6" y="T7"/>
                  </a:cxn>
                  <a:cxn ang="0">
                    <a:pos x="T8" y="T9"/>
                  </a:cxn>
                  <a:cxn ang="0">
                    <a:pos x="T10" y="T11"/>
                  </a:cxn>
                </a:cxnLst>
                <a:rect l="0" t="0" r="r" b="b"/>
                <a:pathLst>
                  <a:path w="127" h="321">
                    <a:moveTo>
                      <a:pt x="0" y="321"/>
                    </a:moveTo>
                    <a:lnTo>
                      <a:pt x="0" y="312"/>
                    </a:lnTo>
                    <a:lnTo>
                      <a:pt x="43" y="220"/>
                    </a:lnTo>
                    <a:lnTo>
                      <a:pt x="76" y="119"/>
                    </a:lnTo>
                    <a:lnTo>
                      <a:pt x="118" y="17"/>
                    </a:lnTo>
                    <a:lnTo>
                      <a:pt x="12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Freeform 152"/>
              <p:cNvSpPr>
                <a:spLocks/>
              </p:cNvSpPr>
              <p:nvPr/>
            </p:nvSpPr>
            <p:spPr bwMode="auto">
              <a:xfrm>
                <a:off x="4358" y="1053"/>
                <a:ext cx="26" cy="33"/>
              </a:xfrm>
              <a:custGeom>
                <a:avLst/>
                <a:gdLst>
                  <a:gd name="T0" fmla="*/ 0 w 185"/>
                  <a:gd name="T1" fmla="*/ 58 h 228"/>
                  <a:gd name="T2" fmla="*/ 17 w 185"/>
                  <a:gd name="T3" fmla="*/ 25 h 228"/>
                  <a:gd name="T4" fmla="*/ 60 w 185"/>
                  <a:gd name="T5" fmla="*/ 0 h 228"/>
                  <a:gd name="T6" fmla="*/ 93 w 185"/>
                  <a:gd name="T7" fmla="*/ 25 h 228"/>
                  <a:gd name="T8" fmla="*/ 135 w 185"/>
                  <a:gd name="T9" fmla="*/ 84 h 228"/>
                  <a:gd name="T10" fmla="*/ 177 w 185"/>
                  <a:gd name="T11" fmla="*/ 177 h 228"/>
                  <a:gd name="T12" fmla="*/ 185 w 185"/>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185" h="228">
                    <a:moveTo>
                      <a:pt x="0" y="58"/>
                    </a:moveTo>
                    <a:lnTo>
                      <a:pt x="17" y="25"/>
                    </a:lnTo>
                    <a:lnTo>
                      <a:pt x="60" y="0"/>
                    </a:lnTo>
                    <a:lnTo>
                      <a:pt x="93" y="25"/>
                    </a:lnTo>
                    <a:lnTo>
                      <a:pt x="135" y="84"/>
                    </a:lnTo>
                    <a:lnTo>
                      <a:pt x="177" y="177"/>
                    </a:lnTo>
                    <a:lnTo>
                      <a:pt x="185" y="22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Freeform 153"/>
              <p:cNvSpPr>
                <a:spLocks/>
              </p:cNvSpPr>
              <p:nvPr/>
            </p:nvSpPr>
            <p:spPr bwMode="auto">
              <a:xfrm>
                <a:off x="4396" y="1117"/>
                <a:ext cx="19" cy="46"/>
              </a:xfrm>
              <a:custGeom>
                <a:avLst/>
                <a:gdLst>
                  <a:gd name="T0" fmla="*/ 0 w 135"/>
                  <a:gd name="T1" fmla="*/ 0 h 320"/>
                  <a:gd name="T2" fmla="*/ 16 w 135"/>
                  <a:gd name="T3" fmla="*/ 43 h 320"/>
                  <a:gd name="T4" fmla="*/ 59 w 135"/>
                  <a:gd name="T5" fmla="*/ 135 h 320"/>
                  <a:gd name="T6" fmla="*/ 92 w 135"/>
                  <a:gd name="T7" fmla="*/ 220 h 320"/>
                  <a:gd name="T8" fmla="*/ 135 w 135"/>
                  <a:gd name="T9" fmla="*/ 320 h 320"/>
                </a:gdLst>
                <a:ahLst/>
                <a:cxnLst>
                  <a:cxn ang="0">
                    <a:pos x="T0" y="T1"/>
                  </a:cxn>
                  <a:cxn ang="0">
                    <a:pos x="T2" y="T3"/>
                  </a:cxn>
                  <a:cxn ang="0">
                    <a:pos x="T4" y="T5"/>
                  </a:cxn>
                  <a:cxn ang="0">
                    <a:pos x="T6" y="T7"/>
                  </a:cxn>
                  <a:cxn ang="0">
                    <a:pos x="T8" y="T9"/>
                  </a:cxn>
                </a:cxnLst>
                <a:rect l="0" t="0" r="r" b="b"/>
                <a:pathLst>
                  <a:path w="135" h="320">
                    <a:moveTo>
                      <a:pt x="0" y="0"/>
                    </a:moveTo>
                    <a:lnTo>
                      <a:pt x="16" y="43"/>
                    </a:lnTo>
                    <a:lnTo>
                      <a:pt x="59" y="135"/>
                    </a:lnTo>
                    <a:lnTo>
                      <a:pt x="92" y="220"/>
                    </a:lnTo>
                    <a:lnTo>
                      <a:pt x="135" y="32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Freeform 154"/>
              <p:cNvSpPr>
                <a:spLocks/>
              </p:cNvSpPr>
              <p:nvPr/>
            </p:nvSpPr>
            <p:spPr bwMode="auto">
              <a:xfrm>
                <a:off x="4424" y="1195"/>
                <a:ext cx="11" cy="50"/>
              </a:xfrm>
              <a:custGeom>
                <a:avLst/>
                <a:gdLst>
                  <a:gd name="T0" fmla="*/ 0 w 76"/>
                  <a:gd name="T1" fmla="*/ 0 h 346"/>
                  <a:gd name="T2" fmla="*/ 17 w 76"/>
                  <a:gd name="T3" fmla="*/ 51 h 346"/>
                  <a:gd name="T4" fmla="*/ 58 w 76"/>
                  <a:gd name="T5" fmla="*/ 244 h 346"/>
                  <a:gd name="T6" fmla="*/ 76 w 76"/>
                  <a:gd name="T7" fmla="*/ 346 h 346"/>
                </a:gdLst>
                <a:ahLst/>
                <a:cxnLst>
                  <a:cxn ang="0">
                    <a:pos x="T0" y="T1"/>
                  </a:cxn>
                  <a:cxn ang="0">
                    <a:pos x="T2" y="T3"/>
                  </a:cxn>
                  <a:cxn ang="0">
                    <a:pos x="T4" y="T5"/>
                  </a:cxn>
                  <a:cxn ang="0">
                    <a:pos x="T6" y="T7"/>
                  </a:cxn>
                </a:cxnLst>
                <a:rect l="0" t="0" r="r" b="b"/>
                <a:pathLst>
                  <a:path w="76" h="346">
                    <a:moveTo>
                      <a:pt x="0" y="0"/>
                    </a:moveTo>
                    <a:lnTo>
                      <a:pt x="17" y="51"/>
                    </a:lnTo>
                    <a:lnTo>
                      <a:pt x="58" y="244"/>
                    </a:lnTo>
                    <a:lnTo>
                      <a:pt x="76"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Freeform 155"/>
              <p:cNvSpPr>
                <a:spLocks/>
              </p:cNvSpPr>
              <p:nvPr/>
            </p:nvSpPr>
            <p:spPr bwMode="auto">
              <a:xfrm>
                <a:off x="4441" y="1277"/>
                <a:ext cx="7" cy="48"/>
              </a:xfrm>
              <a:custGeom>
                <a:avLst/>
                <a:gdLst>
                  <a:gd name="T0" fmla="*/ 0 w 51"/>
                  <a:gd name="T1" fmla="*/ 0 h 337"/>
                  <a:gd name="T2" fmla="*/ 17 w 51"/>
                  <a:gd name="T3" fmla="*/ 126 h 337"/>
                  <a:gd name="T4" fmla="*/ 51 w 51"/>
                  <a:gd name="T5" fmla="*/ 337 h 337"/>
                </a:gdLst>
                <a:ahLst/>
                <a:cxnLst>
                  <a:cxn ang="0">
                    <a:pos x="T0" y="T1"/>
                  </a:cxn>
                  <a:cxn ang="0">
                    <a:pos x="T2" y="T3"/>
                  </a:cxn>
                  <a:cxn ang="0">
                    <a:pos x="T4" y="T5"/>
                  </a:cxn>
                </a:cxnLst>
                <a:rect l="0" t="0" r="r" b="b"/>
                <a:pathLst>
                  <a:path w="51" h="337">
                    <a:moveTo>
                      <a:pt x="0" y="0"/>
                    </a:moveTo>
                    <a:lnTo>
                      <a:pt x="17" y="126"/>
                    </a:lnTo>
                    <a:lnTo>
                      <a:pt x="51" y="3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 name="Freeform 156"/>
              <p:cNvSpPr>
                <a:spLocks/>
              </p:cNvSpPr>
              <p:nvPr/>
            </p:nvSpPr>
            <p:spPr bwMode="auto">
              <a:xfrm>
                <a:off x="4453" y="1359"/>
                <a:ext cx="8" cy="49"/>
              </a:xfrm>
              <a:custGeom>
                <a:avLst/>
                <a:gdLst>
                  <a:gd name="T0" fmla="*/ 0 w 59"/>
                  <a:gd name="T1" fmla="*/ 0 h 345"/>
                  <a:gd name="T2" fmla="*/ 8 w 59"/>
                  <a:gd name="T3" fmla="*/ 51 h 345"/>
                  <a:gd name="T4" fmla="*/ 51 w 59"/>
                  <a:gd name="T5" fmla="*/ 287 h 345"/>
                  <a:gd name="T6" fmla="*/ 59 w 59"/>
                  <a:gd name="T7" fmla="*/ 345 h 345"/>
                </a:gdLst>
                <a:ahLst/>
                <a:cxnLst>
                  <a:cxn ang="0">
                    <a:pos x="T0" y="T1"/>
                  </a:cxn>
                  <a:cxn ang="0">
                    <a:pos x="T2" y="T3"/>
                  </a:cxn>
                  <a:cxn ang="0">
                    <a:pos x="T4" y="T5"/>
                  </a:cxn>
                  <a:cxn ang="0">
                    <a:pos x="T6" y="T7"/>
                  </a:cxn>
                </a:cxnLst>
                <a:rect l="0" t="0" r="r" b="b"/>
                <a:pathLst>
                  <a:path w="59" h="345">
                    <a:moveTo>
                      <a:pt x="0" y="0"/>
                    </a:moveTo>
                    <a:lnTo>
                      <a:pt x="8" y="51"/>
                    </a:lnTo>
                    <a:lnTo>
                      <a:pt x="51" y="287"/>
                    </a:lnTo>
                    <a:lnTo>
                      <a:pt x="59"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Freeform 157"/>
              <p:cNvSpPr>
                <a:spLocks/>
              </p:cNvSpPr>
              <p:nvPr/>
            </p:nvSpPr>
            <p:spPr bwMode="auto">
              <a:xfrm>
                <a:off x="4467" y="1441"/>
                <a:ext cx="10" cy="49"/>
              </a:xfrm>
              <a:custGeom>
                <a:avLst/>
                <a:gdLst>
                  <a:gd name="T0" fmla="*/ 0 w 67"/>
                  <a:gd name="T1" fmla="*/ 0 h 347"/>
                  <a:gd name="T2" fmla="*/ 25 w 67"/>
                  <a:gd name="T3" fmla="*/ 136 h 347"/>
                  <a:gd name="T4" fmla="*/ 67 w 67"/>
                  <a:gd name="T5" fmla="*/ 330 h 347"/>
                  <a:gd name="T6" fmla="*/ 67 w 67"/>
                  <a:gd name="T7" fmla="*/ 347 h 347"/>
                </a:gdLst>
                <a:ahLst/>
                <a:cxnLst>
                  <a:cxn ang="0">
                    <a:pos x="T0" y="T1"/>
                  </a:cxn>
                  <a:cxn ang="0">
                    <a:pos x="T2" y="T3"/>
                  </a:cxn>
                  <a:cxn ang="0">
                    <a:pos x="T4" y="T5"/>
                  </a:cxn>
                  <a:cxn ang="0">
                    <a:pos x="T6" y="T7"/>
                  </a:cxn>
                </a:cxnLst>
                <a:rect l="0" t="0" r="r" b="b"/>
                <a:pathLst>
                  <a:path w="67" h="347">
                    <a:moveTo>
                      <a:pt x="0" y="0"/>
                    </a:moveTo>
                    <a:lnTo>
                      <a:pt x="25" y="136"/>
                    </a:lnTo>
                    <a:lnTo>
                      <a:pt x="67" y="330"/>
                    </a:lnTo>
                    <a:lnTo>
                      <a:pt x="67" y="34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Freeform 158"/>
              <p:cNvSpPr>
                <a:spLocks/>
              </p:cNvSpPr>
              <p:nvPr/>
            </p:nvSpPr>
            <p:spPr bwMode="auto">
              <a:xfrm>
                <a:off x="4484" y="1523"/>
                <a:ext cx="8" cy="48"/>
              </a:xfrm>
              <a:custGeom>
                <a:avLst/>
                <a:gdLst>
                  <a:gd name="T0" fmla="*/ 0 w 58"/>
                  <a:gd name="T1" fmla="*/ 0 h 337"/>
                  <a:gd name="T2" fmla="*/ 25 w 58"/>
                  <a:gd name="T3" fmla="*/ 152 h 337"/>
                  <a:gd name="T4" fmla="*/ 58 w 58"/>
                  <a:gd name="T5" fmla="*/ 337 h 337"/>
                </a:gdLst>
                <a:ahLst/>
                <a:cxnLst>
                  <a:cxn ang="0">
                    <a:pos x="T0" y="T1"/>
                  </a:cxn>
                  <a:cxn ang="0">
                    <a:pos x="T2" y="T3"/>
                  </a:cxn>
                  <a:cxn ang="0">
                    <a:pos x="T4" y="T5"/>
                  </a:cxn>
                </a:cxnLst>
                <a:rect l="0" t="0" r="r" b="b"/>
                <a:pathLst>
                  <a:path w="58" h="337">
                    <a:moveTo>
                      <a:pt x="0" y="0"/>
                    </a:moveTo>
                    <a:lnTo>
                      <a:pt x="25" y="152"/>
                    </a:lnTo>
                    <a:lnTo>
                      <a:pt x="58" y="3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Freeform 159"/>
              <p:cNvSpPr>
                <a:spLocks/>
              </p:cNvSpPr>
              <p:nvPr/>
            </p:nvSpPr>
            <p:spPr bwMode="auto">
              <a:xfrm>
                <a:off x="4498" y="1605"/>
                <a:ext cx="8" cy="49"/>
              </a:xfrm>
              <a:custGeom>
                <a:avLst/>
                <a:gdLst>
                  <a:gd name="T0" fmla="*/ 0 w 51"/>
                  <a:gd name="T1" fmla="*/ 0 h 345"/>
                  <a:gd name="T2" fmla="*/ 0 w 51"/>
                  <a:gd name="T3" fmla="*/ 33 h 345"/>
                  <a:gd name="T4" fmla="*/ 33 w 51"/>
                  <a:gd name="T5" fmla="*/ 278 h 345"/>
                  <a:gd name="T6" fmla="*/ 51 w 51"/>
                  <a:gd name="T7" fmla="*/ 345 h 345"/>
                </a:gdLst>
                <a:ahLst/>
                <a:cxnLst>
                  <a:cxn ang="0">
                    <a:pos x="T0" y="T1"/>
                  </a:cxn>
                  <a:cxn ang="0">
                    <a:pos x="T2" y="T3"/>
                  </a:cxn>
                  <a:cxn ang="0">
                    <a:pos x="T4" y="T5"/>
                  </a:cxn>
                  <a:cxn ang="0">
                    <a:pos x="T6" y="T7"/>
                  </a:cxn>
                </a:cxnLst>
                <a:rect l="0" t="0" r="r" b="b"/>
                <a:pathLst>
                  <a:path w="51" h="345">
                    <a:moveTo>
                      <a:pt x="0" y="0"/>
                    </a:moveTo>
                    <a:lnTo>
                      <a:pt x="0" y="33"/>
                    </a:lnTo>
                    <a:lnTo>
                      <a:pt x="33" y="278"/>
                    </a:lnTo>
                    <a:lnTo>
                      <a:pt x="51"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Freeform 160"/>
              <p:cNvSpPr>
                <a:spLocks/>
              </p:cNvSpPr>
              <p:nvPr/>
            </p:nvSpPr>
            <p:spPr bwMode="auto">
              <a:xfrm>
                <a:off x="4510" y="1687"/>
                <a:ext cx="9" cy="49"/>
              </a:xfrm>
              <a:custGeom>
                <a:avLst/>
                <a:gdLst>
                  <a:gd name="T0" fmla="*/ 0 w 59"/>
                  <a:gd name="T1" fmla="*/ 0 h 346"/>
                  <a:gd name="T2" fmla="*/ 33 w 59"/>
                  <a:gd name="T3" fmla="*/ 194 h 346"/>
                  <a:gd name="T4" fmla="*/ 59 w 59"/>
                  <a:gd name="T5" fmla="*/ 346 h 346"/>
                </a:gdLst>
                <a:ahLst/>
                <a:cxnLst>
                  <a:cxn ang="0">
                    <a:pos x="T0" y="T1"/>
                  </a:cxn>
                  <a:cxn ang="0">
                    <a:pos x="T2" y="T3"/>
                  </a:cxn>
                  <a:cxn ang="0">
                    <a:pos x="T4" y="T5"/>
                  </a:cxn>
                </a:cxnLst>
                <a:rect l="0" t="0" r="r" b="b"/>
                <a:pathLst>
                  <a:path w="59" h="346">
                    <a:moveTo>
                      <a:pt x="0" y="0"/>
                    </a:moveTo>
                    <a:lnTo>
                      <a:pt x="33" y="194"/>
                    </a:lnTo>
                    <a:lnTo>
                      <a:pt x="59"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Freeform 161"/>
              <p:cNvSpPr>
                <a:spLocks/>
              </p:cNvSpPr>
              <p:nvPr/>
            </p:nvSpPr>
            <p:spPr bwMode="auto">
              <a:xfrm>
                <a:off x="4525" y="1769"/>
                <a:ext cx="14" cy="48"/>
              </a:xfrm>
              <a:custGeom>
                <a:avLst/>
                <a:gdLst>
                  <a:gd name="T0" fmla="*/ 0 w 102"/>
                  <a:gd name="T1" fmla="*/ 0 h 337"/>
                  <a:gd name="T2" fmla="*/ 8 w 102"/>
                  <a:gd name="T3" fmla="*/ 33 h 337"/>
                  <a:gd name="T4" fmla="*/ 51 w 102"/>
                  <a:gd name="T5" fmla="*/ 185 h 337"/>
                  <a:gd name="T6" fmla="*/ 92 w 102"/>
                  <a:gd name="T7" fmla="*/ 312 h 337"/>
                  <a:gd name="T8" fmla="*/ 102 w 102"/>
                  <a:gd name="T9" fmla="*/ 337 h 337"/>
                </a:gdLst>
                <a:ahLst/>
                <a:cxnLst>
                  <a:cxn ang="0">
                    <a:pos x="T0" y="T1"/>
                  </a:cxn>
                  <a:cxn ang="0">
                    <a:pos x="T2" y="T3"/>
                  </a:cxn>
                  <a:cxn ang="0">
                    <a:pos x="T4" y="T5"/>
                  </a:cxn>
                  <a:cxn ang="0">
                    <a:pos x="T6" y="T7"/>
                  </a:cxn>
                  <a:cxn ang="0">
                    <a:pos x="T8" y="T9"/>
                  </a:cxn>
                </a:cxnLst>
                <a:rect l="0" t="0" r="r" b="b"/>
                <a:pathLst>
                  <a:path w="102" h="337">
                    <a:moveTo>
                      <a:pt x="0" y="0"/>
                    </a:moveTo>
                    <a:lnTo>
                      <a:pt x="8" y="33"/>
                    </a:lnTo>
                    <a:lnTo>
                      <a:pt x="51" y="185"/>
                    </a:lnTo>
                    <a:lnTo>
                      <a:pt x="92" y="312"/>
                    </a:lnTo>
                    <a:lnTo>
                      <a:pt x="102" y="3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Freeform 162"/>
              <p:cNvSpPr>
                <a:spLocks/>
              </p:cNvSpPr>
              <p:nvPr/>
            </p:nvSpPr>
            <p:spPr bwMode="auto">
              <a:xfrm>
                <a:off x="4553" y="1848"/>
                <a:ext cx="16" cy="46"/>
              </a:xfrm>
              <a:custGeom>
                <a:avLst/>
                <a:gdLst>
                  <a:gd name="T0" fmla="*/ 0 w 118"/>
                  <a:gd name="T1" fmla="*/ 0 h 320"/>
                  <a:gd name="T2" fmla="*/ 9 w 118"/>
                  <a:gd name="T3" fmla="*/ 33 h 320"/>
                  <a:gd name="T4" fmla="*/ 50 w 118"/>
                  <a:gd name="T5" fmla="*/ 126 h 320"/>
                  <a:gd name="T6" fmla="*/ 85 w 118"/>
                  <a:gd name="T7" fmla="*/ 236 h 320"/>
                  <a:gd name="T8" fmla="*/ 118 w 118"/>
                  <a:gd name="T9" fmla="*/ 320 h 320"/>
                </a:gdLst>
                <a:ahLst/>
                <a:cxnLst>
                  <a:cxn ang="0">
                    <a:pos x="T0" y="T1"/>
                  </a:cxn>
                  <a:cxn ang="0">
                    <a:pos x="T2" y="T3"/>
                  </a:cxn>
                  <a:cxn ang="0">
                    <a:pos x="T4" y="T5"/>
                  </a:cxn>
                  <a:cxn ang="0">
                    <a:pos x="T6" y="T7"/>
                  </a:cxn>
                  <a:cxn ang="0">
                    <a:pos x="T8" y="T9"/>
                  </a:cxn>
                </a:cxnLst>
                <a:rect l="0" t="0" r="r" b="b"/>
                <a:pathLst>
                  <a:path w="118" h="320">
                    <a:moveTo>
                      <a:pt x="0" y="0"/>
                    </a:moveTo>
                    <a:lnTo>
                      <a:pt x="9" y="33"/>
                    </a:lnTo>
                    <a:lnTo>
                      <a:pt x="50" y="126"/>
                    </a:lnTo>
                    <a:lnTo>
                      <a:pt x="85" y="236"/>
                    </a:lnTo>
                    <a:lnTo>
                      <a:pt x="118" y="32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Freeform 163"/>
              <p:cNvSpPr>
                <a:spLocks/>
              </p:cNvSpPr>
              <p:nvPr/>
            </p:nvSpPr>
            <p:spPr bwMode="auto">
              <a:xfrm>
                <a:off x="4586" y="1881"/>
                <a:ext cx="24" cy="40"/>
              </a:xfrm>
              <a:custGeom>
                <a:avLst/>
                <a:gdLst>
                  <a:gd name="T0" fmla="*/ 0 w 170"/>
                  <a:gd name="T1" fmla="*/ 285 h 285"/>
                  <a:gd name="T2" fmla="*/ 10 w 170"/>
                  <a:gd name="T3" fmla="*/ 285 h 285"/>
                  <a:gd name="T4" fmla="*/ 43 w 170"/>
                  <a:gd name="T5" fmla="*/ 269 h 285"/>
                  <a:gd name="T6" fmla="*/ 84 w 170"/>
                  <a:gd name="T7" fmla="*/ 210 h 285"/>
                  <a:gd name="T8" fmla="*/ 127 w 170"/>
                  <a:gd name="T9" fmla="*/ 109 h 285"/>
                  <a:gd name="T10" fmla="*/ 160 w 170"/>
                  <a:gd name="T11" fmla="*/ 8 h 285"/>
                  <a:gd name="T12" fmla="*/ 170 w 170"/>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170" h="285">
                    <a:moveTo>
                      <a:pt x="0" y="285"/>
                    </a:moveTo>
                    <a:lnTo>
                      <a:pt x="10" y="285"/>
                    </a:lnTo>
                    <a:lnTo>
                      <a:pt x="43" y="269"/>
                    </a:lnTo>
                    <a:lnTo>
                      <a:pt x="84" y="210"/>
                    </a:lnTo>
                    <a:lnTo>
                      <a:pt x="127" y="109"/>
                    </a:lnTo>
                    <a:lnTo>
                      <a:pt x="160" y="8"/>
                    </a:lnTo>
                    <a:lnTo>
                      <a:pt x="17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Freeform 164"/>
              <p:cNvSpPr>
                <a:spLocks/>
              </p:cNvSpPr>
              <p:nvPr/>
            </p:nvSpPr>
            <p:spPr bwMode="auto">
              <a:xfrm>
                <a:off x="4622" y="1802"/>
                <a:ext cx="18" cy="47"/>
              </a:xfrm>
              <a:custGeom>
                <a:avLst/>
                <a:gdLst>
                  <a:gd name="T0" fmla="*/ 0 w 126"/>
                  <a:gd name="T1" fmla="*/ 328 h 328"/>
                  <a:gd name="T2" fmla="*/ 25 w 126"/>
                  <a:gd name="T3" fmla="*/ 261 h 328"/>
                  <a:gd name="T4" fmla="*/ 66 w 126"/>
                  <a:gd name="T5" fmla="*/ 168 h 328"/>
                  <a:gd name="T6" fmla="*/ 101 w 126"/>
                  <a:gd name="T7" fmla="*/ 76 h 328"/>
                  <a:gd name="T8" fmla="*/ 126 w 126"/>
                  <a:gd name="T9" fmla="*/ 0 h 328"/>
                </a:gdLst>
                <a:ahLst/>
                <a:cxnLst>
                  <a:cxn ang="0">
                    <a:pos x="T0" y="T1"/>
                  </a:cxn>
                  <a:cxn ang="0">
                    <a:pos x="T2" y="T3"/>
                  </a:cxn>
                  <a:cxn ang="0">
                    <a:pos x="T4" y="T5"/>
                  </a:cxn>
                  <a:cxn ang="0">
                    <a:pos x="T6" y="T7"/>
                  </a:cxn>
                  <a:cxn ang="0">
                    <a:pos x="T8" y="T9"/>
                  </a:cxn>
                </a:cxnLst>
                <a:rect l="0" t="0" r="r" b="b"/>
                <a:pathLst>
                  <a:path w="126" h="328">
                    <a:moveTo>
                      <a:pt x="0" y="328"/>
                    </a:moveTo>
                    <a:lnTo>
                      <a:pt x="25" y="261"/>
                    </a:lnTo>
                    <a:lnTo>
                      <a:pt x="66" y="168"/>
                    </a:lnTo>
                    <a:lnTo>
                      <a:pt x="101" y="76"/>
                    </a:lnTo>
                    <a:lnTo>
                      <a:pt x="12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Freeform 165"/>
              <p:cNvSpPr>
                <a:spLocks/>
              </p:cNvSpPr>
              <p:nvPr/>
            </p:nvSpPr>
            <p:spPr bwMode="auto">
              <a:xfrm>
                <a:off x="4649" y="1721"/>
                <a:ext cx="10" cy="49"/>
              </a:xfrm>
              <a:custGeom>
                <a:avLst/>
                <a:gdLst>
                  <a:gd name="T0" fmla="*/ 0 w 68"/>
                  <a:gd name="T1" fmla="*/ 338 h 338"/>
                  <a:gd name="T2" fmla="*/ 33 w 68"/>
                  <a:gd name="T3" fmla="*/ 178 h 338"/>
                  <a:gd name="T4" fmla="*/ 68 w 68"/>
                  <a:gd name="T5" fmla="*/ 0 h 338"/>
                </a:gdLst>
                <a:ahLst/>
                <a:cxnLst>
                  <a:cxn ang="0">
                    <a:pos x="T0" y="T1"/>
                  </a:cxn>
                  <a:cxn ang="0">
                    <a:pos x="T2" y="T3"/>
                  </a:cxn>
                  <a:cxn ang="0">
                    <a:pos x="T4" y="T5"/>
                  </a:cxn>
                </a:cxnLst>
                <a:rect l="0" t="0" r="r" b="b"/>
                <a:pathLst>
                  <a:path w="68" h="338">
                    <a:moveTo>
                      <a:pt x="0" y="338"/>
                    </a:moveTo>
                    <a:lnTo>
                      <a:pt x="33" y="178"/>
                    </a:lnTo>
                    <a:lnTo>
                      <a:pt x="6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Freeform 166"/>
              <p:cNvSpPr>
                <a:spLocks/>
              </p:cNvSpPr>
              <p:nvPr/>
            </p:nvSpPr>
            <p:spPr bwMode="auto">
              <a:xfrm>
                <a:off x="4663" y="1640"/>
                <a:ext cx="9" cy="49"/>
              </a:xfrm>
              <a:custGeom>
                <a:avLst/>
                <a:gdLst>
                  <a:gd name="T0" fmla="*/ 0 w 59"/>
                  <a:gd name="T1" fmla="*/ 346 h 346"/>
                  <a:gd name="T2" fmla="*/ 8 w 59"/>
                  <a:gd name="T3" fmla="*/ 287 h 346"/>
                  <a:gd name="T4" fmla="*/ 51 w 59"/>
                  <a:gd name="T5" fmla="*/ 34 h 346"/>
                  <a:gd name="T6" fmla="*/ 59 w 59"/>
                  <a:gd name="T7" fmla="*/ 0 h 346"/>
                </a:gdLst>
                <a:ahLst/>
                <a:cxnLst>
                  <a:cxn ang="0">
                    <a:pos x="T0" y="T1"/>
                  </a:cxn>
                  <a:cxn ang="0">
                    <a:pos x="T2" y="T3"/>
                  </a:cxn>
                  <a:cxn ang="0">
                    <a:pos x="T4" y="T5"/>
                  </a:cxn>
                  <a:cxn ang="0">
                    <a:pos x="T6" y="T7"/>
                  </a:cxn>
                </a:cxnLst>
                <a:rect l="0" t="0" r="r" b="b"/>
                <a:pathLst>
                  <a:path w="59" h="346">
                    <a:moveTo>
                      <a:pt x="0" y="346"/>
                    </a:moveTo>
                    <a:lnTo>
                      <a:pt x="8" y="287"/>
                    </a:lnTo>
                    <a:lnTo>
                      <a:pt x="51" y="34"/>
                    </a:lnTo>
                    <a:lnTo>
                      <a:pt x="5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Freeform 167"/>
              <p:cNvSpPr>
                <a:spLocks/>
              </p:cNvSpPr>
              <p:nvPr/>
            </p:nvSpPr>
            <p:spPr bwMode="auto">
              <a:xfrm>
                <a:off x="4676" y="1557"/>
                <a:ext cx="9" cy="49"/>
              </a:xfrm>
              <a:custGeom>
                <a:avLst/>
                <a:gdLst>
                  <a:gd name="T0" fmla="*/ 0 w 60"/>
                  <a:gd name="T1" fmla="*/ 345 h 345"/>
                  <a:gd name="T2" fmla="*/ 35 w 60"/>
                  <a:gd name="T3" fmla="*/ 143 h 345"/>
                  <a:gd name="T4" fmla="*/ 60 w 60"/>
                  <a:gd name="T5" fmla="*/ 0 h 345"/>
                </a:gdLst>
                <a:ahLst/>
                <a:cxnLst>
                  <a:cxn ang="0">
                    <a:pos x="T0" y="T1"/>
                  </a:cxn>
                  <a:cxn ang="0">
                    <a:pos x="T2" y="T3"/>
                  </a:cxn>
                  <a:cxn ang="0">
                    <a:pos x="T4" y="T5"/>
                  </a:cxn>
                </a:cxnLst>
                <a:rect l="0" t="0" r="r" b="b"/>
                <a:pathLst>
                  <a:path w="60" h="345">
                    <a:moveTo>
                      <a:pt x="0" y="345"/>
                    </a:moveTo>
                    <a:lnTo>
                      <a:pt x="35" y="143"/>
                    </a:lnTo>
                    <a:lnTo>
                      <a:pt x="6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Freeform 168"/>
              <p:cNvSpPr>
                <a:spLocks/>
              </p:cNvSpPr>
              <p:nvPr/>
            </p:nvSpPr>
            <p:spPr bwMode="auto">
              <a:xfrm>
                <a:off x="4691" y="1476"/>
                <a:ext cx="10" cy="48"/>
              </a:xfrm>
              <a:custGeom>
                <a:avLst/>
                <a:gdLst>
                  <a:gd name="T0" fmla="*/ 0 w 68"/>
                  <a:gd name="T1" fmla="*/ 338 h 338"/>
                  <a:gd name="T2" fmla="*/ 10 w 68"/>
                  <a:gd name="T3" fmla="*/ 278 h 338"/>
                  <a:gd name="T4" fmla="*/ 51 w 68"/>
                  <a:gd name="T5" fmla="*/ 85 h 338"/>
                  <a:gd name="T6" fmla="*/ 68 w 68"/>
                  <a:gd name="T7" fmla="*/ 0 h 338"/>
                </a:gdLst>
                <a:ahLst/>
                <a:cxnLst>
                  <a:cxn ang="0">
                    <a:pos x="T0" y="T1"/>
                  </a:cxn>
                  <a:cxn ang="0">
                    <a:pos x="T2" y="T3"/>
                  </a:cxn>
                  <a:cxn ang="0">
                    <a:pos x="T4" y="T5"/>
                  </a:cxn>
                  <a:cxn ang="0">
                    <a:pos x="T6" y="T7"/>
                  </a:cxn>
                </a:cxnLst>
                <a:rect l="0" t="0" r="r" b="b"/>
                <a:pathLst>
                  <a:path w="68" h="338">
                    <a:moveTo>
                      <a:pt x="0" y="338"/>
                    </a:moveTo>
                    <a:lnTo>
                      <a:pt x="10" y="278"/>
                    </a:lnTo>
                    <a:lnTo>
                      <a:pt x="51" y="85"/>
                    </a:lnTo>
                    <a:lnTo>
                      <a:pt x="6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Freeform 169"/>
              <p:cNvSpPr>
                <a:spLocks/>
              </p:cNvSpPr>
              <p:nvPr/>
            </p:nvSpPr>
            <p:spPr bwMode="auto">
              <a:xfrm>
                <a:off x="4707" y="1394"/>
                <a:ext cx="9" cy="49"/>
              </a:xfrm>
              <a:custGeom>
                <a:avLst/>
                <a:gdLst>
                  <a:gd name="T0" fmla="*/ 0 w 68"/>
                  <a:gd name="T1" fmla="*/ 346 h 346"/>
                  <a:gd name="T2" fmla="*/ 17 w 68"/>
                  <a:gd name="T3" fmla="*/ 261 h 346"/>
                  <a:gd name="T4" fmla="*/ 60 w 68"/>
                  <a:gd name="T5" fmla="*/ 43 h 346"/>
                  <a:gd name="T6" fmla="*/ 68 w 68"/>
                  <a:gd name="T7" fmla="*/ 0 h 346"/>
                </a:gdLst>
                <a:ahLst/>
                <a:cxnLst>
                  <a:cxn ang="0">
                    <a:pos x="T0" y="T1"/>
                  </a:cxn>
                  <a:cxn ang="0">
                    <a:pos x="T2" y="T3"/>
                  </a:cxn>
                  <a:cxn ang="0">
                    <a:pos x="T4" y="T5"/>
                  </a:cxn>
                  <a:cxn ang="0">
                    <a:pos x="T6" y="T7"/>
                  </a:cxn>
                </a:cxnLst>
                <a:rect l="0" t="0" r="r" b="b"/>
                <a:pathLst>
                  <a:path w="68" h="346">
                    <a:moveTo>
                      <a:pt x="0" y="346"/>
                    </a:moveTo>
                    <a:lnTo>
                      <a:pt x="17" y="261"/>
                    </a:lnTo>
                    <a:lnTo>
                      <a:pt x="60" y="43"/>
                    </a:lnTo>
                    <a:lnTo>
                      <a:pt x="6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Freeform 170"/>
              <p:cNvSpPr>
                <a:spLocks/>
              </p:cNvSpPr>
              <p:nvPr/>
            </p:nvSpPr>
            <p:spPr bwMode="auto">
              <a:xfrm>
                <a:off x="4721" y="1311"/>
                <a:ext cx="8" cy="49"/>
              </a:xfrm>
              <a:custGeom>
                <a:avLst/>
                <a:gdLst>
                  <a:gd name="T0" fmla="*/ 0 w 59"/>
                  <a:gd name="T1" fmla="*/ 345 h 345"/>
                  <a:gd name="T2" fmla="*/ 35 w 59"/>
                  <a:gd name="T3" fmla="*/ 143 h 345"/>
                  <a:gd name="T4" fmla="*/ 59 w 59"/>
                  <a:gd name="T5" fmla="*/ 0 h 345"/>
                </a:gdLst>
                <a:ahLst/>
                <a:cxnLst>
                  <a:cxn ang="0">
                    <a:pos x="T0" y="T1"/>
                  </a:cxn>
                  <a:cxn ang="0">
                    <a:pos x="T2" y="T3"/>
                  </a:cxn>
                  <a:cxn ang="0">
                    <a:pos x="T4" y="T5"/>
                  </a:cxn>
                </a:cxnLst>
                <a:rect l="0" t="0" r="r" b="b"/>
                <a:pathLst>
                  <a:path w="59" h="345">
                    <a:moveTo>
                      <a:pt x="0" y="345"/>
                    </a:moveTo>
                    <a:lnTo>
                      <a:pt x="35" y="143"/>
                    </a:lnTo>
                    <a:lnTo>
                      <a:pt x="5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Freeform 171"/>
              <p:cNvSpPr>
                <a:spLocks/>
              </p:cNvSpPr>
              <p:nvPr/>
            </p:nvSpPr>
            <p:spPr bwMode="auto">
              <a:xfrm>
                <a:off x="4734" y="1229"/>
                <a:ext cx="9" cy="49"/>
              </a:xfrm>
              <a:custGeom>
                <a:avLst/>
                <a:gdLst>
                  <a:gd name="T0" fmla="*/ 0 w 59"/>
                  <a:gd name="T1" fmla="*/ 346 h 346"/>
                  <a:gd name="T2" fmla="*/ 16 w 59"/>
                  <a:gd name="T3" fmla="*/ 228 h 346"/>
                  <a:gd name="T4" fmla="*/ 51 w 59"/>
                  <a:gd name="T5" fmla="*/ 8 h 346"/>
                  <a:gd name="T6" fmla="*/ 59 w 59"/>
                  <a:gd name="T7" fmla="*/ 0 h 346"/>
                </a:gdLst>
                <a:ahLst/>
                <a:cxnLst>
                  <a:cxn ang="0">
                    <a:pos x="T0" y="T1"/>
                  </a:cxn>
                  <a:cxn ang="0">
                    <a:pos x="T2" y="T3"/>
                  </a:cxn>
                  <a:cxn ang="0">
                    <a:pos x="T4" y="T5"/>
                  </a:cxn>
                  <a:cxn ang="0">
                    <a:pos x="T6" y="T7"/>
                  </a:cxn>
                </a:cxnLst>
                <a:rect l="0" t="0" r="r" b="b"/>
                <a:pathLst>
                  <a:path w="59" h="346">
                    <a:moveTo>
                      <a:pt x="0" y="346"/>
                    </a:moveTo>
                    <a:lnTo>
                      <a:pt x="16" y="228"/>
                    </a:lnTo>
                    <a:lnTo>
                      <a:pt x="51" y="8"/>
                    </a:lnTo>
                    <a:lnTo>
                      <a:pt x="5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Freeform 172"/>
              <p:cNvSpPr>
                <a:spLocks/>
              </p:cNvSpPr>
              <p:nvPr/>
            </p:nvSpPr>
            <p:spPr bwMode="auto">
              <a:xfrm>
                <a:off x="4749" y="1150"/>
                <a:ext cx="15" cy="46"/>
              </a:xfrm>
              <a:custGeom>
                <a:avLst/>
                <a:gdLst>
                  <a:gd name="T0" fmla="*/ 0 w 110"/>
                  <a:gd name="T1" fmla="*/ 328 h 328"/>
                  <a:gd name="T2" fmla="*/ 34 w 110"/>
                  <a:gd name="T3" fmla="*/ 219 h 328"/>
                  <a:gd name="T4" fmla="*/ 67 w 110"/>
                  <a:gd name="T5" fmla="*/ 92 h 328"/>
                  <a:gd name="T6" fmla="*/ 110 w 110"/>
                  <a:gd name="T7" fmla="*/ 0 h 328"/>
                </a:gdLst>
                <a:ahLst/>
                <a:cxnLst>
                  <a:cxn ang="0">
                    <a:pos x="T0" y="T1"/>
                  </a:cxn>
                  <a:cxn ang="0">
                    <a:pos x="T2" y="T3"/>
                  </a:cxn>
                  <a:cxn ang="0">
                    <a:pos x="T4" y="T5"/>
                  </a:cxn>
                  <a:cxn ang="0">
                    <a:pos x="T6" y="T7"/>
                  </a:cxn>
                </a:cxnLst>
                <a:rect l="0" t="0" r="r" b="b"/>
                <a:pathLst>
                  <a:path w="110" h="328">
                    <a:moveTo>
                      <a:pt x="0" y="328"/>
                    </a:moveTo>
                    <a:lnTo>
                      <a:pt x="34" y="219"/>
                    </a:lnTo>
                    <a:lnTo>
                      <a:pt x="67" y="92"/>
                    </a:lnTo>
                    <a:lnTo>
                      <a:pt x="11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Freeform 173"/>
              <p:cNvSpPr>
                <a:spLocks/>
              </p:cNvSpPr>
              <p:nvPr/>
            </p:nvSpPr>
            <p:spPr bwMode="auto">
              <a:xfrm>
                <a:off x="4778" y="1072"/>
                <a:ext cx="18" cy="46"/>
              </a:xfrm>
              <a:custGeom>
                <a:avLst/>
                <a:gdLst>
                  <a:gd name="T0" fmla="*/ 0 w 126"/>
                  <a:gd name="T1" fmla="*/ 320 h 320"/>
                  <a:gd name="T2" fmla="*/ 25 w 126"/>
                  <a:gd name="T3" fmla="*/ 262 h 320"/>
                  <a:gd name="T4" fmla="*/ 68 w 126"/>
                  <a:gd name="T5" fmla="*/ 152 h 320"/>
                  <a:gd name="T6" fmla="*/ 101 w 126"/>
                  <a:gd name="T7" fmla="*/ 51 h 320"/>
                  <a:gd name="T8" fmla="*/ 126 w 126"/>
                  <a:gd name="T9" fmla="*/ 0 h 320"/>
                </a:gdLst>
                <a:ahLst/>
                <a:cxnLst>
                  <a:cxn ang="0">
                    <a:pos x="T0" y="T1"/>
                  </a:cxn>
                  <a:cxn ang="0">
                    <a:pos x="T2" y="T3"/>
                  </a:cxn>
                  <a:cxn ang="0">
                    <a:pos x="T4" y="T5"/>
                  </a:cxn>
                  <a:cxn ang="0">
                    <a:pos x="T6" y="T7"/>
                  </a:cxn>
                  <a:cxn ang="0">
                    <a:pos x="T8" y="T9"/>
                  </a:cxn>
                </a:cxnLst>
                <a:rect l="0" t="0" r="r" b="b"/>
                <a:pathLst>
                  <a:path w="126" h="320">
                    <a:moveTo>
                      <a:pt x="0" y="320"/>
                    </a:moveTo>
                    <a:lnTo>
                      <a:pt x="25" y="262"/>
                    </a:lnTo>
                    <a:lnTo>
                      <a:pt x="68" y="152"/>
                    </a:lnTo>
                    <a:lnTo>
                      <a:pt x="101" y="51"/>
                    </a:lnTo>
                    <a:lnTo>
                      <a:pt x="12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Freeform 174"/>
              <p:cNvSpPr>
                <a:spLocks/>
              </p:cNvSpPr>
              <p:nvPr/>
            </p:nvSpPr>
            <p:spPr bwMode="auto">
              <a:xfrm>
                <a:off x="4816" y="1060"/>
                <a:ext cx="19" cy="46"/>
              </a:xfrm>
              <a:custGeom>
                <a:avLst/>
                <a:gdLst>
                  <a:gd name="T0" fmla="*/ 0 w 135"/>
                  <a:gd name="T1" fmla="*/ 0 h 320"/>
                  <a:gd name="T2" fmla="*/ 26 w 135"/>
                  <a:gd name="T3" fmla="*/ 43 h 320"/>
                  <a:gd name="T4" fmla="*/ 67 w 135"/>
                  <a:gd name="T5" fmla="*/ 135 h 320"/>
                  <a:gd name="T6" fmla="*/ 100 w 135"/>
                  <a:gd name="T7" fmla="*/ 236 h 320"/>
                  <a:gd name="T8" fmla="*/ 135 w 135"/>
                  <a:gd name="T9" fmla="*/ 320 h 320"/>
                </a:gdLst>
                <a:ahLst/>
                <a:cxnLst>
                  <a:cxn ang="0">
                    <a:pos x="T0" y="T1"/>
                  </a:cxn>
                  <a:cxn ang="0">
                    <a:pos x="T2" y="T3"/>
                  </a:cxn>
                  <a:cxn ang="0">
                    <a:pos x="T4" y="T5"/>
                  </a:cxn>
                  <a:cxn ang="0">
                    <a:pos x="T6" y="T7"/>
                  </a:cxn>
                  <a:cxn ang="0">
                    <a:pos x="T8" y="T9"/>
                  </a:cxn>
                </a:cxnLst>
                <a:rect l="0" t="0" r="r" b="b"/>
                <a:pathLst>
                  <a:path w="135" h="320">
                    <a:moveTo>
                      <a:pt x="0" y="0"/>
                    </a:moveTo>
                    <a:lnTo>
                      <a:pt x="26" y="43"/>
                    </a:lnTo>
                    <a:lnTo>
                      <a:pt x="67" y="135"/>
                    </a:lnTo>
                    <a:lnTo>
                      <a:pt x="100" y="236"/>
                    </a:lnTo>
                    <a:lnTo>
                      <a:pt x="135" y="32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Freeform 175"/>
              <p:cNvSpPr>
                <a:spLocks/>
              </p:cNvSpPr>
              <p:nvPr/>
            </p:nvSpPr>
            <p:spPr bwMode="auto">
              <a:xfrm>
                <a:off x="4849" y="1138"/>
                <a:ext cx="15" cy="46"/>
              </a:xfrm>
              <a:custGeom>
                <a:avLst/>
                <a:gdLst>
                  <a:gd name="T0" fmla="*/ 0 w 109"/>
                  <a:gd name="T1" fmla="*/ 0 h 328"/>
                  <a:gd name="T2" fmla="*/ 34 w 109"/>
                  <a:gd name="T3" fmla="*/ 84 h 328"/>
                  <a:gd name="T4" fmla="*/ 76 w 109"/>
                  <a:gd name="T5" fmla="*/ 186 h 328"/>
                  <a:gd name="T6" fmla="*/ 109 w 109"/>
                  <a:gd name="T7" fmla="*/ 303 h 328"/>
                  <a:gd name="T8" fmla="*/ 109 w 109"/>
                  <a:gd name="T9" fmla="*/ 328 h 328"/>
                </a:gdLst>
                <a:ahLst/>
                <a:cxnLst>
                  <a:cxn ang="0">
                    <a:pos x="T0" y="T1"/>
                  </a:cxn>
                  <a:cxn ang="0">
                    <a:pos x="T2" y="T3"/>
                  </a:cxn>
                  <a:cxn ang="0">
                    <a:pos x="T4" y="T5"/>
                  </a:cxn>
                  <a:cxn ang="0">
                    <a:pos x="T6" y="T7"/>
                  </a:cxn>
                  <a:cxn ang="0">
                    <a:pos x="T8" y="T9"/>
                  </a:cxn>
                </a:cxnLst>
                <a:rect l="0" t="0" r="r" b="b"/>
                <a:pathLst>
                  <a:path w="109" h="328">
                    <a:moveTo>
                      <a:pt x="0" y="0"/>
                    </a:moveTo>
                    <a:lnTo>
                      <a:pt x="34" y="84"/>
                    </a:lnTo>
                    <a:lnTo>
                      <a:pt x="76" y="186"/>
                    </a:lnTo>
                    <a:lnTo>
                      <a:pt x="109" y="303"/>
                    </a:lnTo>
                    <a:lnTo>
                      <a:pt x="109" y="32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Freeform 176"/>
              <p:cNvSpPr>
                <a:spLocks/>
              </p:cNvSpPr>
              <p:nvPr/>
            </p:nvSpPr>
            <p:spPr bwMode="auto">
              <a:xfrm>
                <a:off x="4873" y="1217"/>
                <a:ext cx="8" cy="49"/>
              </a:xfrm>
              <a:custGeom>
                <a:avLst/>
                <a:gdLst>
                  <a:gd name="T0" fmla="*/ 0 w 59"/>
                  <a:gd name="T1" fmla="*/ 0 h 346"/>
                  <a:gd name="T2" fmla="*/ 16 w 59"/>
                  <a:gd name="T3" fmla="*/ 92 h 346"/>
                  <a:gd name="T4" fmla="*/ 59 w 59"/>
                  <a:gd name="T5" fmla="*/ 312 h 346"/>
                  <a:gd name="T6" fmla="*/ 59 w 59"/>
                  <a:gd name="T7" fmla="*/ 346 h 346"/>
                </a:gdLst>
                <a:ahLst/>
                <a:cxnLst>
                  <a:cxn ang="0">
                    <a:pos x="T0" y="T1"/>
                  </a:cxn>
                  <a:cxn ang="0">
                    <a:pos x="T2" y="T3"/>
                  </a:cxn>
                  <a:cxn ang="0">
                    <a:pos x="T4" y="T5"/>
                  </a:cxn>
                  <a:cxn ang="0">
                    <a:pos x="T6" y="T7"/>
                  </a:cxn>
                </a:cxnLst>
                <a:rect l="0" t="0" r="r" b="b"/>
                <a:pathLst>
                  <a:path w="59" h="346">
                    <a:moveTo>
                      <a:pt x="0" y="0"/>
                    </a:moveTo>
                    <a:lnTo>
                      <a:pt x="16" y="92"/>
                    </a:lnTo>
                    <a:lnTo>
                      <a:pt x="59" y="312"/>
                    </a:lnTo>
                    <a:lnTo>
                      <a:pt x="59"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Freeform 177"/>
              <p:cNvSpPr>
                <a:spLocks/>
              </p:cNvSpPr>
              <p:nvPr/>
            </p:nvSpPr>
            <p:spPr bwMode="auto">
              <a:xfrm>
                <a:off x="4886" y="1299"/>
                <a:ext cx="8" cy="48"/>
              </a:xfrm>
              <a:custGeom>
                <a:avLst/>
                <a:gdLst>
                  <a:gd name="T0" fmla="*/ 0 w 59"/>
                  <a:gd name="T1" fmla="*/ 0 h 336"/>
                  <a:gd name="T2" fmla="*/ 43 w 59"/>
                  <a:gd name="T3" fmla="*/ 227 h 336"/>
                  <a:gd name="T4" fmla="*/ 59 w 59"/>
                  <a:gd name="T5" fmla="*/ 336 h 336"/>
                </a:gdLst>
                <a:ahLst/>
                <a:cxnLst>
                  <a:cxn ang="0">
                    <a:pos x="T0" y="T1"/>
                  </a:cxn>
                  <a:cxn ang="0">
                    <a:pos x="T2" y="T3"/>
                  </a:cxn>
                  <a:cxn ang="0">
                    <a:pos x="T4" y="T5"/>
                  </a:cxn>
                </a:cxnLst>
                <a:rect l="0" t="0" r="r" b="b"/>
                <a:pathLst>
                  <a:path w="59" h="336">
                    <a:moveTo>
                      <a:pt x="0" y="0"/>
                    </a:moveTo>
                    <a:lnTo>
                      <a:pt x="43" y="227"/>
                    </a:lnTo>
                    <a:lnTo>
                      <a:pt x="59" y="33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Freeform 178"/>
              <p:cNvSpPr>
                <a:spLocks/>
              </p:cNvSpPr>
              <p:nvPr/>
            </p:nvSpPr>
            <p:spPr bwMode="auto">
              <a:xfrm>
                <a:off x="4900" y="1381"/>
                <a:ext cx="8" cy="49"/>
              </a:xfrm>
              <a:custGeom>
                <a:avLst/>
                <a:gdLst>
                  <a:gd name="T0" fmla="*/ 0 w 51"/>
                  <a:gd name="T1" fmla="*/ 0 h 346"/>
                  <a:gd name="T2" fmla="*/ 18 w 51"/>
                  <a:gd name="T3" fmla="*/ 136 h 346"/>
                  <a:gd name="T4" fmla="*/ 51 w 51"/>
                  <a:gd name="T5" fmla="*/ 346 h 346"/>
                </a:gdLst>
                <a:ahLst/>
                <a:cxnLst>
                  <a:cxn ang="0">
                    <a:pos x="T0" y="T1"/>
                  </a:cxn>
                  <a:cxn ang="0">
                    <a:pos x="T2" y="T3"/>
                  </a:cxn>
                  <a:cxn ang="0">
                    <a:pos x="T4" y="T5"/>
                  </a:cxn>
                </a:cxnLst>
                <a:rect l="0" t="0" r="r" b="b"/>
                <a:pathLst>
                  <a:path w="51" h="346">
                    <a:moveTo>
                      <a:pt x="0" y="0"/>
                    </a:moveTo>
                    <a:lnTo>
                      <a:pt x="18" y="136"/>
                    </a:lnTo>
                    <a:lnTo>
                      <a:pt x="51"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Freeform 179"/>
              <p:cNvSpPr>
                <a:spLocks/>
              </p:cNvSpPr>
              <p:nvPr/>
            </p:nvSpPr>
            <p:spPr bwMode="auto">
              <a:xfrm>
                <a:off x="4915" y="1463"/>
                <a:ext cx="9" cy="49"/>
              </a:xfrm>
              <a:custGeom>
                <a:avLst/>
                <a:gdLst>
                  <a:gd name="T0" fmla="*/ 0 w 66"/>
                  <a:gd name="T1" fmla="*/ 0 h 346"/>
                  <a:gd name="T2" fmla="*/ 33 w 66"/>
                  <a:gd name="T3" fmla="*/ 178 h 346"/>
                  <a:gd name="T4" fmla="*/ 66 w 66"/>
                  <a:gd name="T5" fmla="*/ 346 h 346"/>
                </a:gdLst>
                <a:ahLst/>
                <a:cxnLst>
                  <a:cxn ang="0">
                    <a:pos x="T0" y="T1"/>
                  </a:cxn>
                  <a:cxn ang="0">
                    <a:pos x="T2" y="T3"/>
                  </a:cxn>
                  <a:cxn ang="0">
                    <a:pos x="T4" y="T5"/>
                  </a:cxn>
                </a:cxnLst>
                <a:rect l="0" t="0" r="r" b="b"/>
                <a:pathLst>
                  <a:path w="66" h="346">
                    <a:moveTo>
                      <a:pt x="0" y="0"/>
                    </a:moveTo>
                    <a:lnTo>
                      <a:pt x="33" y="178"/>
                    </a:lnTo>
                    <a:lnTo>
                      <a:pt x="66"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Freeform 180"/>
              <p:cNvSpPr>
                <a:spLocks/>
              </p:cNvSpPr>
              <p:nvPr/>
            </p:nvSpPr>
            <p:spPr bwMode="auto">
              <a:xfrm>
                <a:off x="4930" y="1545"/>
                <a:ext cx="9" cy="48"/>
              </a:xfrm>
              <a:custGeom>
                <a:avLst/>
                <a:gdLst>
                  <a:gd name="T0" fmla="*/ 0 w 59"/>
                  <a:gd name="T1" fmla="*/ 0 h 337"/>
                  <a:gd name="T2" fmla="*/ 0 w 59"/>
                  <a:gd name="T3" fmla="*/ 8 h 337"/>
                  <a:gd name="T4" fmla="*/ 42 w 59"/>
                  <a:gd name="T5" fmla="*/ 227 h 337"/>
                  <a:gd name="T6" fmla="*/ 59 w 59"/>
                  <a:gd name="T7" fmla="*/ 337 h 337"/>
                </a:gdLst>
                <a:ahLst/>
                <a:cxnLst>
                  <a:cxn ang="0">
                    <a:pos x="T0" y="T1"/>
                  </a:cxn>
                  <a:cxn ang="0">
                    <a:pos x="T2" y="T3"/>
                  </a:cxn>
                  <a:cxn ang="0">
                    <a:pos x="T4" y="T5"/>
                  </a:cxn>
                  <a:cxn ang="0">
                    <a:pos x="T6" y="T7"/>
                  </a:cxn>
                </a:cxnLst>
                <a:rect l="0" t="0" r="r" b="b"/>
                <a:pathLst>
                  <a:path w="59" h="337">
                    <a:moveTo>
                      <a:pt x="0" y="0"/>
                    </a:moveTo>
                    <a:lnTo>
                      <a:pt x="0" y="8"/>
                    </a:lnTo>
                    <a:lnTo>
                      <a:pt x="42" y="227"/>
                    </a:lnTo>
                    <a:lnTo>
                      <a:pt x="59" y="3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Freeform 181"/>
              <p:cNvSpPr>
                <a:spLocks/>
              </p:cNvSpPr>
              <p:nvPr/>
            </p:nvSpPr>
            <p:spPr bwMode="auto">
              <a:xfrm>
                <a:off x="4944" y="1626"/>
                <a:ext cx="8" cy="50"/>
              </a:xfrm>
              <a:custGeom>
                <a:avLst/>
                <a:gdLst>
                  <a:gd name="T0" fmla="*/ 0 w 59"/>
                  <a:gd name="T1" fmla="*/ 0 h 345"/>
                  <a:gd name="T2" fmla="*/ 25 w 59"/>
                  <a:gd name="T3" fmla="*/ 135 h 345"/>
                  <a:gd name="T4" fmla="*/ 59 w 59"/>
                  <a:gd name="T5" fmla="*/ 345 h 345"/>
                </a:gdLst>
                <a:ahLst/>
                <a:cxnLst>
                  <a:cxn ang="0">
                    <a:pos x="T0" y="T1"/>
                  </a:cxn>
                  <a:cxn ang="0">
                    <a:pos x="T2" y="T3"/>
                  </a:cxn>
                  <a:cxn ang="0">
                    <a:pos x="T4" y="T5"/>
                  </a:cxn>
                </a:cxnLst>
                <a:rect l="0" t="0" r="r" b="b"/>
                <a:pathLst>
                  <a:path w="59" h="345">
                    <a:moveTo>
                      <a:pt x="0" y="0"/>
                    </a:moveTo>
                    <a:lnTo>
                      <a:pt x="25" y="135"/>
                    </a:lnTo>
                    <a:lnTo>
                      <a:pt x="59"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Freeform 182"/>
              <p:cNvSpPr>
                <a:spLocks/>
              </p:cNvSpPr>
              <p:nvPr/>
            </p:nvSpPr>
            <p:spPr bwMode="auto">
              <a:xfrm>
                <a:off x="4957" y="1708"/>
                <a:ext cx="10" cy="50"/>
              </a:xfrm>
              <a:custGeom>
                <a:avLst/>
                <a:gdLst>
                  <a:gd name="T0" fmla="*/ 0 w 68"/>
                  <a:gd name="T1" fmla="*/ 0 h 346"/>
                  <a:gd name="T2" fmla="*/ 8 w 68"/>
                  <a:gd name="T3" fmla="*/ 51 h 346"/>
                  <a:gd name="T4" fmla="*/ 51 w 68"/>
                  <a:gd name="T5" fmla="*/ 270 h 346"/>
                  <a:gd name="T6" fmla="*/ 68 w 68"/>
                  <a:gd name="T7" fmla="*/ 346 h 346"/>
                </a:gdLst>
                <a:ahLst/>
                <a:cxnLst>
                  <a:cxn ang="0">
                    <a:pos x="T0" y="T1"/>
                  </a:cxn>
                  <a:cxn ang="0">
                    <a:pos x="T2" y="T3"/>
                  </a:cxn>
                  <a:cxn ang="0">
                    <a:pos x="T4" y="T5"/>
                  </a:cxn>
                  <a:cxn ang="0">
                    <a:pos x="T6" y="T7"/>
                  </a:cxn>
                </a:cxnLst>
                <a:rect l="0" t="0" r="r" b="b"/>
                <a:pathLst>
                  <a:path w="68" h="346">
                    <a:moveTo>
                      <a:pt x="0" y="0"/>
                    </a:moveTo>
                    <a:lnTo>
                      <a:pt x="8" y="51"/>
                    </a:lnTo>
                    <a:lnTo>
                      <a:pt x="51" y="270"/>
                    </a:lnTo>
                    <a:lnTo>
                      <a:pt x="68"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Freeform 183"/>
              <p:cNvSpPr>
                <a:spLocks/>
              </p:cNvSpPr>
              <p:nvPr/>
            </p:nvSpPr>
            <p:spPr bwMode="auto">
              <a:xfrm>
                <a:off x="4974" y="1790"/>
                <a:ext cx="17" cy="47"/>
              </a:xfrm>
              <a:custGeom>
                <a:avLst/>
                <a:gdLst>
                  <a:gd name="T0" fmla="*/ 0 w 117"/>
                  <a:gd name="T1" fmla="*/ 0 h 330"/>
                  <a:gd name="T2" fmla="*/ 8 w 117"/>
                  <a:gd name="T3" fmla="*/ 35 h 330"/>
                  <a:gd name="T4" fmla="*/ 41 w 117"/>
                  <a:gd name="T5" fmla="*/ 162 h 330"/>
                  <a:gd name="T6" fmla="*/ 84 w 117"/>
                  <a:gd name="T7" fmla="*/ 262 h 330"/>
                  <a:gd name="T8" fmla="*/ 117 w 117"/>
                  <a:gd name="T9" fmla="*/ 330 h 330"/>
                </a:gdLst>
                <a:ahLst/>
                <a:cxnLst>
                  <a:cxn ang="0">
                    <a:pos x="T0" y="T1"/>
                  </a:cxn>
                  <a:cxn ang="0">
                    <a:pos x="T2" y="T3"/>
                  </a:cxn>
                  <a:cxn ang="0">
                    <a:pos x="T4" y="T5"/>
                  </a:cxn>
                  <a:cxn ang="0">
                    <a:pos x="T6" y="T7"/>
                  </a:cxn>
                  <a:cxn ang="0">
                    <a:pos x="T8" y="T9"/>
                  </a:cxn>
                </a:cxnLst>
                <a:rect l="0" t="0" r="r" b="b"/>
                <a:pathLst>
                  <a:path w="117" h="330">
                    <a:moveTo>
                      <a:pt x="0" y="0"/>
                    </a:moveTo>
                    <a:lnTo>
                      <a:pt x="8" y="35"/>
                    </a:lnTo>
                    <a:lnTo>
                      <a:pt x="41" y="162"/>
                    </a:lnTo>
                    <a:lnTo>
                      <a:pt x="84" y="262"/>
                    </a:lnTo>
                    <a:lnTo>
                      <a:pt x="117" y="3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Freeform 184"/>
              <p:cNvSpPr>
                <a:spLocks/>
              </p:cNvSpPr>
              <p:nvPr/>
            </p:nvSpPr>
            <p:spPr bwMode="auto">
              <a:xfrm>
                <a:off x="5004" y="1867"/>
                <a:ext cx="18" cy="47"/>
              </a:xfrm>
              <a:custGeom>
                <a:avLst/>
                <a:gdLst>
                  <a:gd name="T0" fmla="*/ 0 w 126"/>
                  <a:gd name="T1" fmla="*/ 0 h 330"/>
                  <a:gd name="T2" fmla="*/ 34 w 126"/>
                  <a:gd name="T3" fmla="*/ 102 h 330"/>
                  <a:gd name="T4" fmla="*/ 67 w 126"/>
                  <a:gd name="T5" fmla="*/ 211 h 330"/>
                  <a:gd name="T6" fmla="*/ 110 w 126"/>
                  <a:gd name="T7" fmla="*/ 304 h 330"/>
                  <a:gd name="T8" fmla="*/ 126 w 126"/>
                  <a:gd name="T9" fmla="*/ 330 h 330"/>
                </a:gdLst>
                <a:ahLst/>
                <a:cxnLst>
                  <a:cxn ang="0">
                    <a:pos x="T0" y="T1"/>
                  </a:cxn>
                  <a:cxn ang="0">
                    <a:pos x="T2" y="T3"/>
                  </a:cxn>
                  <a:cxn ang="0">
                    <a:pos x="T4" y="T5"/>
                  </a:cxn>
                  <a:cxn ang="0">
                    <a:pos x="T6" y="T7"/>
                  </a:cxn>
                  <a:cxn ang="0">
                    <a:pos x="T8" y="T9"/>
                  </a:cxn>
                </a:cxnLst>
                <a:rect l="0" t="0" r="r" b="b"/>
                <a:pathLst>
                  <a:path w="126" h="330">
                    <a:moveTo>
                      <a:pt x="0" y="0"/>
                    </a:moveTo>
                    <a:lnTo>
                      <a:pt x="34" y="102"/>
                    </a:lnTo>
                    <a:lnTo>
                      <a:pt x="67" y="211"/>
                    </a:lnTo>
                    <a:lnTo>
                      <a:pt x="110" y="304"/>
                    </a:lnTo>
                    <a:lnTo>
                      <a:pt x="126" y="33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Freeform 185"/>
              <p:cNvSpPr>
                <a:spLocks/>
              </p:cNvSpPr>
              <p:nvPr/>
            </p:nvSpPr>
            <p:spPr bwMode="auto">
              <a:xfrm>
                <a:off x="5044" y="1860"/>
                <a:ext cx="16" cy="47"/>
              </a:xfrm>
              <a:custGeom>
                <a:avLst/>
                <a:gdLst>
                  <a:gd name="T0" fmla="*/ 0 w 118"/>
                  <a:gd name="T1" fmla="*/ 329 h 329"/>
                  <a:gd name="T2" fmla="*/ 25 w 118"/>
                  <a:gd name="T3" fmla="*/ 261 h 329"/>
                  <a:gd name="T4" fmla="*/ 58 w 118"/>
                  <a:gd name="T5" fmla="*/ 152 h 329"/>
                  <a:gd name="T6" fmla="*/ 101 w 118"/>
                  <a:gd name="T7" fmla="*/ 42 h 329"/>
                  <a:gd name="T8" fmla="*/ 118 w 118"/>
                  <a:gd name="T9" fmla="*/ 0 h 329"/>
                </a:gdLst>
                <a:ahLst/>
                <a:cxnLst>
                  <a:cxn ang="0">
                    <a:pos x="T0" y="T1"/>
                  </a:cxn>
                  <a:cxn ang="0">
                    <a:pos x="T2" y="T3"/>
                  </a:cxn>
                  <a:cxn ang="0">
                    <a:pos x="T4" y="T5"/>
                  </a:cxn>
                  <a:cxn ang="0">
                    <a:pos x="T6" y="T7"/>
                  </a:cxn>
                  <a:cxn ang="0">
                    <a:pos x="T8" y="T9"/>
                  </a:cxn>
                </a:cxnLst>
                <a:rect l="0" t="0" r="r" b="b"/>
                <a:pathLst>
                  <a:path w="118" h="329">
                    <a:moveTo>
                      <a:pt x="0" y="329"/>
                    </a:moveTo>
                    <a:lnTo>
                      <a:pt x="25" y="261"/>
                    </a:lnTo>
                    <a:lnTo>
                      <a:pt x="58" y="152"/>
                    </a:lnTo>
                    <a:lnTo>
                      <a:pt x="101" y="42"/>
                    </a:lnTo>
                    <a:lnTo>
                      <a:pt x="11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Freeform 186"/>
              <p:cNvSpPr>
                <a:spLocks/>
              </p:cNvSpPr>
              <p:nvPr/>
            </p:nvSpPr>
            <p:spPr bwMode="auto">
              <a:xfrm>
                <a:off x="5074" y="1782"/>
                <a:ext cx="15" cy="48"/>
              </a:xfrm>
              <a:custGeom>
                <a:avLst/>
                <a:gdLst>
                  <a:gd name="T0" fmla="*/ 0 w 109"/>
                  <a:gd name="T1" fmla="*/ 337 h 337"/>
                  <a:gd name="T2" fmla="*/ 9 w 109"/>
                  <a:gd name="T3" fmla="*/ 320 h 337"/>
                  <a:gd name="T4" fmla="*/ 43 w 109"/>
                  <a:gd name="T5" fmla="*/ 220 h 337"/>
                  <a:gd name="T6" fmla="*/ 84 w 109"/>
                  <a:gd name="T7" fmla="*/ 93 h 337"/>
                  <a:gd name="T8" fmla="*/ 109 w 109"/>
                  <a:gd name="T9" fmla="*/ 0 h 337"/>
                </a:gdLst>
                <a:ahLst/>
                <a:cxnLst>
                  <a:cxn ang="0">
                    <a:pos x="T0" y="T1"/>
                  </a:cxn>
                  <a:cxn ang="0">
                    <a:pos x="T2" y="T3"/>
                  </a:cxn>
                  <a:cxn ang="0">
                    <a:pos x="T4" y="T5"/>
                  </a:cxn>
                  <a:cxn ang="0">
                    <a:pos x="T6" y="T7"/>
                  </a:cxn>
                  <a:cxn ang="0">
                    <a:pos x="T8" y="T9"/>
                  </a:cxn>
                </a:cxnLst>
                <a:rect l="0" t="0" r="r" b="b"/>
                <a:pathLst>
                  <a:path w="109" h="337">
                    <a:moveTo>
                      <a:pt x="0" y="337"/>
                    </a:moveTo>
                    <a:lnTo>
                      <a:pt x="9" y="320"/>
                    </a:lnTo>
                    <a:lnTo>
                      <a:pt x="43" y="220"/>
                    </a:lnTo>
                    <a:lnTo>
                      <a:pt x="84" y="93"/>
                    </a:lnTo>
                    <a:lnTo>
                      <a:pt x="10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Freeform 187"/>
              <p:cNvSpPr>
                <a:spLocks/>
              </p:cNvSpPr>
              <p:nvPr/>
            </p:nvSpPr>
            <p:spPr bwMode="auto">
              <a:xfrm>
                <a:off x="5096" y="1700"/>
                <a:ext cx="9" cy="49"/>
              </a:xfrm>
              <a:custGeom>
                <a:avLst/>
                <a:gdLst>
                  <a:gd name="T0" fmla="*/ 0 w 60"/>
                  <a:gd name="T1" fmla="*/ 347 h 347"/>
                  <a:gd name="T2" fmla="*/ 9 w 60"/>
                  <a:gd name="T3" fmla="*/ 330 h 347"/>
                  <a:gd name="T4" fmla="*/ 43 w 60"/>
                  <a:gd name="T5" fmla="*/ 111 h 347"/>
                  <a:gd name="T6" fmla="*/ 60 w 60"/>
                  <a:gd name="T7" fmla="*/ 0 h 347"/>
                </a:gdLst>
                <a:ahLst/>
                <a:cxnLst>
                  <a:cxn ang="0">
                    <a:pos x="T0" y="T1"/>
                  </a:cxn>
                  <a:cxn ang="0">
                    <a:pos x="T2" y="T3"/>
                  </a:cxn>
                  <a:cxn ang="0">
                    <a:pos x="T4" y="T5"/>
                  </a:cxn>
                  <a:cxn ang="0">
                    <a:pos x="T6" y="T7"/>
                  </a:cxn>
                </a:cxnLst>
                <a:rect l="0" t="0" r="r" b="b"/>
                <a:pathLst>
                  <a:path w="60" h="347">
                    <a:moveTo>
                      <a:pt x="0" y="347"/>
                    </a:moveTo>
                    <a:lnTo>
                      <a:pt x="9" y="330"/>
                    </a:lnTo>
                    <a:lnTo>
                      <a:pt x="43" y="111"/>
                    </a:lnTo>
                    <a:lnTo>
                      <a:pt x="6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Freeform 188"/>
              <p:cNvSpPr>
                <a:spLocks/>
              </p:cNvSpPr>
              <p:nvPr/>
            </p:nvSpPr>
            <p:spPr bwMode="auto">
              <a:xfrm>
                <a:off x="5110" y="1618"/>
                <a:ext cx="7" cy="49"/>
              </a:xfrm>
              <a:custGeom>
                <a:avLst/>
                <a:gdLst>
                  <a:gd name="T0" fmla="*/ 0 w 51"/>
                  <a:gd name="T1" fmla="*/ 346 h 346"/>
                  <a:gd name="T2" fmla="*/ 26 w 51"/>
                  <a:gd name="T3" fmla="*/ 194 h 346"/>
                  <a:gd name="T4" fmla="*/ 51 w 51"/>
                  <a:gd name="T5" fmla="*/ 0 h 346"/>
                </a:gdLst>
                <a:ahLst/>
                <a:cxnLst>
                  <a:cxn ang="0">
                    <a:pos x="T0" y="T1"/>
                  </a:cxn>
                  <a:cxn ang="0">
                    <a:pos x="T2" y="T3"/>
                  </a:cxn>
                  <a:cxn ang="0">
                    <a:pos x="T4" y="T5"/>
                  </a:cxn>
                </a:cxnLst>
                <a:rect l="0" t="0" r="r" b="b"/>
                <a:pathLst>
                  <a:path w="51" h="346">
                    <a:moveTo>
                      <a:pt x="0" y="346"/>
                    </a:moveTo>
                    <a:lnTo>
                      <a:pt x="26" y="194"/>
                    </a:lnTo>
                    <a:lnTo>
                      <a:pt x="5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Freeform 189"/>
              <p:cNvSpPr>
                <a:spLocks/>
              </p:cNvSpPr>
              <p:nvPr/>
            </p:nvSpPr>
            <p:spPr bwMode="auto">
              <a:xfrm>
                <a:off x="5123" y="1536"/>
                <a:ext cx="8" cy="49"/>
              </a:xfrm>
              <a:custGeom>
                <a:avLst/>
                <a:gdLst>
                  <a:gd name="T0" fmla="*/ 0 w 60"/>
                  <a:gd name="T1" fmla="*/ 345 h 345"/>
                  <a:gd name="T2" fmla="*/ 9 w 60"/>
                  <a:gd name="T3" fmla="*/ 286 h 345"/>
                  <a:gd name="T4" fmla="*/ 51 w 60"/>
                  <a:gd name="T5" fmla="*/ 67 h 345"/>
                  <a:gd name="T6" fmla="*/ 60 w 60"/>
                  <a:gd name="T7" fmla="*/ 0 h 345"/>
                </a:gdLst>
                <a:ahLst/>
                <a:cxnLst>
                  <a:cxn ang="0">
                    <a:pos x="T0" y="T1"/>
                  </a:cxn>
                  <a:cxn ang="0">
                    <a:pos x="T2" y="T3"/>
                  </a:cxn>
                  <a:cxn ang="0">
                    <a:pos x="T4" y="T5"/>
                  </a:cxn>
                  <a:cxn ang="0">
                    <a:pos x="T6" y="T7"/>
                  </a:cxn>
                </a:cxnLst>
                <a:rect l="0" t="0" r="r" b="b"/>
                <a:pathLst>
                  <a:path w="60" h="345">
                    <a:moveTo>
                      <a:pt x="0" y="345"/>
                    </a:moveTo>
                    <a:lnTo>
                      <a:pt x="9" y="286"/>
                    </a:lnTo>
                    <a:lnTo>
                      <a:pt x="51" y="67"/>
                    </a:lnTo>
                    <a:lnTo>
                      <a:pt x="6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Freeform 190"/>
              <p:cNvSpPr>
                <a:spLocks/>
              </p:cNvSpPr>
              <p:nvPr/>
            </p:nvSpPr>
            <p:spPr bwMode="auto">
              <a:xfrm>
                <a:off x="5139" y="1454"/>
                <a:ext cx="9" cy="48"/>
              </a:xfrm>
              <a:custGeom>
                <a:avLst/>
                <a:gdLst>
                  <a:gd name="T0" fmla="*/ 0 w 66"/>
                  <a:gd name="T1" fmla="*/ 338 h 338"/>
                  <a:gd name="T2" fmla="*/ 16 w 66"/>
                  <a:gd name="T3" fmla="*/ 237 h 338"/>
                  <a:gd name="T4" fmla="*/ 58 w 66"/>
                  <a:gd name="T5" fmla="*/ 43 h 338"/>
                  <a:gd name="T6" fmla="*/ 66 w 66"/>
                  <a:gd name="T7" fmla="*/ 0 h 338"/>
                </a:gdLst>
                <a:ahLst/>
                <a:cxnLst>
                  <a:cxn ang="0">
                    <a:pos x="T0" y="T1"/>
                  </a:cxn>
                  <a:cxn ang="0">
                    <a:pos x="T2" y="T3"/>
                  </a:cxn>
                  <a:cxn ang="0">
                    <a:pos x="T4" y="T5"/>
                  </a:cxn>
                  <a:cxn ang="0">
                    <a:pos x="T6" y="T7"/>
                  </a:cxn>
                </a:cxnLst>
                <a:rect l="0" t="0" r="r" b="b"/>
                <a:pathLst>
                  <a:path w="66" h="338">
                    <a:moveTo>
                      <a:pt x="0" y="338"/>
                    </a:moveTo>
                    <a:lnTo>
                      <a:pt x="16" y="237"/>
                    </a:lnTo>
                    <a:lnTo>
                      <a:pt x="58" y="43"/>
                    </a:lnTo>
                    <a:lnTo>
                      <a:pt x="6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Freeform 191"/>
              <p:cNvSpPr>
                <a:spLocks/>
              </p:cNvSpPr>
              <p:nvPr/>
            </p:nvSpPr>
            <p:spPr bwMode="auto">
              <a:xfrm>
                <a:off x="5154" y="1372"/>
                <a:ext cx="9" cy="50"/>
              </a:xfrm>
              <a:custGeom>
                <a:avLst/>
                <a:gdLst>
                  <a:gd name="T0" fmla="*/ 0 w 59"/>
                  <a:gd name="T1" fmla="*/ 346 h 346"/>
                  <a:gd name="T2" fmla="*/ 25 w 59"/>
                  <a:gd name="T3" fmla="*/ 195 h 346"/>
                  <a:gd name="T4" fmla="*/ 59 w 59"/>
                  <a:gd name="T5" fmla="*/ 0 h 346"/>
                </a:gdLst>
                <a:ahLst/>
                <a:cxnLst>
                  <a:cxn ang="0">
                    <a:pos x="T0" y="T1"/>
                  </a:cxn>
                  <a:cxn ang="0">
                    <a:pos x="T2" y="T3"/>
                  </a:cxn>
                  <a:cxn ang="0">
                    <a:pos x="T4" y="T5"/>
                  </a:cxn>
                </a:cxnLst>
                <a:rect l="0" t="0" r="r" b="b"/>
                <a:pathLst>
                  <a:path w="59" h="346">
                    <a:moveTo>
                      <a:pt x="0" y="346"/>
                    </a:moveTo>
                    <a:lnTo>
                      <a:pt x="25" y="195"/>
                    </a:lnTo>
                    <a:lnTo>
                      <a:pt x="5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Freeform 192"/>
              <p:cNvSpPr>
                <a:spLocks/>
              </p:cNvSpPr>
              <p:nvPr/>
            </p:nvSpPr>
            <p:spPr bwMode="auto">
              <a:xfrm>
                <a:off x="5167" y="1289"/>
                <a:ext cx="8" cy="51"/>
              </a:xfrm>
              <a:custGeom>
                <a:avLst/>
                <a:gdLst>
                  <a:gd name="T0" fmla="*/ 0 w 51"/>
                  <a:gd name="T1" fmla="*/ 354 h 354"/>
                  <a:gd name="T2" fmla="*/ 9 w 51"/>
                  <a:gd name="T3" fmla="*/ 295 h 354"/>
                  <a:gd name="T4" fmla="*/ 51 w 51"/>
                  <a:gd name="T5" fmla="*/ 50 h 354"/>
                  <a:gd name="T6" fmla="*/ 51 w 51"/>
                  <a:gd name="T7" fmla="*/ 0 h 354"/>
                </a:gdLst>
                <a:ahLst/>
                <a:cxnLst>
                  <a:cxn ang="0">
                    <a:pos x="T0" y="T1"/>
                  </a:cxn>
                  <a:cxn ang="0">
                    <a:pos x="T2" y="T3"/>
                  </a:cxn>
                  <a:cxn ang="0">
                    <a:pos x="T4" y="T5"/>
                  </a:cxn>
                  <a:cxn ang="0">
                    <a:pos x="T6" y="T7"/>
                  </a:cxn>
                </a:cxnLst>
                <a:rect l="0" t="0" r="r" b="b"/>
                <a:pathLst>
                  <a:path w="51" h="354">
                    <a:moveTo>
                      <a:pt x="0" y="354"/>
                    </a:moveTo>
                    <a:lnTo>
                      <a:pt x="9" y="295"/>
                    </a:lnTo>
                    <a:lnTo>
                      <a:pt x="51" y="50"/>
                    </a:lnTo>
                    <a:lnTo>
                      <a:pt x="5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Freeform 193"/>
              <p:cNvSpPr>
                <a:spLocks/>
              </p:cNvSpPr>
              <p:nvPr/>
            </p:nvSpPr>
            <p:spPr bwMode="auto">
              <a:xfrm>
                <a:off x="5181" y="1209"/>
                <a:ext cx="9" cy="48"/>
              </a:xfrm>
              <a:custGeom>
                <a:avLst/>
                <a:gdLst>
                  <a:gd name="T0" fmla="*/ 0 w 67"/>
                  <a:gd name="T1" fmla="*/ 336 h 336"/>
                  <a:gd name="T2" fmla="*/ 34 w 67"/>
                  <a:gd name="T3" fmla="*/ 150 h 336"/>
                  <a:gd name="T4" fmla="*/ 67 w 67"/>
                  <a:gd name="T5" fmla="*/ 0 h 336"/>
                </a:gdLst>
                <a:ahLst/>
                <a:cxnLst>
                  <a:cxn ang="0">
                    <a:pos x="T0" y="T1"/>
                  </a:cxn>
                  <a:cxn ang="0">
                    <a:pos x="T2" y="T3"/>
                  </a:cxn>
                  <a:cxn ang="0">
                    <a:pos x="T4" y="T5"/>
                  </a:cxn>
                </a:cxnLst>
                <a:rect l="0" t="0" r="r" b="b"/>
                <a:pathLst>
                  <a:path w="67" h="336">
                    <a:moveTo>
                      <a:pt x="0" y="336"/>
                    </a:moveTo>
                    <a:lnTo>
                      <a:pt x="34" y="150"/>
                    </a:lnTo>
                    <a:lnTo>
                      <a:pt x="6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Freeform 194"/>
              <p:cNvSpPr>
                <a:spLocks/>
              </p:cNvSpPr>
              <p:nvPr/>
            </p:nvSpPr>
            <p:spPr bwMode="auto">
              <a:xfrm>
                <a:off x="5199" y="1129"/>
                <a:ext cx="18" cy="47"/>
              </a:xfrm>
              <a:custGeom>
                <a:avLst/>
                <a:gdLst>
                  <a:gd name="T0" fmla="*/ 0 w 125"/>
                  <a:gd name="T1" fmla="*/ 330 h 330"/>
                  <a:gd name="T2" fmla="*/ 25 w 125"/>
                  <a:gd name="T3" fmla="*/ 246 h 330"/>
                  <a:gd name="T4" fmla="*/ 59 w 125"/>
                  <a:gd name="T5" fmla="*/ 144 h 330"/>
                  <a:gd name="T6" fmla="*/ 100 w 125"/>
                  <a:gd name="T7" fmla="*/ 51 h 330"/>
                  <a:gd name="T8" fmla="*/ 125 w 125"/>
                  <a:gd name="T9" fmla="*/ 0 h 330"/>
                </a:gdLst>
                <a:ahLst/>
                <a:cxnLst>
                  <a:cxn ang="0">
                    <a:pos x="T0" y="T1"/>
                  </a:cxn>
                  <a:cxn ang="0">
                    <a:pos x="T2" y="T3"/>
                  </a:cxn>
                  <a:cxn ang="0">
                    <a:pos x="T4" y="T5"/>
                  </a:cxn>
                  <a:cxn ang="0">
                    <a:pos x="T6" y="T7"/>
                  </a:cxn>
                  <a:cxn ang="0">
                    <a:pos x="T8" y="T9"/>
                  </a:cxn>
                </a:cxnLst>
                <a:rect l="0" t="0" r="r" b="b"/>
                <a:pathLst>
                  <a:path w="125" h="330">
                    <a:moveTo>
                      <a:pt x="0" y="330"/>
                    </a:moveTo>
                    <a:lnTo>
                      <a:pt x="25" y="246"/>
                    </a:lnTo>
                    <a:lnTo>
                      <a:pt x="59" y="144"/>
                    </a:lnTo>
                    <a:lnTo>
                      <a:pt x="100" y="51"/>
                    </a:lnTo>
                    <a:lnTo>
                      <a:pt x="12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Freeform 195"/>
              <p:cNvSpPr>
                <a:spLocks/>
              </p:cNvSpPr>
              <p:nvPr/>
            </p:nvSpPr>
            <p:spPr bwMode="auto">
              <a:xfrm>
                <a:off x="5229" y="1054"/>
                <a:ext cx="21" cy="44"/>
              </a:xfrm>
              <a:custGeom>
                <a:avLst/>
                <a:gdLst>
                  <a:gd name="T0" fmla="*/ 0 w 151"/>
                  <a:gd name="T1" fmla="*/ 304 h 304"/>
                  <a:gd name="T2" fmla="*/ 8 w 151"/>
                  <a:gd name="T3" fmla="*/ 278 h 304"/>
                  <a:gd name="T4" fmla="*/ 42 w 151"/>
                  <a:gd name="T5" fmla="*/ 177 h 304"/>
                  <a:gd name="T6" fmla="*/ 84 w 151"/>
                  <a:gd name="T7" fmla="*/ 85 h 304"/>
                  <a:gd name="T8" fmla="*/ 126 w 151"/>
                  <a:gd name="T9" fmla="*/ 17 h 304"/>
                  <a:gd name="T10" fmla="*/ 151 w 151"/>
                  <a:gd name="T11" fmla="*/ 0 h 304"/>
                </a:gdLst>
                <a:ahLst/>
                <a:cxnLst>
                  <a:cxn ang="0">
                    <a:pos x="T0" y="T1"/>
                  </a:cxn>
                  <a:cxn ang="0">
                    <a:pos x="T2" y="T3"/>
                  </a:cxn>
                  <a:cxn ang="0">
                    <a:pos x="T4" y="T5"/>
                  </a:cxn>
                  <a:cxn ang="0">
                    <a:pos x="T6" y="T7"/>
                  </a:cxn>
                  <a:cxn ang="0">
                    <a:pos x="T8" y="T9"/>
                  </a:cxn>
                  <a:cxn ang="0">
                    <a:pos x="T10" y="T11"/>
                  </a:cxn>
                </a:cxnLst>
                <a:rect l="0" t="0" r="r" b="b"/>
                <a:pathLst>
                  <a:path w="151" h="304">
                    <a:moveTo>
                      <a:pt x="0" y="304"/>
                    </a:moveTo>
                    <a:lnTo>
                      <a:pt x="8" y="278"/>
                    </a:lnTo>
                    <a:lnTo>
                      <a:pt x="42" y="177"/>
                    </a:lnTo>
                    <a:lnTo>
                      <a:pt x="84" y="85"/>
                    </a:lnTo>
                    <a:lnTo>
                      <a:pt x="126" y="17"/>
                    </a:lnTo>
                    <a:lnTo>
                      <a:pt x="15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Freeform 196"/>
              <p:cNvSpPr>
                <a:spLocks/>
              </p:cNvSpPr>
              <p:nvPr/>
            </p:nvSpPr>
            <p:spPr bwMode="auto">
              <a:xfrm>
                <a:off x="5269" y="1080"/>
                <a:ext cx="18" cy="47"/>
              </a:xfrm>
              <a:custGeom>
                <a:avLst/>
                <a:gdLst>
                  <a:gd name="T0" fmla="*/ 0 w 126"/>
                  <a:gd name="T1" fmla="*/ 0 h 329"/>
                  <a:gd name="T2" fmla="*/ 42 w 126"/>
                  <a:gd name="T3" fmla="*/ 101 h 329"/>
                  <a:gd name="T4" fmla="*/ 76 w 126"/>
                  <a:gd name="T5" fmla="*/ 211 h 329"/>
                  <a:gd name="T6" fmla="*/ 118 w 126"/>
                  <a:gd name="T7" fmla="*/ 312 h 329"/>
                  <a:gd name="T8" fmla="*/ 126 w 126"/>
                  <a:gd name="T9" fmla="*/ 329 h 329"/>
                </a:gdLst>
                <a:ahLst/>
                <a:cxnLst>
                  <a:cxn ang="0">
                    <a:pos x="T0" y="T1"/>
                  </a:cxn>
                  <a:cxn ang="0">
                    <a:pos x="T2" y="T3"/>
                  </a:cxn>
                  <a:cxn ang="0">
                    <a:pos x="T4" y="T5"/>
                  </a:cxn>
                  <a:cxn ang="0">
                    <a:pos x="T6" y="T7"/>
                  </a:cxn>
                  <a:cxn ang="0">
                    <a:pos x="T8" y="T9"/>
                  </a:cxn>
                </a:cxnLst>
                <a:rect l="0" t="0" r="r" b="b"/>
                <a:pathLst>
                  <a:path w="126" h="329">
                    <a:moveTo>
                      <a:pt x="0" y="0"/>
                    </a:moveTo>
                    <a:lnTo>
                      <a:pt x="42" y="101"/>
                    </a:lnTo>
                    <a:lnTo>
                      <a:pt x="76" y="211"/>
                    </a:lnTo>
                    <a:lnTo>
                      <a:pt x="118" y="312"/>
                    </a:lnTo>
                    <a:lnTo>
                      <a:pt x="126" y="32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Freeform 197"/>
              <p:cNvSpPr>
                <a:spLocks/>
              </p:cNvSpPr>
              <p:nvPr/>
            </p:nvSpPr>
            <p:spPr bwMode="auto">
              <a:xfrm>
                <a:off x="5300" y="1158"/>
                <a:ext cx="13" cy="47"/>
              </a:xfrm>
              <a:custGeom>
                <a:avLst/>
                <a:gdLst>
                  <a:gd name="T0" fmla="*/ 0 w 92"/>
                  <a:gd name="T1" fmla="*/ 0 h 329"/>
                  <a:gd name="T2" fmla="*/ 8 w 92"/>
                  <a:gd name="T3" fmla="*/ 43 h 329"/>
                  <a:gd name="T4" fmla="*/ 50 w 92"/>
                  <a:gd name="T5" fmla="*/ 160 h 329"/>
                  <a:gd name="T6" fmla="*/ 92 w 92"/>
                  <a:gd name="T7" fmla="*/ 312 h 329"/>
                  <a:gd name="T8" fmla="*/ 92 w 92"/>
                  <a:gd name="T9" fmla="*/ 329 h 329"/>
                </a:gdLst>
                <a:ahLst/>
                <a:cxnLst>
                  <a:cxn ang="0">
                    <a:pos x="T0" y="T1"/>
                  </a:cxn>
                  <a:cxn ang="0">
                    <a:pos x="T2" y="T3"/>
                  </a:cxn>
                  <a:cxn ang="0">
                    <a:pos x="T4" y="T5"/>
                  </a:cxn>
                  <a:cxn ang="0">
                    <a:pos x="T6" y="T7"/>
                  </a:cxn>
                  <a:cxn ang="0">
                    <a:pos x="T8" y="T9"/>
                  </a:cxn>
                </a:cxnLst>
                <a:rect l="0" t="0" r="r" b="b"/>
                <a:pathLst>
                  <a:path w="92" h="329">
                    <a:moveTo>
                      <a:pt x="0" y="0"/>
                    </a:moveTo>
                    <a:lnTo>
                      <a:pt x="8" y="43"/>
                    </a:lnTo>
                    <a:lnTo>
                      <a:pt x="50" y="160"/>
                    </a:lnTo>
                    <a:lnTo>
                      <a:pt x="92" y="312"/>
                    </a:lnTo>
                    <a:lnTo>
                      <a:pt x="92" y="32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Freeform 198"/>
              <p:cNvSpPr>
                <a:spLocks/>
              </p:cNvSpPr>
              <p:nvPr/>
            </p:nvSpPr>
            <p:spPr bwMode="auto">
              <a:xfrm>
                <a:off x="5319" y="1237"/>
                <a:ext cx="10" cy="51"/>
              </a:xfrm>
              <a:custGeom>
                <a:avLst/>
                <a:gdLst>
                  <a:gd name="T0" fmla="*/ 0 w 67"/>
                  <a:gd name="T1" fmla="*/ 0 h 355"/>
                  <a:gd name="T2" fmla="*/ 33 w 67"/>
                  <a:gd name="T3" fmla="*/ 169 h 355"/>
                  <a:gd name="T4" fmla="*/ 67 w 67"/>
                  <a:gd name="T5" fmla="*/ 355 h 355"/>
                </a:gdLst>
                <a:ahLst/>
                <a:cxnLst>
                  <a:cxn ang="0">
                    <a:pos x="T0" y="T1"/>
                  </a:cxn>
                  <a:cxn ang="0">
                    <a:pos x="T2" y="T3"/>
                  </a:cxn>
                  <a:cxn ang="0">
                    <a:pos x="T4" y="T5"/>
                  </a:cxn>
                </a:cxnLst>
                <a:rect l="0" t="0" r="r" b="b"/>
                <a:pathLst>
                  <a:path w="67" h="355">
                    <a:moveTo>
                      <a:pt x="0" y="0"/>
                    </a:moveTo>
                    <a:lnTo>
                      <a:pt x="33" y="169"/>
                    </a:lnTo>
                    <a:lnTo>
                      <a:pt x="67" y="35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Freeform 199"/>
              <p:cNvSpPr>
                <a:spLocks/>
              </p:cNvSpPr>
              <p:nvPr/>
            </p:nvSpPr>
            <p:spPr bwMode="auto">
              <a:xfrm>
                <a:off x="5334" y="1321"/>
                <a:ext cx="7" cy="48"/>
              </a:xfrm>
              <a:custGeom>
                <a:avLst/>
                <a:gdLst>
                  <a:gd name="T0" fmla="*/ 0 w 51"/>
                  <a:gd name="T1" fmla="*/ 0 h 337"/>
                  <a:gd name="T2" fmla="*/ 8 w 51"/>
                  <a:gd name="T3" fmla="*/ 76 h 337"/>
                  <a:gd name="T4" fmla="*/ 51 w 51"/>
                  <a:gd name="T5" fmla="*/ 329 h 337"/>
                  <a:gd name="T6" fmla="*/ 51 w 51"/>
                  <a:gd name="T7" fmla="*/ 337 h 337"/>
                </a:gdLst>
                <a:ahLst/>
                <a:cxnLst>
                  <a:cxn ang="0">
                    <a:pos x="T0" y="T1"/>
                  </a:cxn>
                  <a:cxn ang="0">
                    <a:pos x="T2" y="T3"/>
                  </a:cxn>
                  <a:cxn ang="0">
                    <a:pos x="T4" y="T5"/>
                  </a:cxn>
                  <a:cxn ang="0">
                    <a:pos x="T6" y="T7"/>
                  </a:cxn>
                </a:cxnLst>
                <a:rect l="0" t="0" r="r" b="b"/>
                <a:pathLst>
                  <a:path w="51" h="337">
                    <a:moveTo>
                      <a:pt x="0" y="0"/>
                    </a:moveTo>
                    <a:lnTo>
                      <a:pt x="8" y="76"/>
                    </a:lnTo>
                    <a:lnTo>
                      <a:pt x="51" y="329"/>
                    </a:lnTo>
                    <a:lnTo>
                      <a:pt x="51" y="3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Freeform 200"/>
              <p:cNvSpPr>
                <a:spLocks/>
              </p:cNvSpPr>
              <p:nvPr/>
            </p:nvSpPr>
            <p:spPr bwMode="auto">
              <a:xfrm>
                <a:off x="5347" y="1402"/>
                <a:ext cx="8" cy="50"/>
              </a:xfrm>
              <a:custGeom>
                <a:avLst/>
                <a:gdLst>
                  <a:gd name="T0" fmla="*/ 0 w 59"/>
                  <a:gd name="T1" fmla="*/ 0 h 345"/>
                  <a:gd name="T2" fmla="*/ 34 w 59"/>
                  <a:gd name="T3" fmla="*/ 202 h 345"/>
                  <a:gd name="T4" fmla="*/ 59 w 59"/>
                  <a:gd name="T5" fmla="*/ 345 h 345"/>
                </a:gdLst>
                <a:ahLst/>
                <a:cxnLst>
                  <a:cxn ang="0">
                    <a:pos x="T0" y="T1"/>
                  </a:cxn>
                  <a:cxn ang="0">
                    <a:pos x="T2" y="T3"/>
                  </a:cxn>
                  <a:cxn ang="0">
                    <a:pos x="T4" y="T5"/>
                  </a:cxn>
                </a:cxnLst>
                <a:rect l="0" t="0" r="r" b="b"/>
                <a:pathLst>
                  <a:path w="59" h="345">
                    <a:moveTo>
                      <a:pt x="0" y="0"/>
                    </a:moveTo>
                    <a:lnTo>
                      <a:pt x="34" y="202"/>
                    </a:lnTo>
                    <a:lnTo>
                      <a:pt x="59"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Freeform 201"/>
              <p:cNvSpPr>
                <a:spLocks/>
              </p:cNvSpPr>
              <p:nvPr/>
            </p:nvSpPr>
            <p:spPr bwMode="auto">
              <a:xfrm>
                <a:off x="5362" y="1484"/>
                <a:ext cx="10" cy="50"/>
              </a:xfrm>
              <a:custGeom>
                <a:avLst/>
                <a:gdLst>
                  <a:gd name="T0" fmla="*/ 0 w 68"/>
                  <a:gd name="T1" fmla="*/ 0 h 346"/>
                  <a:gd name="T2" fmla="*/ 0 w 68"/>
                  <a:gd name="T3" fmla="*/ 26 h 346"/>
                  <a:gd name="T4" fmla="*/ 42 w 68"/>
                  <a:gd name="T5" fmla="*/ 228 h 346"/>
                  <a:gd name="T6" fmla="*/ 68 w 68"/>
                  <a:gd name="T7" fmla="*/ 346 h 346"/>
                </a:gdLst>
                <a:ahLst/>
                <a:cxnLst>
                  <a:cxn ang="0">
                    <a:pos x="T0" y="T1"/>
                  </a:cxn>
                  <a:cxn ang="0">
                    <a:pos x="T2" y="T3"/>
                  </a:cxn>
                  <a:cxn ang="0">
                    <a:pos x="T4" y="T5"/>
                  </a:cxn>
                  <a:cxn ang="0">
                    <a:pos x="T6" y="T7"/>
                  </a:cxn>
                </a:cxnLst>
                <a:rect l="0" t="0" r="r" b="b"/>
                <a:pathLst>
                  <a:path w="68" h="346">
                    <a:moveTo>
                      <a:pt x="0" y="0"/>
                    </a:moveTo>
                    <a:lnTo>
                      <a:pt x="0" y="26"/>
                    </a:lnTo>
                    <a:lnTo>
                      <a:pt x="42" y="228"/>
                    </a:lnTo>
                    <a:lnTo>
                      <a:pt x="68" y="34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Freeform 202"/>
              <p:cNvSpPr>
                <a:spLocks/>
              </p:cNvSpPr>
              <p:nvPr/>
            </p:nvSpPr>
            <p:spPr bwMode="auto">
              <a:xfrm>
                <a:off x="5377" y="1566"/>
                <a:ext cx="10" cy="48"/>
              </a:xfrm>
              <a:custGeom>
                <a:avLst/>
                <a:gdLst>
                  <a:gd name="T0" fmla="*/ 0 w 68"/>
                  <a:gd name="T1" fmla="*/ 0 h 337"/>
                  <a:gd name="T2" fmla="*/ 17 w 68"/>
                  <a:gd name="T3" fmla="*/ 75 h 337"/>
                  <a:gd name="T4" fmla="*/ 51 w 68"/>
                  <a:gd name="T5" fmla="*/ 302 h 337"/>
                  <a:gd name="T6" fmla="*/ 68 w 68"/>
                  <a:gd name="T7" fmla="*/ 337 h 337"/>
                </a:gdLst>
                <a:ahLst/>
                <a:cxnLst>
                  <a:cxn ang="0">
                    <a:pos x="T0" y="T1"/>
                  </a:cxn>
                  <a:cxn ang="0">
                    <a:pos x="T2" y="T3"/>
                  </a:cxn>
                  <a:cxn ang="0">
                    <a:pos x="T4" y="T5"/>
                  </a:cxn>
                  <a:cxn ang="0">
                    <a:pos x="T6" y="T7"/>
                  </a:cxn>
                </a:cxnLst>
                <a:rect l="0" t="0" r="r" b="b"/>
                <a:pathLst>
                  <a:path w="68" h="337">
                    <a:moveTo>
                      <a:pt x="0" y="0"/>
                    </a:moveTo>
                    <a:lnTo>
                      <a:pt x="17" y="75"/>
                    </a:lnTo>
                    <a:lnTo>
                      <a:pt x="51" y="302"/>
                    </a:lnTo>
                    <a:lnTo>
                      <a:pt x="68" y="3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Freeform 203"/>
              <p:cNvSpPr>
                <a:spLocks/>
              </p:cNvSpPr>
              <p:nvPr/>
            </p:nvSpPr>
            <p:spPr bwMode="auto">
              <a:xfrm>
                <a:off x="5391" y="1648"/>
                <a:ext cx="8" cy="49"/>
              </a:xfrm>
              <a:custGeom>
                <a:avLst/>
                <a:gdLst>
                  <a:gd name="T0" fmla="*/ 0 w 51"/>
                  <a:gd name="T1" fmla="*/ 0 h 345"/>
                  <a:gd name="T2" fmla="*/ 34 w 51"/>
                  <a:gd name="T3" fmla="*/ 227 h 345"/>
                  <a:gd name="T4" fmla="*/ 51 w 51"/>
                  <a:gd name="T5" fmla="*/ 345 h 345"/>
                </a:gdLst>
                <a:ahLst/>
                <a:cxnLst>
                  <a:cxn ang="0">
                    <a:pos x="T0" y="T1"/>
                  </a:cxn>
                  <a:cxn ang="0">
                    <a:pos x="T2" y="T3"/>
                  </a:cxn>
                  <a:cxn ang="0">
                    <a:pos x="T4" y="T5"/>
                  </a:cxn>
                </a:cxnLst>
                <a:rect l="0" t="0" r="r" b="b"/>
                <a:pathLst>
                  <a:path w="51" h="345">
                    <a:moveTo>
                      <a:pt x="0" y="0"/>
                    </a:moveTo>
                    <a:lnTo>
                      <a:pt x="34" y="227"/>
                    </a:lnTo>
                    <a:lnTo>
                      <a:pt x="51" y="3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Freeform 204"/>
              <p:cNvSpPr>
                <a:spLocks/>
              </p:cNvSpPr>
              <p:nvPr/>
            </p:nvSpPr>
            <p:spPr bwMode="auto">
              <a:xfrm>
                <a:off x="5405" y="1730"/>
                <a:ext cx="9" cy="49"/>
              </a:xfrm>
              <a:custGeom>
                <a:avLst/>
                <a:gdLst>
                  <a:gd name="T0" fmla="*/ 0 w 67"/>
                  <a:gd name="T1" fmla="*/ 0 h 347"/>
                  <a:gd name="T2" fmla="*/ 17 w 67"/>
                  <a:gd name="T3" fmla="*/ 119 h 347"/>
                  <a:gd name="T4" fmla="*/ 59 w 67"/>
                  <a:gd name="T5" fmla="*/ 304 h 347"/>
                  <a:gd name="T6" fmla="*/ 67 w 67"/>
                  <a:gd name="T7" fmla="*/ 347 h 347"/>
                </a:gdLst>
                <a:ahLst/>
                <a:cxnLst>
                  <a:cxn ang="0">
                    <a:pos x="T0" y="T1"/>
                  </a:cxn>
                  <a:cxn ang="0">
                    <a:pos x="T2" y="T3"/>
                  </a:cxn>
                  <a:cxn ang="0">
                    <a:pos x="T4" y="T5"/>
                  </a:cxn>
                  <a:cxn ang="0">
                    <a:pos x="T6" y="T7"/>
                  </a:cxn>
                </a:cxnLst>
                <a:rect l="0" t="0" r="r" b="b"/>
                <a:pathLst>
                  <a:path w="67" h="347">
                    <a:moveTo>
                      <a:pt x="0" y="0"/>
                    </a:moveTo>
                    <a:lnTo>
                      <a:pt x="17" y="119"/>
                    </a:lnTo>
                    <a:lnTo>
                      <a:pt x="59" y="304"/>
                    </a:lnTo>
                    <a:lnTo>
                      <a:pt x="67" y="34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4" name="Freeform 206"/>
            <p:cNvSpPr>
              <a:spLocks/>
            </p:cNvSpPr>
            <p:nvPr/>
          </p:nvSpPr>
          <p:spPr bwMode="auto">
            <a:xfrm>
              <a:off x="8832848" y="2378971"/>
              <a:ext cx="30162" cy="69850"/>
            </a:xfrm>
            <a:custGeom>
              <a:avLst/>
              <a:gdLst>
                <a:gd name="T0" fmla="*/ 0 w 134"/>
                <a:gd name="T1" fmla="*/ 0 h 312"/>
                <a:gd name="T2" fmla="*/ 9 w 134"/>
                <a:gd name="T3" fmla="*/ 10 h 312"/>
                <a:gd name="T4" fmla="*/ 50 w 134"/>
                <a:gd name="T5" fmla="*/ 110 h 312"/>
                <a:gd name="T6" fmla="*/ 85 w 134"/>
                <a:gd name="T7" fmla="*/ 195 h 312"/>
                <a:gd name="T8" fmla="*/ 126 w 134"/>
                <a:gd name="T9" fmla="*/ 287 h 312"/>
                <a:gd name="T10" fmla="*/ 134 w 134"/>
                <a:gd name="T11" fmla="*/ 312 h 312"/>
              </a:gdLst>
              <a:ahLst/>
              <a:cxnLst>
                <a:cxn ang="0">
                  <a:pos x="T0" y="T1"/>
                </a:cxn>
                <a:cxn ang="0">
                  <a:pos x="T2" y="T3"/>
                </a:cxn>
                <a:cxn ang="0">
                  <a:pos x="T4" y="T5"/>
                </a:cxn>
                <a:cxn ang="0">
                  <a:pos x="T6" y="T7"/>
                </a:cxn>
                <a:cxn ang="0">
                  <a:pos x="T8" y="T9"/>
                </a:cxn>
                <a:cxn ang="0">
                  <a:pos x="T10" y="T11"/>
                </a:cxn>
              </a:cxnLst>
              <a:rect l="0" t="0" r="r" b="b"/>
              <a:pathLst>
                <a:path w="134" h="312">
                  <a:moveTo>
                    <a:pt x="0" y="0"/>
                  </a:moveTo>
                  <a:lnTo>
                    <a:pt x="9" y="10"/>
                  </a:lnTo>
                  <a:lnTo>
                    <a:pt x="50" y="110"/>
                  </a:lnTo>
                  <a:lnTo>
                    <a:pt x="85" y="195"/>
                  </a:lnTo>
                  <a:lnTo>
                    <a:pt x="126" y="287"/>
                  </a:lnTo>
                  <a:lnTo>
                    <a:pt x="134" y="31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07"/>
            <p:cNvSpPr>
              <a:spLocks/>
            </p:cNvSpPr>
            <p:nvPr/>
          </p:nvSpPr>
          <p:spPr bwMode="auto">
            <a:xfrm>
              <a:off x="5351461" y="1221684"/>
              <a:ext cx="1116012" cy="1212850"/>
            </a:xfrm>
            <a:custGeom>
              <a:avLst/>
              <a:gdLst>
                <a:gd name="T0" fmla="*/ 117 w 4919"/>
                <a:gd name="T1" fmla="*/ 2807 h 5345"/>
                <a:gd name="T2" fmla="*/ 462 w 4919"/>
                <a:gd name="T3" fmla="*/ 2799 h 5345"/>
                <a:gd name="T4" fmla="*/ 614 w 4919"/>
                <a:gd name="T5" fmla="*/ 2790 h 5345"/>
                <a:gd name="T6" fmla="*/ 850 w 4919"/>
                <a:gd name="T7" fmla="*/ 2782 h 5345"/>
                <a:gd name="T8" fmla="*/ 1043 w 4919"/>
                <a:gd name="T9" fmla="*/ 2774 h 5345"/>
                <a:gd name="T10" fmla="*/ 1119 w 4919"/>
                <a:gd name="T11" fmla="*/ 2765 h 5345"/>
                <a:gd name="T12" fmla="*/ 1279 w 4919"/>
                <a:gd name="T13" fmla="*/ 2757 h 5345"/>
                <a:gd name="T14" fmla="*/ 1398 w 4919"/>
                <a:gd name="T15" fmla="*/ 2748 h 5345"/>
                <a:gd name="T16" fmla="*/ 1474 w 4919"/>
                <a:gd name="T17" fmla="*/ 2731 h 5345"/>
                <a:gd name="T18" fmla="*/ 1550 w 4919"/>
                <a:gd name="T19" fmla="*/ 2723 h 5345"/>
                <a:gd name="T20" fmla="*/ 1667 w 4919"/>
                <a:gd name="T21" fmla="*/ 2714 h 5345"/>
                <a:gd name="T22" fmla="*/ 1743 w 4919"/>
                <a:gd name="T23" fmla="*/ 2706 h 5345"/>
                <a:gd name="T24" fmla="*/ 1819 w 4919"/>
                <a:gd name="T25" fmla="*/ 2690 h 5345"/>
                <a:gd name="T26" fmla="*/ 1903 w 4919"/>
                <a:gd name="T27" fmla="*/ 2681 h 5345"/>
                <a:gd name="T28" fmla="*/ 1979 w 4919"/>
                <a:gd name="T29" fmla="*/ 2664 h 5345"/>
                <a:gd name="T30" fmla="*/ 2055 w 4919"/>
                <a:gd name="T31" fmla="*/ 2647 h 5345"/>
                <a:gd name="T32" fmla="*/ 2131 w 4919"/>
                <a:gd name="T33" fmla="*/ 2630 h 5345"/>
                <a:gd name="T34" fmla="*/ 2207 w 4919"/>
                <a:gd name="T35" fmla="*/ 2622 h 5345"/>
                <a:gd name="T36" fmla="*/ 2283 w 4919"/>
                <a:gd name="T37" fmla="*/ 2605 h 5345"/>
                <a:gd name="T38" fmla="*/ 2367 w 4919"/>
                <a:gd name="T39" fmla="*/ 2588 h 5345"/>
                <a:gd name="T40" fmla="*/ 2560 w 4919"/>
                <a:gd name="T41" fmla="*/ 2579 h 5345"/>
                <a:gd name="T42" fmla="*/ 2636 w 4919"/>
                <a:gd name="T43" fmla="*/ 2605 h 5345"/>
                <a:gd name="T44" fmla="*/ 2712 w 4919"/>
                <a:gd name="T45" fmla="*/ 2655 h 5345"/>
                <a:gd name="T46" fmla="*/ 2788 w 4919"/>
                <a:gd name="T47" fmla="*/ 2757 h 5345"/>
                <a:gd name="T48" fmla="*/ 2872 w 4919"/>
                <a:gd name="T49" fmla="*/ 2934 h 5345"/>
                <a:gd name="T50" fmla="*/ 2948 w 4919"/>
                <a:gd name="T51" fmla="*/ 3229 h 5345"/>
                <a:gd name="T52" fmla="*/ 3024 w 4919"/>
                <a:gd name="T53" fmla="*/ 3642 h 5345"/>
                <a:gd name="T54" fmla="*/ 3100 w 4919"/>
                <a:gd name="T55" fmla="*/ 4155 h 5345"/>
                <a:gd name="T56" fmla="*/ 3176 w 4919"/>
                <a:gd name="T57" fmla="*/ 4687 h 5345"/>
                <a:gd name="T58" fmla="*/ 3250 w 4919"/>
                <a:gd name="T59" fmla="*/ 5099 h 5345"/>
                <a:gd name="T60" fmla="*/ 3335 w 4919"/>
                <a:gd name="T61" fmla="*/ 5310 h 5345"/>
                <a:gd name="T62" fmla="*/ 3411 w 4919"/>
                <a:gd name="T63" fmla="*/ 5335 h 5345"/>
                <a:gd name="T64" fmla="*/ 3486 w 4919"/>
                <a:gd name="T65" fmla="*/ 5243 h 5345"/>
                <a:gd name="T66" fmla="*/ 3571 w 4919"/>
                <a:gd name="T67" fmla="*/ 5109 h 5345"/>
                <a:gd name="T68" fmla="*/ 3647 w 4919"/>
                <a:gd name="T69" fmla="*/ 4939 h 5345"/>
                <a:gd name="T70" fmla="*/ 3722 w 4919"/>
                <a:gd name="T71" fmla="*/ 4678 h 5345"/>
                <a:gd name="T72" fmla="*/ 3798 w 4919"/>
                <a:gd name="T73" fmla="*/ 4315 h 5345"/>
                <a:gd name="T74" fmla="*/ 3874 w 4919"/>
                <a:gd name="T75" fmla="*/ 3886 h 5345"/>
                <a:gd name="T76" fmla="*/ 3950 w 4919"/>
                <a:gd name="T77" fmla="*/ 3447 h 5345"/>
                <a:gd name="T78" fmla="*/ 4034 w 4919"/>
                <a:gd name="T79" fmla="*/ 3035 h 5345"/>
                <a:gd name="T80" fmla="*/ 4110 w 4919"/>
                <a:gd name="T81" fmla="*/ 2647 h 5345"/>
                <a:gd name="T82" fmla="*/ 4186 w 4919"/>
                <a:gd name="T83" fmla="*/ 2243 h 5345"/>
                <a:gd name="T84" fmla="*/ 4262 w 4919"/>
                <a:gd name="T85" fmla="*/ 1796 h 5345"/>
                <a:gd name="T86" fmla="*/ 4338 w 4919"/>
                <a:gd name="T87" fmla="*/ 1366 h 5345"/>
                <a:gd name="T88" fmla="*/ 4414 w 4919"/>
                <a:gd name="T89" fmla="*/ 987 h 5345"/>
                <a:gd name="T90" fmla="*/ 4498 w 4919"/>
                <a:gd name="T91" fmla="*/ 708 h 5345"/>
                <a:gd name="T92" fmla="*/ 4574 w 4919"/>
                <a:gd name="T93" fmla="*/ 506 h 5345"/>
                <a:gd name="T94" fmla="*/ 4650 w 4919"/>
                <a:gd name="T95" fmla="*/ 320 h 5345"/>
                <a:gd name="T96" fmla="*/ 4734 w 4919"/>
                <a:gd name="T97" fmla="*/ 144 h 5345"/>
                <a:gd name="T98" fmla="*/ 4809 w 4919"/>
                <a:gd name="T99" fmla="*/ 18 h 5345"/>
                <a:gd name="T100" fmla="*/ 4885 w 4919"/>
                <a:gd name="T101" fmla="*/ 18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19" h="5345">
                  <a:moveTo>
                    <a:pt x="0" y="2807"/>
                  </a:moveTo>
                  <a:lnTo>
                    <a:pt x="117" y="2807"/>
                  </a:lnTo>
                  <a:lnTo>
                    <a:pt x="151" y="2799"/>
                  </a:lnTo>
                  <a:lnTo>
                    <a:pt x="462" y="2799"/>
                  </a:lnTo>
                  <a:lnTo>
                    <a:pt x="497" y="2790"/>
                  </a:lnTo>
                  <a:lnTo>
                    <a:pt x="614" y="2790"/>
                  </a:lnTo>
                  <a:lnTo>
                    <a:pt x="657" y="2782"/>
                  </a:lnTo>
                  <a:lnTo>
                    <a:pt x="850" y="2782"/>
                  </a:lnTo>
                  <a:lnTo>
                    <a:pt x="893" y="2774"/>
                  </a:lnTo>
                  <a:lnTo>
                    <a:pt x="1043" y="2774"/>
                  </a:lnTo>
                  <a:lnTo>
                    <a:pt x="1086" y="2765"/>
                  </a:lnTo>
                  <a:lnTo>
                    <a:pt x="1119" y="2765"/>
                  </a:lnTo>
                  <a:lnTo>
                    <a:pt x="1162" y="2757"/>
                  </a:lnTo>
                  <a:lnTo>
                    <a:pt x="1279" y="2757"/>
                  </a:lnTo>
                  <a:lnTo>
                    <a:pt x="1322" y="2748"/>
                  </a:lnTo>
                  <a:lnTo>
                    <a:pt x="1398" y="2748"/>
                  </a:lnTo>
                  <a:lnTo>
                    <a:pt x="1431" y="2739"/>
                  </a:lnTo>
                  <a:lnTo>
                    <a:pt x="1474" y="2731"/>
                  </a:lnTo>
                  <a:lnTo>
                    <a:pt x="1507" y="2731"/>
                  </a:lnTo>
                  <a:lnTo>
                    <a:pt x="1550" y="2723"/>
                  </a:lnTo>
                  <a:lnTo>
                    <a:pt x="1626" y="2723"/>
                  </a:lnTo>
                  <a:lnTo>
                    <a:pt x="1667" y="2714"/>
                  </a:lnTo>
                  <a:lnTo>
                    <a:pt x="1700" y="2706"/>
                  </a:lnTo>
                  <a:lnTo>
                    <a:pt x="1743" y="2706"/>
                  </a:lnTo>
                  <a:lnTo>
                    <a:pt x="1786" y="2698"/>
                  </a:lnTo>
                  <a:lnTo>
                    <a:pt x="1819" y="2690"/>
                  </a:lnTo>
                  <a:lnTo>
                    <a:pt x="1862" y="2681"/>
                  </a:lnTo>
                  <a:lnTo>
                    <a:pt x="1903" y="2681"/>
                  </a:lnTo>
                  <a:lnTo>
                    <a:pt x="1936" y="2672"/>
                  </a:lnTo>
                  <a:lnTo>
                    <a:pt x="1979" y="2664"/>
                  </a:lnTo>
                  <a:lnTo>
                    <a:pt x="2012" y="2655"/>
                  </a:lnTo>
                  <a:lnTo>
                    <a:pt x="2055" y="2647"/>
                  </a:lnTo>
                  <a:lnTo>
                    <a:pt x="2088" y="2647"/>
                  </a:lnTo>
                  <a:lnTo>
                    <a:pt x="2131" y="2630"/>
                  </a:lnTo>
                  <a:lnTo>
                    <a:pt x="2164" y="2630"/>
                  </a:lnTo>
                  <a:lnTo>
                    <a:pt x="2207" y="2622"/>
                  </a:lnTo>
                  <a:lnTo>
                    <a:pt x="2248" y="2614"/>
                  </a:lnTo>
                  <a:lnTo>
                    <a:pt x="2283" y="2605"/>
                  </a:lnTo>
                  <a:lnTo>
                    <a:pt x="2324" y="2596"/>
                  </a:lnTo>
                  <a:lnTo>
                    <a:pt x="2367" y="2588"/>
                  </a:lnTo>
                  <a:lnTo>
                    <a:pt x="2400" y="2579"/>
                  </a:lnTo>
                  <a:lnTo>
                    <a:pt x="2560" y="2579"/>
                  </a:lnTo>
                  <a:lnTo>
                    <a:pt x="2593" y="2588"/>
                  </a:lnTo>
                  <a:lnTo>
                    <a:pt x="2636" y="2605"/>
                  </a:lnTo>
                  <a:lnTo>
                    <a:pt x="2669" y="2622"/>
                  </a:lnTo>
                  <a:lnTo>
                    <a:pt x="2712" y="2655"/>
                  </a:lnTo>
                  <a:lnTo>
                    <a:pt x="2745" y="2698"/>
                  </a:lnTo>
                  <a:lnTo>
                    <a:pt x="2788" y="2757"/>
                  </a:lnTo>
                  <a:lnTo>
                    <a:pt x="2829" y="2833"/>
                  </a:lnTo>
                  <a:lnTo>
                    <a:pt x="2872" y="2934"/>
                  </a:lnTo>
                  <a:lnTo>
                    <a:pt x="2905" y="3060"/>
                  </a:lnTo>
                  <a:lnTo>
                    <a:pt x="2948" y="3229"/>
                  </a:lnTo>
                  <a:lnTo>
                    <a:pt x="2990" y="3414"/>
                  </a:lnTo>
                  <a:lnTo>
                    <a:pt x="3024" y="3642"/>
                  </a:lnTo>
                  <a:lnTo>
                    <a:pt x="3065" y="3886"/>
                  </a:lnTo>
                  <a:lnTo>
                    <a:pt x="3100" y="4155"/>
                  </a:lnTo>
                  <a:lnTo>
                    <a:pt x="3141" y="4426"/>
                  </a:lnTo>
                  <a:lnTo>
                    <a:pt x="3176" y="4687"/>
                  </a:lnTo>
                  <a:lnTo>
                    <a:pt x="3217" y="4923"/>
                  </a:lnTo>
                  <a:lnTo>
                    <a:pt x="3250" y="5099"/>
                  </a:lnTo>
                  <a:lnTo>
                    <a:pt x="3293" y="5234"/>
                  </a:lnTo>
                  <a:lnTo>
                    <a:pt x="3335" y="5310"/>
                  </a:lnTo>
                  <a:lnTo>
                    <a:pt x="3369" y="5345"/>
                  </a:lnTo>
                  <a:lnTo>
                    <a:pt x="3411" y="5335"/>
                  </a:lnTo>
                  <a:lnTo>
                    <a:pt x="3453" y="5302"/>
                  </a:lnTo>
                  <a:lnTo>
                    <a:pt x="3486" y="5243"/>
                  </a:lnTo>
                  <a:lnTo>
                    <a:pt x="3529" y="5183"/>
                  </a:lnTo>
                  <a:lnTo>
                    <a:pt x="3571" y="5109"/>
                  </a:lnTo>
                  <a:lnTo>
                    <a:pt x="3605" y="5033"/>
                  </a:lnTo>
                  <a:lnTo>
                    <a:pt x="3647" y="4939"/>
                  </a:lnTo>
                  <a:lnTo>
                    <a:pt x="3681" y="4822"/>
                  </a:lnTo>
                  <a:lnTo>
                    <a:pt x="3722" y="4678"/>
                  </a:lnTo>
                  <a:lnTo>
                    <a:pt x="3757" y="4518"/>
                  </a:lnTo>
                  <a:lnTo>
                    <a:pt x="3798" y="4315"/>
                  </a:lnTo>
                  <a:lnTo>
                    <a:pt x="3833" y="4105"/>
                  </a:lnTo>
                  <a:lnTo>
                    <a:pt x="3874" y="3886"/>
                  </a:lnTo>
                  <a:lnTo>
                    <a:pt x="3917" y="3667"/>
                  </a:lnTo>
                  <a:lnTo>
                    <a:pt x="3950" y="3447"/>
                  </a:lnTo>
                  <a:lnTo>
                    <a:pt x="3993" y="3237"/>
                  </a:lnTo>
                  <a:lnTo>
                    <a:pt x="4034" y="3035"/>
                  </a:lnTo>
                  <a:lnTo>
                    <a:pt x="4068" y="2850"/>
                  </a:lnTo>
                  <a:lnTo>
                    <a:pt x="4110" y="2647"/>
                  </a:lnTo>
                  <a:lnTo>
                    <a:pt x="4152" y="2454"/>
                  </a:lnTo>
                  <a:lnTo>
                    <a:pt x="4186" y="2243"/>
                  </a:lnTo>
                  <a:lnTo>
                    <a:pt x="4228" y="2023"/>
                  </a:lnTo>
                  <a:lnTo>
                    <a:pt x="4262" y="1796"/>
                  </a:lnTo>
                  <a:lnTo>
                    <a:pt x="4304" y="1576"/>
                  </a:lnTo>
                  <a:lnTo>
                    <a:pt x="4338" y="1366"/>
                  </a:lnTo>
                  <a:lnTo>
                    <a:pt x="4379" y="1163"/>
                  </a:lnTo>
                  <a:lnTo>
                    <a:pt x="4414" y="987"/>
                  </a:lnTo>
                  <a:lnTo>
                    <a:pt x="4455" y="835"/>
                  </a:lnTo>
                  <a:lnTo>
                    <a:pt x="4498" y="708"/>
                  </a:lnTo>
                  <a:lnTo>
                    <a:pt x="4531" y="607"/>
                  </a:lnTo>
                  <a:lnTo>
                    <a:pt x="4574" y="506"/>
                  </a:lnTo>
                  <a:lnTo>
                    <a:pt x="4615" y="414"/>
                  </a:lnTo>
                  <a:lnTo>
                    <a:pt x="4650" y="320"/>
                  </a:lnTo>
                  <a:lnTo>
                    <a:pt x="4691" y="228"/>
                  </a:lnTo>
                  <a:lnTo>
                    <a:pt x="4734" y="144"/>
                  </a:lnTo>
                  <a:lnTo>
                    <a:pt x="4767" y="68"/>
                  </a:lnTo>
                  <a:lnTo>
                    <a:pt x="4809" y="18"/>
                  </a:lnTo>
                  <a:lnTo>
                    <a:pt x="4843" y="0"/>
                  </a:lnTo>
                  <a:lnTo>
                    <a:pt x="4885" y="18"/>
                  </a:lnTo>
                  <a:lnTo>
                    <a:pt x="4919" y="6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08"/>
            <p:cNvSpPr>
              <a:spLocks/>
            </p:cNvSpPr>
            <p:nvPr/>
          </p:nvSpPr>
          <p:spPr bwMode="auto">
            <a:xfrm>
              <a:off x="6459536" y="1221684"/>
              <a:ext cx="1117600" cy="1285875"/>
            </a:xfrm>
            <a:custGeom>
              <a:avLst/>
              <a:gdLst>
                <a:gd name="T0" fmla="*/ 76 w 4927"/>
                <a:gd name="T1" fmla="*/ 144 h 5665"/>
                <a:gd name="T2" fmla="*/ 194 w 4927"/>
                <a:gd name="T3" fmla="*/ 414 h 5665"/>
                <a:gd name="T4" fmla="*/ 312 w 4927"/>
                <a:gd name="T5" fmla="*/ 708 h 5665"/>
                <a:gd name="T6" fmla="*/ 430 w 4927"/>
                <a:gd name="T7" fmla="*/ 1155 h 5665"/>
                <a:gd name="T8" fmla="*/ 539 w 4927"/>
                <a:gd name="T9" fmla="*/ 1787 h 5665"/>
                <a:gd name="T10" fmla="*/ 657 w 4927"/>
                <a:gd name="T11" fmla="*/ 2436 h 5665"/>
                <a:gd name="T12" fmla="*/ 775 w 4927"/>
                <a:gd name="T13" fmla="*/ 3026 h 5665"/>
                <a:gd name="T14" fmla="*/ 893 w 4927"/>
                <a:gd name="T15" fmla="*/ 3642 h 5665"/>
                <a:gd name="T16" fmla="*/ 1011 w 4927"/>
                <a:gd name="T17" fmla="*/ 4307 h 5665"/>
                <a:gd name="T18" fmla="*/ 1120 w 4927"/>
                <a:gd name="T19" fmla="*/ 4830 h 5665"/>
                <a:gd name="T20" fmla="*/ 1238 w 4927"/>
                <a:gd name="T21" fmla="*/ 5159 h 5665"/>
                <a:gd name="T22" fmla="*/ 1356 w 4927"/>
                <a:gd name="T23" fmla="*/ 5437 h 5665"/>
                <a:gd name="T24" fmla="*/ 1474 w 4927"/>
                <a:gd name="T25" fmla="*/ 5639 h 5665"/>
                <a:gd name="T26" fmla="*/ 1592 w 4927"/>
                <a:gd name="T27" fmla="*/ 5589 h 5665"/>
                <a:gd name="T28" fmla="*/ 1702 w 4927"/>
                <a:gd name="T29" fmla="*/ 5335 h 5665"/>
                <a:gd name="T30" fmla="*/ 1820 w 4927"/>
                <a:gd name="T31" fmla="*/ 5058 h 5665"/>
                <a:gd name="T32" fmla="*/ 1938 w 4927"/>
                <a:gd name="T33" fmla="*/ 4678 h 5665"/>
                <a:gd name="T34" fmla="*/ 2055 w 4927"/>
                <a:gd name="T35" fmla="*/ 4097 h 5665"/>
                <a:gd name="T36" fmla="*/ 2174 w 4927"/>
                <a:gd name="T37" fmla="*/ 3431 h 5665"/>
                <a:gd name="T38" fmla="*/ 2283 w 4927"/>
                <a:gd name="T39" fmla="*/ 2833 h 5665"/>
                <a:gd name="T40" fmla="*/ 2401 w 4927"/>
                <a:gd name="T41" fmla="*/ 2226 h 5665"/>
                <a:gd name="T42" fmla="*/ 2519 w 4927"/>
                <a:gd name="T43" fmla="*/ 1568 h 5665"/>
                <a:gd name="T44" fmla="*/ 2636 w 4927"/>
                <a:gd name="T45" fmla="*/ 978 h 5665"/>
                <a:gd name="T46" fmla="*/ 2755 w 4927"/>
                <a:gd name="T47" fmla="*/ 599 h 5665"/>
                <a:gd name="T48" fmla="*/ 2864 w 4927"/>
                <a:gd name="T49" fmla="*/ 320 h 5665"/>
                <a:gd name="T50" fmla="*/ 2982 w 4927"/>
                <a:gd name="T51" fmla="*/ 68 h 5665"/>
                <a:gd name="T52" fmla="*/ 3100 w 4927"/>
                <a:gd name="T53" fmla="*/ 18 h 5665"/>
                <a:gd name="T54" fmla="*/ 3218 w 4927"/>
                <a:gd name="T55" fmla="*/ 228 h 5665"/>
                <a:gd name="T56" fmla="*/ 3336 w 4927"/>
                <a:gd name="T57" fmla="*/ 506 h 5665"/>
                <a:gd name="T58" fmla="*/ 3445 w 4927"/>
                <a:gd name="T59" fmla="*/ 835 h 5665"/>
                <a:gd name="T60" fmla="*/ 3563 w 4927"/>
                <a:gd name="T61" fmla="*/ 1358 h 5665"/>
                <a:gd name="T62" fmla="*/ 3681 w 4927"/>
                <a:gd name="T63" fmla="*/ 2015 h 5665"/>
                <a:gd name="T64" fmla="*/ 3799 w 4927"/>
                <a:gd name="T65" fmla="*/ 2639 h 5665"/>
                <a:gd name="T66" fmla="*/ 3917 w 4927"/>
                <a:gd name="T67" fmla="*/ 3229 h 5665"/>
                <a:gd name="T68" fmla="*/ 4026 w 4927"/>
                <a:gd name="T69" fmla="*/ 3869 h 5665"/>
                <a:gd name="T70" fmla="*/ 4153 w 4927"/>
                <a:gd name="T71" fmla="*/ 4510 h 5665"/>
                <a:gd name="T72" fmla="*/ 4270 w 4927"/>
                <a:gd name="T73" fmla="*/ 4957 h 5665"/>
                <a:gd name="T74" fmla="*/ 4381 w 4927"/>
                <a:gd name="T75" fmla="*/ 5251 h 5665"/>
                <a:gd name="T76" fmla="*/ 4498 w 4927"/>
                <a:gd name="T77" fmla="*/ 5521 h 5665"/>
                <a:gd name="T78" fmla="*/ 4617 w 4927"/>
                <a:gd name="T79" fmla="*/ 5665 h 5665"/>
                <a:gd name="T80" fmla="*/ 4734 w 4927"/>
                <a:gd name="T81" fmla="*/ 5521 h 5665"/>
                <a:gd name="T82" fmla="*/ 4853 w 4927"/>
                <a:gd name="T83" fmla="*/ 5251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7" h="5665">
                  <a:moveTo>
                    <a:pt x="0" y="18"/>
                  </a:moveTo>
                  <a:lnTo>
                    <a:pt x="34" y="68"/>
                  </a:lnTo>
                  <a:lnTo>
                    <a:pt x="76" y="144"/>
                  </a:lnTo>
                  <a:lnTo>
                    <a:pt x="118" y="228"/>
                  </a:lnTo>
                  <a:lnTo>
                    <a:pt x="152" y="320"/>
                  </a:lnTo>
                  <a:lnTo>
                    <a:pt x="194" y="414"/>
                  </a:lnTo>
                  <a:lnTo>
                    <a:pt x="236" y="506"/>
                  </a:lnTo>
                  <a:lnTo>
                    <a:pt x="270" y="599"/>
                  </a:lnTo>
                  <a:lnTo>
                    <a:pt x="312" y="708"/>
                  </a:lnTo>
                  <a:lnTo>
                    <a:pt x="354" y="827"/>
                  </a:lnTo>
                  <a:lnTo>
                    <a:pt x="388" y="978"/>
                  </a:lnTo>
                  <a:lnTo>
                    <a:pt x="430" y="1155"/>
                  </a:lnTo>
                  <a:lnTo>
                    <a:pt x="463" y="1349"/>
                  </a:lnTo>
                  <a:lnTo>
                    <a:pt x="506" y="1568"/>
                  </a:lnTo>
                  <a:lnTo>
                    <a:pt x="539" y="1787"/>
                  </a:lnTo>
                  <a:lnTo>
                    <a:pt x="581" y="2015"/>
                  </a:lnTo>
                  <a:lnTo>
                    <a:pt x="615" y="2226"/>
                  </a:lnTo>
                  <a:lnTo>
                    <a:pt x="657" y="2436"/>
                  </a:lnTo>
                  <a:lnTo>
                    <a:pt x="699" y="2630"/>
                  </a:lnTo>
                  <a:lnTo>
                    <a:pt x="733" y="2833"/>
                  </a:lnTo>
                  <a:lnTo>
                    <a:pt x="775" y="3026"/>
                  </a:lnTo>
                  <a:lnTo>
                    <a:pt x="817" y="3220"/>
                  </a:lnTo>
                  <a:lnTo>
                    <a:pt x="851" y="3431"/>
                  </a:lnTo>
                  <a:lnTo>
                    <a:pt x="893" y="3642"/>
                  </a:lnTo>
                  <a:lnTo>
                    <a:pt x="935" y="3869"/>
                  </a:lnTo>
                  <a:lnTo>
                    <a:pt x="969" y="4089"/>
                  </a:lnTo>
                  <a:lnTo>
                    <a:pt x="1011" y="4307"/>
                  </a:lnTo>
                  <a:lnTo>
                    <a:pt x="1045" y="4501"/>
                  </a:lnTo>
                  <a:lnTo>
                    <a:pt x="1087" y="4678"/>
                  </a:lnTo>
                  <a:lnTo>
                    <a:pt x="1120" y="4830"/>
                  </a:lnTo>
                  <a:lnTo>
                    <a:pt x="1163" y="4957"/>
                  </a:lnTo>
                  <a:lnTo>
                    <a:pt x="1196" y="5058"/>
                  </a:lnTo>
                  <a:lnTo>
                    <a:pt x="1238" y="5159"/>
                  </a:lnTo>
                  <a:lnTo>
                    <a:pt x="1281" y="5251"/>
                  </a:lnTo>
                  <a:lnTo>
                    <a:pt x="1314" y="5335"/>
                  </a:lnTo>
                  <a:lnTo>
                    <a:pt x="1356" y="5437"/>
                  </a:lnTo>
                  <a:lnTo>
                    <a:pt x="1398" y="5521"/>
                  </a:lnTo>
                  <a:lnTo>
                    <a:pt x="1432" y="5589"/>
                  </a:lnTo>
                  <a:lnTo>
                    <a:pt x="1474" y="5639"/>
                  </a:lnTo>
                  <a:lnTo>
                    <a:pt x="1517" y="5655"/>
                  </a:lnTo>
                  <a:lnTo>
                    <a:pt x="1550" y="5639"/>
                  </a:lnTo>
                  <a:lnTo>
                    <a:pt x="1592" y="5589"/>
                  </a:lnTo>
                  <a:lnTo>
                    <a:pt x="1626" y="5521"/>
                  </a:lnTo>
                  <a:lnTo>
                    <a:pt x="1668" y="5437"/>
                  </a:lnTo>
                  <a:lnTo>
                    <a:pt x="1702" y="5335"/>
                  </a:lnTo>
                  <a:lnTo>
                    <a:pt x="1744" y="5251"/>
                  </a:lnTo>
                  <a:lnTo>
                    <a:pt x="1777" y="5159"/>
                  </a:lnTo>
                  <a:lnTo>
                    <a:pt x="1820" y="5058"/>
                  </a:lnTo>
                  <a:lnTo>
                    <a:pt x="1862" y="4957"/>
                  </a:lnTo>
                  <a:lnTo>
                    <a:pt x="1895" y="4830"/>
                  </a:lnTo>
                  <a:lnTo>
                    <a:pt x="1938" y="4678"/>
                  </a:lnTo>
                  <a:lnTo>
                    <a:pt x="1979" y="4501"/>
                  </a:lnTo>
                  <a:lnTo>
                    <a:pt x="2013" y="4307"/>
                  </a:lnTo>
                  <a:lnTo>
                    <a:pt x="2055" y="4097"/>
                  </a:lnTo>
                  <a:lnTo>
                    <a:pt x="2098" y="3869"/>
                  </a:lnTo>
                  <a:lnTo>
                    <a:pt x="2131" y="3642"/>
                  </a:lnTo>
                  <a:lnTo>
                    <a:pt x="2174" y="3431"/>
                  </a:lnTo>
                  <a:lnTo>
                    <a:pt x="2207" y="3229"/>
                  </a:lnTo>
                  <a:lnTo>
                    <a:pt x="2249" y="3026"/>
                  </a:lnTo>
                  <a:lnTo>
                    <a:pt x="2283" y="2833"/>
                  </a:lnTo>
                  <a:lnTo>
                    <a:pt x="2325" y="2639"/>
                  </a:lnTo>
                  <a:lnTo>
                    <a:pt x="2367" y="2436"/>
                  </a:lnTo>
                  <a:lnTo>
                    <a:pt x="2401" y="2226"/>
                  </a:lnTo>
                  <a:lnTo>
                    <a:pt x="2443" y="2015"/>
                  </a:lnTo>
                  <a:lnTo>
                    <a:pt x="2485" y="1787"/>
                  </a:lnTo>
                  <a:lnTo>
                    <a:pt x="2519" y="1568"/>
                  </a:lnTo>
                  <a:lnTo>
                    <a:pt x="2561" y="1358"/>
                  </a:lnTo>
                  <a:lnTo>
                    <a:pt x="2603" y="1155"/>
                  </a:lnTo>
                  <a:lnTo>
                    <a:pt x="2636" y="978"/>
                  </a:lnTo>
                  <a:lnTo>
                    <a:pt x="2679" y="835"/>
                  </a:lnTo>
                  <a:lnTo>
                    <a:pt x="2712" y="708"/>
                  </a:lnTo>
                  <a:lnTo>
                    <a:pt x="2755" y="599"/>
                  </a:lnTo>
                  <a:lnTo>
                    <a:pt x="2788" y="506"/>
                  </a:lnTo>
                  <a:lnTo>
                    <a:pt x="2831" y="414"/>
                  </a:lnTo>
                  <a:lnTo>
                    <a:pt x="2864" y="320"/>
                  </a:lnTo>
                  <a:lnTo>
                    <a:pt x="2906" y="228"/>
                  </a:lnTo>
                  <a:lnTo>
                    <a:pt x="2948" y="144"/>
                  </a:lnTo>
                  <a:lnTo>
                    <a:pt x="2982" y="68"/>
                  </a:lnTo>
                  <a:lnTo>
                    <a:pt x="3024" y="18"/>
                  </a:lnTo>
                  <a:lnTo>
                    <a:pt x="3067" y="0"/>
                  </a:lnTo>
                  <a:lnTo>
                    <a:pt x="3100" y="18"/>
                  </a:lnTo>
                  <a:lnTo>
                    <a:pt x="3142" y="68"/>
                  </a:lnTo>
                  <a:lnTo>
                    <a:pt x="3184" y="144"/>
                  </a:lnTo>
                  <a:lnTo>
                    <a:pt x="3218" y="228"/>
                  </a:lnTo>
                  <a:lnTo>
                    <a:pt x="3260" y="320"/>
                  </a:lnTo>
                  <a:lnTo>
                    <a:pt x="3293" y="414"/>
                  </a:lnTo>
                  <a:lnTo>
                    <a:pt x="3336" y="506"/>
                  </a:lnTo>
                  <a:lnTo>
                    <a:pt x="3369" y="599"/>
                  </a:lnTo>
                  <a:lnTo>
                    <a:pt x="3412" y="708"/>
                  </a:lnTo>
                  <a:lnTo>
                    <a:pt x="3445" y="835"/>
                  </a:lnTo>
                  <a:lnTo>
                    <a:pt x="3488" y="978"/>
                  </a:lnTo>
                  <a:lnTo>
                    <a:pt x="3529" y="1155"/>
                  </a:lnTo>
                  <a:lnTo>
                    <a:pt x="3563" y="1358"/>
                  </a:lnTo>
                  <a:lnTo>
                    <a:pt x="3605" y="1568"/>
                  </a:lnTo>
                  <a:lnTo>
                    <a:pt x="3648" y="1796"/>
                  </a:lnTo>
                  <a:lnTo>
                    <a:pt x="3681" y="2015"/>
                  </a:lnTo>
                  <a:lnTo>
                    <a:pt x="3724" y="2234"/>
                  </a:lnTo>
                  <a:lnTo>
                    <a:pt x="3765" y="2445"/>
                  </a:lnTo>
                  <a:lnTo>
                    <a:pt x="3799" y="2639"/>
                  </a:lnTo>
                  <a:lnTo>
                    <a:pt x="3841" y="2833"/>
                  </a:lnTo>
                  <a:lnTo>
                    <a:pt x="3875" y="3026"/>
                  </a:lnTo>
                  <a:lnTo>
                    <a:pt x="3917" y="3229"/>
                  </a:lnTo>
                  <a:lnTo>
                    <a:pt x="3950" y="3431"/>
                  </a:lnTo>
                  <a:lnTo>
                    <a:pt x="3993" y="3650"/>
                  </a:lnTo>
                  <a:lnTo>
                    <a:pt x="4026" y="3869"/>
                  </a:lnTo>
                  <a:lnTo>
                    <a:pt x="4069" y="4097"/>
                  </a:lnTo>
                  <a:lnTo>
                    <a:pt x="4110" y="4315"/>
                  </a:lnTo>
                  <a:lnTo>
                    <a:pt x="4153" y="4510"/>
                  </a:lnTo>
                  <a:lnTo>
                    <a:pt x="4186" y="4678"/>
                  </a:lnTo>
                  <a:lnTo>
                    <a:pt x="4229" y="4830"/>
                  </a:lnTo>
                  <a:lnTo>
                    <a:pt x="4270" y="4957"/>
                  </a:lnTo>
                  <a:lnTo>
                    <a:pt x="4305" y="5066"/>
                  </a:lnTo>
                  <a:lnTo>
                    <a:pt x="4346" y="5159"/>
                  </a:lnTo>
                  <a:lnTo>
                    <a:pt x="4381" y="5251"/>
                  </a:lnTo>
                  <a:lnTo>
                    <a:pt x="4422" y="5345"/>
                  </a:lnTo>
                  <a:lnTo>
                    <a:pt x="4457" y="5437"/>
                  </a:lnTo>
                  <a:lnTo>
                    <a:pt x="4498" y="5521"/>
                  </a:lnTo>
                  <a:lnTo>
                    <a:pt x="4532" y="5597"/>
                  </a:lnTo>
                  <a:lnTo>
                    <a:pt x="4574" y="5639"/>
                  </a:lnTo>
                  <a:lnTo>
                    <a:pt x="4617" y="5665"/>
                  </a:lnTo>
                  <a:lnTo>
                    <a:pt x="4650" y="5639"/>
                  </a:lnTo>
                  <a:lnTo>
                    <a:pt x="4691" y="5597"/>
                  </a:lnTo>
                  <a:lnTo>
                    <a:pt x="4734" y="5521"/>
                  </a:lnTo>
                  <a:lnTo>
                    <a:pt x="4767" y="5437"/>
                  </a:lnTo>
                  <a:lnTo>
                    <a:pt x="4810" y="5345"/>
                  </a:lnTo>
                  <a:lnTo>
                    <a:pt x="4853" y="5251"/>
                  </a:lnTo>
                  <a:lnTo>
                    <a:pt x="4886" y="5159"/>
                  </a:lnTo>
                  <a:lnTo>
                    <a:pt x="4927" y="506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209"/>
            <p:cNvSpPr>
              <a:spLocks/>
            </p:cNvSpPr>
            <p:nvPr/>
          </p:nvSpPr>
          <p:spPr bwMode="auto">
            <a:xfrm>
              <a:off x="7567611" y="1221684"/>
              <a:ext cx="1117600" cy="1285875"/>
            </a:xfrm>
            <a:custGeom>
              <a:avLst/>
              <a:gdLst>
                <a:gd name="T0" fmla="*/ 76 w 4928"/>
                <a:gd name="T1" fmla="*/ 4957 h 5665"/>
                <a:gd name="T2" fmla="*/ 193 w 4928"/>
                <a:gd name="T3" fmla="*/ 4510 h 5665"/>
                <a:gd name="T4" fmla="*/ 312 w 4928"/>
                <a:gd name="T5" fmla="*/ 3869 h 5665"/>
                <a:gd name="T6" fmla="*/ 429 w 4928"/>
                <a:gd name="T7" fmla="*/ 3229 h 5665"/>
                <a:gd name="T8" fmla="*/ 548 w 4928"/>
                <a:gd name="T9" fmla="*/ 2639 h 5665"/>
                <a:gd name="T10" fmla="*/ 657 w 4928"/>
                <a:gd name="T11" fmla="*/ 2015 h 5665"/>
                <a:gd name="T12" fmla="*/ 774 w 4928"/>
                <a:gd name="T13" fmla="*/ 1358 h 5665"/>
                <a:gd name="T14" fmla="*/ 893 w 4928"/>
                <a:gd name="T15" fmla="*/ 835 h 5665"/>
                <a:gd name="T16" fmla="*/ 1010 w 4928"/>
                <a:gd name="T17" fmla="*/ 506 h 5665"/>
                <a:gd name="T18" fmla="*/ 1129 w 4928"/>
                <a:gd name="T19" fmla="*/ 228 h 5665"/>
                <a:gd name="T20" fmla="*/ 1238 w 4928"/>
                <a:gd name="T21" fmla="*/ 26 h 5665"/>
                <a:gd name="T22" fmla="*/ 1357 w 4928"/>
                <a:gd name="T23" fmla="*/ 68 h 5665"/>
                <a:gd name="T24" fmla="*/ 1474 w 4928"/>
                <a:gd name="T25" fmla="*/ 320 h 5665"/>
                <a:gd name="T26" fmla="*/ 1592 w 4928"/>
                <a:gd name="T27" fmla="*/ 599 h 5665"/>
                <a:gd name="T28" fmla="*/ 1710 w 4928"/>
                <a:gd name="T29" fmla="*/ 987 h 5665"/>
                <a:gd name="T30" fmla="*/ 1819 w 4928"/>
                <a:gd name="T31" fmla="*/ 1568 h 5665"/>
                <a:gd name="T32" fmla="*/ 1938 w 4928"/>
                <a:gd name="T33" fmla="*/ 2234 h 5665"/>
                <a:gd name="T34" fmla="*/ 2055 w 4928"/>
                <a:gd name="T35" fmla="*/ 2833 h 5665"/>
                <a:gd name="T36" fmla="*/ 2173 w 4928"/>
                <a:gd name="T37" fmla="*/ 3431 h 5665"/>
                <a:gd name="T38" fmla="*/ 2291 w 4928"/>
                <a:gd name="T39" fmla="*/ 4097 h 5665"/>
                <a:gd name="T40" fmla="*/ 2400 w 4928"/>
                <a:gd name="T41" fmla="*/ 4687 h 5665"/>
                <a:gd name="T42" fmla="*/ 2519 w 4928"/>
                <a:gd name="T43" fmla="*/ 5066 h 5665"/>
                <a:gd name="T44" fmla="*/ 2636 w 4928"/>
                <a:gd name="T45" fmla="*/ 5345 h 5665"/>
                <a:gd name="T46" fmla="*/ 2755 w 4928"/>
                <a:gd name="T47" fmla="*/ 5597 h 5665"/>
                <a:gd name="T48" fmla="*/ 2872 w 4928"/>
                <a:gd name="T49" fmla="*/ 5647 h 5665"/>
                <a:gd name="T50" fmla="*/ 2981 w 4928"/>
                <a:gd name="T51" fmla="*/ 5437 h 5665"/>
                <a:gd name="T52" fmla="*/ 3100 w 4928"/>
                <a:gd name="T53" fmla="*/ 5159 h 5665"/>
                <a:gd name="T54" fmla="*/ 3217 w 4928"/>
                <a:gd name="T55" fmla="*/ 4830 h 5665"/>
                <a:gd name="T56" fmla="*/ 3336 w 4928"/>
                <a:gd name="T57" fmla="*/ 4315 h 5665"/>
                <a:gd name="T58" fmla="*/ 3453 w 4928"/>
                <a:gd name="T59" fmla="*/ 3650 h 5665"/>
                <a:gd name="T60" fmla="*/ 3563 w 4928"/>
                <a:gd name="T61" fmla="*/ 3026 h 5665"/>
                <a:gd name="T62" fmla="*/ 3681 w 4928"/>
                <a:gd name="T63" fmla="*/ 2445 h 5665"/>
                <a:gd name="T64" fmla="*/ 3799 w 4928"/>
                <a:gd name="T65" fmla="*/ 1796 h 5665"/>
                <a:gd name="T66" fmla="*/ 3917 w 4928"/>
                <a:gd name="T67" fmla="*/ 1155 h 5665"/>
                <a:gd name="T68" fmla="*/ 4035 w 4928"/>
                <a:gd name="T69" fmla="*/ 708 h 5665"/>
                <a:gd name="T70" fmla="*/ 4144 w 4928"/>
                <a:gd name="T71" fmla="*/ 422 h 5665"/>
                <a:gd name="T72" fmla="*/ 4262 w 4928"/>
                <a:gd name="T73" fmla="*/ 144 h 5665"/>
                <a:gd name="T74" fmla="*/ 4380 w 4928"/>
                <a:gd name="T75" fmla="*/ 10 h 5665"/>
                <a:gd name="T76" fmla="*/ 4498 w 4928"/>
                <a:gd name="T77" fmla="*/ 144 h 5665"/>
                <a:gd name="T78" fmla="*/ 4616 w 4928"/>
                <a:gd name="T79" fmla="*/ 422 h 5665"/>
                <a:gd name="T80" fmla="*/ 4726 w 4928"/>
                <a:gd name="T81" fmla="*/ 708 h 5665"/>
                <a:gd name="T82" fmla="*/ 4843 w 4928"/>
                <a:gd name="T83" fmla="*/ 1163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8" h="5665">
                  <a:moveTo>
                    <a:pt x="0" y="5159"/>
                  </a:moveTo>
                  <a:lnTo>
                    <a:pt x="41" y="5066"/>
                  </a:lnTo>
                  <a:lnTo>
                    <a:pt x="76" y="4957"/>
                  </a:lnTo>
                  <a:lnTo>
                    <a:pt x="117" y="4830"/>
                  </a:lnTo>
                  <a:lnTo>
                    <a:pt x="152" y="4678"/>
                  </a:lnTo>
                  <a:lnTo>
                    <a:pt x="193" y="4510"/>
                  </a:lnTo>
                  <a:lnTo>
                    <a:pt x="228" y="4315"/>
                  </a:lnTo>
                  <a:lnTo>
                    <a:pt x="269" y="4097"/>
                  </a:lnTo>
                  <a:lnTo>
                    <a:pt x="312" y="3869"/>
                  </a:lnTo>
                  <a:lnTo>
                    <a:pt x="345" y="3650"/>
                  </a:lnTo>
                  <a:lnTo>
                    <a:pt x="388" y="3431"/>
                  </a:lnTo>
                  <a:lnTo>
                    <a:pt x="429" y="3229"/>
                  </a:lnTo>
                  <a:lnTo>
                    <a:pt x="464" y="3026"/>
                  </a:lnTo>
                  <a:lnTo>
                    <a:pt x="505" y="2833"/>
                  </a:lnTo>
                  <a:lnTo>
                    <a:pt x="548" y="2639"/>
                  </a:lnTo>
                  <a:lnTo>
                    <a:pt x="581" y="2445"/>
                  </a:lnTo>
                  <a:lnTo>
                    <a:pt x="624" y="2234"/>
                  </a:lnTo>
                  <a:lnTo>
                    <a:pt x="657" y="2015"/>
                  </a:lnTo>
                  <a:lnTo>
                    <a:pt x="700" y="1796"/>
                  </a:lnTo>
                  <a:lnTo>
                    <a:pt x="733" y="1568"/>
                  </a:lnTo>
                  <a:lnTo>
                    <a:pt x="774" y="1358"/>
                  </a:lnTo>
                  <a:lnTo>
                    <a:pt x="809" y="1155"/>
                  </a:lnTo>
                  <a:lnTo>
                    <a:pt x="850" y="987"/>
                  </a:lnTo>
                  <a:lnTo>
                    <a:pt x="893" y="835"/>
                  </a:lnTo>
                  <a:lnTo>
                    <a:pt x="926" y="708"/>
                  </a:lnTo>
                  <a:lnTo>
                    <a:pt x="969" y="599"/>
                  </a:lnTo>
                  <a:lnTo>
                    <a:pt x="1010" y="506"/>
                  </a:lnTo>
                  <a:lnTo>
                    <a:pt x="1045" y="414"/>
                  </a:lnTo>
                  <a:lnTo>
                    <a:pt x="1086" y="320"/>
                  </a:lnTo>
                  <a:lnTo>
                    <a:pt x="1129" y="228"/>
                  </a:lnTo>
                  <a:lnTo>
                    <a:pt x="1162" y="144"/>
                  </a:lnTo>
                  <a:lnTo>
                    <a:pt x="1205" y="68"/>
                  </a:lnTo>
                  <a:lnTo>
                    <a:pt x="1238" y="26"/>
                  </a:lnTo>
                  <a:lnTo>
                    <a:pt x="1281" y="0"/>
                  </a:lnTo>
                  <a:lnTo>
                    <a:pt x="1314" y="26"/>
                  </a:lnTo>
                  <a:lnTo>
                    <a:pt x="1357" y="68"/>
                  </a:lnTo>
                  <a:lnTo>
                    <a:pt x="1398" y="144"/>
                  </a:lnTo>
                  <a:lnTo>
                    <a:pt x="1431" y="228"/>
                  </a:lnTo>
                  <a:lnTo>
                    <a:pt x="1474" y="320"/>
                  </a:lnTo>
                  <a:lnTo>
                    <a:pt x="1516" y="414"/>
                  </a:lnTo>
                  <a:lnTo>
                    <a:pt x="1550" y="506"/>
                  </a:lnTo>
                  <a:lnTo>
                    <a:pt x="1592" y="599"/>
                  </a:lnTo>
                  <a:lnTo>
                    <a:pt x="1634" y="708"/>
                  </a:lnTo>
                  <a:lnTo>
                    <a:pt x="1667" y="835"/>
                  </a:lnTo>
                  <a:lnTo>
                    <a:pt x="1710" y="987"/>
                  </a:lnTo>
                  <a:lnTo>
                    <a:pt x="1743" y="1155"/>
                  </a:lnTo>
                  <a:lnTo>
                    <a:pt x="1786" y="1358"/>
                  </a:lnTo>
                  <a:lnTo>
                    <a:pt x="1819" y="1568"/>
                  </a:lnTo>
                  <a:lnTo>
                    <a:pt x="1862" y="1796"/>
                  </a:lnTo>
                  <a:lnTo>
                    <a:pt x="1895" y="2015"/>
                  </a:lnTo>
                  <a:lnTo>
                    <a:pt x="1938" y="2234"/>
                  </a:lnTo>
                  <a:lnTo>
                    <a:pt x="1979" y="2445"/>
                  </a:lnTo>
                  <a:lnTo>
                    <a:pt x="2014" y="2639"/>
                  </a:lnTo>
                  <a:lnTo>
                    <a:pt x="2055" y="2833"/>
                  </a:lnTo>
                  <a:lnTo>
                    <a:pt x="2098" y="3026"/>
                  </a:lnTo>
                  <a:lnTo>
                    <a:pt x="2131" y="3229"/>
                  </a:lnTo>
                  <a:lnTo>
                    <a:pt x="2173" y="3431"/>
                  </a:lnTo>
                  <a:lnTo>
                    <a:pt x="2215" y="3650"/>
                  </a:lnTo>
                  <a:lnTo>
                    <a:pt x="2249" y="3869"/>
                  </a:lnTo>
                  <a:lnTo>
                    <a:pt x="2291" y="4097"/>
                  </a:lnTo>
                  <a:lnTo>
                    <a:pt x="2324" y="4315"/>
                  </a:lnTo>
                  <a:lnTo>
                    <a:pt x="2367" y="4510"/>
                  </a:lnTo>
                  <a:lnTo>
                    <a:pt x="2400" y="4687"/>
                  </a:lnTo>
                  <a:lnTo>
                    <a:pt x="2443" y="4830"/>
                  </a:lnTo>
                  <a:lnTo>
                    <a:pt x="2476" y="4957"/>
                  </a:lnTo>
                  <a:lnTo>
                    <a:pt x="2519" y="5066"/>
                  </a:lnTo>
                  <a:lnTo>
                    <a:pt x="2560" y="5159"/>
                  </a:lnTo>
                  <a:lnTo>
                    <a:pt x="2595" y="5251"/>
                  </a:lnTo>
                  <a:lnTo>
                    <a:pt x="2636" y="5345"/>
                  </a:lnTo>
                  <a:lnTo>
                    <a:pt x="2679" y="5437"/>
                  </a:lnTo>
                  <a:lnTo>
                    <a:pt x="2712" y="5530"/>
                  </a:lnTo>
                  <a:lnTo>
                    <a:pt x="2755" y="5597"/>
                  </a:lnTo>
                  <a:lnTo>
                    <a:pt x="2796" y="5647"/>
                  </a:lnTo>
                  <a:lnTo>
                    <a:pt x="2830" y="5665"/>
                  </a:lnTo>
                  <a:lnTo>
                    <a:pt x="2872" y="5647"/>
                  </a:lnTo>
                  <a:lnTo>
                    <a:pt x="2906" y="5597"/>
                  </a:lnTo>
                  <a:lnTo>
                    <a:pt x="2948" y="5530"/>
                  </a:lnTo>
                  <a:lnTo>
                    <a:pt x="2981" y="5437"/>
                  </a:lnTo>
                  <a:lnTo>
                    <a:pt x="3024" y="5345"/>
                  </a:lnTo>
                  <a:lnTo>
                    <a:pt x="3057" y="5251"/>
                  </a:lnTo>
                  <a:lnTo>
                    <a:pt x="3100" y="5159"/>
                  </a:lnTo>
                  <a:lnTo>
                    <a:pt x="3142" y="5066"/>
                  </a:lnTo>
                  <a:lnTo>
                    <a:pt x="3176" y="4957"/>
                  </a:lnTo>
                  <a:lnTo>
                    <a:pt x="3217" y="4830"/>
                  </a:lnTo>
                  <a:lnTo>
                    <a:pt x="3260" y="4687"/>
                  </a:lnTo>
                  <a:lnTo>
                    <a:pt x="3302" y="4510"/>
                  </a:lnTo>
                  <a:lnTo>
                    <a:pt x="3336" y="4315"/>
                  </a:lnTo>
                  <a:lnTo>
                    <a:pt x="3378" y="4097"/>
                  </a:lnTo>
                  <a:lnTo>
                    <a:pt x="3412" y="3869"/>
                  </a:lnTo>
                  <a:lnTo>
                    <a:pt x="3453" y="3650"/>
                  </a:lnTo>
                  <a:lnTo>
                    <a:pt x="3487" y="3439"/>
                  </a:lnTo>
                  <a:lnTo>
                    <a:pt x="3529" y="3229"/>
                  </a:lnTo>
                  <a:lnTo>
                    <a:pt x="3563" y="3026"/>
                  </a:lnTo>
                  <a:lnTo>
                    <a:pt x="3605" y="2833"/>
                  </a:lnTo>
                  <a:lnTo>
                    <a:pt x="3647" y="2639"/>
                  </a:lnTo>
                  <a:lnTo>
                    <a:pt x="3681" y="2445"/>
                  </a:lnTo>
                  <a:lnTo>
                    <a:pt x="3723" y="2234"/>
                  </a:lnTo>
                  <a:lnTo>
                    <a:pt x="3765" y="2015"/>
                  </a:lnTo>
                  <a:lnTo>
                    <a:pt x="3799" y="1796"/>
                  </a:lnTo>
                  <a:lnTo>
                    <a:pt x="3841" y="1568"/>
                  </a:lnTo>
                  <a:lnTo>
                    <a:pt x="3883" y="1358"/>
                  </a:lnTo>
                  <a:lnTo>
                    <a:pt x="3917" y="1155"/>
                  </a:lnTo>
                  <a:lnTo>
                    <a:pt x="3959" y="987"/>
                  </a:lnTo>
                  <a:lnTo>
                    <a:pt x="3993" y="835"/>
                  </a:lnTo>
                  <a:lnTo>
                    <a:pt x="4035" y="708"/>
                  </a:lnTo>
                  <a:lnTo>
                    <a:pt x="4069" y="607"/>
                  </a:lnTo>
                  <a:lnTo>
                    <a:pt x="4110" y="506"/>
                  </a:lnTo>
                  <a:lnTo>
                    <a:pt x="4144" y="422"/>
                  </a:lnTo>
                  <a:lnTo>
                    <a:pt x="4186" y="320"/>
                  </a:lnTo>
                  <a:lnTo>
                    <a:pt x="4228" y="228"/>
                  </a:lnTo>
                  <a:lnTo>
                    <a:pt x="4262" y="144"/>
                  </a:lnTo>
                  <a:lnTo>
                    <a:pt x="4304" y="76"/>
                  </a:lnTo>
                  <a:lnTo>
                    <a:pt x="4346" y="26"/>
                  </a:lnTo>
                  <a:lnTo>
                    <a:pt x="4380" y="10"/>
                  </a:lnTo>
                  <a:lnTo>
                    <a:pt x="4422" y="26"/>
                  </a:lnTo>
                  <a:lnTo>
                    <a:pt x="4464" y="76"/>
                  </a:lnTo>
                  <a:lnTo>
                    <a:pt x="4498" y="144"/>
                  </a:lnTo>
                  <a:lnTo>
                    <a:pt x="4540" y="228"/>
                  </a:lnTo>
                  <a:lnTo>
                    <a:pt x="4574" y="320"/>
                  </a:lnTo>
                  <a:lnTo>
                    <a:pt x="4616" y="422"/>
                  </a:lnTo>
                  <a:lnTo>
                    <a:pt x="4650" y="506"/>
                  </a:lnTo>
                  <a:lnTo>
                    <a:pt x="4692" y="607"/>
                  </a:lnTo>
                  <a:lnTo>
                    <a:pt x="4726" y="708"/>
                  </a:lnTo>
                  <a:lnTo>
                    <a:pt x="4768" y="835"/>
                  </a:lnTo>
                  <a:lnTo>
                    <a:pt x="4810" y="987"/>
                  </a:lnTo>
                  <a:lnTo>
                    <a:pt x="4843" y="1163"/>
                  </a:lnTo>
                  <a:lnTo>
                    <a:pt x="4885" y="1358"/>
                  </a:lnTo>
                  <a:lnTo>
                    <a:pt x="4928" y="156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210"/>
            <p:cNvSpPr>
              <a:spLocks/>
            </p:cNvSpPr>
            <p:nvPr/>
          </p:nvSpPr>
          <p:spPr bwMode="auto">
            <a:xfrm>
              <a:off x="8675686" y="1529659"/>
              <a:ext cx="192087" cy="904875"/>
            </a:xfrm>
            <a:custGeom>
              <a:avLst/>
              <a:gdLst>
                <a:gd name="T0" fmla="*/ 0 w 851"/>
                <a:gd name="T1" fmla="*/ 0 h 3987"/>
                <a:gd name="T2" fmla="*/ 43 w 851"/>
                <a:gd name="T3" fmla="*/ 210 h 3987"/>
                <a:gd name="T4" fmla="*/ 76 w 851"/>
                <a:gd name="T5" fmla="*/ 438 h 3987"/>
                <a:gd name="T6" fmla="*/ 119 w 851"/>
                <a:gd name="T7" fmla="*/ 657 h 3987"/>
                <a:gd name="T8" fmla="*/ 160 w 851"/>
                <a:gd name="T9" fmla="*/ 876 h 3987"/>
                <a:gd name="T10" fmla="*/ 194 w 851"/>
                <a:gd name="T11" fmla="*/ 1087 h 3987"/>
                <a:gd name="T12" fmla="*/ 236 w 851"/>
                <a:gd name="T13" fmla="*/ 1281 h 3987"/>
                <a:gd name="T14" fmla="*/ 270 w 851"/>
                <a:gd name="T15" fmla="*/ 1475 h 3987"/>
                <a:gd name="T16" fmla="*/ 312 w 851"/>
                <a:gd name="T17" fmla="*/ 1668 h 3987"/>
                <a:gd name="T18" fmla="*/ 346 w 851"/>
                <a:gd name="T19" fmla="*/ 1871 h 3987"/>
                <a:gd name="T20" fmla="*/ 388 w 851"/>
                <a:gd name="T21" fmla="*/ 2081 h 3987"/>
                <a:gd name="T22" fmla="*/ 422 w 851"/>
                <a:gd name="T23" fmla="*/ 2292 h 3987"/>
                <a:gd name="T24" fmla="*/ 464 w 851"/>
                <a:gd name="T25" fmla="*/ 2520 h 3987"/>
                <a:gd name="T26" fmla="*/ 506 w 851"/>
                <a:gd name="T27" fmla="*/ 2739 h 3987"/>
                <a:gd name="T28" fmla="*/ 548 w 851"/>
                <a:gd name="T29" fmla="*/ 2957 h 3987"/>
                <a:gd name="T30" fmla="*/ 582 w 851"/>
                <a:gd name="T31" fmla="*/ 3152 h 3987"/>
                <a:gd name="T32" fmla="*/ 624 w 851"/>
                <a:gd name="T33" fmla="*/ 3329 h 3987"/>
                <a:gd name="T34" fmla="*/ 666 w 851"/>
                <a:gd name="T35" fmla="*/ 3472 h 3987"/>
                <a:gd name="T36" fmla="*/ 700 w 851"/>
                <a:gd name="T37" fmla="*/ 3599 h 3987"/>
                <a:gd name="T38" fmla="*/ 741 w 851"/>
                <a:gd name="T39" fmla="*/ 3708 h 3987"/>
                <a:gd name="T40" fmla="*/ 776 w 851"/>
                <a:gd name="T41" fmla="*/ 3801 h 3987"/>
                <a:gd name="T42" fmla="*/ 817 w 851"/>
                <a:gd name="T43" fmla="*/ 3893 h 3987"/>
                <a:gd name="T44" fmla="*/ 851 w 851"/>
                <a:gd name="T45" fmla="*/ 3987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1" h="3987">
                  <a:moveTo>
                    <a:pt x="0" y="0"/>
                  </a:moveTo>
                  <a:lnTo>
                    <a:pt x="43" y="210"/>
                  </a:lnTo>
                  <a:lnTo>
                    <a:pt x="76" y="438"/>
                  </a:lnTo>
                  <a:lnTo>
                    <a:pt x="119" y="657"/>
                  </a:lnTo>
                  <a:lnTo>
                    <a:pt x="160" y="876"/>
                  </a:lnTo>
                  <a:lnTo>
                    <a:pt x="194" y="1087"/>
                  </a:lnTo>
                  <a:lnTo>
                    <a:pt x="236" y="1281"/>
                  </a:lnTo>
                  <a:lnTo>
                    <a:pt x="270" y="1475"/>
                  </a:lnTo>
                  <a:lnTo>
                    <a:pt x="312" y="1668"/>
                  </a:lnTo>
                  <a:lnTo>
                    <a:pt x="346" y="1871"/>
                  </a:lnTo>
                  <a:lnTo>
                    <a:pt x="388" y="2081"/>
                  </a:lnTo>
                  <a:lnTo>
                    <a:pt x="422" y="2292"/>
                  </a:lnTo>
                  <a:lnTo>
                    <a:pt x="464" y="2520"/>
                  </a:lnTo>
                  <a:lnTo>
                    <a:pt x="506" y="2739"/>
                  </a:lnTo>
                  <a:lnTo>
                    <a:pt x="548" y="2957"/>
                  </a:lnTo>
                  <a:lnTo>
                    <a:pt x="582" y="3152"/>
                  </a:lnTo>
                  <a:lnTo>
                    <a:pt x="624" y="3329"/>
                  </a:lnTo>
                  <a:lnTo>
                    <a:pt x="666" y="3472"/>
                  </a:lnTo>
                  <a:lnTo>
                    <a:pt x="700" y="3599"/>
                  </a:lnTo>
                  <a:lnTo>
                    <a:pt x="741" y="3708"/>
                  </a:lnTo>
                  <a:lnTo>
                    <a:pt x="776" y="3801"/>
                  </a:lnTo>
                  <a:lnTo>
                    <a:pt x="817" y="3893"/>
                  </a:lnTo>
                  <a:lnTo>
                    <a:pt x="851" y="398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13"/>
            <p:cNvSpPr>
              <a:spLocks noChangeArrowheads="1"/>
            </p:cNvSpPr>
            <p:nvPr/>
          </p:nvSpPr>
          <p:spPr bwMode="auto">
            <a:xfrm>
              <a:off x="7429498" y="3458472"/>
              <a:ext cx="1400175" cy="56038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214"/>
            <p:cNvSpPr>
              <a:spLocks noChangeArrowheads="1"/>
            </p:cNvSpPr>
            <p:nvPr/>
          </p:nvSpPr>
          <p:spPr bwMode="auto">
            <a:xfrm>
              <a:off x="7429498" y="3458472"/>
              <a:ext cx="1400175" cy="560388"/>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15"/>
            <p:cNvSpPr>
              <a:spLocks noChangeArrowheads="1"/>
            </p:cNvSpPr>
            <p:nvPr/>
          </p:nvSpPr>
          <p:spPr bwMode="auto">
            <a:xfrm>
              <a:off x="6540499" y="4890397"/>
              <a:ext cx="1089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Times New Roman" pitchFamily="18" charset="0"/>
                  <a:cs typeface="Arial" pitchFamily="34" charset="0"/>
                </a:rPr>
                <a:t>Position </a:t>
              </a:r>
              <a:r>
                <a:rPr kumimoji="0" lang="en-US" altLang="en-US" sz="1500" b="0" i="1" u="none" strike="noStrike" cap="none" normalizeH="0" baseline="0" dirty="0">
                  <a:ln>
                    <a:noFill/>
                  </a:ln>
                  <a:solidFill>
                    <a:srgbClr val="000000"/>
                  </a:solidFill>
                  <a:effectLst/>
                  <a:latin typeface="Times New Roman" pitchFamily="18" charset="0"/>
                  <a:cs typeface="Arial" pitchFamily="34" charset="0"/>
                </a:rPr>
                <a:t>x</a:t>
              </a:r>
              <a:r>
                <a:rPr kumimoji="0" lang="en-US" altLang="en-US" sz="1500" b="0" i="0" u="none" strike="noStrike" cap="none" normalizeH="0" baseline="0" dirty="0">
                  <a:ln>
                    <a:noFill/>
                  </a:ln>
                  <a:solidFill>
                    <a:srgbClr val="000000"/>
                  </a:solidFill>
                  <a:effectLst/>
                  <a:latin typeface="Times New Roman" pitchFamily="18" charset="0"/>
                  <a:cs typeface="Arial" pitchFamily="34" charset="0"/>
                </a:rPr>
                <a:t> [m]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4" name="Rectangle 216"/>
            <p:cNvSpPr>
              <a:spLocks noChangeArrowheads="1"/>
            </p:cNvSpPr>
            <p:nvPr/>
          </p:nvSpPr>
          <p:spPr bwMode="auto">
            <a:xfrm>
              <a:off x="7213598" y="489039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5" name="Line 217"/>
            <p:cNvSpPr>
              <a:spLocks noChangeShapeType="1"/>
            </p:cNvSpPr>
            <p:nvPr/>
          </p:nvSpPr>
          <p:spPr bwMode="auto">
            <a:xfrm>
              <a:off x="8188323" y="3555309"/>
              <a:ext cx="5588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218"/>
            <p:cNvSpPr>
              <a:spLocks noChangeArrowheads="1"/>
            </p:cNvSpPr>
            <p:nvPr/>
          </p:nvSpPr>
          <p:spPr bwMode="auto">
            <a:xfrm>
              <a:off x="7500936" y="3448947"/>
              <a:ext cx="1936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000000"/>
                  </a:solidFill>
                  <a:effectLst/>
                  <a:latin typeface="Times New Roman" pitchFamily="18" charset="0"/>
                  <a:cs typeface="Arial" pitchFamily="34" charset="0"/>
                </a:rPr>
                <a:t>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7" name="Rectangle 219"/>
            <p:cNvSpPr>
              <a:spLocks noChangeArrowheads="1"/>
            </p:cNvSpPr>
            <p:nvPr/>
          </p:nvSpPr>
          <p:spPr bwMode="auto">
            <a:xfrm>
              <a:off x="7631111" y="3558484"/>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8" name="Rectangle 220"/>
            <p:cNvSpPr>
              <a:spLocks noChangeArrowheads="1"/>
            </p:cNvSpPr>
            <p:nvPr/>
          </p:nvSpPr>
          <p:spPr bwMode="auto">
            <a:xfrm>
              <a:off x="7748586" y="3448947"/>
              <a:ext cx="4683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[mT]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9" name="Line 221"/>
            <p:cNvSpPr>
              <a:spLocks noChangeShapeType="1"/>
            </p:cNvSpPr>
            <p:nvPr/>
          </p:nvSpPr>
          <p:spPr bwMode="auto">
            <a:xfrm>
              <a:off x="8188323" y="3888684"/>
              <a:ext cx="558800" cy="0"/>
            </a:xfrm>
            <a:prstGeom prst="line">
              <a:avLst/>
            </a:prstGeom>
            <a:noFill/>
            <a:ln w="476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222"/>
            <p:cNvSpPr>
              <a:spLocks noChangeArrowheads="1"/>
            </p:cNvSpPr>
            <p:nvPr/>
          </p:nvSpPr>
          <p:spPr bwMode="auto">
            <a:xfrm>
              <a:off x="7500936" y="3785497"/>
              <a:ext cx="1936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1" u="none" strike="noStrike" cap="none" normalizeH="0" baseline="0">
                  <a:ln>
                    <a:noFill/>
                  </a:ln>
                  <a:solidFill>
                    <a:srgbClr val="FF0000"/>
                  </a:solidFill>
                  <a:effectLst/>
                  <a:latin typeface="Times New Roman" pitchFamily="18" charset="0"/>
                  <a:cs typeface="Arial" pitchFamily="34" charset="0"/>
                </a:rPr>
                <a:t>B</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223"/>
            <p:cNvSpPr>
              <a:spLocks noChangeArrowheads="1"/>
            </p:cNvSpPr>
            <p:nvPr/>
          </p:nvSpPr>
          <p:spPr bwMode="auto">
            <a:xfrm>
              <a:off x="7631111" y="3893447"/>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Times New Roman" pitchFamily="18" charset="0"/>
                  <a:cs typeface="Arial" pitchFamily="34" charset="0"/>
                </a:rPr>
                <a:t>z</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2" name="Rectangle 224"/>
            <p:cNvSpPr>
              <a:spLocks noChangeArrowheads="1"/>
            </p:cNvSpPr>
            <p:nvPr/>
          </p:nvSpPr>
          <p:spPr bwMode="auto">
            <a:xfrm>
              <a:off x="7740648" y="3785497"/>
              <a:ext cx="4683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0000"/>
                  </a:solidFill>
                  <a:effectLst/>
                  <a:latin typeface="Times New Roman" pitchFamily="18" charset="0"/>
                  <a:cs typeface="Arial" pitchFamily="34" charset="0"/>
                </a:rPr>
                <a:t>[mT]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3" name="Rectangle 225"/>
            <p:cNvSpPr>
              <a:spLocks noChangeArrowheads="1"/>
            </p:cNvSpPr>
            <p:nvPr/>
          </p:nvSpPr>
          <p:spPr bwMode="auto">
            <a:xfrm rot="16200000">
              <a:off x="3886410" y="1854555"/>
              <a:ext cx="19572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73435"/>
                  </a:solidFill>
                  <a:effectLst/>
                  <a:latin typeface="Times New Roman" pitchFamily="18" charset="0"/>
                  <a:cs typeface="Arial" pitchFamily="34" charset="0"/>
                </a:rPr>
                <a:t>Field gradient from wires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7" name="Rectangle 239"/>
            <p:cNvSpPr>
              <a:spLocks noChangeArrowheads="1"/>
            </p:cNvSpPr>
            <p:nvPr/>
          </p:nvSpPr>
          <p:spPr bwMode="auto">
            <a:xfrm rot="16200000">
              <a:off x="3810796" y="3979639"/>
              <a:ext cx="21431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73435"/>
                  </a:solidFill>
                  <a:effectLst/>
                  <a:latin typeface="Times New Roman" pitchFamily="18" charset="0"/>
                  <a:cs typeface="Arial" pitchFamily="34" charset="0"/>
                </a:rPr>
                <a:t>Magnetic Field from wires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1" name="Line 253"/>
            <p:cNvSpPr>
              <a:spLocks noChangeShapeType="1"/>
            </p:cNvSpPr>
            <p:nvPr/>
          </p:nvSpPr>
          <p:spPr bwMode="auto">
            <a:xfrm flipV="1">
              <a:off x="5351461" y="4563372"/>
              <a:ext cx="0" cy="714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254"/>
            <p:cNvSpPr>
              <a:spLocks noChangeArrowheads="1"/>
            </p:cNvSpPr>
            <p:nvPr/>
          </p:nvSpPr>
          <p:spPr bwMode="auto">
            <a:xfrm>
              <a:off x="5248274" y="4660209"/>
              <a:ext cx="4730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-0.13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3" name="Line 255"/>
            <p:cNvSpPr>
              <a:spLocks noChangeShapeType="1"/>
            </p:cNvSpPr>
            <p:nvPr/>
          </p:nvSpPr>
          <p:spPr bwMode="auto">
            <a:xfrm flipV="1">
              <a:off x="5491161"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256"/>
            <p:cNvSpPr>
              <a:spLocks noChangeShapeType="1"/>
            </p:cNvSpPr>
            <p:nvPr/>
          </p:nvSpPr>
          <p:spPr bwMode="auto">
            <a:xfrm flipV="1">
              <a:off x="5632449"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257"/>
            <p:cNvSpPr>
              <a:spLocks noChangeShapeType="1"/>
            </p:cNvSpPr>
            <p:nvPr/>
          </p:nvSpPr>
          <p:spPr bwMode="auto">
            <a:xfrm flipV="1">
              <a:off x="5773736"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258"/>
            <p:cNvSpPr>
              <a:spLocks noChangeShapeType="1"/>
            </p:cNvSpPr>
            <p:nvPr/>
          </p:nvSpPr>
          <p:spPr bwMode="auto">
            <a:xfrm flipV="1">
              <a:off x="5915024"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59"/>
            <p:cNvSpPr>
              <a:spLocks noChangeShapeType="1"/>
            </p:cNvSpPr>
            <p:nvPr/>
          </p:nvSpPr>
          <p:spPr bwMode="auto">
            <a:xfrm flipV="1">
              <a:off x="6054724" y="4563372"/>
              <a:ext cx="0" cy="714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260"/>
            <p:cNvSpPr>
              <a:spLocks noChangeArrowheads="1"/>
            </p:cNvSpPr>
            <p:nvPr/>
          </p:nvSpPr>
          <p:spPr bwMode="auto">
            <a:xfrm>
              <a:off x="5859461" y="4660209"/>
              <a:ext cx="4730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-0.12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9" name="Line 261"/>
            <p:cNvSpPr>
              <a:spLocks noChangeShapeType="1"/>
            </p:cNvSpPr>
            <p:nvPr/>
          </p:nvSpPr>
          <p:spPr bwMode="auto">
            <a:xfrm flipV="1">
              <a:off x="6196011"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262"/>
            <p:cNvSpPr>
              <a:spLocks noChangeShapeType="1"/>
            </p:cNvSpPr>
            <p:nvPr/>
          </p:nvSpPr>
          <p:spPr bwMode="auto">
            <a:xfrm flipV="1">
              <a:off x="6335711"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263"/>
            <p:cNvSpPr>
              <a:spLocks noChangeShapeType="1"/>
            </p:cNvSpPr>
            <p:nvPr/>
          </p:nvSpPr>
          <p:spPr bwMode="auto">
            <a:xfrm flipV="1">
              <a:off x="6476999"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264"/>
            <p:cNvSpPr>
              <a:spLocks noChangeShapeType="1"/>
            </p:cNvSpPr>
            <p:nvPr/>
          </p:nvSpPr>
          <p:spPr bwMode="auto">
            <a:xfrm flipV="1">
              <a:off x="6618286"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65"/>
            <p:cNvSpPr>
              <a:spLocks noChangeShapeType="1"/>
            </p:cNvSpPr>
            <p:nvPr/>
          </p:nvSpPr>
          <p:spPr bwMode="auto">
            <a:xfrm flipV="1">
              <a:off x="6757986" y="4563372"/>
              <a:ext cx="0" cy="714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266"/>
            <p:cNvSpPr>
              <a:spLocks noChangeArrowheads="1"/>
            </p:cNvSpPr>
            <p:nvPr/>
          </p:nvSpPr>
          <p:spPr bwMode="auto">
            <a:xfrm>
              <a:off x="6564311" y="4660209"/>
              <a:ext cx="4730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-0.11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5" name="Line 267"/>
            <p:cNvSpPr>
              <a:spLocks noChangeShapeType="1"/>
            </p:cNvSpPr>
            <p:nvPr/>
          </p:nvSpPr>
          <p:spPr bwMode="auto">
            <a:xfrm flipV="1">
              <a:off x="6899274"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268"/>
            <p:cNvSpPr>
              <a:spLocks noChangeShapeType="1"/>
            </p:cNvSpPr>
            <p:nvPr/>
          </p:nvSpPr>
          <p:spPr bwMode="auto">
            <a:xfrm flipV="1">
              <a:off x="7040561"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269"/>
            <p:cNvSpPr>
              <a:spLocks noChangeShapeType="1"/>
            </p:cNvSpPr>
            <p:nvPr/>
          </p:nvSpPr>
          <p:spPr bwMode="auto">
            <a:xfrm flipV="1">
              <a:off x="7181848"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270"/>
            <p:cNvSpPr>
              <a:spLocks noChangeShapeType="1"/>
            </p:cNvSpPr>
            <p:nvPr/>
          </p:nvSpPr>
          <p:spPr bwMode="auto">
            <a:xfrm flipV="1">
              <a:off x="7321548"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271"/>
            <p:cNvSpPr>
              <a:spLocks noChangeShapeType="1"/>
            </p:cNvSpPr>
            <p:nvPr/>
          </p:nvSpPr>
          <p:spPr bwMode="auto">
            <a:xfrm flipV="1">
              <a:off x="7462836" y="4563372"/>
              <a:ext cx="0" cy="714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272"/>
            <p:cNvSpPr>
              <a:spLocks noChangeArrowheads="1"/>
            </p:cNvSpPr>
            <p:nvPr/>
          </p:nvSpPr>
          <p:spPr bwMode="auto">
            <a:xfrm>
              <a:off x="7267573" y="4660209"/>
              <a:ext cx="4730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 name="Line 273"/>
            <p:cNvSpPr>
              <a:spLocks noChangeShapeType="1"/>
            </p:cNvSpPr>
            <p:nvPr/>
          </p:nvSpPr>
          <p:spPr bwMode="auto">
            <a:xfrm flipV="1">
              <a:off x="7602536"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274"/>
            <p:cNvSpPr>
              <a:spLocks noChangeShapeType="1"/>
            </p:cNvSpPr>
            <p:nvPr/>
          </p:nvSpPr>
          <p:spPr bwMode="auto">
            <a:xfrm flipV="1">
              <a:off x="7743823"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275"/>
            <p:cNvSpPr>
              <a:spLocks noChangeShapeType="1"/>
            </p:cNvSpPr>
            <p:nvPr/>
          </p:nvSpPr>
          <p:spPr bwMode="auto">
            <a:xfrm flipV="1">
              <a:off x="7885111"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276"/>
            <p:cNvSpPr>
              <a:spLocks noChangeShapeType="1"/>
            </p:cNvSpPr>
            <p:nvPr/>
          </p:nvSpPr>
          <p:spPr bwMode="auto">
            <a:xfrm flipV="1">
              <a:off x="8024811"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277"/>
            <p:cNvSpPr>
              <a:spLocks noChangeShapeType="1"/>
            </p:cNvSpPr>
            <p:nvPr/>
          </p:nvSpPr>
          <p:spPr bwMode="auto">
            <a:xfrm flipV="1">
              <a:off x="8166098" y="4563372"/>
              <a:ext cx="0" cy="714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278"/>
            <p:cNvSpPr>
              <a:spLocks noChangeArrowheads="1"/>
            </p:cNvSpPr>
            <p:nvPr/>
          </p:nvSpPr>
          <p:spPr bwMode="auto">
            <a:xfrm>
              <a:off x="7970836" y="4660209"/>
              <a:ext cx="4730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-0.09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7" name="Line 279"/>
            <p:cNvSpPr>
              <a:spLocks noChangeShapeType="1"/>
            </p:cNvSpPr>
            <p:nvPr/>
          </p:nvSpPr>
          <p:spPr bwMode="auto">
            <a:xfrm flipV="1">
              <a:off x="8307386"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80"/>
            <p:cNvSpPr>
              <a:spLocks noChangeShapeType="1"/>
            </p:cNvSpPr>
            <p:nvPr/>
          </p:nvSpPr>
          <p:spPr bwMode="auto">
            <a:xfrm flipV="1">
              <a:off x="8448673"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281"/>
            <p:cNvSpPr>
              <a:spLocks noChangeShapeType="1"/>
            </p:cNvSpPr>
            <p:nvPr/>
          </p:nvSpPr>
          <p:spPr bwMode="auto">
            <a:xfrm flipV="1">
              <a:off x="8588373"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282"/>
            <p:cNvSpPr>
              <a:spLocks noChangeShapeType="1"/>
            </p:cNvSpPr>
            <p:nvPr/>
          </p:nvSpPr>
          <p:spPr bwMode="auto">
            <a:xfrm flipV="1">
              <a:off x="8729661" y="4598297"/>
              <a:ext cx="0" cy="365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283"/>
            <p:cNvSpPr>
              <a:spLocks noChangeShapeType="1"/>
            </p:cNvSpPr>
            <p:nvPr/>
          </p:nvSpPr>
          <p:spPr bwMode="auto">
            <a:xfrm flipV="1">
              <a:off x="8867773" y="4563372"/>
              <a:ext cx="0" cy="714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284"/>
            <p:cNvSpPr>
              <a:spLocks noChangeArrowheads="1"/>
            </p:cNvSpPr>
            <p:nvPr/>
          </p:nvSpPr>
          <p:spPr bwMode="auto">
            <a:xfrm>
              <a:off x="8582023" y="4660209"/>
              <a:ext cx="4730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-0.08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3" name="Freeform 285"/>
            <p:cNvSpPr>
              <a:spLocks/>
            </p:cNvSpPr>
            <p:nvPr/>
          </p:nvSpPr>
          <p:spPr bwMode="auto">
            <a:xfrm>
              <a:off x="5351461" y="2998096"/>
              <a:ext cx="0" cy="1636713"/>
            </a:xfrm>
            <a:custGeom>
              <a:avLst/>
              <a:gdLst>
                <a:gd name="T0" fmla="*/ 7215 h 7215"/>
                <a:gd name="T1" fmla="*/ 0 h 7215"/>
                <a:gd name="T2" fmla="*/ 7215 h 7215"/>
              </a:gdLst>
              <a:ahLst/>
              <a:cxnLst>
                <a:cxn ang="0">
                  <a:pos x="0" y="T0"/>
                </a:cxn>
                <a:cxn ang="0">
                  <a:pos x="0" y="T1"/>
                </a:cxn>
                <a:cxn ang="0">
                  <a:pos x="0" y="T2"/>
                </a:cxn>
              </a:cxnLst>
              <a:rect l="0" t="0" r="r" b="b"/>
              <a:pathLst>
                <a:path h="7215">
                  <a:moveTo>
                    <a:pt x="0" y="7215"/>
                  </a:moveTo>
                  <a:lnTo>
                    <a:pt x="0" y="0"/>
                  </a:lnTo>
                  <a:lnTo>
                    <a:pt x="0" y="721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286"/>
            <p:cNvSpPr>
              <a:spLocks noChangeShapeType="1"/>
            </p:cNvSpPr>
            <p:nvPr/>
          </p:nvSpPr>
          <p:spPr bwMode="auto">
            <a:xfrm>
              <a:off x="5351461" y="463480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287"/>
            <p:cNvSpPr>
              <a:spLocks noChangeShapeType="1"/>
            </p:cNvSpPr>
            <p:nvPr/>
          </p:nvSpPr>
          <p:spPr bwMode="auto">
            <a:xfrm>
              <a:off x="5351461" y="456495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288"/>
            <p:cNvSpPr>
              <a:spLocks noChangeShapeType="1"/>
            </p:cNvSpPr>
            <p:nvPr/>
          </p:nvSpPr>
          <p:spPr bwMode="auto">
            <a:xfrm>
              <a:off x="5351461" y="4496697"/>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289"/>
            <p:cNvSpPr>
              <a:spLocks noChangeArrowheads="1"/>
            </p:cNvSpPr>
            <p:nvPr/>
          </p:nvSpPr>
          <p:spPr bwMode="auto">
            <a:xfrm>
              <a:off x="5019674" y="4385572"/>
              <a:ext cx="377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8" name="Line 290"/>
            <p:cNvSpPr>
              <a:spLocks noChangeShapeType="1"/>
            </p:cNvSpPr>
            <p:nvPr/>
          </p:nvSpPr>
          <p:spPr bwMode="auto">
            <a:xfrm>
              <a:off x="5351461" y="4430022"/>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291"/>
            <p:cNvSpPr>
              <a:spLocks noChangeShapeType="1"/>
            </p:cNvSpPr>
            <p:nvPr/>
          </p:nvSpPr>
          <p:spPr bwMode="auto">
            <a:xfrm>
              <a:off x="5351461" y="4360172"/>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292"/>
            <p:cNvSpPr>
              <a:spLocks noChangeShapeType="1"/>
            </p:cNvSpPr>
            <p:nvPr/>
          </p:nvSpPr>
          <p:spPr bwMode="auto">
            <a:xfrm>
              <a:off x="5351461" y="4293497"/>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93"/>
            <p:cNvSpPr>
              <a:spLocks noChangeShapeType="1"/>
            </p:cNvSpPr>
            <p:nvPr/>
          </p:nvSpPr>
          <p:spPr bwMode="auto">
            <a:xfrm>
              <a:off x="5351461" y="4225234"/>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94"/>
            <p:cNvSpPr>
              <a:spLocks noChangeShapeType="1"/>
            </p:cNvSpPr>
            <p:nvPr/>
          </p:nvSpPr>
          <p:spPr bwMode="auto">
            <a:xfrm>
              <a:off x="5351461" y="4156972"/>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295"/>
            <p:cNvSpPr>
              <a:spLocks noChangeArrowheads="1"/>
            </p:cNvSpPr>
            <p:nvPr/>
          </p:nvSpPr>
          <p:spPr bwMode="auto">
            <a:xfrm>
              <a:off x="5026024" y="4044259"/>
              <a:ext cx="377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4" name="Line 296"/>
            <p:cNvSpPr>
              <a:spLocks noChangeShapeType="1"/>
            </p:cNvSpPr>
            <p:nvPr/>
          </p:nvSpPr>
          <p:spPr bwMode="auto">
            <a:xfrm>
              <a:off x="5351461" y="408870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97"/>
            <p:cNvSpPr>
              <a:spLocks noChangeShapeType="1"/>
            </p:cNvSpPr>
            <p:nvPr/>
          </p:nvSpPr>
          <p:spPr bwMode="auto">
            <a:xfrm>
              <a:off x="5351461" y="4020447"/>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98"/>
            <p:cNvSpPr>
              <a:spLocks noChangeShapeType="1"/>
            </p:cNvSpPr>
            <p:nvPr/>
          </p:nvSpPr>
          <p:spPr bwMode="auto">
            <a:xfrm>
              <a:off x="5351461" y="3952184"/>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99"/>
            <p:cNvSpPr>
              <a:spLocks noChangeShapeType="1"/>
            </p:cNvSpPr>
            <p:nvPr/>
          </p:nvSpPr>
          <p:spPr bwMode="auto">
            <a:xfrm>
              <a:off x="5351461" y="3882334"/>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300"/>
            <p:cNvSpPr>
              <a:spLocks noChangeShapeType="1"/>
            </p:cNvSpPr>
            <p:nvPr/>
          </p:nvSpPr>
          <p:spPr bwMode="auto">
            <a:xfrm>
              <a:off x="5351461" y="3815659"/>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Rectangle 301"/>
            <p:cNvSpPr>
              <a:spLocks noChangeArrowheads="1"/>
            </p:cNvSpPr>
            <p:nvPr/>
          </p:nvSpPr>
          <p:spPr bwMode="auto">
            <a:xfrm>
              <a:off x="5081586" y="3704534"/>
              <a:ext cx="3143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0" name="Line 302"/>
            <p:cNvSpPr>
              <a:spLocks noChangeShapeType="1"/>
            </p:cNvSpPr>
            <p:nvPr/>
          </p:nvSpPr>
          <p:spPr bwMode="auto">
            <a:xfrm>
              <a:off x="5351461" y="3747397"/>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303"/>
            <p:cNvSpPr>
              <a:spLocks noChangeShapeType="1"/>
            </p:cNvSpPr>
            <p:nvPr/>
          </p:nvSpPr>
          <p:spPr bwMode="auto">
            <a:xfrm>
              <a:off x="5351461" y="3680722"/>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304"/>
            <p:cNvSpPr>
              <a:spLocks noChangeShapeType="1"/>
            </p:cNvSpPr>
            <p:nvPr/>
          </p:nvSpPr>
          <p:spPr bwMode="auto">
            <a:xfrm>
              <a:off x="5351461" y="3610872"/>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305"/>
            <p:cNvSpPr>
              <a:spLocks noChangeShapeType="1"/>
            </p:cNvSpPr>
            <p:nvPr/>
          </p:nvSpPr>
          <p:spPr bwMode="auto">
            <a:xfrm>
              <a:off x="5351461" y="354260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306"/>
            <p:cNvSpPr>
              <a:spLocks noChangeShapeType="1"/>
            </p:cNvSpPr>
            <p:nvPr/>
          </p:nvSpPr>
          <p:spPr bwMode="auto">
            <a:xfrm>
              <a:off x="5351461" y="3475934"/>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Rectangle 307"/>
            <p:cNvSpPr>
              <a:spLocks noChangeArrowheads="1"/>
            </p:cNvSpPr>
            <p:nvPr/>
          </p:nvSpPr>
          <p:spPr bwMode="auto">
            <a:xfrm>
              <a:off x="5081586" y="3363222"/>
              <a:ext cx="3143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6" name="Line 308"/>
            <p:cNvSpPr>
              <a:spLocks noChangeShapeType="1"/>
            </p:cNvSpPr>
            <p:nvPr/>
          </p:nvSpPr>
          <p:spPr bwMode="auto">
            <a:xfrm>
              <a:off x="5351461" y="3407672"/>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309"/>
            <p:cNvSpPr>
              <a:spLocks noChangeShapeType="1"/>
            </p:cNvSpPr>
            <p:nvPr/>
          </p:nvSpPr>
          <p:spPr bwMode="auto">
            <a:xfrm>
              <a:off x="5351461" y="3337822"/>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310"/>
            <p:cNvSpPr>
              <a:spLocks noChangeShapeType="1"/>
            </p:cNvSpPr>
            <p:nvPr/>
          </p:nvSpPr>
          <p:spPr bwMode="auto">
            <a:xfrm>
              <a:off x="5351461" y="3271147"/>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311"/>
            <p:cNvSpPr>
              <a:spLocks noChangeShapeType="1"/>
            </p:cNvSpPr>
            <p:nvPr/>
          </p:nvSpPr>
          <p:spPr bwMode="auto">
            <a:xfrm>
              <a:off x="5351461" y="3202884"/>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312"/>
            <p:cNvSpPr>
              <a:spLocks noChangeShapeType="1"/>
            </p:cNvSpPr>
            <p:nvPr/>
          </p:nvSpPr>
          <p:spPr bwMode="auto">
            <a:xfrm>
              <a:off x="5351461" y="3136209"/>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Rectangle 313"/>
            <p:cNvSpPr>
              <a:spLocks noChangeArrowheads="1"/>
            </p:cNvSpPr>
            <p:nvPr/>
          </p:nvSpPr>
          <p:spPr bwMode="auto">
            <a:xfrm>
              <a:off x="5081586" y="3023496"/>
              <a:ext cx="3143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2" name="Line 314"/>
            <p:cNvSpPr>
              <a:spLocks noChangeShapeType="1"/>
            </p:cNvSpPr>
            <p:nvPr/>
          </p:nvSpPr>
          <p:spPr bwMode="auto">
            <a:xfrm>
              <a:off x="5351461" y="306635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315"/>
            <p:cNvSpPr>
              <a:spLocks/>
            </p:cNvSpPr>
            <p:nvPr/>
          </p:nvSpPr>
          <p:spPr bwMode="auto">
            <a:xfrm>
              <a:off x="8867773" y="2998096"/>
              <a:ext cx="0" cy="1636713"/>
            </a:xfrm>
            <a:custGeom>
              <a:avLst/>
              <a:gdLst>
                <a:gd name="T0" fmla="*/ 7215 h 7215"/>
                <a:gd name="T1" fmla="*/ 0 h 7215"/>
                <a:gd name="T2" fmla="*/ 7215 h 7215"/>
              </a:gdLst>
              <a:ahLst/>
              <a:cxnLst>
                <a:cxn ang="0">
                  <a:pos x="0" y="T0"/>
                </a:cxn>
                <a:cxn ang="0">
                  <a:pos x="0" y="T1"/>
                </a:cxn>
                <a:cxn ang="0">
                  <a:pos x="0" y="T2"/>
                </a:cxn>
              </a:cxnLst>
              <a:rect l="0" t="0" r="r" b="b"/>
              <a:pathLst>
                <a:path h="7215">
                  <a:moveTo>
                    <a:pt x="0" y="7215"/>
                  </a:moveTo>
                  <a:lnTo>
                    <a:pt x="0" y="0"/>
                  </a:lnTo>
                  <a:lnTo>
                    <a:pt x="0" y="721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316"/>
            <p:cNvSpPr>
              <a:spLocks noChangeShapeType="1"/>
            </p:cNvSpPr>
            <p:nvPr/>
          </p:nvSpPr>
          <p:spPr bwMode="auto">
            <a:xfrm flipH="1">
              <a:off x="8834436" y="463480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317"/>
            <p:cNvSpPr>
              <a:spLocks noChangeShapeType="1"/>
            </p:cNvSpPr>
            <p:nvPr/>
          </p:nvSpPr>
          <p:spPr bwMode="auto">
            <a:xfrm flipH="1">
              <a:off x="8834436" y="456495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318"/>
            <p:cNvSpPr>
              <a:spLocks noChangeShapeType="1"/>
            </p:cNvSpPr>
            <p:nvPr/>
          </p:nvSpPr>
          <p:spPr bwMode="auto">
            <a:xfrm flipH="1">
              <a:off x="8797923" y="4496697"/>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319"/>
            <p:cNvSpPr>
              <a:spLocks noChangeShapeType="1"/>
            </p:cNvSpPr>
            <p:nvPr/>
          </p:nvSpPr>
          <p:spPr bwMode="auto">
            <a:xfrm flipH="1">
              <a:off x="8834436" y="4430022"/>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320"/>
            <p:cNvSpPr>
              <a:spLocks noChangeShapeType="1"/>
            </p:cNvSpPr>
            <p:nvPr/>
          </p:nvSpPr>
          <p:spPr bwMode="auto">
            <a:xfrm flipH="1">
              <a:off x="8834436" y="4360172"/>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321"/>
            <p:cNvSpPr>
              <a:spLocks noChangeShapeType="1"/>
            </p:cNvSpPr>
            <p:nvPr/>
          </p:nvSpPr>
          <p:spPr bwMode="auto">
            <a:xfrm flipH="1">
              <a:off x="8834436" y="4293497"/>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322"/>
            <p:cNvSpPr>
              <a:spLocks noChangeShapeType="1"/>
            </p:cNvSpPr>
            <p:nvPr/>
          </p:nvSpPr>
          <p:spPr bwMode="auto">
            <a:xfrm flipH="1">
              <a:off x="8834436" y="4225234"/>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323"/>
            <p:cNvSpPr>
              <a:spLocks noChangeShapeType="1"/>
            </p:cNvSpPr>
            <p:nvPr/>
          </p:nvSpPr>
          <p:spPr bwMode="auto">
            <a:xfrm flipH="1">
              <a:off x="8797923" y="4156972"/>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324"/>
            <p:cNvSpPr>
              <a:spLocks noChangeShapeType="1"/>
            </p:cNvSpPr>
            <p:nvPr/>
          </p:nvSpPr>
          <p:spPr bwMode="auto">
            <a:xfrm flipH="1">
              <a:off x="8834436" y="408870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325"/>
            <p:cNvSpPr>
              <a:spLocks noChangeShapeType="1"/>
            </p:cNvSpPr>
            <p:nvPr/>
          </p:nvSpPr>
          <p:spPr bwMode="auto">
            <a:xfrm flipH="1">
              <a:off x="8834436" y="4020447"/>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326"/>
            <p:cNvSpPr>
              <a:spLocks noChangeShapeType="1"/>
            </p:cNvSpPr>
            <p:nvPr/>
          </p:nvSpPr>
          <p:spPr bwMode="auto">
            <a:xfrm flipH="1">
              <a:off x="8834436" y="3952184"/>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327"/>
            <p:cNvSpPr>
              <a:spLocks noChangeShapeType="1"/>
            </p:cNvSpPr>
            <p:nvPr/>
          </p:nvSpPr>
          <p:spPr bwMode="auto">
            <a:xfrm flipH="1">
              <a:off x="8834436" y="3882334"/>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328"/>
            <p:cNvSpPr>
              <a:spLocks noChangeShapeType="1"/>
            </p:cNvSpPr>
            <p:nvPr/>
          </p:nvSpPr>
          <p:spPr bwMode="auto">
            <a:xfrm flipH="1">
              <a:off x="8797923" y="3815659"/>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329"/>
            <p:cNvSpPr>
              <a:spLocks noChangeShapeType="1"/>
            </p:cNvSpPr>
            <p:nvPr/>
          </p:nvSpPr>
          <p:spPr bwMode="auto">
            <a:xfrm flipH="1">
              <a:off x="8834436" y="3747397"/>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330"/>
            <p:cNvSpPr>
              <a:spLocks noChangeShapeType="1"/>
            </p:cNvSpPr>
            <p:nvPr/>
          </p:nvSpPr>
          <p:spPr bwMode="auto">
            <a:xfrm flipH="1">
              <a:off x="8834436" y="3680722"/>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331"/>
            <p:cNvSpPr>
              <a:spLocks noChangeShapeType="1"/>
            </p:cNvSpPr>
            <p:nvPr/>
          </p:nvSpPr>
          <p:spPr bwMode="auto">
            <a:xfrm flipH="1">
              <a:off x="8834436" y="3610872"/>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332"/>
            <p:cNvSpPr>
              <a:spLocks noChangeShapeType="1"/>
            </p:cNvSpPr>
            <p:nvPr/>
          </p:nvSpPr>
          <p:spPr bwMode="auto">
            <a:xfrm flipH="1">
              <a:off x="8834436" y="354260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333"/>
            <p:cNvSpPr>
              <a:spLocks noChangeShapeType="1"/>
            </p:cNvSpPr>
            <p:nvPr/>
          </p:nvSpPr>
          <p:spPr bwMode="auto">
            <a:xfrm flipH="1">
              <a:off x="8797923" y="3475934"/>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334"/>
            <p:cNvSpPr>
              <a:spLocks noChangeShapeType="1"/>
            </p:cNvSpPr>
            <p:nvPr/>
          </p:nvSpPr>
          <p:spPr bwMode="auto">
            <a:xfrm flipH="1">
              <a:off x="8834436" y="3407672"/>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335"/>
            <p:cNvSpPr>
              <a:spLocks noChangeShapeType="1"/>
            </p:cNvSpPr>
            <p:nvPr/>
          </p:nvSpPr>
          <p:spPr bwMode="auto">
            <a:xfrm flipH="1">
              <a:off x="8834436" y="3337822"/>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336"/>
            <p:cNvSpPr>
              <a:spLocks noChangeShapeType="1"/>
            </p:cNvSpPr>
            <p:nvPr/>
          </p:nvSpPr>
          <p:spPr bwMode="auto">
            <a:xfrm flipH="1">
              <a:off x="8834436" y="3271147"/>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337"/>
            <p:cNvSpPr>
              <a:spLocks noChangeShapeType="1"/>
            </p:cNvSpPr>
            <p:nvPr/>
          </p:nvSpPr>
          <p:spPr bwMode="auto">
            <a:xfrm flipH="1">
              <a:off x="8834436" y="3202884"/>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338"/>
            <p:cNvSpPr>
              <a:spLocks noChangeShapeType="1"/>
            </p:cNvSpPr>
            <p:nvPr/>
          </p:nvSpPr>
          <p:spPr bwMode="auto">
            <a:xfrm flipH="1">
              <a:off x="8797923" y="3136209"/>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339"/>
            <p:cNvSpPr>
              <a:spLocks noChangeShapeType="1"/>
            </p:cNvSpPr>
            <p:nvPr/>
          </p:nvSpPr>
          <p:spPr bwMode="auto">
            <a:xfrm flipH="1">
              <a:off x="8834436" y="306635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340"/>
            <p:cNvSpPr>
              <a:spLocks/>
            </p:cNvSpPr>
            <p:nvPr/>
          </p:nvSpPr>
          <p:spPr bwMode="auto">
            <a:xfrm>
              <a:off x="5351461" y="1048646"/>
              <a:ext cx="0" cy="1633538"/>
            </a:xfrm>
            <a:custGeom>
              <a:avLst/>
              <a:gdLst>
                <a:gd name="T0" fmla="*/ 7205 h 7205"/>
                <a:gd name="T1" fmla="*/ 0 h 7205"/>
                <a:gd name="T2" fmla="*/ 7205 h 7205"/>
              </a:gdLst>
              <a:ahLst/>
              <a:cxnLst>
                <a:cxn ang="0">
                  <a:pos x="0" y="T0"/>
                </a:cxn>
                <a:cxn ang="0">
                  <a:pos x="0" y="T1"/>
                </a:cxn>
                <a:cxn ang="0">
                  <a:pos x="0" y="T2"/>
                </a:cxn>
              </a:cxnLst>
              <a:rect l="0" t="0" r="r" b="b"/>
              <a:pathLst>
                <a:path h="7205">
                  <a:moveTo>
                    <a:pt x="0" y="7205"/>
                  </a:moveTo>
                  <a:lnTo>
                    <a:pt x="0" y="0"/>
                  </a:lnTo>
                  <a:lnTo>
                    <a:pt x="0" y="720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341"/>
            <p:cNvSpPr>
              <a:spLocks noChangeShapeType="1"/>
            </p:cNvSpPr>
            <p:nvPr/>
          </p:nvSpPr>
          <p:spPr bwMode="auto">
            <a:xfrm>
              <a:off x="5351461" y="2580584"/>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342"/>
            <p:cNvSpPr>
              <a:spLocks noChangeShapeType="1"/>
            </p:cNvSpPr>
            <p:nvPr/>
          </p:nvSpPr>
          <p:spPr bwMode="auto">
            <a:xfrm>
              <a:off x="5351461" y="2477396"/>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343"/>
            <p:cNvSpPr>
              <a:spLocks noChangeShapeType="1"/>
            </p:cNvSpPr>
            <p:nvPr/>
          </p:nvSpPr>
          <p:spPr bwMode="auto">
            <a:xfrm>
              <a:off x="5351461" y="2377384"/>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344"/>
            <p:cNvSpPr>
              <a:spLocks noChangeArrowheads="1"/>
            </p:cNvSpPr>
            <p:nvPr/>
          </p:nvSpPr>
          <p:spPr bwMode="auto">
            <a:xfrm>
              <a:off x="5026024" y="2264671"/>
              <a:ext cx="377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3" name="Line 345"/>
            <p:cNvSpPr>
              <a:spLocks noChangeShapeType="1"/>
            </p:cNvSpPr>
            <p:nvPr/>
          </p:nvSpPr>
          <p:spPr bwMode="auto">
            <a:xfrm>
              <a:off x="5351461" y="2275784"/>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346"/>
            <p:cNvSpPr>
              <a:spLocks noChangeShapeType="1"/>
            </p:cNvSpPr>
            <p:nvPr/>
          </p:nvSpPr>
          <p:spPr bwMode="auto">
            <a:xfrm>
              <a:off x="5351461" y="2172596"/>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347"/>
            <p:cNvSpPr>
              <a:spLocks noChangeShapeType="1"/>
            </p:cNvSpPr>
            <p:nvPr/>
          </p:nvSpPr>
          <p:spPr bwMode="auto">
            <a:xfrm>
              <a:off x="5351461" y="206940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348"/>
            <p:cNvSpPr>
              <a:spLocks noChangeShapeType="1"/>
            </p:cNvSpPr>
            <p:nvPr/>
          </p:nvSpPr>
          <p:spPr bwMode="auto">
            <a:xfrm>
              <a:off x="5351461" y="196780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349"/>
            <p:cNvSpPr>
              <a:spLocks noChangeShapeType="1"/>
            </p:cNvSpPr>
            <p:nvPr/>
          </p:nvSpPr>
          <p:spPr bwMode="auto">
            <a:xfrm>
              <a:off x="5351461" y="1864621"/>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350"/>
            <p:cNvSpPr>
              <a:spLocks noChangeArrowheads="1"/>
            </p:cNvSpPr>
            <p:nvPr/>
          </p:nvSpPr>
          <p:spPr bwMode="auto">
            <a:xfrm>
              <a:off x="5081586" y="1753496"/>
              <a:ext cx="3143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9" name="Line 351"/>
            <p:cNvSpPr>
              <a:spLocks noChangeShapeType="1"/>
            </p:cNvSpPr>
            <p:nvPr/>
          </p:nvSpPr>
          <p:spPr bwMode="auto">
            <a:xfrm>
              <a:off x="5351461" y="1763021"/>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352"/>
            <p:cNvSpPr>
              <a:spLocks noChangeShapeType="1"/>
            </p:cNvSpPr>
            <p:nvPr/>
          </p:nvSpPr>
          <p:spPr bwMode="auto">
            <a:xfrm>
              <a:off x="5351461" y="1661421"/>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353"/>
            <p:cNvSpPr>
              <a:spLocks noChangeShapeType="1"/>
            </p:cNvSpPr>
            <p:nvPr/>
          </p:nvSpPr>
          <p:spPr bwMode="auto">
            <a:xfrm>
              <a:off x="5351461" y="1558234"/>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354"/>
            <p:cNvSpPr>
              <a:spLocks noChangeShapeType="1"/>
            </p:cNvSpPr>
            <p:nvPr/>
          </p:nvSpPr>
          <p:spPr bwMode="auto">
            <a:xfrm>
              <a:off x="5351461" y="1458221"/>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355"/>
            <p:cNvSpPr>
              <a:spLocks noChangeShapeType="1"/>
            </p:cNvSpPr>
            <p:nvPr/>
          </p:nvSpPr>
          <p:spPr bwMode="auto">
            <a:xfrm>
              <a:off x="5351461" y="1353446"/>
              <a:ext cx="714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Rectangle 356"/>
            <p:cNvSpPr>
              <a:spLocks noChangeArrowheads="1"/>
            </p:cNvSpPr>
            <p:nvPr/>
          </p:nvSpPr>
          <p:spPr bwMode="auto">
            <a:xfrm>
              <a:off x="5081586" y="1243909"/>
              <a:ext cx="3143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Times New Roman" pitchFamily="18" charset="0"/>
                  <a:cs typeface="Arial" pitchFamily="34" charset="0"/>
                </a:rPr>
                <a:t>0.5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5" name="Line 357"/>
            <p:cNvSpPr>
              <a:spLocks noChangeShapeType="1"/>
            </p:cNvSpPr>
            <p:nvPr/>
          </p:nvSpPr>
          <p:spPr bwMode="auto">
            <a:xfrm>
              <a:off x="5351461" y="1250259"/>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358"/>
            <p:cNvSpPr>
              <a:spLocks noChangeShapeType="1"/>
            </p:cNvSpPr>
            <p:nvPr/>
          </p:nvSpPr>
          <p:spPr bwMode="auto">
            <a:xfrm>
              <a:off x="5351461" y="1150246"/>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359"/>
            <p:cNvSpPr>
              <a:spLocks noChangeShapeType="1"/>
            </p:cNvSpPr>
            <p:nvPr/>
          </p:nvSpPr>
          <p:spPr bwMode="auto">
            <a:xfrm>
              <a:off x="5351461" y="1048646"/>
              <a:ext cx="349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360"/>
            <p:cNvSpPr>
              <a:spLocks/>
            </p:cNvSpPr>
            <p:nvPr/>
          </p:nvSpPr>
          <p:spPr bwMode="auto">
            <a:xfrm>
              <a:off x="5351461" y="4634809"/>
              <a:ext cx="3516312" cy="0"/>
            </a:xfrm>
            <a:custGeom>
              <a:avLst/>
              <a:gdLst>
                <a:gd name="T0" fmla="*/ 0 w 15507"/>
                <a:gd name="T1" fmla="*/ 15507 w 15507"/>
                <a:gd name="T2" fmla="*/ 0 w 15507"/>
              </a:gdLst>
              <a:ahLst/>
              <a:cxnLst>
                <a:cxn ang="0">
                  <a:pos x="T0" y="0"/>
                </a:cxn>
                <a:cxn ang="0">
                  <a:pos x="T1" y="0"/>
                </a:cxn>
                <a:cxn ang="0">
                  <a:pos x="T2" y="0"/>
                </a:cxn>
              </a:cxnLst>
              <a:rect l="0" t="0" r="r" b="b"/>
              <a:pathLst>
                <a:path w="15507">
                  <a:moveTo>
                    <a:pt x="0" y="0"/>
                  </a:moveTo>
                  <a:lnTo>
                    <a:pt x="15507" y="0"/>
                  </a:lnTo>
                  <a:lnTo>
                    <a:pt x="0"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361"/>
            <p:cNvSpPr>
              <a:spLocks/>
            </p:cNvSpPr>
            <p:nvPr/>
          </p:nvSpPr>
          <p:spPr bwMode="auto">
            <a:xfrm>
              <a:off x="5351461" y="1048646"/>
              <a:ext cx="3516312" cy="0"/>
            </a:xfrm>
            <a:custGeom>
              <a:avLst/>
              <a:gdLst>
                <a:gd name="T0" fmla="*/ 0 w 15507"/>
                <a:gd name="T1" fmla="*/ 15507 w 15507"/>
                <a:gd name="T2" fmla="*/ 0 w 15507"/>
              </a:gdLst>
              <a:ahLst/>
              <a:cxnLst>
                <a:cxn ang="0">
                  <a:pos x="T0" y="0"/>
                </a:cxn>
                <a:cxn ang="0">
                  <a:pos x="T1" y="0"/>
                </a:cxn>
                <a:cxn ang="0">
                  <a:pos x="T2" y="0"/>
                </a:cxn>
              </a:cxnLst>
              <a:rect l="0" t="0" r="r" b="b"/>
              <a:pathLst>
                <a:path w="15507">
                  <a:moveTo>
                    <a:pt x="0" y="0"/>
                  </a:moveTo>
                  <a:lnTo>
                    <a:pt x="15507" y="0"/>
                  </a:lnTo>
                  <a:lnTo>
                    <a:pt x="0"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362"/>
            <p:cNvSpPr>
              <a:spLocks noChangeShapeType="1"/>
            </p:cNvSpPr>
            <p:nvPr/>
          </p:nvSpPr>
          <p:spPr bwMode="auto">
            <a:xfrm>
              <a:off x="5351461" y="1048646"/>
              <a:ext cx="0" cy="698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363"/>
            <p:cNvSpPr>
              <a:spLocks noChangeShapeType="1"/>
            </p:cNvSpPr>
            <p:nvPr/>
          </p:nvSpPr>
          <p:spPr bwMode="auto">
            <a:xfrm>
              <a:off x="5491161"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364"/>
            <p:cNvSpPr>
              <a:spLocks noChangeShapeType="1"/>
            </p:cNvSpPr>
            <p:nvPr/>
          </p:nvSpPr>
          <p:spPr bwMode="auto">
            <a:xfrm>
              <a:off x="5632449"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365"/>
            <p:cNvSpPr>
              <a:spLocks noChangeShapeType="1"/>
            </p:cNvSpPr>
            <p:nvPr/>
          </p:nvSpPr>
          <p:spPr bwMode="auto">
            <a:xfrm>
              <a:off x="5773736"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366"/>
            <p:cNvSpPr>
              <a:spLocks noChangeShapeType="1"/>
            </p:cNvSpPr>
            <p:nvPr/>
          </p:nvSpPr>
          <p:spPr bwMode="auto">
            <a:xfrm>
              <a:off x="5915024"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367"/>
            <p:cNvSpPr>
              <a:spLocks noChangeShapeType="1"/>
            </p:cNvSpPr>
            <p:nvPr/>
          </p:nvSpPr>
          <p:spPr bwMode="auto">
            <a:xfrm>
              <a:off x="6054724" y="1048646"/>
              <a:ext cx="0" cy="698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368"/>
            <p:cNvSpPr>
              <a:spLocks noChangeShapeType="1"/>
            </p:cNvSpPr>
            <p:nvPr/>
          </p:nvSpPr>
          <p:spPr bwMode="auto">
            <a:xfrm>
              <a:off x="6196011"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369"/>
            <p:cNvSpPr>
              <a:spLocks noChangeShapeType="1"/>
            </p:cNvSpPr>
            <p:nvPr/>
          </p:nvSpPr>
          <p:spPr bwMode="auto">
            <a:xfrm>
              <a:off x="6335711"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370"/>
            <p:cNvSpPr>
              <a:spLocks noChangeShapeType="1"/>
            </p:cNvSpPr>
            <p:nvPr/>
          </p:nvSpPr>
          <p:spPr bwMode="auto">
            <a:xfrm>
              <a:off x="6476999"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371"/>
            <p:cNvSpPr>
              <a:spLocks noChangeShapeType="1"/>
            </p:cNvSpPr>
            <p:nvPr/>
          </p:nvSpPr>
          <p:spPr bwMode="auto">
            <a:xfrm>
              <a:off x="6618286"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372"/>
            <p:cNvSpPr>
              <a:spLocks noChangeShapeType="1"/>
            </p:cNvSpPr>
            <p:nvPr/>
          </p:nvSpPr>
          <p:spPr bwMode="auto">
            <a:xfrm>
              <a:off x="6757986" y="1048646"/>
              <a:ext cx="0" cy="698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373"/>
            <p:cNvSpPr>
              <a:spLocks noChangeShapeType="1"/>
            </p:cNvSpPr>
            <p:nvPr/>
          </p:nvSpPr>
          <p:spPr bwMode="auto">
            <a:xfrm>
              <a:off x="6899274"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374"/>
            <p:cNvSpPr>
              <a:spLocks noChangeShapeType="1"/>
            </p:cNvSpPr>
            <p:nvPr/>
          </p:nvSpPr>
          <p:spPr bwMode="auto">
            <a:xfrm>
              <a:off x="7040561"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375"/>
            <p:cNvSpPr>
              <a:spLocks noChangeShapeType="1"/>
            </p:cNvSpPr>
            <p:nvPr/>
          </p:nvSpPr>
          <p:spPr bwMode="auto">
            <a:xfrm>
              <a:off x="7181848"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376"/>
            <p:cNvSpPr>
              <a:spLocks noChangeShapeType="1"/>
            </p:cNvSpPr>
            <p:nvPr/>
          </p:nvSpPr>
          <p:spPr bwMode="auto">
            <a:xfrm>
              <a:off x="7321548"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377"/>
            <p:cNvSpPr>
              <a:spLocks noChangeShapeType="1"/>
            </p:cNvSpPr>
            <p:nvPr/>
          </p:nvSpPr>
          <p:spPr bwMode="auto">
            <a:xfrm>
              <a:off x="7462836" y="1048646"/>
              <a:ext cx="0" cy="698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378"/>
            <p:cNvSpPr>
              <a:spLocks noChangeShapeType="1"/>
            </p:cNvSpPr>
            <p:nvPr/>
          </p:nvSpPr>
          <p:spPr bwMode="auto">
            <a:xfrm>
              <a:off x="7602536"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379"/>
            <p:cNvSpPr>
              <a:spLocks noChangeShapeType="1"/>
            </p:cNvSpPr>
            <p:nvPr/>
          </p:nvSpPr>
          <p:spPr bwMode="auto">
            <a:xfrm>
              <a:off x="7743823"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380"/>
            <p:cNvSpPr>
              <a:spLocks noChangeShapeType="1"/>
            </p:cNvSpPr>
            <p:nvPr/>
          </p:nvSpPr>
          <p:spPr bwMode="auto">
            <a:xfrm>
              <a:off x="7885111"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381"/>
            <p:cNvSpPr>
              <a:spLocks noChangeShapeType="1"/>
            </p:cNvSpPr>
            <p:nvPr/>
          </p:nvSpPr>
          <p:spPr bwMode="auto">
            <a:xfrm>
              <a:off x="8024811"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382"/>
            <p:cNvSpPr>
              <a:spLocks noChangeShapeType="1"/>
            </p:cNvSpPr>
            <p:nvPr/>
          </p:nvSpPr>
          <p:spPr bwMode="auto">
            <a:xfrm>
              <a:off x="8166098" y="1048646"/>
              <a:ext cx="0" cy="698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383"/>
            <p:cNvSpPr>
              <a:spLocks noChangeShapeType="1"/>
            </p:cNvSpPr>
            <p:nvPr/>
          </p:nvSpPr>
          <p:spPr bwMode="auto">
            <a:xfrm>
              <a:off x="8307386"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384"/>
            <p:cNvSpPr>
              <a:spLocks noChangeShapeType="1"/>
            </p:cNvSpPr>
            <p:nvPr/>
          </p:nvSpPr>
          <p:spPr bwMode="auto">
            <a:xfrm>
              <a:off x="8448673"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385"/>
            <p:cNvSpPr>
              <a:spLocks noChangeShapeType="1"/>
            </p:cNvSpPr>
            <p:nvPr/>
          </p:nvSpPr>
          <p:spPr bwMode="auto">
            <a:xfrm>
              <a:off x="8588373"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386"/>
            <p:cNvSpPr>
              <a:spLocks noChangeShapeType="1"/>
            </p:cNvSpPr>
            <p:nvPr/>
          </p:nvSpPr>
          <p:spPr bwMode="auto">
            <a:xfrm>
              <a:off x="8729661" y="1048646"/>
              <a:ext cx="0" cy="349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387"/>
            <p:cNvSpPr>
              <a:spLocks noChangeShapeType="1"/>
            </p:cNvSpPr>
            <p:nvPr/>
          </p:nvSpPr>
          <p:spPr bwMode="auto">
            <a:xfrm>
              <a:off x="8867773" y="1048646"/>
              <a:ext cx="0" cy="698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Freeform 388"/>
            <p:cNvSpPr>
              <a:spLocks/>
            </p:cNvSpPr>
            <p:nvPr/>
          </p:nvSpPr>
          <p:spPr bwMode="auto">
            <a:xfrm>
              <a:off x="8867773" y="1048646"/>
              <a:ext cx="0" cy="1633538"/>
            </a:xfrm>
            <a:custGeom>
              <a:avLst/>
              <a:gdLst>
                <a:gd name="T0" fmla="*/ 7205 h 7205"/>
                <a:gd name="T1" fmla="*/ 0 h 7205"/>
                <a:gd name="T2" fmla="*/ 7205 h 7205"/>
              </a:gdLst>
              <a:ahLst/>
              <a:cxnLst>
                <a:cxn ang="0">
                  <a:pos x="0" y="T0"/>
                </a:cxn>
                <a:cxn ang="0">
                  <a:pos x="0" y="T1"/>
                </a:cxn>
                <a:cxn ang="0">
                  <a:pos x="0" y="T2"/>
                </a:cxn>
              </a:cxnLst>
              <a:rect l="0" t="0" r="r" b="b"/>
              <a:pathLst>
                <a:path h="7205">
                  <a:moveTo>
                    <a:pt x="0" y="7205"/>
                  </a:moveTo>
                  <a:lnTo>
                    <a:pt x="0" y="0"/>
                  </a:lnTo>
                  <a:lnTo>
                    <a:pt x="0" y="720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389"/>
            <p:cNvSpPr>
              <a:spLocks noChangeShapeType="1"/>
            </p:cNvSpPr>
            <p:nvPr/>
          </p:nvSpPr>
          <p:spPr bwMode="auto">
            <a:xfrm flipH="1">
              <a:off x="8834436" y="2580584"/>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390"/>
            <p:cNvSpPr>
              <a:spLocks noChangeShapeType="1"/>
            </p:cNvSpPr>
            <p:nvPr/>
          </p:nvSpPr>
          <p:spPr bwMode="auto">
            <a:xfrm flipH="1">
              <a:off x="8834436" y="247739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391"/>
            <p:cNvSpPr>
              <a:spLocks noChangeShapeType="1"/>
            </p:cNvSpPr>
            <p:nvPr/>
          </p:nvSpPr>
          <p:spPr bwMode="auto">
            <a:xfrm flipH="1">
              <a:off x="8797923" y="2377384"/>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392"/>
            <p:cNvSpPr>
              <a:spLocks noChangeShapeType="1"/>
            </p:cNvSpPr>
            <p:nvPr/>
          </p:nvSpPr>
          <p:spPr bwMode="auto">
            <a:xfrm flipH="1">
              <a:off x="8834436" y="2275784"/>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393"/>
            <p:cNvSpPr>
              <a:spLocks noChangeShapeType="1"/>
            </p:cNvSpPr>
            <p:nvPr/>
          </p:nvSpPr>
          <p:spPr bwMode="auto">
            <a:xfrm flipH="1">
              <a:off x="8834436" y="217259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394"/>
            <p:cNvSpPr>
              <a:spLocks noChangeShapeType="1"/>
            </p:cNvSpPr>
            <p:nvPr/>
          </p:nvSpPr>
          <p:spPr bwMode="auto">
            <a:xfrm flipH="1">
              <a:off x="8834436" y="206940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395"/>
            <p:cNvSpPr>
              <a:spLocks noChangeShapeType="1"/>
            </p:cNvSpPr>
            <p:nvPr/>
          </p:nvSpPr>
          <p:spPr bwMode="auto">
            <a:xfrm flipH="1">
              <a:off x="8834436" y="196780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396"/>
            <p:cNvSpPr>
              <a:spLocks noChangeShapeType="1"/>
            </p:cNvSpPr>
            <p:nvPr/>
          </p:nvSpPr>
          <p:spPr bwMode="auto">
            <a:xfrm flipH="1">
              <a:off x="8797923" y="1864621"/>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397"/>
            <p:cNvSpPr>
              <a:spLocks noChangeShapeType="1"/>
            </p:cNvSpPr>
            <p:nvPr/>
          </p:nvSpPr>
          <p:spPr bwMode="auto">
            <a:xfrm flipH="1">
              <a:off x="8834436" y="176302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398"/>
            <p:cNvSpPr>
              <a:spLocks noChangeShapeType="1"/>
            </p:cNvSpPr>
            <p:nvPr/>
          </p:nvSpPr>
          <p:spPr bwMode="auto">
            <a:xfrm flipH="1">
              <a:off x="8834436" y="166142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399"/>
            <p:cNvSpPr>
              <a:spLocks noChangeShapeType="1"/>
            </p:cNvSpPr>
            <p:nvPr/>
          </p:nvSpPr>
          <p:spPr bwMode="auto">
            <a:xfrm flipH="1">
              <a:off x="8834436" y="1558234"/>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400"/>
            <p:cNvSpPr>
              <a:spLocks noChangeShapeType="1"/>
            </p:cNvSpPr>
            <p:nvPr/>
          </p:nvSpPr>
          <p:spPr bwMode="auto">
            <a:xfrm flipH="1">
              <a:off x="8834436" y="1458221"/>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401"/>
            <p:cNvSpPr>
              <a:spLocks noChangeShapeType="1"/>
            </p:cNvSpPr>
            <p:nvPr/>
          </p:nvSpPr>
          <p:spPr bwMode="auto">
            <a:xfrm flipH="1">
              <a:off x="8797923" y="1353446"/>
              <a:ext cx="698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402"/>
            <p:cNvSpPr>
              <a:spLocks noChangeShapeType="1"/>
            </p:cNvSpPr>
            <p:nvPr/>
          </p:nvSpPr>
          <p:spPr bwMode="auto">
            <a:xfrm flipH="1">
              <a:off x="8834436" y="1250259"/>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403"/>
            <p:cNvSpPr>
              <a:spLocks noChangeShapeType="1"/>
            </p:cNvSpPr>
            <p:nvPr/>
          </p:nvSpPr>
          <p:spPr bwMode="auto">
            <a:xfrm flipH="1">
              <a:off x="8834436" y="115024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404"/>
            <p:cNvSpPr>
              <a:spLocks noChangeShapeType="1"/>
            </p:cNvSpPr>
            <p:nvPr/>
          </p:nvSpPr>
          <p:spPr bwMode="auto">
            <a:xfrm flipH="1">
              <a:off x="8834436" y="1048646"/>
              <a:ext cx="3333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411"/>
            <p:cNvSpPr>
              <a:spLocks noChangeArrowheads="1"/>
            </p:cNvSpPr>
            <p:nvPr/>
          </p:nvSpPr>
          <p:spPr bwMode="auto">
            <a:xfrm>
              <a:off x="7454898" y="189002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4" name="Rectangle 414"/>
            <p:cNvSpPr>
              <a:spLocks noChangeArrowheads="1"/>
            </p:cNvSpPr>
            <p:nvPr/>
          </p:nvSpPr>
          <p:spPr bwMode="auto">
            <a:xfrm>
              <a:off x="8086723"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415"/>
            <p:cNvSpPr>
              <a:spLocks noChangeArrowheads="1"/>
            </p:cNvSpPr>
            <p:nvPr/>
          </p:nvSpPr>
          <p:spPr bwMode="auto">
            <a:xfrm>
              <a:off x="7997823" y="2806009"/>
              <a:ext cx="69850"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416"/>
            <p:cNvSpPr>
              <a:spLocks noChangeArrowheads="1"/>
            </p:cNvSpPr>
            <p:nvPr/>
          </p:nvSpPr>
          <p:spPr bwMode="auto">
            <a:xfrm>
              <a:off x="7910511"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417"/>
            <p:cNvSpPr>
              <a:spLocks noChangeArrowheads="1"/>
            </p:cNvSpPr>
            <p:nvPr/>
          </p:nvSpPr>
          <p:spPr bwMode="auto">
            <a:xfrm>
              <a:off x="7821611" y="2806009"/>
              <a:ext cx="71437"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418"/>
            <p:cNvSpPr>
              <a:spLocks noChangeArrowheads="1"/>
            </p:cNvSpPr>
            <p:nvPr/>
          </p:nvSpPr>
          <p:spPr bwMode="auto">
            <a:xfrm>
              <a:off x="7734298"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419"/>
            <p:cNvSpPr>
              <a:spLocks noChangeArrowheads="1"/>
            </p:cNvSpPr>
            <p:nvPr/>
          </p:nvSpPr>
          <p:spPr bwMode="auto">
            <a:xfrm>
              <a:off x="7646986" y="2806009"/>
              <a:ext cx="69850"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420"/>
            <p:cNvSpPr>
              <a:spLocks noChangeArrowheads="1"/>
            </p:cNvSpPr>
            <p:nvPr/>
          </p:nvSpPr>
          <p:spPr bwMode="auto">
            <a:xfrm>
              <a:off x="7558086" y="2806009"/>
              <a:ext cx="71437"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21"/>
            <p:cNvSpPr>
              <a:spLocks noChangeArrowheads="1"/>
            </p:cNvSpPr>
            <p:nvPr/>
          </p:nvSpPr>
          <p:spPr bwMode="auto">
            <a:xfrm>
              <a:off x="7464423" y="2806009"/>
              <a:ext cx="71437"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422"/>
            <p:cNvSpPr>
              <a:spLocks/>
            </p:cNvSpPr>
            <p:nvPr/>
          </p:nvSpPr>
          <p:spPr bwMode="auto">
            <a:xfrm>
              <a:off x="7851773" y="2836171"/>
              <a:ext cx="11112" cy="11113"/>
            </a:xfrm>
            <a:custGeom>
              <a:avLst/>
              <a:gdLst>
                <a:gd name="T0" fmla="*/ 24 w 47"/>
                <a:gd name="T1" fmla="*/ 0 h 49"/>
                <a:gd name="T2" fmla="*/ 29 w 47"/>
                <a:gd name="T3" fmla="*/ 1 h 49"/>
                <a:gd name="T4" fmla="*/ 33 w 47"/>
                <a:gd name="T5" fmla="*/ 2 h 49"/>
                <a:gd name="T6" fmla="*/ 37 w 47"/>
                <a:gd name="T7" fmla="*/ 5 h 49"/>
                <a:gd name="T8" fmla="*/ 40 w 47"/>
                <a:gd name="T9" fmla="*/ 7 h 49"/>
                <a:gd name="T10" fmla="*/ 44 w 47"/>
                <a:gd name="T11" fmla="*/ 11 h 49"/>
                <a:gd name="T12" fmla="*/ 46 w 47"/>
                <a:gd name="T13" fmla="*/ 15 h 49"/>
                <a:gd name="T14" fmla="*/ 47 w 47"/>
                <a:gd name="T15" fmla="*/ 20 h 49"/>
                <a:gd name="T16" fmla="*/ 47 w 47"/>
                <a:gd name="T17" fmla="*/ 24 h 49"/>
                <a:gd name="T18" fmla="*/ 47 w 47"/>
                <a:gd name="T19" fmla="*/ 29 h 49"/>
                <a:gd name="T20" fmla="*/ 46 w 47"/>
                <a:gd name="T21" fmla="*/ 34 h 49"/>
                <a:gd name="T22" fmla="*/ 44 w 47"/>
                <a:gd name="T23" fmla="*/ 37 h 49"/>
                <a:gd name="T24" fmla="*/ 40 w 47"/>
                <a:gd name="T25" fmla="*/ 42 h 49"/>
                <a:gd name="T26" fmla="*/ 37 w 47"/>
                <a:gd name="T27" fmla="*/ 44 h 49"/>
                <a:gd name="T28" fmla="*/ 33 w 47"/>
                <a:gd name="T29" fmla="*/ 46 h 49"/>
                <a:gd name="T30" fmla="*/ 29 w 47"/>
                <a:gd name="T31" fmla="*/ 47 h 49"/>
                <a:gd name="T32" fmla="*/ 24 w 47"/>
                <a:gd name="T33" fmla="*/ 49 h 49"/>
                <a:gd name="T34" fmla="*/ 19 w 47"/>
                <a:gd name="T35" fmla="*/ 47 h 49"/>
                <a:gd name="T36" fmla="*/ 15 w 47"/>
                <a:gd name="T37" fmla="*/ 46 h 49"/>
                <a:gd name="T38" fmla="*/ 10 w 47"/>
                <a:gd name="T39" fmla="*/ 44 h 49"/>
                <a:gd name="T40" fmla="*/ 7 w 47"/>
                <a:gd name="T41" fmla="*/ 42 h 49"/>
                <a:gd name="T42" fmla="*/ 4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4 w 47"/>
                <a:gd name="T55" fmla="*/ 11 h 49"/>
                <a:gd name="T56" fmla="*/ 7 w 47"/>
                <a:gd name="T57" fmla="*/ 7 h 49"/>
                <a:gd name="T58" fmla="*/ 10 w 47"/>
                <a:gd name="T59" fmla="*/ 5 h 49"/>
                <a:gd name="T60" fmla="*/ 15 w 47"/>
                <a:gd name="T61" fmla="*/ 2 h 49"/>
                <a:gd name="T62" fmla="*/ 19 w 47"/>
                <a:gd name="T63" fmla="*/ 1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29" y="1"/>
                  </a:lnTo>
                  <a:lnTo>
                    <a:pt x="33" y="2"/>
                  </a:lnTo>
                  <a:lnTo>
                    <a:pt x="37" y="5"/>
                  </a:lnTo>
                  <a:lnTo>
                    <a:pt x="40" y="7"/>
                  </a:lnTo>
                  <a:lnTo>
                    <a:pt x="44" y="11"/>
                  </a:lnTo>
                  <a:lnTo>
                    <a:pt x="46" y="15"/>
                  </a:lnTo>
                  <a:lnTo>
                    <a:pt x="47" y="20"/>
                  </a:lnTo>
                  <a:lnTo>
                    <a:pt x="47" y="24"/>
                  </a:lnTo>
                  <a:lnTo>
                    <a:pt x="47" y="29"/>
                  </a:lnTo>
                  <a:lnTo>
                    <a:pt x="46" y="34"/>
                  </a:lnTo>
                  <a:lnTo>
                    <a:pt x="44" y="37"/>
                  </a:lnTo>
                  <a:lnTo>
                    <a:pt x="40" y="42"/>
                  </a:lnTo>
                  <a:lnTo>
                    <a:pt x="37" y="44"/>
                  </a:lnTo>
                  <a:lnTo>
                    <a:pt x="33" y="46"/>
                  </a:lnTo>
                  <a:lnTo>
                    <a:pt x="29" y="47"/>
                  </a:lnTo>
                  <a:lnTo>
                    <a:pt x="24" y="49"/>
                  </a:lnTo>
                  <a:lnTo>
                    <a:pt x="19" y="47"/>
                  </a:lnTo>
                  <a:lnTo>
                    <a:pt x="15" y="46"/>
                  </a:lnTo>
                  <a:lnTo>
                    <a:pt x="10" y="44"/>
                  </a:lnTo>
                  <a:lnTo>
                    <a:pt x="7" y="42"/>
                  </a:lnTo>
                  <a:lnTo>
                    <a:pt x="4" y="37"/>
                  </a:lnTo>
                  <a:lnTo>
                    <a:pt x="1" y="34"/>
                  </a:lnTo>
                  <a:lnTo>
                    <a:pt x="0" y="29"/>
                  </a:lnTo>
                  <a:lnTo>
                    <a:pt x="0" y="24"/>
                  </a:lnTo>
                  <a:lnTo>
                    <a:pt x="0" y="20"/>
                  </a:lnTo>
                  <a:lnTo>
                    <a:pt x="1" y="15"/>
                  </a:lnTo>
                  <a:lnTo>
                    <a:pt x="4" y="11"/>
                  </a:lnTo>
                  <a:lnTo>
                    <a:pt x="7" y="7"/>
                  </a:lnTo>
                  <a:lnTo>
                    <a:pt x="10" y="5"/>
                  </a:lnTo>
                  <a:lnTo>
                    <a:pt x="15" y="2"/>
                  </a:lnTo>
                  <a:lnTo>
                    <a:pt x="19" y="1"/>
                  </a:lnTo>
                  <a:lnTo>
                    <a:pt x="24"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3"/>
            <p:cNvSpPr>
              <a:spLocks/>
            </p:cNvSpPr>
            <p:nvPr/>
          </p:nvSpPr>
          <p:spPr bwMode="auto">
            <a:xfrm>
              <a:off x="7851773" y="2836171"/>
              <a:ext cx="11112" cy="11113"/>
            </a:xfrm>
            <a:custGeom>
              <a:avLst/>
              <a:gdLst>
                <a:gd name="T0" fmla="*/ 24 w 47"/>
                <a:gd name="T1" fmla="*/ 0 h 49"/>
                <a:gd name="T2" fmla="*/ 29 w 47"/>
                <a:gd name="T3" fmla="*/ 1 h 49"/>
                <a:gd name="T4" fmla="*/ 33 w 47"/>
                <a:gd name="T5" fmla="*/ 2 h 49"/>
                <a:gd name="T6" fmla="*/ 37 w 47"/>
                <a:gd name="T7" fmla="*/ 5 h 49"/>
                <a:gd name="T8" fmla="*/ 40 w 47"/>
                <a:gd name="T9" fmla="*/ 7 h 49"/>
                <a:gd name="T10" fmla="*/ 44 w 47"/>
                <a:gd name="T11" fmla="*/ 11 h 49"/>
                <a:gd name="T12" fmla="*/ 46 w 47"/>
                <a:gd name="T13" fmla="*/ 15 h 49"/>
                <a:gd name="T14" fmla="*/ 47 w 47"/>
                <a:gd name="T15" fmla="*/ 20 h 49"/>
                <a:gd name="T16" fmla="*/ 47 w 47"/>
                <a:gd name="T17" fmla="*/ 24 h 49"/>
                <a:gd name="T18" fmla="*/ 47 w 47"/>
                <a:gd name="T19" fmla="*/ 29 h 49"/>
                <a:gd name="T20" fmla="*/ 46 w 47"/>
                <a:gd name="T21" fmla="*/ 34 h 49"/>
                <a:gd name="T22" fmla="*/ 44 w 47"/>
                <a:gd name="T23" fmla="*/ 37 h 49"/>
                <a:gd name="T24" fmla="*/ 40 w 47"/>
                <a:gd name="T25" fmla="*/ 42 h 49"/>
                <a:gd name="T26" fmla="*/ 37 w 47"/>
                <a:gd name="T27" fmla="*/ 44 h 49"/>
                <a:gd name="T28" fmla="*/ 33 w 47"/>
                <a:gd name="T29" fmla="*/ 46 h 49"/>
                <a:gd name="T30" fmla="*/ 29 w 47"/>
                <a:gd name="T31" fmla="*/ 47 h 49"/>
                <a:gd name="T32" fmla="*/ 24 w 47"/>
                <a:gd name="T33" fmla="*/ 49 h 49"/>
                <a:gd name="T34" fmla="*/ 19 w 47"/>
                <a:gd name="T35" fmla="*/ 47 h 49"/>
                <a:gd name="T36" fmla="*/ 15 w 47"/>
                <a:gd name="T37" fmla="*/ 46 h 49"/>
                <a:gd name="T38" fmla="*/ 10 w 47"/>
                <a:gd name="T39" fmla="*/ 44 h 49"/>
                <a:gd name="T40" fmla="*/ 7 w 47"/>
                <a:gd name="T41" fmla="*/ 42 h 49"/>
                <a:gd name="T42" fmla="*/ 4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4 w 47"/>
                <a:gd name="T55" fmla="*/ 11 h 49"/>
                <a:gd name="T56" fmla="*/ 7 w 47"/>
                <a:gd name="T57" fmla="*/ 7 h 49"/>
                <a:gd name="T58" fmla="*/ 10 w 47"/>
                <a:gd name="T59" fmla="*/ 5 h 49"/>
                <a:gd name="T60" fmla="*/ 15 w 47"/>
                <a:gd name="T61" fmla="*/ 2 h 49"/>
                <a:gd name="T62" fmla="*/ 19 w 47"/>
                <a:gd name="T63" fmla="*/ 1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29" y="1"/>
                  </a:lnTo>
                  <a:lnTo>
                    <a:pt x="33" y="2"/>
                  </a:lnTo>
                  <a:lnTo>
                    <a:pt x="37" y="5"/>
                  </a:lnTo>
                  <a:lnTo>
                    <a:pt x="40" y="7"/>
                  </a:lnTo>
                  <a:lnTo>
                    <a:pt x="44" y="11"/>
                  </a:lnTo>
                  <a:lnTo>
                    <a:pt x="46" y="15"/>
                  </a:lnTo>
                  <a:lnTo>
                    <a:pt x="47" y="20"/>
                  </a:lnTo>
                  <a:lnTo>
                    <a:pt x="47" y="24"/>
                  </a:lnTo>
                  <a:lnTo>
                    <a:pt x="47" y="29"/>
                  </a:lnTo>
                  <a:lnTo>
                    <a:pt x="46" y="34"/>
                  </a:lnTo>
                  <a:lnTo>
                    <a:pt x="44" y="37"/>
                  </a:lnTo>
                  <a:lnTo>
                    <a:pt x="40" y="42"/>
                  </a:lnTo>
                  <a:lnTo>
                    <a:pt x="37" y="44"/>
                  </a:lnTo>
                  <a:lnTo>
                    <a:pt x="33" y="46"/>
                  </a:lnTo>
                  <a:lnTo>
                    <a:pt x="29" y="47"/>
                  </a:lnTo>
                  <a:lnTo>
                    <a:pt x="24" y="49"/>
                  </a:lnTo>
                  <a:lnTo>
                    <a:pt x="19" y="47"/>
                  </a:lnTo>
                  <a:lnTo>
                    <a:pt x="15" y="46"/>
                  </a:lnTo>
                  <a:lnTo>
                    <a:pt x="10" y="44"/>
                  </a:lnTo>
                  <a:lnTo>
                    <a:pt x="7" y="42"/>
                  </a:lnTo>
                  <a:lnTo>
                    <a:pt x="4" y="37"/>
                  </a:lnTo>
                  <a:lnTo>
                    <a:pt x="1" y="34"/>
                  </a:lnTo>
                  <a:lnTo>
                    <a:pt x="0" y="29"/>
                  </a:lnTo>
                  <a:lnTo>
                    <a:pt x="0" y="24"/>
                  </a:lnTo>
                  <a:lnTo>
                    <a:pt x="0" y="20"/>
                  </a:lnTo>
                  <a:lnTo>
                    <a:pt x="1" y="15"/>
                  </a:lnTo>
                  <a:lnTo>
                    <a:pt x="4" y="11"/>
                  </a:lnTo>
                  <a:lnTo>
                    <a:pt x="7" y="7"/>
                  </a:lnTo>
                  <a:lnTo>
                    <a:pt x="10" y="5"/>
                  </a:lnTo>
                  <a:lnTo>
                    <a:pt x="15" y="2"/>
                  </a:lnTo>
                  <a:lnTo>
                    <a:pt x="19" y="1"/>
                  </a:lnTo>
                  <a:lnTo>
                    <a:pt x="24" y="0"/>
                  </a:lnTo>
                  <a:close/>
                </a:path>
              </a:pathLst>
            </a:custGeom>
            <a:noFill/>
            <a:ln w="9525">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24"/>
            <p:cNvSpPr>
              <a:spLocks/>
            </p:cNvSpPr>
            <p:nvPr/>
          </p:nvSpPr>
          <p:spPr bwMode="auto">
            <a:xfrm>
              <a:off x="7940673" y="2836171"/>
              <a:ext cx="9525" cy="11113"/>
            </a:xfrm>
            <a:custGeom>
              <a:avLst/>
              <a:gdLst>
                <a:gd name="T0" fmla="*/ 24 w 47"/>
                <a:gd name="T1" fmla="*/ 0 h 49"/>
                <a:gd name="T2" fmla="*/ 29 w 47"/>
                <a:gd name="T3" fmla="*/ 1 h 49"/>
                <a:gd name="T4" fmla="*/ 33 w 47"/>
                <a:gd name="T5" fmla="*/ 2 h 49"/>
                <a:gd name="T6" fmla="*/ 37 w 47"/>
                <a:gd name="T7" fmla="*/ 5 h 49"/>
                <a:gd name="T8" fmla="*/ 40 w 47"/>
                <a:gd name="T9" fmla="*/ 7 h 49"/>
                <a:gd name="T10" fmla="*/ 44 w 47"/>
                <a:gd name="T11" fmla="*/ 11 h 49"/>
                <a:gd name="T12" fmla="*/ 46 w 47"/>
                <a:gd name="T13" fmla="*/ 15 h 49"/>
                <a:gd name="T14" fmla="*/ 47 w 47"/>
                <a:gd name="T15" fmla="*/ 20 h 49"/>
                <a:gd name="T16" fmla="*/ 47 w 47"/>
                <a:gd name="T17" fmla="*/ 24 h 49"/>
                <a:gd name="T18" fmla="*/ 47 w 47"/>
                <a:gd name="T19" fmla="*/ 29 h 49"/>
                <a:gd name="T20" fmla="*/ 46 w 47"/>
                <a:gd name="T21" fmla="*/ 34 h 49"/>
                <a:gd name="T22" fmla="*/ 44 w 47"/>
                <a:gd name="T23" fmla="*/ 37 h 49"/>
                <a:gd name="T24" fmla="*/ 40 w 47"/>
                <a:gd name="T25" fmla="*/ 42 h 49"/>
                <a:gd name="T26" fmla="*/ 37 w 47"/>
                <a:gd name="T27" fmla="*/ 44 h 49"/>
                <a:gd name="T28" fmla="*/ 33 w 47"/>
                <a:gd name="T29" fmla="*/ 46 h 49"/>
                <a:gd name="T30" fmla="*/ 29 w 47"/>
                <a:gd name="T31" fmla="*/ 47 h 49"/>
                <a:gd name="T32" fmla="*/ 24 w 47"/>
                <a:gd name="T33" fmla="*/ 49 h 49"/>
                <a:gd name="T34" fmla="*/ 18 w 47"/>
                <a:gd name="T35" fmla="*/ 47 h 49"/>
                <a:gd name="T36" fmla="*/ 15 w 47"/>
                <a:gd name="T37" fmla="*/ 46 h 49"/>
                <a:gd name="T38" fmla="*/ 10 w 47"/>
                <a:gd name="T39" fmla="*/ 44 h 49"/>
                <a:gd name="T40" fmla="*/ 7 w 47"/>
                <a:gd name="T41" fmla="*/ 42 h 49"/>
                <a:gd name="T42" fmla="*/ 3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3 w 47"/>
                <a:gd name="T55" fmla="*/ 11 h 49"/>
                <a:gd name="T56" fmla="*/ 7 w 47"/>
                <a:gd name="T57" fmla="*/ 7 h 49"/>
                <a:gd name="T58" fmla="*/ 10 w 47"/>
                <a:gd name="T59" fmla="*/ 5 h 49"/>
                <a:gd name="T60" fmla="*/ 15 w 47"/>
                <a:gd name="T61" fmla="*/ 2 h 49"/>
                <a:gd name="T62" fmla="*/ 18 w 47"/>
                <a:gd name="T63" fmla="*/ 1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29" y="1"/>
                  </a:lnTo>
                  <a:lnTo>
                    <a:pt x="33" y="2"/>
                  </a:lnTo>
                  <a:lnTo>
                    <a:pt x="37" y="5"/>
                  </a:lnTo>
                  <a:lnTo>
                    <a:pt x="40" y="7"/>
                  </a:lnTo>
                  <a:lnTo>
                    <a:pt x="44" y="11"/>
                  </a:lnTo>
                  <a:lnTo>
                    <a:pt x="46" y="15"/>
                  </a:lnTo>
                  <a:lnTo>
                    <a:pt x="47" y="20"/>
                  </a:lnTo>
                  <a:lnTo>
                    <a:pt x="47" y="24"/>
                  </a:lnTo>
                  <a:lnTo>
                    <a:pt x="47" y="29"/>
                  </a:lnTo>
                  <a:lnTo>
                    <a:pt x="46" y="34"/>
                  </a:lnTo>
                  <a:lnTo>
                    <a:pt x="44" y="37"/>
                  </a:lnTo>
                  <a:lnTo>
                    <a:pt x="40" y="42"/>
                  </a:lnTo>
                  <a:lnTo>
                    <a:pt x="37" y="44"/>
                  </a:lnTo>
                  <a:lnTo>
                    <a:pt x="33" y="46"/>
                  </a:lnTo>
                  <a:lnTo>
                    <a:pt x="29" y="47"/>
                  </a:lnTo>
                  <a:lnTo>
                    <a:pt x="24" y="49"/>
                  </a:lnTo>
                  <a:lnTo>
                    <a:pt x="18" y="47"/>
                  </a:lnTo>
                  <a:lnTo>
                    <a:pt x="15" y="46"/>
                  </a:lnTo>
                  <a:lnTo>
                    <a:pt x="10" y="44"/>
                  </a:lnTo>
                  <a:lnTo>
                    <a:pt x="7" y="42"/>
                  </a:lnTo>
                  <a:lnTo>
                    <a:pt x="3" y="37"/>
                  </a:lnTo>
                  <a:lnTo>
                    <a:pt x="1" y="34"/>
                  </a:lnTo>
                  <a:lnTo>
                    <a:pt x="0" y="29"/>
                  </a:lnTo>
                  <a:lnTo>
                    <a:pt x="0" y="24"/>
                  </a:lnTo>
                  <a:lnTo>
                    <a:pt x="0" y="20"/>
                  </a:lnTo>
                  <a:lnTo>
                    <a:pt x="1" y="15"/>
                  </a:lnTo>
                  <a:lnTo>
                    <a:pt x="3" y="11"/>
                  </a:lnTo>
                  <a:lnTo>
                    <a:pt x="7" y="7"/>
                  </a:lnTo>
                  <a:lnTo>
                    <a:pt x="10" y="5"/>
                  </a:lnTo>
                  <a:lnTo>
                    <a:pt x="15" y="2"/>
                  </a:lnTo>
                  <a:lnTo>
                    <a:pt x="18" y="1"/>
                  </a:lnTo>
                  <a:lnTo>
                    <a:pt x="24"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5"/>
            <p:cNvSpPr>
              <a:spLocks/>
            </p:cNvSpPr>
            <p:nvPr/>
          </p:nvSpPr>
          <p:spPr bwMode="auto">
            <a:xfrm>
              <a:off x="7940673" y="2836171"/>
              <a:ext cx="9525" cy="11113"/>
            </a:xfrm>
            <a:custGeom>
              <a:avLst/>
              <a:gdLst>
                <a:gd name="T0" fmla="*/ 24 w 47"/>
                <a:gd name="T1" fmla="*/ 0 h 49"/>
                <a:gd name="T2" fmla="*/ 29 w 47"/>
                <a:gd name="T3" fmla="*/ 1 h 49"/>
                <a:gd name="T4" fmla="*/ 33 w 47"/>
                <a:gd name="T5" fmla="*/ 2 h 49"/>
                <a:gd name="T6" fmla="*/ 37 w 47"/>
                <a:gd name="T7" fmla="*/ 5 h 49"/>
                <a:gd name="T8" fmla="*/ 40 w 47"/>
                <a:gd name="T9" fmla="*/ 7 h 49"/>
                <a:gd name="T10" fmla="*/ 44 w 47"/>
                <a:gd name="T11" fmla="*/ 11 h 49"/>
                <a:gd name="T12" fmla="*/ 46 w 47"/>
                <a:gd name="T13" fmla="*/ 15 h 49"/>
                <a:gd name="T14" fmla="*/ 47 w 47"/>
                <a:gd name="T15" fmla="*/ 20 h 49"/>
                <a:gd name="T16" fmla="*/ 47 w 47"/>
                <a:gd name="T17" fmla="*/ 24 h 49"/>
                <a:gd name="T18" fmla="*/ 47 w 47"/>
                <a:gd name="T19" fmla="*/ 29 h 49"/>
                <a:gd name="T20" fmla="*/ 46 w 47"/>
                <a:gd name="T21" fmla="*/ 34 h 49"/>
                <a:gd name="T22" fmla="*/ 44 w 47"/>
                <a:gd name="T23" fmla="*/ 37 h 49"/>
                <a:gd name="T24" fmla="*/ 40 w 47"/>
                <a:gd name="T25" fmla="*/ 42 h 49"/>
                <a:gd name="T26" fmla="*/ 37 w 47"/>
                <a:gd name="T27" fmla="*/ 44 h 49"/>
                <a:gd name="T28" fmla="*/ 33 w 47"/>
                <a:gd name="T29" fmla="*/ 46 h 49"/>
                <a:gd name="T30" fmla="*/ 29 w 47"/>
                <a:gd name="T31" fmla="*/ 47 h 49"/>
                <a:gd name="T32" fmla="*/ 24 w 47"/>
                <a:gd name="T33" fmla="*/ 49 h 49"/>
                <a:gd name="T34" fmla="*/ 18 w 47"/>
                <a:gd name="T35" fmla="*/ 47 h 49"/>
                <a:gd name="T36" fmla="*/ 15 w 47"/>
                <a:gd name="T37" fmla="*/ 46 h 49"/>
                <a:gd name="T38" fmla="*/ 10 w 47"/>
                <a:gd name="T39" fmla="*/ 44 h 49"/>
                <a:gd name="T40" fmla="*/ 7 w 47"/>
                <a:gd name="T41" fmla="*/ 42 h 49"/>
                <a:gd name="T42" fmla="*/ 3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3 w 47"/>
                <a:gd name="T55" fmla="*/ 11 h 49"/>
                <a:gd name="T56" fmla="*/ 7 w 47"/>
                <a:gd name="T57" fmla="*/ 7 h 49"/>
                <a:gd name="T58" fmla="*/ 10 w 47"/>
                <a:gd name="T59" fmla="*/ 5 h 49"/>
                <a:gd name="T60" fmla="*/ 15 w 47"/>
                <a:gd name="T61" fmla="*/ 2 h 49"/>
                <a:gd name="T62" fmla="*/ 18 w 47"/>
                <a:gd name="T63" fmla="*/ 1 h 49"/>
                <a:gd name="T64" fmla="*/ 24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4" y="0"/>
                  </a:moveTo>
                  <a:lnTo>
                    <a:pt x="29" y="1"/>
                  </a:lnTo>
                  <a:lnTo>
                    <a:pt x="33" y="2"/>
                  </a:lnTo>
                  <a:lnTo>
                    <a:pt x="37" y="5"/>
                  </a:lnTo>
                  <a:lnTo>
                    <a:pt x="40" y="7"/>
                  </a:lnTo>
                  <a:lnTo>
                    <a:pt x="44" y="11"/>
                  </a:lnTo>
                  <a:lnTo>
                    <a:pt x="46" y="15"/>
                  </a:lnTo>
                  <a:lnTo>
                    <a:pt x="47" y="20"/>
                  </a:lnTo>
                  <a:lnTo>
                    <a:pt x="47" y="24"/>
                  </a:lnTo>
                  <a:lnTo>
                    <a:pt x="47" y="29"/>
                  </a:lnTo>
                  <a:lnTo>
                    <a:pt x="46" y="34"/>
                  </a:lnTo>
                  <a:lnTo>
                    <a:pt x="44" y="37"/>
                  </a:lnTo>
                  <a:lnTo>
                    <a:pt x="40" y="42"/>
                  </a:lnTo>
                  <a:lnTo>
                    <a:pt x="37" y="44"/>
                  </a:lnTo>
                  <a:lnTo>
                    <a:pt x="33" y="46"/>
                  </a:lnTo>
                  <a:lnTo>
                    <a:pt x="29" y="47"/>
                  </a:lnTo>
                  <a:lnTo>
                    <a:pt x="24" y="49"/>
                  </a:lnTo>
                  <a:lnTo>
                    <a:pt x="18" y="47"/>
                  </a:lnTo>
                  <a:lnTo>
                    <a:pt x="15" y="46"/>
                  </a:lnTo>
                  <a:lnTo>
                    <a:pt x="10" y="44"/>
                  </a:lnTo>
                  <a:lnTo>
                    <a:pt x="7" y="42"/>
                  </a:lnTo>
                  <a:lnTo>
                    <a:pt x="3" y="37"/>
                  </a:lnTo>
                  <a:lnTo>
                    <a:pt x="1" y="34"/>
                  </a:lnTo>
                  <a:lnTo>
                    <a:pt x="0" y="29"/>
                  </a:lnTo>
                  <a:lnTo>
                    <a:pt x="0" y="24"/>
                  </a:lnTo>
                  <a:lnTo>
                    <a:pt x="0" y="20"/>
                  </a:lnTo>
                  <a:lnTo>
                    <a:pt x="1" y="15"/>
                  </a:lnTo>
                  <a:lnTo>
                    <a:pt x="3" y="11"/>
                  </a:lnTo>
                  <a:lnTo>
                    <a:pt x="7" y="7"/>
                  </a:lnTo>
                  <a:lnTo>
                    <a:pt x="10" y="5"/>
                  </a:lnTo>
                  <a:lnTo>
                    <a:pt x="15" y="2"/>
                  </a:lnTo>
                  <a:lnTo>
                    <a:pt x="18" y="1"/>
                  </a:lnTo>
                  <a:lnTo>
                    <a:pt x="24"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26"/>
            <p:cNvSpPr>
              <a:spLocks/>
            </p:cNvSpPr>
            <p:nvPr/>
          </p:nvSpPr>
          <p:spPr bwMode="auto">
            <a:xfrm>
              <a:off x="7764461" y="2836171"/>
              <a:ext cx="11112" cy="11113"/>
            </a:xfrm>
            <a:custGeom>
              <a:avLst/>
              <a:gdLst>
                <a:gd name="T0" fmla="*/ 25 w 48"/>
                <a:gd name="T1" fmla="*/ 0 h 49"/>
                <a:gd name="T2" fmla="*/ 29 w 48"/>
                <a:gd name="T3" fmla="*/ 1 h 49"/>
                <a:gd name="T4" fmla="*/ 34 w 48"/>
                <a:gd name="T5" fmla="*/ 2 h 49"/>
                <a:gd name="T6" fmla="*/ 37 w 48"/>
                <a:gd name="T7" fmla="*/ 5 h 49"/>
                <a:gd name="T8" fmla="*/ 41 w 48"/>
                <a:gd name="T9" fmla="*/ 7 h 49"/>
                <a:gd name="T10" fmla="*/ 44 w 48"/>
                <a:gd name="T11" fmla="*/ 11 h 49"/>
                <a:gd name="T12" fmla="*/ 46 w 48"/>
                <a:gd name="T13" fmla="*/ 15 h 49"/>
                <a:gd name="T14" fmla="*/ 48 w 48"/>
                <a:gd name="T15" fmla="*/ 20 h 49"/>
                <a:gd name="T16" fmla="*/ 48 w 48"/>
                <a:gd name="T17" fmla="*/ 24 h 49"/>
                <a:gd name="T18" fmla="*/ 48 w 48"/>
                <a:gd name="T19" fmla="*/ 29 h 49"/>
                <a:gd name="T20" fmla="*/ 46 w 48"/>
                <a:gd name="T21" fmla="*/ 34 h 49"/>
                <a:gd name="T22" fmla="*/ 44 w 48"/>
                <a:gd name="T23" fmla="*/ 37 h 49"/>
                <a:gd name="T24" fmla="*/ 41 w 48"/>
                <a:gd name="T25" fmla="*/ 42 h 49"/>
                <a:gd name="T26" fmla="*/ 37 w 48"/>
                <a:gd name="T27" fmla="*/ 44 h 49"/>
                <a:gd name="T28" fmla="*/ 34 w 48"/>
                <a:gd name="T29" fmla="*/ 46 h 49"/>
                <a:gd name="T30" fmla="*/ 29 w 48"/>
                <a:gd name="T31" fmla="*/ 47 h 49"/>
                <a:gd name="T32" fmla="*/ 25 w 48"/>
                <a:gd name="T33" fmla="*/ 49 h 49"/>
                <a:gd name="T34" fmla="*/ 19 w 48"/>
                <a:gd name="T35" fmla="*/ 47 h 49"/>
                <a:gd name="T36" fmla="*/ 15 w 48"/>
                <a:gd name="T37" fmla="*/ 46 h 49"/>
                <a:gd name="T38" fmla="*/ 11 w 48"/>
                <a:gd name="T39" fmla="*/ 44 h 49"/>
                <a:gd name="T40" fmla="*/ 7 w 48"/>
                <a:gd name="T41" fmla="*/ 42 h 49"/>
                <a:gd name="T42" fmla="*/ 4 w 48"/>
                <a:gd name="T43" fmla="*/ 37 h 49"/>
                <a:gd name="T44" fmla="*/ 3 w 48"/>
                <a:gd name="T45" fmla="*/ 34 h 49"/>
                <a:gd name="T46" fmla="*/ 0 w 48"/>
                <a:gd name="T47" fmla="*/ 29 h 49"/>
                <a:gd name="T48" fmla="*/ 0 w 48"/>
                <a:gd name="T49" fmla="*/ 24 h 49"/>
                <a:gd name="T50" fmla="*/ 0 w 48"/>
                <a:gd name="T51" fmla="*/ 20 h 49"/>
                <a:gd name="T52" fmla="*/ 3 w 48"/>
                <a:gd name="T53" fmla="*/ 15 h 49"/>
                <a:gd name="T54" fmla="*/ 4 w 48"/>
                <a:gd name="T55" fmla="*/ 11 h 49"/>
                <a:gd name="T56" fmla="*/ 7 w 48"/>
                <a:gd name="T57" fmla="*/ 7 h 49"/>
                <a:gd name="T58" fmla="*/ 11 w 48"/>
                <a:gd name="T59" fmla="*/ 5 h 49"/>
                <a:gd name="T60" fmla="*/ 15 w 48"/>
                <a:gd name="T61" fmla="*/ 2 h 49"/>
                <a:gd name="T62" fmla="*/ 19 w 48"/>
                <a:gd name="T63" fmla="*/ 1 h 49"/>
                <a:gd name="T64" fmla="*/ 25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5" y="0"/>
                  </a:moveTo>
                  <a:lnTo>
                    <a:pt x="29" y="1"/>
                  </a:lnTo>
                  <a:lnTo>
                    <a:pt x="34" y="2"/>
                  </a:lnTo>
                  <a:lnTo>
                    <a:pt x="37" y="5"/>
                  </a:lnTo>
                  <a:lnTo>
                    <a:pt x="41" y="7"/>
                  </a:lnTo>
                  <a:lnTo>
                    <a:pt x="44" y="11"/>
                  </a:lnTo>
                  <a:lnTo>
                    <a:pt x="46" y="15"/>
                  </a:lnTo>
                  <a:lnTo>
                    <a:pt x="48" y="20"/>
                  </a:lnTo>
                  <a:lnTo>
                    <a:pt x="48" y="24"/>
                  </a:lnTo>
                  <a:lnTo>
                    <a:pt x="48" y="29"/>
                  </a:lnTo>
                  <a:lnTo>
                    <a:pt x="46" y="34"/>
                  </a:lnTo>
                  <a:lnTo>
                    <a:pt x="44" y="37"/>
                  </a:lnTo>
                  <a:lnTo>
                    <a:pt x="41" y="42"/>
                  </a:lnTo>
                  <a:lnTo>
                    <a:pt x="37" y="44"/>
                  </a:lnTo>
                  <a:lnTo>
                    <a:pt x="34" y="46"/>
                  </a:lnTo>
                  <a:lnTo>
                    <a:pt x="29" y="47"/>
                  </a:lnTo>
                  <a:lnTo>
                    <a:pt x="25" y="49"/>
                  </a:lnTo>
                  <a:lnTo>
                    <a:pt x="19" y="47"/>
                  </a:lnTo>
                  <a:lnTo>
                    <a:pt x="15" y="46"/>
                  </a:lnTo>
                  <a:lnTo>
                    <a:pt x="11" y="44"/>
                  </a:lnTo>
                  <a:lnTo>
                    <a:pt x="7" y="42"/>
                  </a:lnTo>
                  <a:lnTo>
                    <a:pt x="4" y="37"/>
                  </a:lnTo>
                  <a:lnTo>
                    <a:pt x="3" y="34"/>
                  </a:lnTo>
                  <a:lnTo>
                    <a:pt x="0" y="29"/>
                  </a:lnTo>
                  <a:lnTo>
                    <a:pt x="0" y="24"/>
                  </a:lnTo>
                  <a:lnTo>
                    <a:pt x="0" y="20"/>
                  </a:lnTo>
                  <a:lnTo>
                    <a:pt x="3" y="15"/>
                  </a:lnTo>
                  <a:lnTo>
                    <a:pt x="4" y="11"/>
                  </a:lnTo>
                  <a:lnTo>
                    <a:pt x="7" y="7"/>
                  </a:lnTo>
                  <a:lnTo>
                    <a:pt x="11" y="5"/>
                  </a:lnTo>
                  <a:lnTo>
                    <a:pt x="15" y="2"/>
                  </a:lnTo>
                  <a:lnTo>
                    <a:pt x="19" y="1"/>
                  </a:lnTo>
                  <a:lnTo>
                    <a:pt x="25"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7"/>
            <p:cNvSpPr>
              <a:spLocks/>
            </p:cNvSpPr>
            <p:nvPr/>
          </p:nvSpPr>
          <p:spPr bwMode="auto">
            <a:xfrm>
              <a:off x="7764461" y="2836171"/>
              <a:ext cx="11112" cy="11113"/>
            </a:xfrm>
            <a:custGeom>
              <a:avLst/>
              <a:gdLst>
                <a:gd name="T0" fmla="*/ 25 w 48"/>
                <a:gd name="T1" fmla="*/ 0 h 49"/>
                <a:gd name="T2" fmla="*/ 29 w 48"/>
                <a:gd name="T3" fmla="*/ 1 h 49"/>
                <a:gd name="T4" fmla="*/ 34 w 48"/>
                <a:gd name="T5" fmla="*/ 2 h 49"/>
                <a:gd name="T6" fmla="*/ 37 w 48"/>
                <a:gd name="T7" fmla="*/ 5 h 49"/>
                <a:gd name="T8" fmla="*/ 41 w 48"/>
                <a:gd name="T9" fmla="*/ 7 h 49"/>
                <a:gd name="T10" fmla="*/ 44 w 48"/>
                <a:gd name="T11" fmla="*/ 11 h 49"/>
                <a:gd name="T12" fmla="*/ 46 w 48"/>
                <a:gd name="T13" fmla="*/ 15 h 49"/>
                <a:gd name="T14" fmla="*/ 48 w 48"/>
                <a:gd name="T15" fmla="*/ 20 h 49"/>
                <a:gd name="T16" fmla="*/ 48 w 48"/>
                <a:gd name="T17" fmla="*/ 24 h 49"/>
                <a:gd name="T18" fmla="*/ 48 w 48"/>
                <a:gd name="T19" fmla="*/ 29 h 49"/>
                <a:gd name="T20" fmla="*/ 46 w 48"/>
                <a:gd name="T21" fmla="*/ 34 h 49"/>
                <a:gd name="T22" fmla="*/ 44 w 48"/>
                <a:gd name="T23" fmla="*/ 37 h 49"/>
                <a:gd name="T24" fmla="*/ 41 w 48"/>
                <a:gd name="T25" fmla="*/ 42 h 49"/>
                <a:gd name="T26" fmla="*/ 37 w 48"/>
                <a:gd name="T27" fmla="*/ 44 h 49"/>
                <a:gd name="T28" fmla="*/ 34 w 48"/>
                <a:gd name="T29" fmla="*/ 46 h 49"/>
                <a:gd name="T30" fmla="*/ 29 w 48"/>
                <a:gd name="T31" fmla="*/ 47 h 49"/>
                <a:gd name="T32" fmla="*/ 25 w 48"/>
                <a:gd name="T33" fmla="*/ 49 h 49"/>
                <a:gd name="T34" fmla="*/ 19 w 48"/>
                <a:gd name="T35" fmla="*/ 47 h 49"/>
                <a:gd name="T36" fmla="*/ 15 w 48"/>
                <a:gd name="T37" fmla="*/ 46 h 49"/>
                <a:gd name="T38" fmla="*/ 11 w 48"/>
                <a:gd name="T39" fmla="*/ 44 h 49"/>
                <a:gd name="T40" fmla="*/ 7 w 48"/>
                <a:gd name="T41" fmla="*/ 42 h 49"/>
                <a:gd name="T42" fmla="*/ 4 w 48"/>
                <a:gd name="T43" fmla="*/ 37 h 49"/>
                <a:gd name="T44" fmla="*/ 3 w 48"/>
                <a:gd name="T45" fmla="*/ 34 h 49"/>
                <a:gd name="T46" fmla="*/ 0 w 48"/>
                <a:gd name="T47" fmla="*/ 29 h 49"/>
                <a:gd name="T48" fmla="*/ 0 w 48"/>
                <a:gd name="T49" fmla="*/ 24 h 49"/>
                <a:gd name="T50" fmla="*/ 0 w 48"/>
                <a:gd name="T51" fmla="*/ 20 h 49"/>
                <a:gd name="T52" fmla="*/ 3 w 48"/>
                <a:gd name="T53" fmla="*/ 15 h 49"/>
                <a:gd name="T54" fmla="*/ 4 w 48"/>
                <a:gd name="T55" fmla="*/ 11 h 49"/>
                <a:gd name="T56" fmla="*/ 7 w 48"/>
                <a:gd name="T57" fmla="*/ 7 h 49"/>
                <a:gd name="T58" fmla="*/ 11 w 48"/>
                <a:gd name="T59" fmla="*/ 5 h 49"/>
                <a:gd name="T60" fmla="*/ 15 w 48"/>
                <a:gd name="T61" fmla="*/ 2 h 49"/>
                <a:gd name="T62" fmla="*/ 19 w 48"/>
                <a:gd name="T63" fmla="*/ 1 h 49"/>
                <a:gd name="T64" fmla="*/ 25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5" y="0"/>
                  </a:moveTo>
                  <a:lnTo>
                    <a:pt x="29" y="1"/>
                  </a:lnTo>
                  <a:lnTo>
                    <a:pt x="34" y="2"/>
                  </a:lnTo>
                  <a:lnTo>
                    <a:pt x="37" y="5"/>
                  </a:lnTo>
                  <a:lnTo>
                    <a:pt x="41" y="7"/>
                  </a:lnTo>
                  <a:lnTo>
                    <a:pt x="44" y="11"/>
                  </a:lnTo>
                  <a:lnTo>
                    <a:pt x="46" y="15"/>
                  </a:lnTo>
                  <a:lnTo>
                    <a:pt x="48" y="20"/>
                  </a:lnTo>
                  <a:lnTo>
                    <a:pt x="48" y="24"/>
                  </a:lnTo>
                  <a:lnTo>
                    <a:pt x="48" y="29"/>
                  </a:lnTo>
                  <a:lnTo>
                    <a:pt x="46" y="34"/>
                  </a:lnTo>
                  <a:lnTo>
                    <a:pt x="44" y="37"/>
                  </a:lnTo>
                  <a:lnTo>
                    <a:pt x="41" y="42"/>
                  </a:lnTo>
                  <a:lnTo>
                    <a:pt x="37" y="44"/>
                  </a:lnTo>
                  <a:lnTo>
                    <a:pt x="34" y="46"/>
                  </a:lnTo>
                  <a:lnTo>
                    <a:pt x="29" y="47"/>
                  </a:lnTo>
                  <a:lnTo>
                    <a:pt x="25" y="49"/>
                  </a:lnTo>
                  <a:lnTo>
                    <a:pt x="19" y="47"/>
                  </a:lnTo>
                  <a:lnTo>
                    <a:pt x="15" y="46"/>
                  </a:lnTo>
                  <a:lnTo>
                    <a:pt x="11" y="44"/>
                  </a:lnTo>
                  <a:lnTo>
                    <a:pt x="7" y="42"/>
                  </a:lnTo>
                  <a:lnTo>
                    <a:pt x="4" y="37"/>
                  </a:lnTo>
                  <a:lnTo>
                    <a:pt x="3" y="34"/>
                  </a:lnTo>
                  <a:lnTo>
                    <a:pt x="0" y="29"/>
                  </a:lnTo>
                  <a:lnTo>
                    <a:pt x="0" y="24"/>
                  </a:lnTo>
                  <a:lnTo>
                    <a:pt x="0" y="20"/>
                  </a:lnTo>
                  <a:lnTo>
                    <a:pt x="3" y="15"/>
                  </a:lnTo>
                  <a:lnTo>
                    <a:pt x="4" y="11"/>
                  </a:lnTo>
                  <a:lnTo>
                    <a:pt x="7" y="7"/>
                  </a:lnTo>
                  <a:lnTo>
                    <a:pt x="11" y="5"/>
                  </a:lnTo>
                  <a:lnTo>
                    <a:pt x="15" y="2"/>
                  </a:lnTo>
                  <a:lnTo>
                    <a:pt x="19" y="1"/>
                  </a:lnTo>
                  <a:lnTo>
                    <a:pt x="25"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28"/>
            <p:cNvSpPr>
              <a:spLocks noChangeShapeType="1"/>
            </p:cNvSpPr>
            <p:nvPr/>
          </p:nvSpPr>
          <p:spPr bwMode="auto">
            <a:xfrm>
              <a:off x="7470773"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29"/>
            <p:cNvSpPr>
              <a:spLocks noChangeShapeType="1"/>
            </p:cNvSpPr>
            <p:nvPr/>
          </p:nvSpPr>
          <p:spPr bwMode="auto">
            <a:xfrm flipV="1">
              <a:off x="7470773"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30"/>
            <p:cNvSpPr>
              <a:spLocks noChangeShapeType="1"/>
            </p:cNvSpPr>
            <p:nvPr/>
          </p:nvSpPr>
          <p:spPr bwMode="auto">
            <a:xfrm flipV="1">
              <a:off x="7558086"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31"/>
            <p:cNvSpPr>
              <a:spLocks noChangeShapeType="1"/>
            </p:cNvSpPr>
            <p:nvPr/>
          </p:nvSpPr>
          <p:spPr bwMode="auto">
            <a:xfrm>
              <a:off x="7558086"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32"/>
            <p:cNvSpPr>
              <a:spLocks noChangeShapeType="1"/>
            </p:cNvSpPr>
            <p:nvPr/>
          </p:nvSpPr>
          <p:spPr bwMode="auto">
            <a:xfrm>
              <a:off x="8086723"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33"/>
            <p:cNvSpPr>
              <a:spLocks noChangeShapeType="1"/>
            </p:cNvSpPr>
            <p:nvPr/>
          </p:nvSpPr>
          <p:spPr bwMode="auto">
            <a:xfrm flipH="1">
              <a:off x="8086723"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34"/>
            <p:cNvSpPr>
              <a:spLocks noChangeArrowheads="1"/>
            </p:cNvSpPr>
            <p:nvPr/>
          </p:nvSpPr>
          <p:spPr bwMode="auto">
            <a:xfrm>
              <a:off x="8789986"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435"/>
            <p:cNvSpPr>
              <a:spLocks noChangeArrowheads="1"/>
            </p:cNvSpPr>
            <p:nvPr/>
          </p:nvSpPr>
          <p:spPr bwMode="auto">
            <a:xfrm>
              <a:off x="8701086" y="2806009"/>
              <a:ext cx="71437"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436"/>
            <p:cNvSpPr>
              <a:spLocks noChangeArrowheads="1"/>
            </p:cNvSpPr>
            <p:nvPr/>
          </p:nvSpPr>
          <p:spPr bwMode="auto">
            <a:xfrm>
              <a:off x="8613773"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437"/>
            <p:cNvSpPr>
              <a:spLocks noChangeArrowheads="1"/>
            </p:cNvSpPr>
            <p:nvPr/>
          </p:nvSpPr>
          <p:spPr bwMode="auto">
            <a:xfrm>
              <a:off x="8524873" y="2806009"/>
              <a:ext cx="71437"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438"/>
            <p:cNvSpPr>
              <a:spLocks noChangeArrowheads="1"/>
            </p:cNvSpPr>
            <p:nvPr/>
          </p:nvSpPr>
          <p:spPr bwMode="auto">
            <a:xfrm>
              <a:off x="8437561"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439"/>
            <p:cNvSpPr>
              <a:spLocks noChangeArrowheads="1"/>
            </p:cNvSpPr>
            <p:nvPr/>
          </p:nvSpPr>
          <p:spPr bwMode="auto">
            <a:xfrm>
              <a:off x="8350248" y="2806009"/>
              <a:ext cx="69850"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440"/>
            <p:cNvSpPr>
              <a:spLocks noChangeArrowheads="1"/>
            </p:cNvSpPr>
            <p:nvPr/>
          </p:nvSpPr>
          <p:spPr bwMode="auto">
            <a:xfrm>
              <a:off x="8261348" y="2806009"/>
              <a:ext cx="71437"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441"/>
            <p:cNvSpPr>
              <a:spLocks noChangeArrowheads="1"/>
            </p:cNvSpPr>
            <p:nvPr/>
          </p:nvSpPr>
          <p:spPr bwMode="auto">
            <a:xfrm>
              <a:off x="8174036" y="2806009"/>
              <a:ext cx="69850"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42"/>
            <p:cNvSpPr>
              <a:spLocks/>
            </p:cNvSpPr>
            <p:nvPr/>
          </p:nvSpPr>
          <p:spPr bwMode="auto">
            <a:xfrm>
              <a:off x="8555036" y="2836171"/>
              <a:ext cx="11112" cy="11113"/>
            </a:xfrm>
            <a:custGeom>
              <a:avLst/>
              <a:gdLst>
                <a:gd name="T0" fmla="*/ 24 w 48"/>
                <a:gd name="T1" fmla="*/ 0 h 49"/>
                <a:gd name="T2" fmla="*/ 29 w 48"/>
                <a:gd name="T3" fmla="*/ 1 h 49"/>
                <a:gd name="T4" fmla="*/ 33 w 48"/>
                <a:gd name="T5" fmla="*/ 2 h 49"/>
                <a:gd name="T6" fmla="*/ 38 w 48"/>
                <a:gd name="T7" fmla="*/ 5 h 49"/>
                <a:gd name="T8" fmla="*/ 41 w 48"/>
                <a:gd name="T9" fmla="*/ 7 h 49"/>
                <a:gd name="T10" fmla="*/ 44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4 w 48"/>
                <a:gd name="T23" fmla="*/ 37 h 49"/>
                <a:gd name="T24" fmla="*/ 41 w 48"/>
                <a:gd name="T25" fmla="*/ 42 h 49"/>
                <a:gd name="T26" fmla="*/ 38 w 48"/>
                <a:gd name="T27" fmla="*/ 44 h 49"/>
                <a:gd name="T28" fmla="*/ 33 w 48"/>
                <a:gd name="T29" fmla="*/ 46 h 49"/>
                <a:gd name="T30" fmla="*/ 29 w 48"/>
                <a:gd name="T31" fmla="*/ 47 h 49"/>
                <a:gd name="T32" fmla="*/ 24 w 48"/>
                <a:gd name="T33" fmla="*/ 49 h 49"/>
                <a:gd name="T34" fmla="*/ 20 w 48"/>
                <a:gd name="T35" fmla="*/ 47 h 49"/>
                <a:gd name="T36" fmla="*/ 15 w 48"/>
                <a:gd name="T37" fmla="*/ 46 h 49"/>
                <a:gd name="T38" fmla="*/ 10 w 48"/>
                <a:gd name="T39" fmla="*/ 44 h 49"/>
                <a:gd name="T40" fmla="*/ 7 w 48"/>
                <a:gd name="T41" fmla="*/ 42 h 49"/>
                <a:gd name="T42" fmla="*/ 5 w 48"/>
                <a:gd name="T43" fmla="*/ 37 h 49"/>
                <a:gd name="T44" fmla="*/ 2 w 48"/>
                <a:gd name="T45" fmla="*/ 34 h 49"/>
                <a:gd name="T46" fmla="*/ 1 w 48"/>
                <a:gd name="T47" fmla="*/ 29 h 49"/>
                <a:gd name="T48" fmla="*/ 0 w 48"/>
                <a:gd name="T49" fmla="*/ 24 h 49"/>
                <a:gd name="T50" fmla="*/ 1 w 48"/>
                <a:gd name="T51" fmla="*/ 20 h 49"/>
                <a:gd name="T52" fmla="*/ 2 w 48"/>
                <a:gd name="T53" fmla="*/ 15 h 49"/>
                <a:gd name="T54" fmla="*/ 5 w 48"/>
                <a:gd name="T55" fmla="*/ 11 h 49"/>
                <a:gd name="T56" fmla="*/ 7 w 48"/>
                <a:gd name="T57" fmla="*/ 7 h 49"/>
                <a:gd name="T58" fmla="*/ 10 w 48"/>
                <a:gd name="T59" fmla="*/ 5 h 49"/>
                <a:gd name="T60" fmla="*/ 15 w 48"/>
                <a:gd name="T61" fmla="*/ 2 h 49"/>
                <a:gd name="T62" fmla="*/ 20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9" y="1"/>
                  </a:lnTo>
                  <a:lnTo>
                    <a:pt x="33" y="2"/>
                  </a:lnTo>
                  <a:lnTo>
                    <a:pt x="38" y="5"/>
                  </a:lnTo>
                  <a:lnTo>
                    <a:pt x="41" y="7"/>
                  </a:lnTo>
                  <a:lnTo>
                    <a:pt x="44" y="11"/>
                  </a:lnTo>
                  <a:lnTo>
                    <a:pt x="46" y="15"/>
                  </a:lnTo>
                  <a:lnTo>
                    <a:pt x="47" y="20"/>
                  </a:lnTo>
                  <a:lnTo>
                    <a:pt x="48" y="24"/>
                  </a:lnTo>
                  <a:lnTo>
                    <a:pt x="47" y="29"/>
                  </a:lnTo>
                  <a:lnTo>
                    <a:pt x="46" y="34"/>
                  </a:lnTo>
                  <a:lnTo>
                    <a:pt x="44" y="37"/>
                  </a:lnTo>
                  <a:lnTo>
                    <a:pt x="41" y="42"/>
                  </a:lnTo>
                  <a:lnTo>
                    <a:pt x="38" y="44"/>
                  </a:lnTo>
                  <a:lnTo>
                    <a:pt x="33" y="46"/>
                  </a:lnTo>
                  <a:lnTo>
                    <a:pt x="29" y="47"/>
                  </a:lnTo>
                  <a:lnTo>
                    <a:pt x="24" y="49"/>
                  </a:lnTo>
                  <a:lnTo>
                    <a:pt x="20" y="47"/>
                  </a:lnTo>
                  <a:lnTo>
                    <a:pt x="15" y="46"/>
                  </a:lnTo>
                  <a:lnTo>
                    <a:pt x="10" y="44"/>
                  </a:lnTo>
                  <a:lnTo>
                    <a:pt x="7" y="42"/>
                  </a:lnTo>
                  <a:lnTo>
                    <a:pt x="5" y="37"/>
                  </a:lnTo>
                  <a:lnTo>
                    <a:pt x="2" y="34"/>
                  </a:lnTo>
                  <a:lnTo>
                    <a:pt x="1" y="29"/>
                  </a:lnTo>
                  <a:lnTo>
                    <a:pt x="0" y="24"/>
                  </a:lnTo>
                  <a:lnTo>
                    <a:pt x="1" y="20"/>
                  </a:lnTo>
                  <a:lnTo>
                    <a:pt x="2" y="15"/>
                  </a:lnTo>
                  <a:lnTo>
                    <a:pt x="5" y="11"/>
                  </a:lnTo>
                  <a:lnTo>
                    <a:pt x="7" y="7"/>
                  </a:lnTo>
                  <a:lnTo>
                    <a:pt x="10" y="5"/>
                  </a:lnTo>
                  <a:lnTo>
                    <a:pt x="15" y="2"/>
                  </a:lnTo>
                  <a:lnTo>
                    <a:pt x="20" y="1"/>
                  </a:lnTo>
                  <a:lnTo>
                    <a:pt x="24"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3"/>
            <p:cNvSpPr>
              <a:spLocks/>
            </p:cNvSpPr>
            <p:nvPr/>
          </p:nvSpPr>
          <p:spPr bwMode="auto">
            <a:xfrm>
              <a:off x="8555036" y="2836171"/>
              <a:ext cx="11112" cy="11113"/>
            </a:xfrm>
            <a:custGeom>
              <a:avLst/>
              <a:gdLst>
                <a:gd name="T0" fmla="*/ 24 w 48"/>
                <a:gd name="T1" fmla="*/ 0 h 49"/>
                <a:gd name="T2" fmla="*/ 29 w 48"/>
                <a:gd name="T3" fmla="*/ 1 h 49"/>
                <a:gd name="T4" fmla="*/ 33 w 48"/>
                <a:gd name="T5" fmla="*/ 2 h 49"/>
                <a:gd name="T6" fmla="*/ 38 w 48"/>
                <a:gd name="T7" fmla="*/ 5 h 49"/>
                <a:gd name="T8" fmla="*/ 41 w 48"/>
                <a:gd name="T9" fmla="*/ 7 h 49"/>
                <a:gd name="T10" fmla="*/ 44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4 w 48"/>
                <a:gd name="T23" fmla="*/ 37 h 49"/>
                <a:gd name="T24" fmla="*/ 41 w 48"/>
                <a:gd name="T25" fmla="*/ 42 h 49"/>
                <a:gd name="T26" fmla="*/ 38 w 48"/>
                <a:gd name="T27" fmla="*/ 44 h 49"/>
                <a:gd name="T28" fmla="*/ 33 w 48"/>
                <a:gd name="T29" fmla="*/ 46 h 49"/>
                <a:gd name="T30" fmla="*/ 29 w 48"/>
                <a:gd name="T31" fmla="*/ 47 h 49"/>
                <a:gd name="T32" fmla="*/ 24 w 48"/>
                <a:gd name="T33" fmla="*/ 49 h 49"/>
                <a:gd name="T34" fmla="*/ 20 w 48"/>
                <a:gd name="T35" fmla="*/ 47 h 49"/>
                <a:gd name="T36" fmla="*/ 15 w 48"/>
                <a:gd name="T37" fmla="*/ 46 h 49"/>
                <a:gd name="T38" fmla="*/ 10 w 48"/>
                <a:gd name="T39" fmla="*/ 44 h 49"/>
                <a:gd name="T40" fmla="*/ 7 w 48"/>
                <a:gd name="T41" fmla="*/ 42 h 49"/>
                <a:gd name="T42" fmla="*/ 5 w 48"/>
                <a:gd name="T43" fmla="*/ 37 h 49"/>
                <a:gd name="T44" fmla="*/ 2 w 48"/>
                <a:gd name="T45" fmla="*/ 34 h 49"/>
                <a:gd name="T46" fmla="*/ 1 w 48"/>
                <a:gd name="T47" fmla="*/ 29 h 49"/>
                <a:gd name="T48" fmla="*/ 0 w 48"/>
                <a:gd name="T49" fmla="*/ 24 h 49"/>
                <a:gd name="T50" fmla="*/ 1 w 48"/>
                <a:gd name="T51" fmla="*/ 20 h 49"/>
                <a:gd name="T52" fmla="*/ 2 w 48"/>
                <a:gd name="T53" fmla="*/ 15 h 49"/>
                <a:gd name="T54" fmla="*/ 5 w 48"/>
                <a:gd name="T55" fmla="*/ 11 h 49"/>
                <a:gd name="T56" fmla="*/ 7 w 48"/>
                <a:gd name="T57" fmla="*/ 7 h 49"/>
                <a:gd name="T58" fmla="*/ 10 w 48"/>
                <a:gd name="T59" fmla="*/ 5 h 49"/>
                <a:gd name="T60" fmla="*/ 15 w 48"/>
                <a:gd name="T61" fmla="*/ 2 h 49"/>
                <a:gd name="T62" fmla="*/ 20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9" y="1"/>
                  </a:lnTo>
                  <a:lnTo>
                    <a:pt x="33" y="2"/>
                  </a:lnTo>
                  <a:lnTo>
                    <a:pt x="38" y="5"/>
                  </a:lnTo>
                  <a:lnTo>
                    <a:pt x="41" y="7"/>
                  </a:lnTo>
                  <a:lnTo>
                    <a:pt x="44" y="11"/>
                  </a:lnTo>
                  <a:lnTo>
                    <a:pt x="46" y="15"/>
                  </a:lnTo>
                  <a:lnTo>
                    <a:pt x="47" y="20"/>
                  </a:lnTo>
                  <a:lnTo>
                    <a:pt x="48" y="24"/>
                  </a:lnTo>
                  <a:lnTo>
                    <a:pt x="47" y="29"/>
                  </a:lnTo>
                  <a:lnTo>
                    <a:pt x="46" y="34"/>
                  </a:lnTo>
                  <a:lnTo>
                    <a:pt x="44" y="37"/>
                  </a:lnTo>
                  <a:lnTo>
                    <a:pt x="41" y="42"/>
                  </a:lnTo>
                  <a:lnTo>
                    <a:pt x="38" y="44"/>
                  </a:lnTo>
                  <a:lnTo>
                    <a:pt x="33" y="46"/>
                  </a:lnTo>
                  <a:lnTo>
                    <a:pt x="29" y="47"/>
                  </a:lnTo>
                  <a:lnTo>
                    <a:pt x="24" y="49"/>
                  </a:lnTo>
                  <a:lnTo>
                    <a:pt x="20" y="47"/>
                  </a:lnTo>
                  <a:lnTo>
                    <a:pt x="15" y="46"/>
                  </a:lnTo>
                  <a:lnTo>
                    <a:pt x="10" y="44"/>
                  </a:lnTo>
                  <a:lnTo>
                    <a:pt x="7" y="42"/>
                  </a:lnTo>
                  <a:lnTo>
                    <a:pt x="5" y="37"/>
                  </a:lnTo>
                  <a:lnTo>
                    <a:pt x="2" y="34"/>
                  </a:lnTo>
                  <a:lnTo>
                    <a:pt x="1" y="29"/>
                  </a:lnTo>
                  <a:lnTo>
                    <a:pt x="0" y="24"/>
                  </a:lnTo>
                  <a:lnTo>
                    <a:pt x="1" y="20"/>
                  </a:lnTo>
                  <a:lnTo>
                    <a:pt x="2" y="15"/>
                  </a:lnTo>
                  <a:lnTo>
                    <a:pt x="5" y="11"/>
                  </a:lnTo>
                  <a:lnTo>
                    <a:pt x="7" y="7"/>
                  </a:lnTo>
                  <a:lnTo>
                    <a:pt x="10" y="5"/>
                  </a:lnTo>
                  <a:lnTo>
                    <a:pt x="15" y="2"/>
                  </a:lnTo>
                  <a:lnTo>
                    <a:pt x="20" y="1"/>
                  </a:lnTo>
                  <a:lnTo>
                    <a:pt x="24" y="0"/>
                  </a:lnTo>
                  <a:close/>
                </a:path>
              </a:pathLst>
            </a:custGeom>
            <a:noFill/>
            <a:ln w="9525">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44"/>
            <p:cNvSpPr>
              <a:spLocks/>
            </p:cNvSpPr>
            <p:nvPr/>
          </p:nvSpPr>
          <p:spPr bwMode="auto">
            <a:xfrm>
              <a:off x="8643936" y="2836171"/>
              <a:ext cx="9525" cy="11113"/>
            </a:xfrm>
            <a:custGeom>
              <a:avLst/>
              <a:gdLst>
                <a:gd name="T0" fmla="*/ 24 w 48"/>
                <a:gd name="T1" fmla="*/ 0 h 49"/>
                <a:gd name="T2" fmla="*/ 29 w 48"/>
                <a:gd name="T3" fmla="*/ 1 h 49"/>
                <a:gd name="T4" fmla="*/ 33 w 48"/>
                <a:gd name="T5" fmla="*/ 2 h 49"/>
                <a:gd name="T6" fmla="*/ 38 w 48"/>
                <a:gd name="T7" fmla="*/ 5 h 49"/>
                <a:gd name="T8" fmla="*/ 41 w 48"/>
                <a:gd name="T9" fmla="*/ 7 h 49"/>
                <a:gd name="T10" fmla="*/ 44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4 w 48"/>
                <a:gd name="T23" fmla="*/ 37 h 49"/>
                <a:gd name="T24" fmla="*/ 41 w 48"/>
                <a:gd name="T25" fmla="*/ 42 h 49"/>
                <a:gd name="T26" fmla="*/ 38 w 48"/>
                <a:gd name="T27" fmla="*/ 44 h 49"/>
                <a:gd name="T28" fmla="*/ 33 w 48"/>
                <a:gd name="T29" fmla="*/ 46 h 49"/>
                <a:gd name="T30" fmla="*/ 29 w 48"/>
                <a:gd name="T31" fmla="*/ 47 h 49"/>
                <a:gd name="T32" fmla="*/ 24 w 48"/>
                <a:gd name="T33" fmla="*/ 49 h 49"/>
                <a:gd name="T34" fmla="*/ 19 w 48"/>
                <a:gd name="T35" fmla="*/ 47 h 49"/>
                <a:gd name="T36" fmla="*/ 15 w 48"/>
                <a:gd name="T37" fmla="*/ 46 h 49"/>
                <a:gd name="T38" fmla="*/ 10 w 48"/>
                <a:gd name="T39" fmla="*/ 44 h 49"/>
                <a:gd name="T40" fmla="*/ 7 w 48"/>
                <a:gd name="T41" fmla="*/ 42 h 49"/>
                <a:gd name="T42" fmla="*/ 4 w 48"/>
                <a:gd name="T43" fmla="*/ 37 h 49"/>
                <a:gd name="T44" fmla="*/ 2 w 48"/>
                <a:gd name="T45" fmla="*/ 34 h 49"/>
                <a:gd name="T46" fmla="*/ 1 w 48"/>
                <a:gd name="T47" fmla="*/ 29 h 49"/>
                <a:gd name="T48" fmla="*/ 0 w 48"/>
                <a:gd name="T49" fmla="*/ 24 h 49"/>
                <a:gd name="T50" fmla="*/ 1 w 48"/>
                <a:gd name="T51" fmla="*/ 20 h 49"/>
                <a:gd name="T52" fmla="*/ 2 w 48"/>
                <a:gd name="T53" fmla="*/ 15 h 49"/>
                <a:gd name="T54" fmla="*/ 4 w 48"/>
                <a:gd name="T55" fmla="*/ 11 h 49"/>
                <a:gd name="T56" fmla="*/ 7 w 48"/>
                <a:gd name="T57" fmla="*/ 7 h 49"/>
                <a:gd name="T58" fmla="*/ 10 w 48"/>
                <a:gd name="T59" fmla="*/ 5 h 49"/>
                <a:gd name="T60" fmla="*/ 15 w 48"/>
                <a:gd name="T61" fmla="*/ 2 h 49"/>
                <a:gd name="T62" fmla="*/ 19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9" y="1"/>
                  </a:lnTo>
                  <a:lnTo>
                    <a:pt x="33" y="2"/>
                  </a:lnTo>
                  <a:lnTo>
                    <a:pt x="38" y="5"/>
                  </a:lnTo>
                  <a:lnTo>
                    <a:pt x="41" y="7"/>
                  </a:lnTo>
                  <a:lnTo>
                    <a:pt x="44" y="11"/>
                  </a:lnTo>
                  <a:lnTo>
                    <a:pt x="46" y="15"/>
                  </a:lnTo>
                  <a:lnTo>
                    <a:pt x="47" y="20"/>
                  </a:lnTo>
                  <a:lnTo>
                    <a:pt x="48" y="24"/>
                  </a:lnTo>
                  <a:lnTo>
                    <a:pt x="47" y="29"/>
                  </a:lnTo>
                  <a:lnTo>
                    <a:pt x="46" y="34"/>
                  </a:lnTo>
                  <a:lnTo>
                    <a:pt x="44" y="37"/>
                  </a:lnTo>
                  <a:lnTo>
                    <a:pt x="41" y="42"/>
                  </a:lnTo>
                  <a:lnTo>
                    <a:pt x="38" y="44"/>
                  </a:lnTo>
                  <a:lnTo>
                    <a:pt x="33" y="46"/>
                  </a:lnTo>
                  <a:lnTo>
                    <a:pt x="29" y="47"/>
                  </a:lnTo>
                  <a:lnTo>
                    <a:pt x="24" y="49"/>
                  </a:lnTo>
                  <a:lnTo>
                    <a:pt x="19" y="47"/>
                  </a:lnTo>
                  <a:lnTo>
                    <a:pt x="15" y="46"/>
                  </a:lnTo>
                  <a:lnTo>
                    <a:pt x="10" y="44"/>
                  </a:lnTo>
                  <a:lnTo>
                    <a:pt x="7" y="42"/>
                  </a:lnTo>
                  <a:lnTo>
                    <a:pt x="4" y="37"/>
                  </a:lnTo>
                  <a:lnTo>
                    <a:pt x="2" y="34"/>
                  </a:lnTo>
                  <a:lnTo>
                    <a:pt x="1" y="29"/>
                  </a:lnTo>
                  <a:lnTo>
                    <a:pt x="0" y="24"/>
                  </a:lnTo>
                  <a:lnTo>
                    <a:pt x="1" y="20"/>
                  </a:lnTo>
                  <a:lnTo>
                    <a:pt x="2" y="15"/>
                  </a:lnTo>
                  <a:lnTo>
                    <a:pt x="4" y="11"/>
                  </a:lnTo>
                  <a:lnTo>
                    <a:pt x="7" y="7"/>
                  </a:lnTo>
                  <a:lnTo>
                    <a:pt x="10" y="5"/>
                  </a:lnTo>
                  <a:lnTo>
                    <a:pt x="15" y="2"/>
                  </a:lnTo>
                  <a:lnTo>
                    <a:pt x="19" y="1"/>
                  </a:lnTo>
                  <a:lnTo>
                    <a:pt x="24"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5"/>
            <p:cNvSpPr>
              <a:spLocks/>
            </p:cNvSpPr>
            <p:nvPr/>
          </p:nvSpPr>
          <p:spPr bwMode="auto">
            <a:xfrm>
              <a:off x="8643936" y="2836171"/>
              <a:ext cx="9525" cy="11113"/>
            </a:xfrm>
            <a:custGeom>
              <a:avLst/>
              <a:gdLst>
                <a:gd name="T0" fmla="*/ 24 w 48"/>
                <a:gd name="T1" fmla="*/ 0 h 49"/>
                <a:gd name="T2" fmla="*/ 29 w 48"/>
                <a:gd name="T3" fmla="*/ 1 h 49"/>
                <a:gd name="T4" fmla="*/ 33 w 48"/>
                <a:gd name="T5" fmla="*/ 2 h 49"/>
                <a:gd name="T6" fmla="*/ 38 w 48"/>
                <a:gd name="T7" fmla="*/ 5 h 49"/>
                <a:gd name="T8" fmla="*/ 41 w 48"/>
                <a:gd name="T9" fmla="*/ 7 h 49"/>
                <a:gd name="T10" fmla="*/ 44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4 w 48"/>
                <a:gd name="T23" fmla="*/ 37 h 49"/>
                <a:gd name="T24" fmla="*/ 41 w 48"/>
                <a:gd name="T25" fmla="*/ 42 h 49"/>
                <a:gd name="T26" fmla="*/ 38 w 48"/>
                <a:gd name="T27" fmla="*/ 44 h 49"/>
                <a:gd name="T28" fmla="*/ 33 w 48"/>
                <a:gd name="T29" fmla="*/ 46 h 49"/>
                <a:gd name="T30" fmla="*/ 29 w 48"/>
                <a:gd name="T31" fmla="*/ 47 h 49"/>
                <a:gd name="T32" fmla="*/ 24 w 48"/>
                <a:gd name="T33" fmla="*/ 49 h 49"/>
                <a:gd name="T34" fmla="*/ 19 w 48"/>
                <a:gd name="T35" fmla="*/ 47 h 49"/>
                <a:gd name="T36" fmla="*/ 15 w 48"/>
                <a:gd name="T37" fmla="*/ 46 h 49"/>
                <a:gd name="T38" fmla="*/ 10 w 48"/>
                <a:gd name="T39" fmla="*/ 44 h 49"/>
                <a:gd name="T40" fmla="*/ 7 w 48"/>
                <a:gd name="T41" fmla="*/ 42 h 49"/>
                <a:gd name="T42" fmla="*/ 4 w 48"/>
                <a:gd name="T43" fmla="*/ 37 h 49"/>
                <a:gd name="T44" fmla="*/ 2 w 48"/>
                <a:gd name="T45" fmla="*/ 34 h 49"/>
                <a:gd name="T46" fmla="*/ 1 w 48"/>
                <a:gd name="T47" fmla="*/ 29 h 49"/>
                <a:gd name="T48" fmla="*/ 0 w 48"/>
                <a:gd name="T49" fmla="*/ 24 h 49"/>
                <a:gd name="T50" fmla="*/ 1 w 48"/>
                <a:gd name="T51" fmla="*/ 20 h 49"/>
                <a:gd name="T52" fmla="*/ 2 w 48"/>
                <a:gd name="T53" fmla="*/ 15 h 49"/>
                <a:gd name="T54" fmla="*/ 4 w 48"/>
                <a:gd name="T55" fmla="*/ 11 h 49"/>
                <a:gd name="T56" fmla="*/ 7 w 48"/>
                <a:gd name="T57" fmla="*/ 7 h 49"/>
                <a:gd name="T58" fmla="*/ 10 w 48"/>
                <a:gd name="T59" fmla="*/ 5 h 49"/>
                <a:gd name="T60" fmla="*/ 15 w 48"/>
                <a:gd name="T61" fmla="*/ 2 h 49"/>
                <a:gd name="T62" fmla="*/ 19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9" y="1"/>
                  </a:lnTo>
                  <a:lnTo>
                    <a:pt x="33" y="2"/>
                  </a:lnTo>
                  <a:lnTo>
                    <a:pt x="38" y="5"/>
                  </a:lnTo>
                  <a:lnTo>
                    <a:pt x="41" y="7"/>
                  </a:lnTo>
                  <a:lnTo>
                    <a:pt x="44" y="11"/>
                  </a:lnTo>
                  <a:lnTo>
                    <a:pt x="46" y="15"/>
                  </a:lnTo>
                  <a:lnTo>
                    <a:pt x="47" y="20"/>
                  </a:lnTo>
                  <a:lnTo>
                    <a:pt x="48" y="24"/>
                  </a:lnTo>
                  <a:lnTo>
                    <a:pt x="47" y="29"/>
                  </a:lnTo>
                  <a:lnTo>
                    <a:pt x="46" y="34"/>
                  </a:lnTo>
                  <a:lnTo>
                    <a:pt x="44" y="37"/>
                  </a:lnTo>
                  <a:lnTo>
                    <a:pt x="41" y="42"/>
                  </a:lnTo>
                  <a:lnTo>
                    <a:pt x="38" y="44"/>
                  </a:lnTo>
                  <a:lnTo>
                    <a:pt x="33" y="46"/>
                  </a:lnTo>
                  <a:lnTo>
                    <a:pt x="29" y="47"/>
                  </a:lnTo>
                  <a:lnTo>
                    <a:pt x="24" y="49"/>
                  </a:lnTo>
                  <a:lnTo>
                    <a:pt x="19" y="47"/>
                  </a:lnTo>
                  <a:lnTo>
                    <a:pt x="15" y="46"/>
                  </a:lnTo>
                  <a:lnTo>
                    <a:pt x="10" y="44"/>
                  </a:lnTo>
                  <a:lnTo>
                    <a:pt x="7" y="42"/>
                  </a:lnTo>
                  <a:lnTo>
                    <a:pt x="4" y="37"/>
                  </a:lnTo>
                  <a:lnTo>
                    <a:pt x="2" y="34"/>
                  </a:lnTo>
                  <a:lnTo>
                    <a:pt x="1" y="29"/>
                  </a:lnTo>
                  <a:lnTo>
                    <a:pt x="0" y="24"/>
                  </a:lnTo>
                  <a:lnTo>
                    <a:pt x="1" y="20"/>
                  </a:lnTo>
                  <a:lnTo>
                    <a:pt x="2" y="15"/>
                  </a:lnTo>
                  <a:lnTo>
                    <a:pt x="4" y="11"/>
                  </a:lnTo>
                  <a:lnTo>
                    <a:pt x="7" y="7"/>
                  </a:lnTo>
                  <a:lnTo>
                    <a:pt x="10" y="5"/>
                  </a:lnTo>
                  <a:lnTo>
                    <a:pt x="15" y="2"/>
                  </a:lnTo>
                  <a:lnTo>
                    <a:pt x="19" y="1"/>
                  </a:lnTo>
                  <a:lnTo>
                    <a:pt x="24"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446"/>
            <p:cNvSpPr>
              <a:spLocks/>
            </p:cNvSpPr>
            <p:nvPr/>
          </p:nvSpPr>
          <p:spPr bwMode="auto">
            <a:xfrm>
              <a:off x="8467723" y="2836171"/>
              <a:ext cx="11112" cy="11113"/>
            </a:xfrm>
            <a:custGeom>
              <a:avLst/>
              <a:gdLst>
                <a:gd name="T0" fmla="*/ 24 w 49"/>
                <a:gd name="T1" fmla="*/ 0 h 49"/>
                <a:gd name="T2" fmla="*/ 29 w 49"/>
                <a:gd name="T3" fmla="*/ 1 h 49"/>
                <a:gd name="T4" fmla="*/ 34 w 49"/>
                <a:gd name="T5" fmla="*/ 2 h 49"/>
                <a:gd name="T6" fmla="*/ 38 w 49"/>
                <a:gd name="T7" fmla="*/ 5 h 49"/>
                <a:gd name="T8" fmla="*/ 42 w 49"/>
                <a:gd name="T9" fmla="*/ 7 h 49"/>
                <a:gd name="T10" fmla="*/ 44 w 49"/>
                <a:gd name="T11" fmla="*/ 11 h 49"/>
                <a:gd name="T12" fmla="*/ 46 w 49"/>
                <a:gd name="T13" fmla="*/ 15 h 49"/>
                <a:gd name="T14" fmla="*/ 49 w 49"/>
                <a:gd name="T15" fmla="*/ 20 h 49"/>
                <a:gd name="T16" fmla="*/ 49 w 49"/>
                <a:gd name="T17" fmla="*/ 24 h 49"/>
                <a:gd name="T18" fmla="*/ 49 w 49"/>
                <a:gd name="T19" fmla="*/ 29 h 49"/>
                <a:gd name="T20" fmla="*/ 46 w 49"/>
                <a:gd name="T21" fmla="*/ 34 h 49"/>
                <a:gd name="T22" fmla="*/ 44 w 49"/>
                <a:gd name="T23" fmla="*/ 37 h 49"/>
                <a:gd name="T24" fmla="*/ 42 w 49"/>
                <a:gd name="T25" fmla="*/ 42 h 49"/>
                <a:gd name="T26" fmla="*/ 38 w 49"/>
                <a:gd name="T27" fmla="*/ 44 h 49"/>
                <a:gd name="T28" fmla="*/ 34 w 49"/>
                <a:gd name="T29" fmla="*/ 46 h 49"/>
                <a:gd name="T30" fmla="*/ 29 w 49"/>
                <a:gd name="T31" fmla="*/ 47 h 49"/>
                <a:gd name="T32" fmla="*/ 24 w 49"/>
                <a:gd name="T33" fmla="*/ 49 h 49"/>
                <a:gd name="T34" fmla="*/ 20 w 49"/>
                <a:gd name="T35" fmla="*/ 47 h 49"/>
                <a:gd name="T36" fmla="*/ 15 w 49"/>
                <a:gd name="T37" fmla="*/ 46 h 49"/>
                <a:gd name="T38" fmla="*/ 12 w 49"/>
                <a:gd name="T39" fmla="*/ 44 h 49"/>
                <a:gd name="T40" fmla="*/ 7 w 49"/>
                <a:gd name="T41" fmla="*/ 42 h 49"/>
                <a:gd name="T42" fmla="*/ 5 w 49"/>
                <a:gd name="T43" fmla="*/ 37 h 49"/>
                <a:gd name="T44" fmla="*/ 3 w 49"/>
                <a:gd name="T45" fmla="*/ 34 h 49"/>
                <a:gd name="T46" fmla="*/ 1 w 49"/>
                <a:gd name="T47" fmla="*/ 29 h 49"/>
                <a:gd name="T48" fmla="*/ 0 w 49"/>
                <a:gd name="T49" fmla="*/ 24 h 49"/>
                <a:gd name="T50" fmla="*/ 1 w 49"/>
                <a:gd name="T51" fmla="*/ 20 h 49"/>
                <a:gd name="T52" fmla="*/ 3 w 49"/>
                <a:gd name="T53" fmla="*/ 15 h 49"/>
                <a:gd name="T54" fmla="*/ 5 w 49"/>
                <a:gd name="T55" fmla="*/ 11 h 49"/>
                <a:gd name="T56" fmla="*/ 7 w 49"/>
                <a:gd name="T57" fmla="*/ 7 h 49"/>
                <a:gd name="T58" fmla="*/ 12 w 49"/>
                <a:gd name="T59" fmla="*/ 5 h 49"/>
                <a:gd name="T60" fmla="*/ 15 w 49"/>
                <a:gd name="T61" fmla="*/ 2 h 49"/>
                <a:gd name="T62" fmla="*/ 20 w 49"/>
                <a:gd name="T63" fmla="*/ 1 h 49"/>
                <a:gd name="T64" fmla="*/ 24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lnTo>
                    <a:pt x="29" y="1"/>
                  </a:lnTo>
                  <a:lnTo>
                    <a:pt x="34" y="2"/>
                  </a:lnTo>
                  <a:lnTo>
                    <a:pt x="38" y="5"/>
                  </a:lnTo>
                  <a:lnTo>
                    <a:pt x="42" y="7"/>
                  </a:lnTo>
                  <a:lnTo>
                    <a:pt x="44" y="11"/>
                  </a:lnTo>
                  <a:lnTo>
                    <a:pt x="46" y="15"/>
                  </a:lnTo>
                  <a:lnTo>
                    <a:pt x="49" y="20"/>
                  </a:lnTo>
                  <a:lnTo>
                    <a:pt x="49" y="24"/>
                  </a:lnTo>
                  <a:lnTo>
                    <a:pt x="49" y="29"/>
                  </a:lnTo>
                  <a:lnTo>
                    <a:pt x="46" y="34"/>
                  </a:lnTo>
                  <a:lnTo>
                    <a:pt x="44" y="37"/>
                  </a:lnTo>
                  <a:lnTo>
                    <a:pt x="42" y="42"/>
                  </a:lnTo>
                  <a:lnTo>
                    <a:pt x="38" y="44"/>
                  </a:lnTo>
                  <a:lnTo>
                    <a:pt x="34" y="46"/>
                  </a:lnTo>
                  <a:lnTo>
                    <a:pt x="29" y="47"/>
                  </a:lnTo>
                  <a:lnTo>
                    <a:pt x="24" y="49"/>
                  </a:lnTo>
                  <a:lnTo>
                    <a:pt x="20" y="47"/>
                  </a:lnTo>
                  <a:lnTo>
                    <a:pt x="15" y="46"/>
                  </a:lnTo>
                  <a:lnTo>
                    <a:pt x="12" y="44"/>
                  </a:lnTo>
                  <a:lnTo>
                    <a:pt x="7" y="42"/>
                  </a:lnTo>
                  <a:lnTo>
                    <a:pt x="5" y="37"/>
                  </a:lnTo>
                  <a:lnTo>
                    <a:pt x="3" y="34"/>
                  </a:lnTo>
                  <a:lnTo>
                    <a:pt x="1" y="29"/>
                  </a:lnTo>
                  <a:lnTo>
                    <a:pt x="0" y="24"/>
                  </a:lnTo>
                  <a:lnTo>
                    <a:pt x="1" y="20"/>
                  </a:lnTo>
                  <a:lnTo>
                    <a:pt x="3" y="15"/>
                  </a:lnTo>
                  <a:lnTo>
                    <a:pt x="5" y="11"/>
                  </a:lnTo>
                  <a:lnTo>
                    <a:pt x="7" y="7"/>
                  </a:lnTo>
                  <a:lnTo>
                    <a:pt x="12" y="5"/>
                  </a:lnTo>
                  <a:lnTo>
                    <a:pt x="15" y="2"/>
                  </a:lnTo>
                  <a:lnTo>
                    <a:pt x="20" y="1"/>
                  </a:lnTo>
                  <a:lnTo>
                    <a:pt x="24"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47"/>
            <p:cNvSpPr>
              <a:spLocks/>
            </p:cNvSpPr>
            <p:nvPr/>
          </p:nvSpPr>
          <p:spPr bwMode="auto">
            <a:xfrm>
              <a:off x="8467723" y="2836171"/>
              <a:ext cx="11112" cy="11113"/>
            </a:xfrm>
            <a:custGeom>
              <a:avLst/>
              <a:gdLst>
                <a:gd name="T0" fmla="*/ 24 w 49"/>
                <a:gd name="T1" fmla="*/ 0 h 49"/>
                <a:gd name="T2" fmla="*/ 29 w 49"/>
                <a:gd name="T3" fmla="*/ 1 h 49"/>
                <a:gd name="T4" fmla="*/ 34 w 49"/>
                <a:gd name="T5" fmla="*/ 2 h 49"/>
                <a:gd name="T6" fmla="*/ 38 w 49"/>
                <a:gd name="T7" fmla="*/ 5 h 49"/>
                <a:gd name="T8" fmla="*/ 42 w 49"/>
                <a:gd name="T9" fmla="*/ 7 h 49"/>
                <a:gd name="T10" fmla="*/ 44 w 49"/>
                <a:gd name="T11" fmla="*/ 11 h 49"/>
                <a:gd name="T12" fmla="*/ 46 w 49"/>
                <a:gd name="T13" fmla="*/ 15 h 49"/>
                <a:gd name="T14" fmla="*/ 49 w 49"/>
                <a:gd name="T15" fmla="*/ 20 h 49"/>
                <a:gd name="T16" fmla="*/ 49 w 49"/>
                <a:gd name="T17" fmla="*/ 24 h 49"/>
                <a:gd name="T18" fmla="*/ 49 w 49"/>
                <a:gd name="T19" fmla="*/ 29 h 49"/>
                <a:gd name="T20" fmla="*/ 46 w 49"/>
                <a:gd name="T21" fmla="*/ 34 h 49"/>
                <a:gd name="T22" fmla="*/ 44 w 49"/>
                <a:gd name="T23" fmla="*/ 37 h 49"/>
                <a:gd name="T24" fmla="*/ 42 w 49"/>
                <a:gd name="T25" fmla="*/ 42 h 49"/>
                <a:gd name="T26" fmla="*/ 38 w 49"/>
                <a:gd name="T27" fmla="*/ 44 h 49"/>
                <a:gd name="T28" fmla="*/ 34 w 49"/>
                <a:gd name="T29" fmla="*/ 46 h 49"/>
                <a:gd name="T30" fmla="*/ 29 w 49"/>
                <a:gd name="T31" fmla="*/ 47 h 49"/>
                <a:gd name="T32" fmla="*/ 24 w 49"/>
                <a:gd name="T33" fmla="*/ 49 h 49"/>
                <a:gd name="T34" fmla="*/ 20 w 49"/>
                <a:gd name="T35" fmla="*/ 47 h 49"/>
                <a:gd name="T36" fmla="*/ 15 w 49"/>
                <a:gd name="T37" fmla="*/ 46 h 49"/>
                <a:gd name="T38" fmla="*/ 12 w 49"/>
                <a:gd name="T39" fmla="*/ 44 h 49"/>
                <a:gd name="T40" fmla="*/ 7 w 49"/>
                <a:gd name="T41" fmla="*/ 42 h 49"/>
                <a:gd name="T42" fmla="*/ 5 w 49"/>
                <a:gd name="T43" fmla="*/ 37 h 49"/>
                <a:gd name="T44" fmla="*/ 3 w 49"/>
                <a:gd name="T45" fmla="*/ 34 h 49"/>
                <a:gd name="T46" fmla="*/ 1 w 49"/>
                <a:gd name="T47" fmla="*/ 29 h 49"/>
                <a:gd name="T48" fmla="*/ 0 w 49"/>
                <a:gd name="T49" fmla="*/ 24 h 49"/>
                <a:gd name="T50" fmla="*/ 1 w 49"/>
                <a:gd name="T51" fmla="*/ 20 h 49"/>
                <a:gd name="T52" fmla="*/ 3 w 49"/>
                <a:gd name="T53" fmla="*/ 15 h 49"/>
                <a:gd name="T54" fmla="*/ 5 w 49"/>
                <a:gd name="T55" fmla="*/ 11 h 49"/>
                <a:gd name="T56" fmla="*/ 7 w 49"/>
                <a:gd name="T57" fmla="*/ 7 h 49"/>
                <a:gd name="T58" fmla="*/ 12 w 49"/>
                <a:gd name="T59" fmla="*/ 5 h 49"/>
                <a:gd name="T60" fmla="*/ 15 w 49"/>
                <a:gd name="T61" fmla="*/ 2 h 49"/>
                <a:gd name="T62" fmla="*/ 20 w 49"/>
                <a:gd name="T63" fmla="*/ 1 h 49"/>
                <a:gd name="T64" fmla="*/ 24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lnTo>
                    <a:pt x="29" y="1"/>
                  </a:lnTo>
                  <a:lnTo>
                    <a:pt x="34" y="2"/>
                  </a:lnTo>
                  <a:lnTo>
                    <a:pt x="38" y="5"/>
                  </a:lnTo>
                  <a:lnTo>
                    <a:pt x="42" y="7"/>
                  </a:lnTo>
                  <a:lnTo>
                    <a:pt x="44" y="11"/>
                  </a:lnTo>
                  <a:lnTo>
                    <a:pt x="46" y="15"/>
                  </a:lnTo>
                  <a:lnTo>
                    <a:pt x="49" y="20"/>
                  </a:lnTo>
                  <a:lnTo>
                    <a:pt x="49" y="24"/>
                  </a:lnTo>
                  <a:lnTo>
                    <a:pt x="49" y="29"/>
                  </a:lnTo>
                  <a:lnTo>
                    <a:pt x="46" y="34"/>
                  </a:lnTo>
                  <a:lnTo>
                    <a:pt x="44" y="37"/>
                  </a:lnTo>
                  <a:lnTo>
                    <a:pt x="42" y="42"/>
                  </a:lnTo>
                  <a:lnTo>
                    <a:pt x="38" y="44"/>
                  </a:lnTo>
                  <a:lnTo>
                    <a:pt x="34" y="46"/>
                  </a:lnTo>
                  <a:lnTo>
                    <a:pt x="29" y="47"/>
                  </a:lnTo>
                  <a:lnTo>
                    <a:pt x="24" y="49"/>
                  </a:lnTo>
                  <a:lnTo>
                    <a:pt x="20" y="47"/>
                  </a:lnTo>
                  <a:lnTo>
                    <a:pt x="15" y="46"/>
                  </a:lnTo>
                  <a:lnTo>
                    <a:pt x="12" y="44"/>
                  </a:lnTo>
                  <a:lnTo>
                    <a:pt x="7" y="42"/>
                  </a:lnTo>
                  <a:lnTo>
                    <a:pt x="5" y="37"/>
                  </a:lnTo>
                  <a:lnTo>
                    <a:pt x="3" y="34"/>
                  </a:lnTo>
                  <a:lnTo>
                    <a:pt x="1" y="29"/>
                  </a:lnTo>
                  <a:lnTo>
                    <a:pt x="0" y="24"/>
                  </a:lnTo>
                  <a:lnTo>
                    <a:pt x="1" y="20"/>
                  </a:lnTo>
                  <a:lnTo>
                    <a:pt x="3" y="15"/>
                  </a:lnTo>
                  <a:lnTo>
                    <a:pt x="5" y="11"/>
                  </a:lnTo>
                  <a:lnTo>
                    <a:pt x="7" y="7"/>
                  </a:lnTo>
                  <a:lnTo>
                    <a:pt x="12" y="5"/>
                  </a:lnTo>
                  <a:lnTo>
                    <a:pt x="15" y="2"/>
                  </a:lnTo>
                  <a:lnTo>
                    <a:pt x="20" y="1"/>
                  </a:lnTo>
                  <a:lnTo>
                    <a:pt x="24"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448"/>
            <p:cNvSpPr>
              <a:spLocks noChangeShapeType="1"/>
            </p:cNvSpPr>
            <p:nvPr/>
          </p:nvSpPr>
          <p:spPr bwMode="auto">
            <a:xfrm>
              <a:off x="8174036"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449"/>
            <p:cNvSpPr>
              <a:spLocks noChangeShapeType="1"/>
            </p:cNvSpPr>
            <p:nvPr/>
          </p:nvSpPr>
          <p:spPr bwMode="auto">
            <a:xfrm flipV="1">
              <a:off x="8174036"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450"/>
            <p:cNvSpPr>
              <a:spLocks noChangeShapeType="1"/>
            </p:cNvSpPr>
            <p:nvPr/>
          </p:nvSpPr>
          <p:spPr bwMode="auto">
            <a:xfrm flipV="1">
              <a:off x="8261348"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451"/>
            <p:cNvSpPr>
              <a:spLocks noChangeShapeType="1"/>
            </p:cNvSpPr>
            <p:nvPr/>
          </p:nvSpPr>
          <p:spPr bwMode="auto">
            <a:xfrm>
              <a:off x="8261348"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452"/>
            <p:cNvSpPr>
              <a:spLocks noChangeShapeType="1"/>
            </p:cNvSpPr>
            <p:nvPr/>
          </p:nvSpPr>
          <p:spPr bwMode="auto">
            <a:xfrm>
              <a:off x="8789986"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53"/>
            <p:cNvSpPr>
              <a:spLocks noChangeShapeType="1"/>
            </p:cNvSpPr>
            <p:nvPr/>
          </p:nvSpPr>
          <p:spPr bwMode="auto">
            <a:xfrm flipH="1">
              <a:off x="8789986"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454"/>
            <p:cNvSpPr>
              <a:spLocks noChangeArrowheads="1"/>
            </p:cNvSpPr>
            <p:nvPr/>
          </p:nvSpPr>
          <p:spPr bwMode="auto">
            <a:xfrm>
              <a:off x="6677024"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455"/>
            <p:cNvSpPr>
              <a:spLocks noChangeArrowheads="1"/>
            </p:cNvSpPr>
            <p:nvPr/>
          </p:nvSpPr>
          <p:spPr bwMode="auto">
            <a:xfrm>
              <a:off x="6588124" y="2806009"/>
              <a:ext cx="71437"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456"/>
            <p:cNvSpPr>
              <a:spLocks noChangeArrowheads="1"/>
            </p:cNvSpPr>
            <p:nvPr/>
          </p:nvSpPr>
          <p:spPr bwMode="auto">
            <a:xfrm>
              <a:off x="6500811"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457"/>
            <p:cNvSpPr>
              <a:spLocks noChangeArrowheads="1"/>
            </p:cNvSpPr>
            <p:nvPr/>
          </p:nvSpPr>
          <p:spPr bwMode="auto">
            <a:xfrm>
              <a:off x="6413499" y="2806009"/>
              <a:ext cx="69850"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458"/>
            <p:cNvSpPr>
              <a:spLocks noChangeArrowheads="1"/>
            </p:cNvSpPr>
            <p:nvPr/>
          </p:nvSpPr>
          <p:spPr bwMode="auto">
            <a:xfrm>
              <a:off x="6324599"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459"/>
            <p:cNvSpPr>
              <a:spLocks noChangeArrowheads="1"/>
            </p:cNvSpPr>
            <p:nvPr/>
          </p:nvSpPr>
          <p:spPr bwMode="auto">
            <a:xfrm>
              <a:off x="6237286" y="2806009"/>
              <a:ext cx="69850"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460"/>
            <p:cNvSpPr>
              <a:spLocks noChangeArrowheads="1"/>
            </p:cNvSpPr>
            <p:nvPr/>
          </p:nvSpPr>
          <p:spPr bwMode="auto">
            <a:xfrm>
              <a:off x="6148386" y="2806009"/>
              <a:ext cx="71437"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461"/>
            <p:cNvSpPr>
              <a:spLocks noChangeArrowheads="1"/>
            </p:cNvSpPr>
            <p:nvPr/>
          </p:nvSpPr>
          <p:spPr bwMode="auto">
            <a:xfrm>
              <a:off x="6061074" y="2806009"/>
              <a:ext cx="69850"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462"/>
            <p:cNvSpPr>
              <a:spLocks/>
            </p:cNvSpPr>
            <p:nvPr/>
          </p:nvSpPr>
          <p:spPr bwMode="auto">
            <a:xfrm>
              <a:off x="6442074" y="2836171"/>
              <a:ext cx="11112" cy="11113"/>
            </a:xfrm>
            <a:custGeom>
              <a:avLst/>
              <a:gdLst>
                <a:gd name="T0" fmla="*/ 23 w 47"/>
                <a:gd name="T1" fmla="*/ 0 h 49"/>
                <a:gd name="T2" fmla="*/ 27 w 47"/>
                <a:gd name="T3" fmla="*/ 1 h 49"/>
                <a:gd name="T4" fmla="*/ 32 w 47"/>
                <a:gd name="T5" fmla="*/ 2 h 49"/>
                <a:gd name="T6" fmla="*/ 36 w 47"/>
                <a:gd name="T7" fmla="*/ 5 h 49"/>
                <a:gd name="T8" fmla="*/ 40 w 47"/>
                <a:gd name="T9" fmla="*/ 7 h 49"/>
                <a:gd name="T10" fmla="*/ 42 w 47"/>
                <a:gd name="T11" fmla="*/ 11 h 49"/>
                <a:gd name="T12" fmla="*/ 44 w 47"/>
                <a:gd name="T13" fmla="*/ 15 h 49"/>
                <a:gd name="T14" fmla="*/ 47 w 47"/>
                <a:gd name="T15" fmla="*/ 20 h 49"/>
                <a:gd name="T16" fmla="*/ 47 w 47"/>
                <a:gd name="T17" fmla="*/ 24 h 49"/>
                <a:gd name="T18" fmla="*/ 47 w 47"/>
                <a:gd name="T19" fmla="*/ 29 h 49"/>
                <a:gd name="T20" fmla="*/ 44 w 47"/>
                <a:gd name="T21" fmla="*/ 34 h 49"/>
                <a:gd name="T22" fmla="*/ 42 w 47"/>
                <a:gd name="T23" fmla="*/ 37 h 49"/>
                <a:gd name="T24" fmla="*/ 40 w 47"/>
                <a:gd name="T25" fmla="*/ 42 h 49"/>
                <a:gd name="T26" fmla="*/ 36 w 47"/>
                <a:gd name="T27" fmla="*/ 44 h 49"/>
                <a:gd name="T28" fmla="*/ 32 w 47"/>
                <a:gd name="T29" fmla="*/ 46 h 49"/>
                <a:gd name="T30" fmla="*/ 27 w 47"/>
                <a:gd name="T31" fmla="*/ 47 h 49"/>
                <a:gd name="T32" fmla="*/ 23 w 47"/>
                <a:gd name="T33" fmla="*/ 49 h 49"/>
                <a:gd name="T34" fmla="*/ 18 w 47"/>
                <a:gd name="T35" fmla="*/ 47 h 49"/>
                <a:gd name="T36" fmla="*/ 13 w 47"/>
                <a:gd name="T37" fmla="*/ 46 h 49"/>
                <a:gd name="T38" fmla="*/ 10 w 47"/>
                <a:gd name="T39" fmla="*/ 44 h 49"/>
                <a:gd name="T40" fmla="*/ 6 w 47"/>
                <a:gd name="T41" fmla="*/ 42 h 49"/>
                <a:gd name="T42" fmla="*/ 3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3 w 47"/>
                <a:gd name="T55" fmla="*/ 11 h 49"/>
                <a:gd name="T56" fmla="*/ 6 w 47"/>
                <a:gd name="T57" fmla="*/ 7 h 49"/>
                <a:gd name="T58" fmla="*/ 10 w 47"/>
                <a:gd name="T59" fmla="*/ 5 h 49"/>
                <a:gd name="T60" fmla="*/ 13 w 47"/>
                <a:gd name="T61" fmla="*/ 2 h 49"/>
                <a:gd name="T62" fmla="*/ 18 w 47"/>
                <a:gd name="T63" fmla="*/ 1 h 49"/>
                <a:gd name="T64" fmla="*/ 23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3" y="0"/>
                  </a:moveTo>
                  <a:lnTo>
                    <a:pt x="27" y="1"/>
                  </a:lnTo>
                  <a:lnTo>
                    <a:pt x="32" y="2"/>
                  </a:lnTo>
                  <a:lnTo>
                    <a:pt x="36" y="5"/>
                  </a:lnTo>
                  <a:lnTo>
                    <a:pt x="40" y="7"/>
                  </a:lnTo>
                  <a:lnTo>
                    <a:pt x="42" y="11"/>
                  </a:lnTo>
                  <a:lnTo>
                    <a:pt x="44" y="15"/>
                  </a:lnTo>
                  <a:lnTo>
                    <a:pt x="47" y="20"/>
                  </a:lnTo>
                  <a:lnTo>
                    <a:pt x="47" y="24"/>
                  </a:lnTo>
                  <a:lnTo>
                    <a:pt x="47" y="29"/>
                  </a:lnTo>
                  <a:lnTo>
                    <a:pt x="44" y="34"/>
                  </a:lnTo>
                  <a:lnTo>
                    <a:pt x="42" y="37"/>
                  </a:lnTo>
                  <a:lnTo>
                    <a:pt x="40" y="42"/>
                  </a:lnTo>
                  <a:lnTo>
                    <a:pt x="36" y="44"/>
                  </a:lnTo>
                  <a:lnTo>
                    <a:pt x="32" y="46"/>
                  </a:lnTo>
                  <a:lnTo>
                    <a:pt x="27" y="47"/>
                  </a:lnTo>
                  <a:lnTo>
                    <a:pt x="23" y="49"/>
                  </a:lnTo>
                  <a:lnTo>
                    <a:pt x="18" y="47"/>
                  </a:lnTo>
                  <a:lnTo>
                    <a:pt x="13" y="46"/>
                  </a:lnTo>
                  <a:lnTo>
                    <a:pt x="10" y="44"/>
                  </a:lnTo>
                  <a:lnTo>
                    <a:pt x="6" y="42"/>
                  </a:lnTo>
                  <a:lnTo>
                    <a:pt x="3" y="37"/>
                  </a:lnTo>
                  <a:lnTo>
                    <a:pt x="1" y="34"/>
                  </a:lnTo>
                  <a:lnTo>
                    <a:pt x="0" y="29"/>
                  </a:lnTo>
                  <a:lnTo>
                    <a:pt x="0" y="24"/>
                  </a:lnTo>
                  <a:lnTo>
                    <a:pt x="0" y="20"/>
                  </a:lnTo>
                  <a:lnTo>
                    <a:pt x="1" y="15"/>
                  </a:lnTo>
                  <a:lnTo>
                    <a:pt x="3" y="11"/>
                  </a:lnTo>
                  <a:lnTo>
                    <a:pt x="6" y="7"/>
                  </a:lnTo>
                  <a:lnTo>
                    <a:pt x="10" y="5"/>
                  </a:lnTo>
                  <a:lnTo>
                    <a:pt x="13" y="2"/>
                  </a:lnTo>
                  <a:lnTo>
                    <a:pt x="18" y="1"/>
                  </a:lnTo>
                  <a:lnTo>
                    <a:pt x="23"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63"/>
            <p:cNvSpPr>
              <a:spLocks/>
            </p:cNvSpPr>
            <p:nvPr/>
          </p:nvSpPr>
          <p:spPr bwMode="auto">
            <a:xfrm>
              <a:off x="6442074" y="2836171"/>
              <a:ext cx="11112" cy="11113"/>
            </a:xfrm>
            <a:custGeom>
              <a:avLst/>
              <a:gdLst>
                <a:gd name="T0" fmla="*/ 23 w 47"/>
                <a:gd name="T1" fmla="*/ 0 h 49"/>
                <a:gd name="T2" fmla="*/ 27 w 47"/>
                <a:gd name="T3" fmla="*/ 1 h 49"/>
                <a:gd name="T4" fmla="*/ 32 w 47"/>
                <a:gd name="T5" fmla="*/ 2 h 49"/>
                <a:gd name="T6" fmla="*/ 36 w 47"/>
                <a:gd name="T7" fmla="*/ 5 h 49"/>
                <a:gd name="T8" fmla="*/ 40 w 47"/>
                <a:gd name="T9" fmla="*/ 7 h 49"/>
                <a:gd name="T10" fmla="*/ 42 w 47"/>
                <a:gd name="T11" fmla="*/ 11 h 49"/>
                <a:gd name="T12" fmla="*/ 44 w 47"/>
                <a:gd name="T13" fmla="*/ 15 h 49"/>
                <a:gd name="T14" fmla="*/ 47 w 47"/>
                <a:gd name="T15" fmla="*/ 20 h 49"/>
                <a:gd name="T16" fmla="*/ 47 w 47"/>
                <a:gd name="T17" fmla="*/ 24 h 49"/>
                <a:gd name="T18" fmla="*/ 47 w 47"/>
                <a:gd name="T19" fmla="*/ 29 h 49"/>
                <a:gd name="T20" fmla="*/ 44 w 47"/>
                <a:gd name="T21" fmla="*/ 34 h 49"/>
                <a:gd name="T22" fmla="*/ 42 w 47"/>
                <a:gd name="T23" fmla="*/ 37 h 49"/>
                <a:gd name="T24" fmla="*/ 40 w 47"/>
                <a:gd name="T25" fmla="*/ 42 h 49"/>
                <a:gd name="T26" fmla="*/ 36 w 47"/>
                <a:gd name="T27" fmla="*/ 44 h 49"/>
                <a:gd name="T28" fmla="*/ 32 w 47"/>
                <a:gd name="T29" fmla="*/ 46 h 49"/>
                <a:gd name="T30" fmla="*/ 27 w 47"/>
                <a:gd name="T31" fmla="*/ 47 h 49"/>
                <a:gd name="T32" fmla="*/ 23 w 47"/>
                <a:gd name="T33" fmla="*/ 49 h 49"/>
                <a:gd name="T34" fmla="*/ 18 w 47"/>
                <a:gd name="T35" fmla="*/ 47 h 49"/>
                <a:gd name="T36" fmla="*/ 13 w 47"/>
                <a:gd name="T37" fmla="*/ 46 h 49"/>
                <a:gd name="T38" fmla="*/ 10 w 47"/>
                <a:gd name="T39" fmla="*/ 44 h 49"/>
                <a:gd name="T40" fmla="*/ 6 w 47"/>
                <a:gd name="T41" fmla="*/ 42 h 49"/>
                <a:gd name="T42" fmla="*/ 3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3 w 47"/>
                <a:gd name="T55" fmla="*/ 11 h 49"/>
                <a:gd name="T56" fmla="*/ 6 w 47"/>
                <a:gd name="T57" fmla="*/ 7 h 49"/>
                <a:gd name="T58" fmla="*/ 10 w 47"/>
                <a:gd name="T59" fmla="*/ 5 h 49"/>
                <a:gd name="T60" fmla="*/ 13 w 47"/>
                <a:gd name="T61" fmla="*/ 2 h 49"/>
                <a:gd name="T62" fmla="*/ 18 w 47"/>
                <a:gd name="T63" fmla="*/ 1 h 49"/>
                <a:gd name="T64" fmla="*/ 23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3" y="0"/>
                  </a:moveTo>
                  <a:lnTo>
                    <a:pt x="27" y="1"/>
                  </a:lnTo>
                  <a:lnTo>
                    <a:pt x="32" y="2"/>
                  </a:lnTo>
                  <a:lnTo>
                    <a:pt x="36" y="5"/>
                  </a:lnTo>
                  <a:lnTo>
                    <a:pt x="40" y="7"/>
                  </a:lnTo>
                  <a:lnTo>
                    <a:pt x="42" y="11"/>
                  </a:lnTo>
                  <a:lnTo>
                    <a:pt x="44" y="15"/>
                  </a:lnTo>
                  <a:lnTo>
                    <a:pt x="47" y="20"/>
                  </a:lnTo>
                  <a:lnTo>
                    <a:pt x="47" y="24"/>
                  </a:lnTo>
                  <a:lnTo>
                    <a:pt x="47" y="29"/>
                  </a:lnTo>
                  <a:lnTo>
                    <a:pt x="44" y="34"/>
                  </a:lnTo>
                  <a:lnTo>
                    <a:pt x="42" y="37"/>
                  </a:lnTo>
                  <a:lnTo>
                    <a:pt x="40" y="42"/>
                  </a:lnTo>
                  <a:lnTo>
                    <a:pt x="36" y="44"/>
                  </a:lnTo>
                  <a:lnTo>
                    <a:pt x="32" y="46"/>
                  </a:lnTo>
                  <a:lnTo>
                    <a:pt x="27" y="47"/>
                  </a:lnTo>
                  <a:lnTo>
                    <a:pt x="23" y="49"/>
                  </a:lnTo>
                  <a:lnTo>
                    <a:pt x="18" y="47"/>
                  </a:lnTo>
                  <a:lnTo>
                    <a:pt x="13" y="46"/>
                  </a:lnTo>
                  <a:lnTo>
                    <a:pt x="10" y="44"/>
                  </a:lnTo>
                  <a:lnTo>
                    <a:pt x="6" y="42"/>
                  </a:lnTo>
                  <a:lnTo>
                    <a:pt x="3" y="37"/>
                  </a:lnTo>
                  <a:lnTo>
                    <a:pt x="1" y="34"/>
                  </a:lnTo>
                  <a:lnTo>
                    <a:pt x="0" y="29"/>
                  </a:lnTo>
                  <a:lnTo>
                    <a:pt x="0" y="24"/>
                  </a:lnTo>
                  <a:lnTo>
                    <a:pt x="0" y="20"/>
                  </a:lnTo>
                  <a:lnTo>
                    <a:pt x="1" y="15"/>
                  </a:lnTo>
                  <a:lnTo>
                    <a:pt x="3" y="11"/>
                  </a:lnTo>
                  <a:lnTo>
                    <a:pt x="6" y="7"/>
                  </a:lnTo>
                  <a:lnTo>
                    <a:pt x="10" y="5"/>
                  </a:lnTo>
                  <a:lnTo>
                    <a:pt x="13" y="2"/>
                  </a:lnTo>
                  <a:lnTo>
                    <a:pt x="18" y="1"/>
                  </a:lnTo>
                  <a:lnTo>
                    <a:pt x="23" y="0"/>
                  </a:lnTo>
                  <a:close/>
                </a:path>
              </a:pathLst>
            </a:custGeom>
            <a:noFill/>
            <a:ln w="9525">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464"/>
            <p:cNvSpPr>
              <a:spLocks/>
            </p:cNvSpPr>
            <p:nvPr/>
          </p:nvSpPr>
          <p:spPr bwMode="auto">
            <a:xfrm>
              <a:off x="6530974" y="2836171"/>
              <a:ext cx="11112" cy="11113"/>
            </a:xfrm>
            <a:custGeom>
              <a:avLst/>
              <a:gdLst>
                <a:gd name="T0" fmla="*/ 23 w 48"/>
                <a:gd name="T1" fmla="*/ 0 h 49"/>
                <a:gd name="T2" fmla="*/ 28 w 48"/>
                <a:gd name="T3" fmla="*/ 1 h 49"/>
                <a:gd name="T4" fmla="*/ 33 w 48"/>
                <a:gd name="T5" fmla="*/ 2 h 49"/>
                <a:gd name="T6" fmla="*/ 37 w 48"/>
                <a:gd name="T7" fmla="*/ 5 h 49"/>
                <a:gd name="T8" fmla="*/ 41 w 48"/>
                <a:gd name="T9" fmla="*/ 7 h 49"/>
                <a:gd name="T10" fmla="*/ 44 w 48"/>
                <a:gd name="T11" fmla="*/ 11 h 49"/>
                <a:gd name="T12" fmla="*/ 45 w 48"/>
                <a:gd name="T13" fmla="*/ 15 h 49"/>
                <a:gd name="T14" fmla="*/ 48 w 48"/>
                <a:gd name="T15" fmla="*/ 20 h 49"/>
                <a:gd name="T16" fmla="*/ 48 w 48"/>
                <a:gd name="T17" fmla="*/ 24 h 49"/>
                <a:gd name="T18" fmla="*/ 48 w 48"/>
                <a:gd name="T19" fmla="*/ 29 h 49"/>
                <a:gd name="T20" fmla="*/ 45 w 48"/>
                <a:gd name="T21" fmla="*/ 34 h 49"/>
                <a:gd name="T22" fmla="*/ 44 w 48"/>
                <a:gd name="T23" fmla="*/ 37 h 49"/>
                <a:gd name="T24" fmla="*/ 41 w 48"/>
                <a:gd name="T25" fmla="*/ 42 h 49"/>
                <a:gd name="T26" fmla="*/ 37 w 48"/>
                <a:gd name="T27" fmla="*/ 44 h 49"/>
                <a:gd name="T28" fmla="*/ 33 w 48"/>
                <a:gd name="T29" fmla="*/ 46 h 49"/>
                <a:gd name="T30" fmla="*/ 28 w 48"/>
                <a:gd name="T31" fmla="*/ 47 h 49"/>
                <a:gd name="T32" fmla="*/ 23 w 48"/>
                <a:gd name="T33" fmla="*/ 49 h 49"/>
                <a:gd name="T34" fmla="*/ 19 w 48"/>
                <a:gd name="T35" fmla="*/ 47 h 49"/>
                <a:gd name="T36" fmla="*/ 14 w 48"/>
                <a:gd name="T37" fmla="*/ 46 h 49"/>
                <a:gd name="T38" fmla="*/ 11 w 48"/>
                <a:gd name="T39" fmla="*/ 44 h 49"/>
                <a:gd name="T40" fmla="*/ 7 w 48"/>
                <a:gd name="T41" fmla="*/ 42 h 49"/>
                <a:gd name="T42" fmla="*/ 4 w 48"/>
                <a:gd name="T43" fmla="*/ 37 h 49"/>
                <a:gd name="T44" fmla="*/ 2 w 48"/>
                <a:gd name="T45" fmla="*/ 34 h 49"/>
                <a:gd name="T46" fmla="*/ 0 w 48"/>
                <a:gd name="T47" fmla="*/ 29 h 49"/>
                <a:gd name="T48" fmla="*/ 0 w 48"/>
                <a:gd name="T49" fmla="*/ 24 h 49"/>
                <a:gd name="T50" fmla="*/ 0 w 48"/>
                <a:gd name="T51" fmla="*/ 20 h 49"/>
                <a:gd name="T52" fmla="*/ 2 w 48"/>
                <a:gd name="T53" fmla="*/ 15 h 49"/>
                <a:gd name="T54" fmla="*/ 4 w 48"/>
                <a:gd name="T55" fmla="*/ 11 h 49"/>
                <a:gd name="T56" fmla="*/ 7 w 48"/>
                <a:gd name="T57" fmla="*/ 7 h 49"/>
                <a:gd name="T58" fmla="*/ 11 w 48"/>
                <a:gd name="T59" fmla="*/ 5 h 49"/>
                <a:gd name="T60" fmla="*/ 14 w 48"/>
                <a:gd name="T61" fmla="*/ 2 h 49"/>
                <a:gd name="T62" fmla="*/ 19 w 48"/>
                <a:gd name="T63" fmla="*/ 1 h 49"/>
                <a:gd name="T64" fmla="*/ 23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3" y="0"/>
                  </a:moveTo>
                  <a:lnTo>
                    <a:pt x="28" y="1"/>
                  </a:lnTo>
                  <a:lnTo>
                    <a:pt x="33" y="2"/>
                  </a:lnTo>
                  <a:lnTo>
                    <a:pt x="37" y="5"/>
                  </a:lnTo>
                  <a:lnTo>
                    <a:pt x="41" y="7"/>
                  </a:lnTo>
                  <a:lnTo>
                    <a:pt x="44" y="11"/>
                  </a:lnTo>
                  <a:lnTo>
                    <a:pt x="45" y="15"/>
                  </a:lnTo>
                  <a:lnTo>
                    <a:pt x="48" y="20"/>
                  </a:lnTo>
                  <a:lnTo>
                    <a:pt x="48" y="24"/>
                  </a:lnTo>
                  <a:lnTo>
                    <a:pt x="48" y="29"/>
                  </a:lnTo>
                  <a:lnTo>
                    <a:pt x="45" y="34"/>
                  </a:lnTo>
                  <a:lnTo>
                    <a:pt x="44" y="37"/>
                  </a:lnTo>
                  <a:lnTo>
                    <a:pt x="41" y="42"/>
                  </a:lnTo>
                  <a:lnTo>
                    <a:pt x="37" y="44"/>
                  </a:lnTo>
                  <a:lnTo>
                    <a:pt x="33" y="46"/>
                  </a:lnTo>
                  <a:lnTo>
                    <a:pt x="28" y="47"/>
                  </a:lnTo>
                  <a:lnTo>
                    <a:pt x="23" y="49"/>
                  </a:lnTo>
                  <a:lnTo>
                    <a:pt x="19" y="47"/>
                  </a:lnTo>
                  <a:lnTo>
                    <a:pt x="14" y="46"/>
                  </a:lnTo>
                  <a:lnTo>
                    <a:pt x="11" y="44"/>
                  </a:lnTo>
                  <a:lnTo>
                    <a:pt x="7" y="42"/>
                  </a:lnTo>
                  <a:lnTo>
                    <a:pt x="4" y="37"/>
                  </a:lnTo>
                  <a:lnTo>
                    <a:pt x="2" y="34"/>
                  </a:lnTo>
                  <a:lnTo>
                    <a:pt x="0" y="29"/>
                  </a:lnTo>
                  <a:lnTo>
                    <a:pt x="0" y="24"/>
                  </a:lnTo>
                  <a:lnTo>
                    <a:pt x="0" y="20"/>
                  </a:lnTo>
                  <a:lnTo>
                    <a:pt x="2" y="15"/>
                  </a:lnTo>
                  <a:lnTo>
                    <a:pt x="4" y="11"/>
                  </a:lnTo>
                  <a:lnTo>
                    <a:pt x="7" y="7"/>
                  </a:lnTo>
                  <a:lnTo>
                    <a:pt x="11" y="5"/>
                  </a:lnTo>
                  <a:lnTo>
                    <a:pt x="14" y="2"/>
                  </a:lnTo>
                  <a:lnTo>
                    <a:pt x="19" y="1"/>
                  </a:lnTo>
                  <a:lnTo>
                    <a:pt x="23"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65"/>
            <p:cNvSpPr>
              <a:spLocks/>
            </p:cNvSpPr>
            <p:nvPr/>
          </p:nvSpPr>
          <p:spPr bwMode="auto">
            <a:xfrm>
              <a:off x="6530974" y="2836171"/>
              <a:ext cx="11112" cy="11113"/>
            </a:xfrm>
            <a:custGeom>
              <a:avLst/>
              <a:gdLst>
                <a:gd name="T0" fmla="*/ 23 w 48"/>
                <a:gd name="T1" fmla="*/ 0 h 49"/>
                <a:gd name="T2" fmla="*/ 28 w 48"/>
                <a:gd name="T3" fmla="*/ 1 h 49"/>
                <a:gd name="T4" fmla="*/ 33 w 48"/>
                <a:gd name="T5" fmla="*/ 2 h 49"/>
                <a:gd name="T6" fmla="*/ 37 w 48"/>
                <a:gd name="T7" fmla="*/ 5 h 49"/>
                <a:gd name="T8" fmla="*/ 41 w 48"/>
                <a:gd name="T9" fmla="*/ 7 h 49"/>
                <a:gd name="T10" fmla="*/ 44 w 48"/>
                <a:gd name="T11" fmla="*/ 11 h 49"/>
                <a:gd name="T12" fmla="*/ 45 w 48"/>
                <a:gd name="T13" fmla="*/ 15 h 49"/>
                <a:gd name="T14" fmla="*/ 48 w 48"/>
                <a:gd name="T15" fmla="*/ 20 h 49"/>
                <a:gd name="T16" fmla="*/ 48 w 48"/>
                <a:gd name="T17" fmla="*/ 24 h 49"/>
                <a:gd name="T18" fmla="*/ 48 w 48"/>
                <a:gd name="T19" fmla="*/ 29 h 49"/>
                <a:gd name="T20" fmla="*/ 45 w 48"/>
                <a:gd name="T21" fmla="*/ 34 h 49"/>
                <a:gd name="T22" fmla="*/ 44 w 48"/>
                <a:gd name="T23" fmla="*/ 37 h 49"/>
                <a:gd name="T24" fmla="*/ 41 w 48"/>
                <a:gd name="T25" fmla="*/ 42 h 49"/>
                <a:gd name="T26" fmla="*/ 37 w 48"/>
                <a:gd name="T27" fmla="*/ 44 h 49"/>
                <a:gd name="T28" fmla="*/ 33 w 48"/>
                <a:gd name="T29" fmla="*/ 46 h 49"/>
                <a:gd name="T30" fmla="*/ 28 w 48"/>
                <a:gd name="T31" fmla="*/ 47 h 49"/>
                <a:gd name="T32" fmla="*/ 23 w 48"/>
                <a:gd name="T33" fmla="*/ 49 h 49"/>
                <a:gd name="T34" fmla="*/ 19 w 48"/>
                <a:gd name="T35" fmla="*/ 47 h 49"/>
                <a:gd name="T36" fmla="*/ 14 w 48"/>
                <a:gd name="T37" fmla="*/ 46 h 49"/>
                <a:gd name="T38" fmla="*/ 11 w 48"/>
                <a:gd name="T39" fmla="*/ 44 h 49"/>
                <a:gd name="T40" fmla="*/ 7 w 48"/>
                <a:gd name="T41" fmla="*/ 42 h 49"/>
                <a:gd name="T42" fmla="*/ 4 w 48"/>
                <a:gd name="T43" fmla="*/ 37 h 49"/>
                <a:gd name="T44" fmla="*/ 2 w 48"/>
                <a:gd name="T45" fmla="*/ 34 h 49"/>
                <a:gd name="T46" fmla="*/ 0 w 48"/>
                <a:gd name="T47" fmla="*/ 29 h 49"/>
                <a:gd name="T48" fmla="*/ 0 w 48"/>
                <a:gd name="T49" fmla="*/ 24 h 49"/>
                <a:gd name="T50" fmla="*/ 0 w 48"/>
                <a:gd name="T51" fmla="*/ 20 h 49"/>
                <a:gd name="T52" fmla="*/ 2 w 48"/>
                <a:gd name="T53" fmla="*/ 15 h 49"/>
                <a:gd name="T54" fmla="*/ 4 w 48"/>
                <a:gd name="T55" fmla="*/ 11 h 49"/>
                <a:gd name="T56" fmla="*/ 7 w 48"/>
                <a:gd name="T57" fmla="*/ 7 h 49"/>
                <a:gd name="T58" fmla="*/ 11 w 48"/>
                <a:gd name="T59" fmla="*/ 5 h 49"/>
                <a:gd name="T60" fmla="*/ 14 w 48"/>
                <a:gd name="T61" fmla="*/ 2 h 49"/>
                <a:gd name="T62" fmla="*/ 19 w 48"/>
                <a:gd name="T63" fmla="*/ 1 h 49"/>
                <a:gd name="T64" fmla="*/ 23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3" y="0"/>
                  </a:moveTo>
                  <a:lnTo>
                    <a:pt x="28" y="1"/>
                  </a:lnTo>
                  <a:lnTo>
                    <a:pt x="33" y="2"/>
                  </a:lnTo>
                  <a:lnTo>
                    <a:pt x="37" y="5"/>
                  </a:lnTo>
                  <a:lnTo>
                    <a:pt x="41" y="7"/>
                  </a:lnTo>
                  <a:lnTo>
                    <a:pt x="44" y="11"/>
                  </a:lnTo>
                  <a:lnTo>
                    <a:pt x="45" y="15"/>
                  </a:lnTo>
                  <a:lnTo>
                    <a:pt x="48" y="20"/>
                  </a:lnTo>
                  <a:lnTo>
                    <a:pt x="48" y="24"/>
                  </a:lnTo>
                  <a:lnTo>
                    <a:pt x="48" y="29"/>
                  </a:lnTo>
                  <a:lnTo>
                    <a:pt x="45" y="34"/>
                  </a:lnTo>
                  <a:lnTo>
                    <a:pt x="44" y="37"/>
                  </a:lnTo>
                  <a:lnTo>
                    <a:pt x="41" y="42"/>
                  </a:lnTo>
                  <a:lnTo>
                    <a:pt x="37" y="44"/>
                  </a:lnTo>
                  <a:lnTo>
                    <a:pt x="33" y="46"/>
                  </a:lnTo>
                  <a:lnTo>
                    <a:pt x="28" y="47"/>
                  </a:lnTo>
                  <a:lnTo>
                    <a:pt x="23" y="49"/>
                  </a:lnTo>
                  <a:lnTo>
                    <a:pt x="19" y="47"/>
                  </a:lnTo>
                  <a:lnTo>
                    <a:pt x="14" y="46"/>
                  </a:lnTo>
                  <a:lnTo>
                    <a:pt x="11" y="44"/>
                  </a:lnTo>
                  <a:lnTo>
                    <a:pt x="7" y="42"/>
                  </a:lnTo>
                  <a:lnTo>
                    <a:pt x="4" y="37"/>
                  </a:lnTo>
                  <a:lnTo>
                    <a:pt x="2" y="34"/>
                  </a:lnTo>
                  <a:lnTo>
                    <a:pt x="0" y="29"/>
                  </a:lnTo>
                  <a:lnTo>
                    <a:pt x="0" y="24"/>
                  </a:lnTo>
                  <a:lnTo>
                    <a:pt x="0" y="20"/>
                  </a:lnTo>
                  <a:lnTo>
                    <a:pt x="2" y="15"/>
                  </a:lnTo>
                  <a:lnTo>
                    <a:pt x="4" y="11"/>
                  </a:lnTo>
                  <a:lnTo>
                    <a:pt x="7" y="7"/>
                  </a:lnTo>
                  <a:lnTo>
                    <a:pt x="11" y="5"/>
                  </a:lnTo>
                  <a:lnTo>
                    <a:pt x="14" y="2"/>
                  </a:lnTo>
                  <a:lnTo>
                    <a:pt x="19" y="1"/>
                  </a:lnTo>
                  <a:lnTo>
                    <a:pt x="23"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466"/>
            <p:cNvSpPr>
              <a:spLocks/>
            </p:cNvSpPr>
            <p:nvPr/>
          </p:nvSpPr>
          <p:spPr bwMode="auto">
            <a:xfrm>
              <a:off x="6354761" y="2836171"/>
              <a:ext cx="11112" cy="11113"/>
            </a:xfrm>
            <a:custGeom>
              <a:avLst/>
              <a:gdLst>
                <a:gd name="T0" fmla="*/ 23 w 47"/>
                <a:gd name="T1" fmla="*/ 0 h 49"/>
                <a:gd name="T2" fmla="*/ 29 w 47"/>
                <a:gd name="T3" fmla="*/ 1 h 49"/>
                <a:gd name="T4" fmla="*/ 32 w 47"/>
                <a:gd name="T5" fmla="*/ 2 h 49"/>
                <a:gd name="T6" fmla="*/ 37 w 47"/>
                <a:gd name="T7" fmla="*/ 5 h 49"/>
                <a:gd name="T8" fmla="*/ 40 w 47"/>
                <a:gd name="T9" fmla="*/ 7 h 49"/>
                <a:gd name="T10" fmla="*/ 44 w 47"/>
                <a:gd name="T11" fmla="*/ 11 h 49"/>
                <a:gd name="T12" fmla="*/ 45 w 47"/>
                <a:gd name="T13" fmla="*/ 15 h 49"/>
                <a:gd name="T14" fmla="*/ 47 w 47"/>
                <a:gd name="T15" fmla="*/ 20 h 49"/>
                <a:gd name="T16" fmla="*/ 47 w 47"/>
                <a:gd name="T17" fmla="*/ 24 h 49"/>
                <a:gd name="T18" fmla="*/ 47 w 47"/>
                <a:gd name="T19" fmla="*/ 29 h 49"/>
                <a:gd name="T20" fmla="*/ 45 w 47"/>
                <a:gd name="T21" fmla="*/ 34 h 49"/>
                <a:gd name="T22" fmla="*/ 44 w 47"/>
                <a:gd name="T23" fmla="*/ 37 h 49"/>
                <a:gd name="T24" fmla="*/ 40 w 47"/>
                <a:gd name="T25" fmla="*/ 42 h 49"/>
                <a:gd name="T26" fmla="*/ 37 w 47"/>
                <a:gd name="T27" fmla="*/ 44 h 49"/>
                <a:gd name="T28" fmla="*/ 32 w 47"/>
                <a:gd name="T29" fmla="*/ 46 h 49"/>
                <a:gd name="T30" fmla="*/ 29 w 47"/>
                <a:gd name="T31" fmla="*/ 47 h 49"/>
                <a:gd name="T32" fmla="*/ 23 w 47"/>
                <a:gd name="T33" fmla="*/ 49 h 49"/>
                <a:gd name="T34" fmla="*/ 18 w 47"/>
                <a:gd name="T35" fmla="*/ 47 h 49"/>
                <a:gd name="T36" fmla="*/ 14 w 47"/>
                <a:gd name="T37" fmla="*/ 46 h 49"/>
                <a:gd name="T38" fmla="*/ 10 w 47"/>
                <a:gd name="T39" fmla="*/ 44 h 49"/>
                <a:gd name="T40" fmla="*/ 7 w 47"/>
                <a:gd name="T41" fmla="*/ 42 h 49"/>
                <a:gd name="T42" fmla="*/ 3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3 w 47"/>
                <a:gd name="T55" fmla="*/ 11 h 49"/>
                <a:gd name="T56" fmla="*/ 7 w 47"/>
                <a:gd name="T57" fmla="*/ 7 h 49"/>
                <a:gd name="T58" fmla="*/ 10 w 47"/>
                <a:gd name="T59" fmla="*/ 5 h 49"/>
                <a:gd name="T60" fmla="*/ 14 w 47"/>
                <a:gd name="T61" fmla="*/ 2 h 49"/>
                <a:gd name="T62" fmla="*/ 18 w 47"/>
                <a:gd name="T63" fmla="*/ 1 h 49"/>
                <a:gd name="T64" fmla="*/ 23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3" y="0"/>
                  </a:moveTo>
                  <a:lnTo>
                    <a:pt x="29" y="1"/>
                  </a:lnTo>
                  <a:lnTo>
                    <a:pt x="32" y="2"/>
                  </a:lnTo>
                  <a:lnTo>
                    <a:pt x="37" y="5"/>
                  </a:lnTo>
                  <a:lnTo>
                    <a:pt x="40" y="7"/>
                  </a:lnTo>
                  <a:lnTo>
                    <a:pt x="44" y="11"/>
                  </a:lnTo>
                  <a:lnTo>
                    <a:pt x="45" y="15"/>
                  </a:lnTo>
                  <a:lnTo>
                    <a:pt x="47" y="20"/>
                  </a:lnTo>
                  <a:lnTo>
                    <a:pt x="47" y="24"/>
                  </a:lnTo>
                  <a:lnTo>
                    <a:pt x="47" y="29"/>
                  </a:lnTo>
                  <a:lnTo>
                    <a:pt x="45" y="34"/>
                  </a:lnTo>
                  <a:lnTo>
                    <a:pt x="44" y="37"/>
                  </a:lnTo>
                  <a:lnTo>
                    <a:pt x="40" y="42"/>
                  </a:lnTo>
                  <a:lnTo>
                    <a:pt x="37" y="44"/>
                  </a:lnTo>
                  <a:lnTo>
                    <a:pt x="32" y="46"/>
                  </a:lnTo>
                  <a:lnTo>
                    <a:pt x="29" y="47"/>
                  </a:lnTo>
                  <a:lnTo>
                    <a:pt x="23" y="49"/>
                  </a:lnTo>
                  <a:lnTo>
                    <a:pt x="18" y="47"/>
                  </a:lnTo>
                  <a:lnTo>
                    <a:pt x="14" y="46"/>
                  </a:lnTo>
                  <a:lnTo>
                    <a:pt x="10" y="44"/>
                  </a:lnTo>
                  <a:lnTo>
                    <a:pt x="7" y="42"/>
                  </a:lnTo>
                  <a:lnTo>
                    <a:pt x="3" y="37"/>
                  </a:lnTo>
                  <a:lnTo>
                    <a:pt x="1" y="34"/>
                  </a:lnTo>
                  <a:lnTo>
                    <a:pt x="0" y="29"/>
                  </a:lnTo>
                  <a:lnTo>
                    <a:pt x="0" y="24"/>
                  </a:lnTo>
                  <a:lnTo>
                    <a:pt x="0" y="20"/>
                  </a:lnTo>
                  <a:lnTo>
                    <a:pt x="1" y="15"/>
                  </a:lnTo>
                  <a:lnTo>
                    <a:pt x="3" y="11"/>
                  </a:lnTo>
                  <a:lnTo>
                    <a:pt x="7" y="7"/>
                  </a:lnTo>
                  <a:lnTo>
                    <a:pt x="10" y="5"/>
                  </a:lnTo>
                  <a:lnTo>
                    <a:pt x="14" y="2"/>
                  </a:lnTo>
                  <a:lnTo>
                    <a:pt x="18" y="1"/>
                  </a:lnTo>
                  <a:lnTo>
                    <a:pt x="23"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67"/>
            <p:cNvSpPr>
              <a:spLocks/>
            </p:cNvSpPr>
            <p:nvPr/>
          </p:nvSpPr>
          <p:spPr bwMode="auto">
            <a:xfrm>
              <a:off x="6354761" y="2836171"/>
              <a:ext cx="11112" cy="11113"/>
            </a:xfrm>
            <a:custGeom>
              <a:avLst/>
              <a:gdLst>
                <a:gd name="T0" fmla="*/ 23 w 47"/>
                <a:gd name="T1" fmla="*/ 0 h 49"/>
                <a:gd name="T2" fmla="*/ 29 w 47"/>
                <a:gd name="T3" fmla="*/ 1 h 49"/>
                <a:gd name="T4" fmla="*/ 32 w 47"/>
                <a:gd name="T5" fmla="*/ 2 h 49"/>
                <a:gd name="T6" fmla="*/ 37 w 47"/>
                <a:gd name="T7" fmla="*/ 5 h 49"/>
                <a:gd name="T8" fmla="*/ 40 w 47"/>
                <a:gd name="T9" fmla="*/ 7 h 49"/>
                <a:gd name="T10" fmla="*/ 44 w 47"/>
                <a:gd name="T11" fmla="*/ 11 h 49"/>
                <a:gd name="T12" fmla="*/ 45 w 47"/>
                <a:gd name="T13" fmla="*/ 15 h 49"/>
                <a:gd name="T14" fmla="*/ 47 w 47"/>
                <a:gd name="T15" fmla="*/ 20 h 49"/>
                <a:gd name="T16" fmla="*/ 47 w 47"/>
                <a:gd name="T17" fmla="*/ 24 h 49"/>
                <a:gd name="T18" fmla="*/ 47 w 47"/>
                <a:gd name="T19" fmla="*/ 29 h 49"/>
                <a:gd name="T20" fmla="*/ 45 w 47"/>
                <a:gd name="T21" fmla="*/ 34 h 49"/>
                <a:gd name="T22" fmla="*/ 44 w 47"/>
                <a:gd name="T23" fmla="*/ 37 h 49"/>
                <a:gd name="T24" fmla="*/ 40 w 47"/>
                <a:gd name="T25" fmla="*/ 42 h 49"/>
                <a:gd name="T26" fmla="*/ 37 w 47"/>
                <a:gd name="T27" fmla="*/ 44 h 49"/>
                <a:gd name="T28" fmla="*/ 32 w 47"/>
                <a:gd name="T29" fmla="*/ 46 h 49"/>
                <a:gd name="T30" fmla="*/ 29 w 47"/>
                <a:gd name="T31" fmla="*/ 47 h 49"/>
                <a:gd name="T32" fmla="*/ 23 w 47"/>
                <a:gd name="T33" fmla="*/ 49 h 49"/>
                <a:gd name="T34" fmla="*/ 18 w 47"/>
                <a:gd name="T35" fmla="*/ 47 h 49"/>
                <a:gd name="T36" fmla="*/ 14 w 47"/>
                <a:gd name="T37" fmla="*/ 46 h 49"/>
                <a:gd name="T38" fmla="*/ 10 w 47"/>
                <a:gd name="T39" fmla="*/ 44 h 49"/>
                <a:gd name="T40" fmla="*/ 7 w 47"/>
                <a:gd name="T41" fmla="*/ 42 h 49"/>
                <a:gd name="T42" fmla="*/ 3 w 47"/>
                <a:gd name="T43" fmla="*/ 37 h 49"/>
                <a:gd name="T44" fmla="*/ 1 w 47"/>
                <a:gd name="T45" fmla="*/ 34 h 49"/>
                <a:gd name="T46" fmla="*/ 0 w 47"/>
                <a:gd name="T47" fmla="*/ 29 h 49"/>
                <a:gd name="T48" fmla="*/ 0 w 47"/>
                <a:gd name="T49" fmla="*/ 24 h 49"/>
                <a:gd name="T50" fmla="*/ 0 w 47"/>
                <a:gd name="T51" fmla="*/ 20 h 49"/>
                <a:gd name="T52" fmla="*/ 1 w 47"/>
                <a:gd name="T53" fmla="*/ 15 h 49"/>
                <a:gd name="T54" fmla="*/ 3 w 47"/>
                <a:gd name="T55" fmla="*/ 11 h 49"/>
                <a:gd name="T56" fmla="*/ 7 w 47"/>
                <a:gd name="T57" fmla="*/ 7 h 49"/>
                <a:gd name="T58" fmla="*/ 10 w 47"/>
                <a:gd name="T59" fmla="*/ 5 h 49"/>
                <a:gd name="T60" fmla="*/ 14 w 47"/>
                <a:gd name="T61" fmla="*/ 2 h 49"/>
                <a:gd name="T62" fmla="*/ 18 w 47"/>
                <a:gd name="T63" fmla="*/ 1 h 49"/>
                <a:gd name="T64" fmla="*/ 23 w 47"/>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9">
                  <a:moveTo>
                    <a:pt x="23" y="0"/>
                  </a:moveTo>
                  <a:lnTo>
                    <a:pt x="29" y="1"/>
                  </a:lnTo>
                  <a:lnTo>
                    <a:pt x="32" y="2"/>
                  </a:lnTo>
                  <a:lnTo>
                    <a:pt x="37" y="5"/>
                  </a:lnTo>
                  <a:lnTo>
                    <a:pt x="40" y="7"/>
                  </a:lnTo>
                  <a:lnTo>
                    <a:pt x="44" y="11"/>
                  </a:lnTo>
                  <a:lnTo>
                    <a:pt x="45" y="15"/>
                  </a:lnTo>
                  <a:lnTo>
                    <a:pt x="47" y="20"/>
                  </a:lnTo>
                  <a:lnTo>
                    <a:pt x="47" y="24"/>
                  </a:lnTo>
                  <a:lnTo>
                    <a:pt x="47" y="29"/>
                  </a:lnTo>
                  <a:lnTo>
                    <a:pt x="45" y="34"/>
                  </a:lnTo>
                  <a:lnTo>
                    <a:pt x="44" y="37"/>
                  </a:lnTo>
                  <a:lnTo>
                    <a:pt x="40" y="42"/>
                  </a:lnTo>
                  <a:lnTo>
                    <a:pt x="37" y="44"/>
                  </a:lnTo>
                  <a:lnTo>
                    <a:pt x="32" y="46"/>
                  </a:lnTo>
                  <a:lnTo>
                    <a:pt x="29" y="47"/>
                  </a:lnTo>
                  <a:lnTo>
                    <a:pt x="23" y="49"/>
                  </a:lnTo>
                  <a:lnTo>
                    <a:pt x="18" y="47"/>
                  </a:lnTo>
                  <a:lnTo>
                    <a:pt x="14" y="46"/>
                  </a:lnTo>
                  <a:lnTo>
                    <a:pt x="10" y="44"/>
                  </a:lnTo>
                  <a:lnTo>
                    <a:pt x="7" y="42"/>
                  </a:lnTo>
                  <a:lnTo>
                    <a:pt x="3" y="37"/>
                  </a:lnTo>
                  <a:lnTo>
                    <a:pt x="1" y="34"/>
                  </a:lnTo>
                  <a:lnTo>
                    <a:pt x="0" y="29"/>
                  </a:lnTo>
                  <a:lnTo>
                    <a:pt x="0" y="24"/>
                  </a:lnTo>
                  <a:lnTo>
                    <a:pt x="0" y="20"/>
                  </a:lnTo>
                  <a:lnTo>
                    <a:pt x="1" y="15"/>
                  </a:lnTo>
                  <a:lnTo>
                    <a:pt x="3" y="11"/>
                  </a:lnTo>
                  <a:lnTo>
                    <a:pt x="7" y="7"/>
                  </a:lnTo>
                  <a:lnTo>
                    <a:pt x="10" y="5"/>
                  </a:lnTo>
                  <a:lnTo>
                    <a:pt x="14" y="2"/>
                  </a:lnTo>
                  <a:lnTo>
                    <a:pt x="18" y="1"/>
                  </a:lnTo>
                  <a:lnTo>
                    <a:pt x="23"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468"/>
            <p:cNvSpPr>
              <a:spLocks noChangeShapeType="1"/>
            </p:cNvSpPr>
            <p:nvPr/>
          </p:nvSpPr>
          <p:spPr bwMode="auto">
            <a:xfrm>
              <a:off x="6061074"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469"/>
            <p:cNvSpPr>
              <a:spLocks noChangeShapeType="1"/>
            </p:cNvSpPr>
            <p:nvPr/>
          </p:nvSpPr>
          <p:spPr bwMode="auto">
            <a:xfrm flipV="1">
              <a:off x="6061074"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470"/>
            <p:cNvSpPr>
              <a:spLocks noChangeShapeType="1"/>
            </p:cNvSpPr>
            <p:nvPr/>
          </p:nvSpPr>
          <p:spPr bwMode="auto">
            <a:xfrm flipV="1">
              <a:off x="6148386"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471"/>
            <p:cNvSpPr>
              <a:spLocks noChangeShapeType="1"/>
            </p:cNvSpPr>
            <p:nvPr/>
          </p:nvSpPr>
          <p:spPr bwMode="auto">
            <a:xfrm>
              <a:off x="6148386"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472"/>
            <p:cNvSpPr>
              <a:spLocks noChangeShapeType="1"/>
            </p:cNvSpPr>
            <p:nvPr/>
          </p:nvSpPr>
          <p:spPr bwMode="auto">
            <a:xfrm>
              <a:off x="6677024"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473"/>
            <p:cNvSpPr>
              <a:spLocks noChangeShapeType="1"/>
            </p:cNvSpPr>
            <p:nvPr/>
          </p:nvSpPr>
          <p:spPr bwMode="auto">
            <a:xfrm flipH="1">
              <a:off x="6677024"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474"/>
            <p:cNvSpPr>
              <a:spLocks noChangeArrowheads="1"/>
            </p:cNvSpPr>
            <p:nvPr/>
          </p:nvSpPr>
          <p:spPr bwMode="auto">
            <a:xfrm>
              <a:off x="7380286"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475"/>
            <p:cNvSpPr>
              <a:spLocks noChangeArrowheads="1"/>
            </p:cNvSpPr>
            <p:nvPr/>
          </p:nvSpPr>
          <p:spPr bwMode="auto">
            <a:xfrm>
              <a:off x="7291386" y="2806009"/>
              <a:ext cx="71437"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476"/>
            <p:cNvSpPr>
              <a:spLocks noChangeArrowheads="1"/>
            </p:cNvSpPr>
            <p:nvPr/>
          </p:nvSpPr>
          <p:spPr bwMode="auto">
            <a:xfrm>
              <a:off x="7204073" y="2806009"/>
              <a:ext cx="69850"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477"/>
            <p:cNvSpPr>
              <a:spLocks noChangeArrowheads="1"/>
            </p:cNvSpPr>
            <p:nvPr/>
          </p:nvSpPr>
          <p:spPr bwMode="auto">
            <a:xfrm>
              <a:off x="7116761" y="2806009"/>
              <a:ext cx="69850"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478"/>
            <p:cNvSpPr>
              <a:spLocks noChangeArrowheads="1"/>
            </p:cNvSpPr>
            <p:nvPr/>
          </p:nvSpPr>
          <p:spPr bwMode="auto">
            <a:xfrm>
              <a:off x="7027861" y="2806009"/>
              <a:ext cx="71437"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479"/>
            <p:cNvSpPr>
              <a:spLocks noChangeArrowheads="1"/>
            </p:cNvSpPr>
            <p:nvPr/>
          </p:nvSpPr>
          <p:spPr bwMode="auto">
            <a:xfrm>
              <a:off x="6940548" y="2806009"/>
              <a:ext cx="69850" cy="69850"/>
            </a:xfrm>
            <a:prstGeom prst="rect">
              <a:avLst/>
            </a:prstGeom>
            <a:noFill/>
            <a:ln w="9525">
              <a:solidFill>
                <a:srgbClr val="BDBF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80"/>
            <p:cNvSpPr>
              <a:spLocks noChangeArrowheads="1"/>
            </p:cNvSpPr>
            <p:nvPr/>
          </p:nvSpPr>
          <p:spPr bwMode="auto">
            <a:xfrm>
              <a:off x="6851649" y="2806009"/>
              <a:ext cx="71437" cy="69850"/>
            </a:xfrm>
            <a:prstGeom prst="rect">
              <a:avLst/>
            </a:prstGeom>
            <a:noFill/>
            <a:ln w="9525">
              <a:solidFill>
                <a:srgbClr val="9698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481"/>
            <p:cNvSpPr>
              <a:spLocks noChangeArrowheads="1"/>
            </p:cNvSpPr>
            <p:nvPr/>
          </p:nvSpPr>
          <p:spPr bwMode="auto">
            <a:xfrm>
              <a:off x="6764336" y="2806009"/>
              <a:ext cx="69850" cy="69850"/>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482"/>
            <p:cNvSpPr>
              <a:spLocks/>
            </p:cNvSpPr>
            <p:nvPr/>
          </p:nvSpPr>
          <p:spPr bwMode="auto">
            <a:xfrm>
              <a:off x="7145336" y="2836171"/>
              <a:ext cx="11112" cy="11113"/>
            </a:xfrm>
            <a:custGeom>
              <a:avLst/>
              <a:gdLst>
                <a:gd name="T0" fmla="*/ 24 w 48"/>
                <a:gd name="T1" fmla="*/ 0 h 49"/>
                <a:gd name="T2" fmla="*/ 28 w 48"/>
                <a:gd name="T3" fmla="*/ 1 h 49"/>
                <a:gd name="T4" fmla="*/ 33 w 48"/>
                <a:gd name="T5" fmla="*/ 2 h 49"/>
                <a:gd name="T6" fmla="*/ 36 w 48"/>
                <a:gd name="T7" fmla="*/ 5 h 49"/>
                <a:gd name="T8" fmla="*/ 40 w 48"/>
                <a:gd name="T9" fmla="*/ 7 h 49"/>
                <a:gd name="T10" fmla="*/ 43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3 w 48"/>
                <a:gd name="T23" fmla="*/ 37 h 49"/>
                <a:gd name="T24" fmla="*/ 40 w 48"/>
                <a:gd name="T25" fmla="*/ 42 h 49"/>
                <a:gd name="T26" fmla="*/ 36 w 48"/>
                <a:gd name="T27" fmla="*/ 44 h 49"/>
                <a:gd name="T28" fmla="*/ 33 w 48"/>
                <a:gd name="T29" fmla="*/ 46 h 49"/>
                <a:gd name="T30" fmla="*/ 28 w 48"/>
                <a:gd name="T31" fmla="*/ 47 h 49"/>
                <a:gd name="T32" fmla="*/ 24 w 48"/>
                <a:gd name="T33" fmla="*/ 49 h 49"/>
                <a:gd name="T34" fmla="*/ 19 w 48"/>
                <a:gd name="T35" fmla="*/ 47 h 49"/>
                <a:gd name="T36" fmla="*/ 14 w 48"/>
                <a:gd name="T37" fmla="*/ 46 h 49"/>
                <a:gd name="T38" fmla="*/ 10 w 48"/>
                <a:gd name="T39" fmla="*/ 44 h 49"/>
                <a:gd name="T40" fmla="*/ 6 w 48"/>
                <a:gd name="T41" fmla="*/ 42 h 49"/>
                <a:gd name="T42" fmla="*/ 4 w 48"/>
                <a:gd name="T43" fmla="*/ 37 h 49"/>
                <a:gd name="T44" fmla="*/ 2 w 48"/>
                <a:gd name="T45" fmla="*/ 34 h 49"/>
                <a:gd name="T46" fmla="*/ 0 w 48"/>
                <a:gd name="T47" fmla="*/ 29 h 49"/>
                <a:gd name="T48" fmla="*/ 0 w 48"/>
                <a:gd name="T49" fmla="*/ 24 h 49"/>
                <a:gd name="T50" fmla="*/ 0 w 48"/>
                <a:gd name="T51" fmla="*/ 20 h 49"/>
                <a:gd name="T52" fmla="*/ 2 w 48"/>
                <a:gd name="T53" fmla="*/ 15 h 49"/>
                <a:gd name="T54" fmla="*/ 4 w 48"/>
                <a:gd name="T55" fmla="*/ 11 h 49"/>
                <a:gd name="T56" fmla="*/ 6 w 48"/>
                <a:gd name="T57" fmla="*/ 7 h 49"/>
                <a:gd name="T58" fmla="*/ 10 w 48"/>
                <a:gd name="T59" fmla="*/ 5 h 49"/>
                <a:gd name="T60" fmla="*/ 14 w 48"/>
                <a:gd name="T61" fmla="*/ 2 h 49"/>
                <a:gd name="T62" fmla="*/ 19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8" y="1"/>
                  </a:lnTo>
                  <a:lnTo>
                    <a:pt x="33" y="2"/>
                  </a:lnTo>
                  <a:lnTo>
                    <a:pt x="36" y="5"/>
                  </a:lnTo>
                  <a:lnTo>
                    <a:pt x="40" y="7"/>
                  </a:lnTo>
                  <a:lnTo>
                    <a:pt x="43" y="11"/>
                  </a:lnTo>
                  <a:lnTo>
                    <a:pt x="46" y="15"/>
                  </a:lnTo>
                  <a:lnTo>
                    <a:pt x="47" y="20"/>
                  </a:lnTo>
                  <a:lnTo>
                    <a:pt x="48" y="24"/>
                  </a:lnTo>
                  <a:lnTo>
                    <a:pt x="47" y="29"/>
                  </a:lnTo>
                  <a:lnTo>
                    <a:pt x="46" y="34"/>
                  </a:lnTo>
                  <a:lnTo>
                    <a:pt x="43" y="37"/>
                  </a:lnTo>
                  <a:lnTo>
                    <a:pt x="40" y="42"/>
                  </a:lnTo>
                  <a:lnTo>
                    <a:pt x="36" y="44"/>
                  </a:lnTo>
                  <a:lnTo>
                    <a:pt x="33" y="46"/>
                  </a:lnTo>
                  <a:lnTo>
                    <a:pt x="28" y="47"/>
                  </a:lnTo>
                  <a:lnTo>
                    <a:pt x="24" y="49"/>
                  </a:lnTo>
                  <a:lnTo>
                    <a:pt x="19" y="47"/>
                  </a:lnTo>
                  <a:lnTo>
                    <a:pt x="14" y="46"/>
                  </a:lnTo>
                  <a:lnTo>
                    <a:pt x="10" y="44"/>
                  </a:lnTo>
                  <a:lnTo>
                    <a:pt x="6" y="42"/>
                  </a:lnTo>
                  <a:lnTo>
                    <a:pt x="4" y="37"/>
                  </a:lnTo>
                  <a:lnTo>
                    <a:pt x="2" y="34"/>
                  </a:lnTo>
                  <a:lnTo>
                    <a:pt x="0" y="29"/>
                  </a:lnTo>
                  <a:lnTo>
                    <a:pt x="0" y="24"/>
                  </a:lnTo>
                  <a:lnTo>
                    <a:pt x="0" y="20"/>
                  </a:lnTo>
                  <a:lnTo>
                    <a:pt x="2" y="15"/>
                  </a:lnTo>
                  <a:lnTo>
                    <a:pt x="4" y="11"/>
                  </a:lnTo>
                  <a:lnTo>
                    <a:pt x="6" y="7"/>
                  </a:lnTo>
                  <a:lnTo>
                    <a:pt x="10" y="5"/>
                  </a:lnTo>
                  <a:lnTo>
                    <a:pt x="14" y="2"/>
                  </a:lnTo>
                  <a:lnTo>
                    <a:pt x="19" y="1"/>
                  </a:lnTo>
                  <a:lnTo>
                    <a:pt x="24"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83"/>
            <p:cNvSpPr>
              <a:spLocks/>
            </p:cNvSpPr>
            <p:nvPr/>
          </p:nvSpPr>
          <p:spPr bwMode="auto">
            <a:xfrm>
              <a:off x="7145336" y="2836171"/>
              <a:ext cx="11112" cy="11113"/>
            </a:xfrm>
            <a:custGeom>
              <a:avLst/>
              <a:gdLst>
                <a:gd name="T0" fmla="*/ 24 w 48"/>
                <a:gd name="T1" fmla="*/ 0 h 49"/>
                <a:gd name="T2" fmla="*/ 28 w 48"/>
                <a:gd name="T3" fmla="*/ 1 h 49"/>
                <a:gd name="T4" fmla="*/ 33 w 48"/>
                <a:gd name="T5" fmla="*/ 2 h 49"/>
                <a:gd name="T6" fmla="*/ 36 w 48"/>
                <a:gd name="T7" fmla="*/ 5 h 49"/>
                <a:gd name="T8" fmla="*/ 40 w 48"/>
                <a:gd name="T9" fmla="*/ 7 h 49"/>
                <a:gd name="T10" fmla="*/ 43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3 w 48"/>
                <a:gd name="T23" fmla="*/ 37 h 49"/>
                <a:gd name="T24" fmla="*/ 40 w 48"/>
                <a:gd name="T25" fmla="*/ 42 h 49"/>
                <a:gd name="T26" fmla="*/ 36 w 48"/>
                <a:gd name="T27" fmla="*/ 44 h 49"/>
                <a:gd name="T28" fmla="*/ 33 w 48"/>
                <a:gd name="T29" fmla="*/ 46 h 49"/>
                <a:gd name="T30" fmla="*/ 28 w 48"/>
                <a:gd name="T31" fmla="*/ 47 h 49"/>
                <a:gd name="T32" fmla="*/ 24 w 48"/>
                <a:gd name="T33" fmla="*/ 49 h 49"/>
                <a:gd name="T34" fmla="*/ 19 w 48"/>
                <a:gd name="T35" fmla="*/ 47 h 49"/>
                <a:gd name="T36" fmla="*/ 14 w 48"/>
                <a:gd name="T37" fmla="*/ 46 h 49"/>
                <a:gd name="T38" fmla="*/ 10 w 48"/>
                <a:gd name="T39" fmla="*/ 44 h 49"/>
                <a:gd name="T40" fmla="*/ 6 w 48"/>
                <a:gd name="T41" fmla="*/ 42 h 49"/>
                <a:gd name="T42" fmla="*/ 4 w 48"/>
                <a:gd name="T43" fmla="*/ 37 h 49"/>
                <a:gd name="T44" fmla="*/ 2 w 48"/>
                <a:gd name="T45" fmla="*/ 34 h 49"/>
                <a:gd name="T46" fmla="*/ 0 w 48"/>
                <a:gd name="T47" fmla="*/ 29 h 49"/>
                <a:gd name="T48" fmla="*/ 0 w 48"/>
                <a:gd name="T49" fmla="*/ 24 h 49"/>
                <a:gd name="T50" fmla="*/ 0 w 48"/>
                <a:gd name="T51" fmla="*/ 20 h 49"/>
                <a:gd name="T52" fmla="*/ 2 w 48"/>
                <a:gd name="T53" fmla="*/ 15 h 49"/>
                <a:gd name="T54" fmla="*/ 4 w 48"/>
                <a:gd name="T55" fmla="*/ 11 h 49"/>
                <a:gd name="T56" fmla="*/ 6 w 48"/>
                <a:gd name="T57" fmla="*/ 7 h 49"/>
                <a:gd name="T58" fmla="*/ 10 w 48"/>
                <a:gd name="T59" fmla="*/ 5 h 49"/>
                <a:gd name="T60" fmla="*/ 14 w 48"/>
                <a:gd name="T61" fmla="*/ 2 h 49"/>
                <a:gd name="T62" fmla="*/ 19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8" y="1"/>
                  </a:lnTo>
                  <a:lnTo>
                    <a:pt x="33" y="2"/>
                  </a:lnTo>
                  <a:lnTo>
                    <a:pt x="36" y="5"/>
                  </a:lnTo>
                  <a:lnTo>
                    <a:pt x="40" y="7"/>
                  </a:lnTo>
                  <a:lnTo>
                    <a:pt x="43" y="11"/>
                  </a:lnTo>
                  <a:lnTo>
                    <a:pt x="46" y="15"/>
                  </a:lnTo>
                  <a:lnTo>
                    <a:pt x="47" y="20"/>
                  </a:lnTo>
                  <a:lnTo>
                    <a:pt x="48" y="24"/>
                  </a:lnTo>
                  <a:lnTo>
                    <a:pt x="47" y="29"/>
                  </a:lnTo>
                  <a:lnTo>
                    <a:pt x="46" y="34"/>
                  </a:lnTo>
                  <a:lnTo>
                    <a:pt x="43" y="37"/>
                  </a:lnTo>
                  <a:lnTo>
                    <a:pt x="40" y="42"/>
                  </a:lnTo>
                  <a:lnTo>
                    <a:pt x="36" y="44"/>
                  </a:lnTo>
                  <a:lnTo>
                    <a:pt x="33" y="46"/>
                  </a:lnTo>
                  <a:lnTo>
                    <a:pt x="28" y="47"/>
                  </a:lnTo>
                  <a:lnTo>
                    <a:pt x="24" y="49"/>
                  </a:lnTo>
                  <a:lnTo>
                    <a:pt x="19" y="47"/>
                  </a:lnTo>
                  <a:lnTo>
                    <a:pt x="14" y="46"/>
                  </a:lnTo>
                  <a:lnTo>
                    <a:pt x="10" y="44"/>
                  </a:lnTo>
                  <a:lnTo>
                    <a:pt x="6" y="42"/>
                  </a:lnTo>
                  <a:lnTo>
                    <a:pt x="4" y="37"/>
                  </a:lnTo>
                  <a:lnTo>
                    <a:pt x="2" y="34"/>
                  </a:lnTo>
                  <a:lnTo>
                    <a:pt x="0" y="29"/>
                  </a:lnTo>
                  <a:lnTo>
                    <a:pt x="0" y="24"/>
                  </a:lnTo>
                  <a:lnTo>
                    <a:pt x="0" y="20"/>
                  </a:lnTo>
                  <a:lnTo>
                    <a:pt x="2" y="15"/>
                  </a:lnTo>
                  <a:lnTo>
                    <a:pt x="4" y="11"/>
                  </a:lnTo>
                  <a:lnTo>
                    <a:pt x="6" y="7"/>
                  </a:lnTo>
                  <a:lnTo>
                    <a:pt x="10" y="5"/>
                  </a:lnTo>
                  <a:lnTo>
                    <a:pt x="14" y="2"/>
                  </a:lnTo>
                  <a:lnTo>
                    <a:pt x="19" y="1"/>
                  </a:lnTo>
                  <a:lnTo>
                    <a:pt x="24" y="0"/>
                  </a:lnTo>
                  <a:close/>
                </a:path>
              </a:pathLst>
            </a:custGeom>
            <a:noFill/>
            <a:ln w="9525">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484"/>
            <p:cNvSpPr>
              <a:spLocks/>
            </p:cNvSpPr>
            <p:nvPr/>
          </p:nvSpPr>
          <p:spPr bwMode="auto">
            <a:xfrm>
              <a:off x="7234236" y="2836171"/>
              <a:ext cx="11112" cy="11113"/>
            </a:xfrm>
            <a:custGeom>
              <a:avLst/>
              <a:gdLst>
                <a:gd name="T0" fmla="*/ 24 w 49"/>
                <a:gd name="T1" fmla="*/ 0 h 49"/>
                <a:gd name="T2" fmla="*/ 29 w 49"/>
                <a:gd name="T3" fmla="*/ 1 h 49"/>
                <a:gd name="T4" fmla="*/ 34 w 49"/>
                <a:gd name="T5" fmla="*/ 2 h 49"/>
                <a:gd name="T6" fmla="*/ 37 w 49"/>
                <a:gd name="T7" fmla="*/ 5 h 49"/>
                <a:gd name="T8" fmla="*/ 41 w 49"/>
                <a:gd name="T9" fmla="*/ 7 h 49"/>
                <a:gd name="T10" fmla="*/ 44 w 49"/>
                <a:gd name="T11" fmla="*/ 11 h 49"/>
                <a:gd name="T12" fmla="*/ 46 w 49"/>
                <a:gd name="T13" fmla="*/ 15 h 49"/>
                <a:gd name="T14" fmla="*/ 47 w 49"/>
                <a:gd name="T15" fmla="*/ 20 h 49"/>
                <a:gd name="T16" fmla="*/ 49 w 49"/>
                <a:gd name="T17" fmla="*/ 24 h 49"/>
                <a:gd name="T18" fmla="*/ 47 w 49"/>
                <a:gd name="T19" fmla="*/ 29 h 49"/>
                <a:gd name="T20" fmla="*/ 46 w 49"/>
                <a:gd name="T21" fmla="*/ 34 h 49"/>
                <a:gd name="T22" fmla="*/ 44 w 49"/>
                <a:gd name="T23" fmla="*/ 37 h 49"/>
                <a:gd name="T24" fmla="*/ 41 w 49"/>
                <a:gd name="T25" fmla="*/ 42 h 49"/>
                <a:gd name="T26" fmla="*/ 37 w 49"/>
                <a:gd name="T27" fmla="*/ 44 h 49"/>
                <a:gd name="T28" fmla="*/ 34 w 49"/>
                <a:gd name="T29" fmla="*/ 46 h 49"/>
                <a:gd name="T30" fmla="*/ 29 w 49"/>
                <a:gd name="T31" fmla="*/ 47 h 49"/>
                <a:gd name="T32" fmla="*/ 24 w 49"/>
                <a:gd name="T33" fmla="*/ 49 h 49"/>
                <a:gd name="T34" fmla="*/ 20 w 49"/>
                <a:gd name="T35" fmla="*/ 47 h 49"/>
                <a:gd name="T36" fmla="*/ 15 w 49"/>
                <a:gd name="T37" fmla="*/ 46 h 49"/>
                <a:gd name="T38" fmla="*/ 11 w 49"/>
                <a:gd name="T39" fmla="*/ 44 h 49"/>
                <a:gd name="T40" fmla="*/ 7 w 49"/>
                <a:gd name="T41" fmla="*/ 42 h 49"/>
                <a:gd name="T42" fmla="*/ 5 w 49"/>
                <a:gd name="T43" fmla="*/ 37 h 49"/>
                <a:gd name="T44" fmla="*/ 3 w 49"/>
                <a:gd name="T45" fmla="*/ 34 h 49"/>
                <a:gd name="T46" fmla="*/ 0 w 49"/>
                <a:gd name="T47" fmla="*/ 29 h 49"/>
                <a:gd name="T48" fmla="*/ 0 w 49"/>
                <a:gd name="T49" fmla="*/ 24 h 49"/>
                <a:gd name="T50" fmla="*/ 0 w 49"/>
                <a:gd name="T51" fmla="*/ 20 h 49"/>
                <a:gd name="T52" fmla="*/ 3 w 49"/>
                <a:gd name="T53" fmla="*/ 15 h 49"/>
                <a:gd name="T54" fmla="*/ 5 w 49"/>
                <a:gd name="T55" fmla="*/ 11 h 49"/>
                <a:gd name="T56" fmla="*/ 7 w 49"/>
                <a:gd name="T57" fmla="*/ 7 h 49"/>
                <a:gd name="T58" fmla="*/ 11 w 49"/>
                <a:gd name="T59" fmla="*/ 5 h 49"/>
                <a:gd name="T60" fmla="*/ 15 w 49"/>
                <a:gd name="T61" fmla="*/ 2 h 49"/>
                <a:gd name="T62" fmla="*/ 20 w 49"/>
                <a:gd name="T63" fmla="*/ 1 h 49"/>
                <a:gd name="T64" fmla="*/ 24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lnTo>
                    <a:pt x="29" y="1"/>
                  </a:lnTo>
                  <a:lnTo>
                    <a:pt x="34" y="2"/>
                  </a:lnTo>
                  <a:lnTo>
                    <a:pt x="37" y="5"/>
                  </a:lnTo>
                  <a:lnTo>
                    <a:pt x="41" y="7"/>
                  </a:lnTo>
                  <a:lnTo>
                    <a:pt x="44" y="11"/>
                  </a:lnTo>
                  <a:lnTo>
                    <a:pt x="46" y="15"/>
                  </a:lnTo>
                  <a:lnTo>
                    <a:pt x="47" y="20"/>
                  </a:lnTo>
                  <a:lnTo>
                    <a:pt x="49" y="24"/>
                  </a:lnTo>
                  <a:lnTo>
                    <a:pt x="47" y="29"/>
                  </a:lnTo>
                  <a:lnTo>
                    <a:pt x="46" y="34"/>
                  </a:lnTo>
                  <a:lnTo>
                    <a:pt x="44" y="37"/>
                  </a:lnTo>
                  <a:lnTo>
                    <a:pt x="41" y="42"/>
                  </a:lnTo>
                  <a:lnTo>
                    <a:pt x="37" y="44"/>
                  </a:lnTo>
                  <a:lnTo>
                    <a:pt x="34" y="46"/>
                  </a:lnTo>
                  <a:lnTo>
                    <a:pt x="29" y="47"/>
                  </a:lnTo>
                  <a:lnTo>
                    <a:pt x="24" y="49"/>
                  </a:lnTo>
                  <a:lnTo>
                    <a:pt x="20" y="47"/>
                  </a:lnTo>
                  <a:lnTo>
                    <a:pt x="15" y="46"/>
                  </a:lnTo>
                  <a:lnTo>
                    <a:pt x="11" y="44"/>
                  </a:lnTo>
                  <a:lnTo>
                    <a:pt x="7" y="42"/>
                  </a:lnTo>
                  <a:lnTo>
                    <a:pt x="5" y="37"/>
                  </a:lnTo>
                  <a:lnTo>
                    <a:pt x="3" y="34"/>
                  </a:lnTo>
                  <a:lnTo>
                    <a:pt x="0" y="29"/>
                  </a:lnTo>
                  <a:lnTo>
                    <a:pt x="0" y="24"/>
                  </a:lnTo>
                  <a:lnTo>
                    <a:pt x="0" y="20"/>
                  </a:lnTo>
                  <a:lnTo>
                    <a:pt x="3" y="15"/>
                  </a:lnTo>
                  <a:lnTo>
                    <a:pt x="5" y="11"/>
                  </a:lnTo>
                  <a:lnTo>
                    <a:pt x="7" y="7"/>
                  </a:lnTo>
                  <a:lnTo>
                    <a:pt x="11" y="5"/>
                  </a:lnTo>
                  <a:lnTo>
                    <a:pt x="15" y="2"/>
                  </a:lnTo>
                  <a:lnTo>
                    <a:pt x="20" y="1"/>
                  </a:lnTo>
                  <a:lnTo>
                    <a:pt x="24"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85"/>
            <p:cNvSpPr>
              <a:spLocks/>
            </p:cNvSpPr>
            <p:nvPr/>
          </p:nvSpPr>
          <p:spPr bwMode="auto">
            <a:xfrm>
              <a:off x="7234236" y="2836171"/>
              <a:ext cx="11112" cy="11113"/>
            </a:xfrm>
            <a:custGeom>
              <a:avLst/>
              <a:gdLst>
                <a:gd name="T0" fmla="*/ 24 w 49"/>
                <a:gd name="T1" fmla="*/ 0 h 49"/>
                <a:gd name="T2" fmla="*/ 29 w 49"/>
                <a:gd name="T3" fmla="*/ 1 h 49"/>
                <a:gd name="T4" fmla="*/ 34 w 49"/>
                <a:gd name="T5" fmla="*/ 2 h 49"/>
                <a:gd name="T6" fmla="*/ 37 w 49"/>
                <a:gd name="T7" fmla="*/ 5 h 49"/>
                <a:gd name="T8" fmla="*/ 41 w 49"/>
                <a:gd name="T9" fmla="*/ 7 h 49"/>
                <a:gd name="T10" fmla="*/ 44 w 49"/>
                <a:gd name="T11" fmla="*/ 11 h 49"/>
                <a:gd name="T12" fmla="*/ 46 w 49"/>
                <a:gd name="T13" fmla="*/ 15 h 49"/>
                <a:gd name="T14" fmla="*/ 47 w 49"/>
                <a:gd name="T15" fmla="*/ 20 h 49"/>
                <a:gd name="T16" fmla="*/ 49 w 49"/>
                <a:gd name="T17" fmla="*/ 24 h 49"/>
                <a:gd name="T18" fmla="*/ 47 w 49"/>
                <a:gd name="T19" fmla="*/ 29 h 49"/>
                <a:gd name="T20" fmla="*/ 46 w 49"/>
                <a:gd name="T21" fmla="*/ 34 h 49"/>
                <a:gd name="T22" fmla="*/ 44 w 49"/>
                <a:gd name="T23" fmla="*/ 37 h 49"/>
                <a:gd name="T24" fmla="*/ 41 w 49"/>
                <a:gd name="T25" fmla="*/ 42 h 49"/>
                <a:gd name="T26" fmla="*/ 37 w 49"/>
                <a:gd name="T27" fmla="*/ 44 h 49"/>
                <a:gd name="T28" fmla="*/ 34 w 49"/>
                <a:gd name="T29" fmla="*/ 46 h 49"/>
                <a:gd name="T30" fmla="*/ 29 w 49"/>
                <a:gd name="T31" fmla="*/ 47 h 49"/>
                <a:gd name="T32" fmla="*/ 24 w 49"/>
                <a:gd name="T33" fmla="*/ 49 h 49"/>
                <a:gd name="T34" fmla="*/ 20 w 49"/>
                <a:gd name="T35" fmla="*/ 47 h 49"/>
                <a:gd name="T36" fmla="*/ 15 w 49"/>
                <a:gd name="T37" fmla="*/ 46 h 49"/>
                <a:gd name="T38" fmla="*/ 11 w 49"/>
                <a:gd name="T39" fmla="*/ 44 h 49"/>
                <a:gd name="T40" fmla="*/ 7 w 49"/>
                <a:gd name="T41" fmla="*/ 42 h 49"/>
                <a:gd name="T42" fmla="*/ 5 w 49"/>
                <a:gd name="T43" fmla="*/ 37 h 49"/>
                <a:gd name="T44" fmla="*/ 3 w 49"/>
                <a:gd name="T45" fmla="*/ 34 h 49"/>
                <a:gd name="T46" fmla="*/ 0 w 49"/>
                <a:gd name="T47" fmla="*/ 29 h 49"/>
                <a:gd name="T48" fmla="*/ 0 w 49"/>
                <a:gd name="T49" fmla="*/ 24 h 49"/>
                <a:gd name="T50" fmla="*/ 0 w 49"/>
                <a:gd name="T51" fmla="*/ 20 h 49"/>
                <a:gd name="T52" fmla="*/ 3 w 49"/>
                <a:gd name="T53" fmla="*/ 15 h 49"/>
                <a:gd name="T54" fmla="*/ 5 w 49"/>
                <a:gd name="T55" fmla="*/ 11 h 49"/>
                <a:gd name="T56" fmla="*/ 7 w 49"/>
                <a:gd name="T57" fmla="*/ 7 h 49"/>
                <a:gd name="T58" fmla="*/ 11 w 49"/>
                <a:gd name="T59" fmla="*/ 5 h 49"/>
                <a:gd name="T60" fmla="*/ 15 w 49"/>
                <a:gd name="T61" fmla="*/ 2 h 49"/>
                <a:gd name="T62" fmla="*/ 20 w 49"/>
                <a:gd name="T63" fmla="*/ 1 h 49"/>
                <a:gd name="T64" fmla="*/ 24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lnTo>
                    <a:pt x="29" y="1"/>
                  </a:lnTo>
                  <a:lnTo>
                    <a:pt x="34" y="2"/>
                  </a:lnTo>
                  <a:lnTo>
                    <a:pt x="37" y="5"/>
                  </a:lnTo>
                  <a:lnTo>
                    <a:pt x="41" y="7"/>
                  </a:lnTo>
                  <a:lnTo>
                    <a:pt x="44" y="11"/>
                  </a:lnTo>
                  <a:lnTo>
                    <a:pt x="46" y="15"/>
                  </a:lnTo>
                  <a:lnTo>
                    <a:pt x="47" y="20"/>
                  </a:lnTo>
                  <a:lnTo>
                    <a:pt x="49" y="24"/>
                  </a:lnTo>
                  <a:lnTo>
                    <a:pt x="47" y="29"/>
                  </a:lnTo>
                  <a:lnTo>
                    <a:pt x="46" y="34"/>
                  </a:lnTo>
                  <a:lnTo>
                    <a:pt x="44" y="37"/>
                  </a:lnTo>
                  <a:lnTo>
                    <a:pt x="41" y="42"/>
                  </a:lnTo>
                  <a:lnTo>
                    <a:pt x="37" y="44"/>
                  </a:lnTo>
                  <a:lnTo>
                    <a:pt x="34" y="46"/>
                  </a:lnTo>
                  <a:lnTo>
                    <a:pt x="29" y="47"/>
                  </a:lnTo>
                  <a:lnTo>
                    <a:pt x="24" y="49"/>
                  </a:lnTo>
                  <a:lnTo>
                    <a:pt x="20" y="47"/>
                  </a:lnTo>
                  <a:lnTo>
                    <a:pt x="15" y="46"/>
                  </a:lnTo>
                  <a:lnTo>
                    <a:pt x="11" y="44"/>
                  </a:lnTo>
                  <a:lnTo>
                    <a:pt x="7" y="42"/>
                  </a:lnTo>
                  <a:lnTo>
                    <a:pt x="5" y="37"/>
                  </a:lnTo>
                  <a:lnTo>
                    <a:pt x="3" y="34"/>
                  </a:lnTo>
                  <a:lnTo>
                    <a:pt x="0" y="29"/>
                  </a:lnTo>
                  <a:lnTo>
                    <a:pt x="0" y="24"/>
                  </a:lnTo>
                  <a:lnTo>
                    <a:pt x="0" y="20"/>
                  </a:lnTo>
                  <a:lnTo>
                    <a:pt x="3" y="15"/>
                  </a:lnTo>
                  <a:lnTo>
                    <a:pt x="5" y="11"/>
                  </a:lnTo>
                  <a:lnTo>
                    <a:pt x="7" y="7"/>
                  </a:lnTo>
                  <a:lnTo>
                    <a:pt x="11" y="5"/>
                  </a:lnTo>
                  <a:lnTo>
                    <a:pt x="15" y="2"/>
                  </a:lnTo>
                  <a:lnTo>
                    <a:pt x="20" y="1"/>
                  </a:lnTo>
                  <a:lnTo>
                    <a:pt x="24"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486"/>
            <p:cNvSpPr>
              <a:spLocks/>
            </p:cNvSpPr>
            <p:nvPr/>
          </p:nvSpPr>
          <p:spPr bwMode="auto">
            <a:xfrm>
              <a:off x="7058023" y="2836171"/>
              <a:ext cx="11112" cy="11113"/>
            </a:xfrm>
            <a:custGeom>
              <a:avLst/>
              <a:gdLst>
                <a:gd name="T0" fmla="*/ 24 w 48"/>
                <a:gd name="T1" fmla="*/ 0 h 49"/>
                <a:gd name="T2" fmla="*/ 29 w 48"/>
                <a:gd name="T3" fmla="*/ 1 h 49"/>
                <a:gd name="T4" fmla="*/ 33 w 48"/>
                <a:gd name="T5" fmla="*/ 2 h 49"/>
                <a:gd name="T6" fmla="*/ 37 w 48"/>
                <a:gd name="T7" fmla="*/ 5 h 49"/>
                <a:gd name="T8" fmla="*/ 41 w 48"/>
                <a:gd name="T9" fmla="*/ 7 h 49"/>
                <a:gd name="T10" fmla="*/ 43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3 w 48"/>
                <a:gd name="T23" fmla="*/ 37 h 49"/>
                <a:gd name="T24" fmla="*/ 41 w 48"/>
                <a:gd name="T25" fmla="*/ 42 h 49"/>
                <a:gd name="T26" fmla="*/ 37 w 48"/>
                <a:gd name="T27" fmla="*/ 44 h 49"/>
                <a:gd name="T28" fmla="*/ 33 w 48"/>
                <a:gd name="T29" fmla="*/ 46 h 49"/>
                <a:gd name="T30" fmla="*/ 29 w 48"/>
                <a:gd name="T31" fmla="*/ 47 h 49"/>
                <a:gd name="T32" fmla="*/ 24 w 48"/>
                <a:gd name="T33" fmla="*/ 49 h 49"/>
                <a:gd name="T34" fmla="*/ 19 w 48"/>
                <a:gd name="T35" fmla="*/ 47 h 49"/>
                <a:gd name="T36" fmla="*/ 15 w 48"/>
                <a:gd name="T37" fmla="*/ 46 h 49"/>
                <a:gd name="T38" fmla="*/ 10 w 48"/>
                <a:gd name="T39" fmla="*/ 44 h 49"/>
                <a:gd name="T40" fmla="*/ 7 w 48"/>
                <a:gd name="T41" fmla="*/ 42 h 49"/>
                <a:gd name="T42" fmla="*/ 4 w 48"/>
                <a:gd name="T43" fmla="*/ 37 h 49"/>
                <a:gd name="T44" fmla="*/ 2 w 48"/>
                <a:gd name="T45" fmla="*/ 34 h 49"/>
                <a:gd name="T46" fmla="*/ 1 w 48"/>
                <a:gd name="T47" fmla="*/ 29 h 49"/>
                <a:gd name="T48" fmla="*/ 0 w 48"/>
                <a:gd name="T49" fmla="*/ 24 h 49"/>
                <a:gd name="T50" fmla="*/ 1 w 48"/>
                <a:gd name="T51" fmla="*/ 20 h 49"/>
                <a:gd name="T52" fmla="*/ 2 w 48"/>
                <a:gd name="T53" fmla="*/ 15 h 49"/>
                <a:gd name="T54" fmla="*/ 4 w 48"/>
                <a:gd name="T55" fmla="*/ 11 h 49"/>
                <a:gd name="T56" fmla="*/ 7 w 48"/>
                <a:gd name="T57" fmla="*/ 7 h 49"/>
                <a:gd name="T58" fmla="*/ 10 w 48"/>
                <a:gd name="T59" fmla="*/ 5 h 49"/>
                <a:gd name="T60" fmla="*/ 15 w 48"/>
                <a:gd name="T61" fmla="*/ 2 h 49"/>
                <a:gd name="T62" fmla="*/ 19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9" y="1"/>
                  </a:lnTo>
                  <a:lnTo>
                    <a:pt x="33" y="2"/>
                  </a:lnTo>
                  <a:lnTo>
                    <a:pt x="37" y="5"/>
                  </a:lnTo>
                  <a:lnTo>
                    <a:pt x="41" y="7"/>
                  </a:lnTo>
                  <a:lnTo>
                    <a:pt x="43" y="11"/>
                  </a:lnTo>
                  <a:lnTo>
                    <a:pt x="46" y="15"/>
                  </a:lnTo>
                  <a:lnTo>
                    <a:pt x="47" y="20"/>
                  </a:lnTo>
                  <a:lnTo>
                    <a:pt x="48" y="24"/>
                  </a:lnTo>
                  <a:lnTo>
                    <a:pt x="47" y="29"/>
                  </a:lnTo>
                  <a:lnTo>
                    <a:pt x="46" y="34"/>
                  </a:lnTo>
                  <a:lnTo>
                    <a:pt x="43" y="37"/>
                  </a:lnTo>
                  <a:lnTo>
                    <a:pt x="41" y="42"/>
                  </a:lnTo>
                  <a:lnTo>
                    <a:pt x="37" y="44"/>
                  </a:lnTo>
                  <a:lnTo>
                    <a:pt x="33" y="46"/>
                  </a:lnTo>
                  <a:lnTo>
                    <a:pt x="29" y="47"/>
                  </a:lnTo>
                  <a:lnTo>
                    <a:pt x="24" y="49"/>
                  </a:lnTo>
                  <a:lnTo>
                    <a:pt x="19" y="47"/>
                  </a:lnTo>
                  <a:lnTo>
                    <a:pt x="15" y="46"/>
                  </a:lnTo>
                  <a:lnTo>
                    <a:pt x="10" y="44"/>
                  </a:lnTo>
                  <a:lnTo>
                    <a:pt x="7" y="42"/>
                  </a:lnTo>
                  <a:lnTo>
                    <a:pt x="4" y="37"/>
                  </a:lnTo>
                  <a:lnTo>
                    <a:pt x="2" y="34"/>
                  </a:lnTo>
                  <a:lnTo>
                    <a:pt x="1" y="29"/>
                  </a:lnTo>
                  <a:lnTo>
                    <a:pt x="0" y="24"/>
                  </a:lnTo>
                  <a:lnTo>
                    <a:pt x="1" y="20"/>
                  </a:lnTo>
                  <a:lnTo>
                    <a:pt x="2" y="15"/>
                  </a:lnTo>
                  <a:lnTo>
                    <a:pt x="4" y="11"/>
                  </a:lnTo>
                  <a:lnTo>
                    <a:pt x="7" y="7"/>
                  </a:lnTo>
                  <a:lnTo>
                    <a:pt x="10" y="5"/>
                  </a:lnTo>
                  <a:lnTo>
                    <a:pt x="15" y="2"/>
                  </a:lnTo>
                  <a:lnTo>
                    <a:pt x="19" y="1"/>
                  </a:lnTo>
                  <a:lnTo>
                    <a:pt x="24" y="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87"/>
            <p:cNvSpPr>
              <a:spLocks/>
            </p:cNvSpPr>
            <p:nvPr/>
          </p:nvSpPr>
          <p:spPr bwMode="auto">
            <a:xfrm>
              <a:off x="7058023" y="2836171"/>
              <a:ext cx="11112" cy="11113"/>
            </a:xfrm>
            <a:custGeom>
              <a:avLst/>
              <a:gdLst>
                <a:gd name="T0" fmla="*/ 24 w 48"/>
                <a:gd name="T1" fmla="*/ 0 h 49"/>
                <a:gd name="T2" fmla="*/ 29 w 48"/>
                <a:gd name="T3" fmla="*/ 1 h 49"/>
                <a:gd name="T4" fmla="*/ 33 w 48"/>
                <a:gd name="T5" fmla="*/ 2 h 49"/>
                <a:gd name="T6" fmla="*/ 37 w 48"/>
                <a:gd name="T7" fmla="*/ 5 h 49"/>
                <a:gd name="T8" fmla="*/ 41 w 48"/>
                <a:gd name="T9" fmla="*/ 7 h 49"/>
                <a:gd name="T10" fmla="*/ 43 w 48"/>
                <a:gd name="T11" fmla="*/ 11 h 49"/>
                <a:gd name="T12" fmla="*/ 46 w 48"/>
                <a:gd name="T13" fmla="*/ 15 h 49"/>
                <a:gd name="T14" fmla="*/ 47 w 48"/>
                <a:gd name="T15" fmla="*/ 20 h 49"/>
                <a:gd name="T16" fmla="*/ 48 w 48"/>
                <a:gd name="T17" fmla="*/ 24 h 49"/>
                <a:gd name="T18" fmla="*/ 47 w 48"/>
                <a:gd name="T19" fmla="*/ 29 h 49"/>
                <a:gd name="T20" fmla="*/ 46 w 48"/>
                <a:gd name="T21" fmla="*/ 34 h 49"/>
                <a:gd name="T22" fmla="*/ 43 w 48"/>
                <a:gd name="T23" fmla="*/ 37 h 49"/>
                <a:gd name="T24" fmla="*/ 41 w 48"/>
                <a:gd name="T25" fmla="*/ 42 h 49"/>
                <a:gd name="T26" fmla="*/ 37 w 48"/>
                <a:gd name="T27" fmla="*/ 44 h 49"/>
                <a:gd name="T28" fmla="*/ 33 w 48"/>
                <a:gd name="T29" fmla="*/ 46 h 49"/>
                <a:gd name="T30" fmla="*/ 29 w 48"/>
                <a:gd name="T31" fmla="*/ 47 h 49"/>
                <a:gd name="T32" fmla="*/ 24 w 48"/>
                <a:gd name="T33" fmla="*/ 49 h 49"/>
                <a:gd name="T34" fmla="*/ 19 w 48"/>
                <a:gd name="T35" fmla="*/ 47 h 49"/>
                <a:gd name="T36" fmla="*/ 15 w 48"/>
                <a:gd name="T37" fmla="*/ 46 h 49"/>
                <a:gd name="T38" fmla="*/ 10 w 48"/>
                <a:gd name="T39" fmla="*/ 44 h 49"/>
                <a:gd name="T40" fmla="*/ 7 w 48"/>
                <a:gd name="T41" fmla="*/ 42 h 49"/>
                <a:gd name="T42" fmla="*/ 4 w 48"/>
                <a:gd name="T43" fmla="*/ 37 h 49"/>
                <a:gd name="T44" fmla="*/ 2 w 48"/>
                <a:gd name="T45" fmla="*/ 34 h 49"/>
                <a:gd name="T46" fmla="*/ 1 w 48"/>
                <a:gd name="T47" fmla="*/ 29 h 49"/>
                <a:gd name="T48" fmla="*/ 0 w 48"/>
                <a:gd name="T49" fmla="*/ 24 h 49"/>
                <a:gd name="T50" fmla="*/ 1 w 48"/>
                <a:gd name="T51" fmla="*/ 20 h 49"/>
                <a:gd name="T52" fmla="*/ 2 w 48"/>
                <a:gd name="T53" fmla="*/ 15 h 49"/>
                <a:gd name="T54" fmla="*/ 4 w 48"/>
                <a:gd name="T55" fmla="*/ 11 h 49"/>
                <a:gd name="T56" fmla="*/ 7 w 48"/>
                <a:gd name="T57" fmla="*/ 7 h 49"/>
                <a:gd name="T58" fmla="*/ 10 w 48"/>
                <a:gd name="T59" fmla="*/ 5 h 49"/>
                <a:gd name="T60" fmla="*/ 15 w 48"/>
                <a:gd name="T61" fmla="*/ 2 h 49"/>
                <a:gd name="T62" fmla="*/ 19 w 48"/>
                <a:gd name="T63" fmla="*/ 1 h 49"/>
                <a:gd name="T64" fmla="*/ 24 w 48"/>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9">
                  <a:moveTo>
                    <a:pt x="24" y="0"/>
                  </a:moveTo>
                  <a:lnTo>
                    <a:pt x="29" y="1"/>
                  </a:lnTo>
                  <a:lnTo>
                    <a:pt x="33" y="2"/>
                  </a:lnTo>
                  <a:lnTo>
                    <a:pt x="37" y="5"/>
                  </a:lnTo>
                  <a:lnTo>
                    <a:pt x="41" y="7"/>
                  </a:lnTo>
                  <a:lnTo>
                    <a:pt x="43" y="11"/>
                  </a:lnTo>
                  <a:lnTo>
                    <a:pt x="46" y="15"/>
                  </a:lnTo>
                  <a:lnTo>
                    <a:pt x="47" y="20"/>
                  </a:lnTo>
                  <a:lnTo>
                    <a:pt x="48" y="24"/>
                  </a:lnTo>
                  <a:lnTo>
                    <a:pt x="47" y="29"/>
                  </a:lnTo>
                  <a:lnTo>
                    <a:pt x="46" y="34"/>
                  </a:lnTo>
                  <a:lnTo>
                    <a:pt x="43" y="37"/>
                  </a:lnTo>
                  <a:lnTo>
                    <a:pt x="41" y="42"/>
                  </a:lnTo>
                  <a:lnTo>
                    <a:pt x="37" y="44"/>
                  </a:lnTo>
                  <a:lnTo>
                    <a:pt x="33" y="46"/>
                  </a:lnTo>
                  <a:lnTo>
                    <a:pt x="29" y="47"/>
                  </a:lnTo>
                  <a:lnTo>
                    <a:pt x="24" y="49"/>
                  </a:lnTo>
                  <a:lnTo>
                    <a:pt x="19" y="47"/>
                  </a:lnTo>
                  <a:lnTo>
                    <a:pt x="15" y="46"/>
                  </a:lnTo>
                  <a:lnTo>
                    <a:pt x="10" y="44"/>
                  </a:lnTo>
                  <a:lnTo>
                    <a:pt x="7" y="42"/>
                  </a:lnTo>
                  <a:lnTo>
                    <a:pt x="4" y="37"/>
                  </a:lnTo>
                  <a:lnTo>
                    <a:pt x="2" y="34"/>
                  </a:lnTo>
                  <a:lnTo>
                    <a:pt x="1" y="29"/>
                  </a:lnTo>
                  <a:lnTo>
                    <a:pt x="0" y="24"/>
                  </a:lnTo>
                  <a:lnTo>
                    <a:pt x="1" y="20"/>
                  </a:lnTo>
                  <a:lnTo>
                    <a:pt x="2" y="15"/>
                  </a:lnTo>
                  <a:lnTo>
                    <a:pt x="4" y="11"/>
                  </a:lnTo>
                  <a:lnTo>
                    <a:pt x="7" y="7"/>
                  </a:lnTo>
                  <a:lnTo>
                    <a:pt x="10" y="5"/>
                  </a:lnTo>
                  <a:lnTo>
                    <a:pt x="15" y="2"/>
                  </a:lnTo>
                  <a:lnTo>
                    <a:pt x="19" y="1"/>
                  </a:lnTo>
                  <a:lnTo>
                    <a:pt x="24" y="0"/>
                  </a:lnTo>
                  <a:close/>
                </a:path>
              </a:pathLst>
            </a:custGeom>
            <a:noFill/>
            <a:ln w="9525">
              <a:solidFill>
                <a:srgbClr val="9698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488"/>
            <p:cNvSpPr>
              <a:spLocks noChangeShapeType="1"/>
            </p:cNvSpPr>
            <p:nvPr/>
          </p:nvSpPr>
          <p:spPr bwMode="auto">
            <a:xfrm>
              <a:off x="6764336"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489"/>
            <p:cNvSpPr>
              <a:spLocks noChangeShapeType="1"/>
            </p:cNvSpPr>
            <p:nvPr/>
          </p:nvSpPr>
          <p:spPr bwMode="auto">
            <a:xfrm flipV="1">
              <a:off x="6764336" y="2806009"/>
              <a:ext cx="69850" cy="69850"/>
            </a:xfrm>
            <a:prstGeom prst="line">
              <a:avLst/>
            </a:prstGeom>
            <a:noFill/>
            <a:ln w="9525">
              <a:solidFill>
                <a:srgbClr val="3734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490"/>
            <p:cNvSpPr>
              <a:spLocks noChangeShapeType="1"/>
            </p:cNvSpPr>
            <p:nvPr/>
          </p:nvSpPr>
          <p:spPr bwMode="auto">
            <a:xfrm flipV="1">
              <a:off x="6851649"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491"/>
            <p:cNvSpPr>
              <a:spLocks noChangeShapeType="1"/>
            </p:cNvSpPr>
            <p:nvPr/>
          </p:nvSpPr>
          <p:spPr bwMode="auto">
            <a:xfrm>
              <a:off x="6851649" y="2806009"/>
              <a:ext cx="71437"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92"/>
            <p:cNvSpPr>
              <a:spLocks noChangeShapeType="1"/>
            </p:cNvSpPr>
            <p:nvPr/>
          </p:nvSpPr>
          <p:spPr bwMode="auto">
            <a:xfrm>
              <a:off x="7380286"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93"/>
            <p:cNvSpPr>
              <a:spLocks noChangeShapeType="1"/>
            </p:cNvSpPr>
            <p:nvPr/>
          </p:nvSpPr>
          <p:spPr bwMode="auto">
            <a:xfrm flipH="1">
              <a:off x="7380286" y="2806009"/>
              <a:ext cx="69850" cy="69850"/>
            </a:xfrm>
            <a:prstGeom prst="line">
              <a:avLst/>
            </a:prstGeom>
            <a:noFill/>
            <a:ln w="9525">
              <a:solidFill>
                <a:srgbClr val="9698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02" name="Group 601"/>
            <p:cNvGrpSpPr/>
            <p:nvPr/>
          </p:nvGrpSpPr>
          <p:grpSpPr>
            <a:xfrm>
              <a:off x="7446536" y="1547046"/>
              <a:ext cx="1245469" cy="574678"/>
              <a:chOff x="1917027" y="3900484"/>
              <a:chExt cx="1245469" cy="574678"/>
            </a:xfrm>
          </p:grpSpPr>
          <p:sp>
            <p:nvSpPr>
              <p:cNvPr id="587" name="Rectangle 334"/>
              <p:cNvSpPr>
                <a:spLocks noChangeArrowheads="1"/>
              </p:cNvSpPr>
              <p:nvPr/>
            </p:nvSpPr>
            <p:spPr bwMode="auto">
              <a:xfrm>
                <a:off x="1917027" y="3906491"/>
                <a:ext cx="1245469" cy="568671"/>
              </a:xfrm>
              <a:prstGeom prst="rect">
                <a:avLst/>
              </a:prstGeom>
              <a:solidFill>
                <a:srgbClr val="FFFFFF"/>
              </a:solidFill>
              <a:ln w="7938">
                <a:solidFill>
                  <a:srgbClr val="3734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 name="Line 527"/>
              <p:cNvSpPr>
                <a:spLocks noChangeShapeType="1"/>
              </p:cNvSpPr>
              <p:nvPr/>
            </p:nvSpPr>
            <p:spPr bwMode="auto">
              <a:xfrm>
                <a:off x="2541765" y="4006609"/>
                <a:ext cx="56666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Rectangle 529"/>
              <p:cNvSpPr>
                <a:spLocks noChangeArrowheads="1"/>
              </p:cNvSpPr>
              <p:nvPr/>
            </p:nvSpPr>
            <p:spPr bwMode="auto">
              <a:xfrm>
                <a:off x="2029254" y="3900484"/>
                <a:ext cx="4889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Times New Roman" pitchFamily="18" charset="0"/>
                    <a:cs typeface="Arial" pitchFamily="34" charset="0"/>
                  </a:rPr>
                  <a:t>dB</a:t>
                </a:r>
                <a:r>
                  <a:rPr kumimoji="0" lang="en-US" altLang="en-US" sz="1400" b="0" i="0" u="none" strike="noStrike" cap="none" normalizeH="0" baseline="-25000" dirty="0" err="1">
                    <a:ln>
                      <a:noFill/>
                    </a:ln>
                    <a:solidFill>
                      <a:srgbClr val="000000"/>
                    </a:solidFill>
                    <a:effectLst/>
                    <a:latin typeface="Times New Roman" pitchFamily="18" charset="0"/>
                    <a:cs typeface="Arial" pitchFamily="34" charset="0"/>
                  </a:rPr>
                  <a:t>x</a:t>
                </a:r>
                <a:r>
                  <a:rPr kumimoji="0" lang="en-US" altLang="en-US" sz="1400" b="0" i="0" u="none" strike="noStrike" cap="none" normalizeH="0" baseline="0" dirty="0">
                    <a:ln>
                      <a:noFill/>
                    </a:ln>
                    <a:solidFill>
                      <a:srgbClr val="000000"/>
                    </a:solidFill>
                    <a:effectLst/>
                    <a:latin typeface="Times New Roman" pitchFamily="18" charset="0"/>
                    <a:cs typeface="Arial" pitchFamily="34" charset="0"/>
                  </a:rPr>
                  <a:t>/</a:t>
                </a:r>
                <a:r>
                  <a:rPr kumimoji="0" lang="en-US" altLang="en-US" sz="1400" b="0" i="0" u="none" strike="noStrike" cap="none" normalizeH="0" baseline="0" dirty="0" err="1">
                    <a:ln>
                      <a:noFill/>
                    </a:ln>
                    <a:solidFill>
                      <a:srgbClr val="000000"/>
                    </a:solidFill>
                    <a:effectLst/>
                    <a:latin typeface="Times New Roman" pitchFamily="18" charset="0"/>
                    <a:cs typeface="Arial" pitchFamily="34" charset="0"/>
                  </a:rPr>
                  <a:t>dz</a:t>
                </a:r>
                <a:endParaRPr kumimoji="0" lang="en-US" altLang="en-US" sz="1400" b="0" i="0" u="none" strike="noStrike" cap="none" normalizeH="0" baseline="-25000" dirty="0">
                  <a:ln>
                    <a:noFill/>
                  </a:ln>
                  <a:solidFill>
                    <a:schemeClr val="tx1"/>
                  </a:solidFill>
                  <a:effectLst/>
                  <a:cs typeface="Arial" pitchFamily="34" charset="0"/>
                </a:endParaRPr>
              </a:p>
            </p:txBody>
          </p:sp>
          <p:sp>
            <p:nvSpPr>
              <p:cNvPr id="600" name="Line 532"/>
              <p:cNvSpPr>
                <a:spLocks noChangeShapeType="1"/>
              </p:cNvSpPr>
              <p:nvPr/>
            </p:nvSpPr>
            <p:spPr bwMode="auto">
              <a:xfrm>
                <a:off x="2541765" y="4351016"/>
                <a:ext cx="566669" cy="0"/>
              </a:xfrm>
              <a:prstGeom prst="line">
                <a:avLst/>
              </a:prstGeom>
              <a:noFill/>
              <a:ln w="476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1" name="Rectangle 533"/>
              <p:cNvSpPr>
                <a:spLocks noChangeArrowheads="1"/>
              </p:cNvSpPr>
              <p:nvPr/>
            </p:nvSpPr>
            <p:spPr bwMode="auto">
              <a:xfrm>
                <a:off x="2030530" y="4242888"/>
                <a:ext cx="5097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FF0000"/>
                    </a:solidFill>
                    <a:effectLst/>
                    <a:latin typeface="Times New Roman" pitchFamily="18" charset="0"/>
                    <a:cs typeface="Arial" pitchFamily="34" charset="0"/>
                  </a:rPr>
                  <a:t>dBz</a:t>
                </a:r>
                <a:r>
                  <a:rPr kumimoji="0" lang="en-US" altLang="en-US" sz="1400" b="0" i="0" u="none" strike="noStrike" cap="none" normalizeH="0" baseline="0" dirty="0">
                    <a:ln>
                      <a:noFill/>
                    </a:ln>
                    <a:solidFill>
                      <a:srgbClr val="FF0000"/>
                    </a:solidFill>
                    <a:effectLst/>
                    <a:latin typeface="Times New Roman" pitchFamily="18" charset="0"/>
                    <a:cs typeface="Arial" pitchFamily="34" charset="0"/>
                  </a:rPr>
                  <a:t>/</a:t>
                </a:r>
                <a:r>
                  <a:rPr kumimoji="0" lang="en-US" altLang="en-US" sz="1400" b="0" i="0" u="none" strike="noStrike" cap="none" normalizeH="0" baseline="0" dirty="0" err="1">
                    <a:ln>
                      <a:noFill/>
                    </a:ln>
                    <a:solidFill>
                      <a:srgbClr val="FF0000"/>
                    </a:solidFill>
                    <a:effectLst/>
                    <a:latin typeface="Times New Roman" pitchFamily="18" charset="0"/>
                    <a:cs typeface="Arial" pitchFamily="34" charset="0"/>
                  </a:rPr>
                  <a:t>dz</a:t>
                </a:r>
                <a:endParaRPr kumimoji="0" lang="en-US" altLang="en-US" sz="1400" b="0" i="0" u="none" strike="noStrike" cap="none" normalizeH="0" baseline="0" dirty="0">
                  <a:ln>
                    <a:noFill/>
                  </a:ln>
                  <a:solidFill>
                    <a:schemeClr val="tx1"/>
                  </a:solidFill>
                  <a:effectLst/>
                  <a:cs typeface="Arial" pitchFamily="34" charset="0"/>
                </a:endParaRPr>
              </a:p>
            </p:txBody>
          </p:sp>
        </p:grpSp>
        <p:cxnSp>
          <p:nvCxnSpPr>
            <p:cNvPr id="5" name="Straight Arrow Connector 4"/>
            <p:cNvCxnSpPr/>
            <p:nvPr/>
          </p:nvCxnSpPr>
          <p:spPr>
            <a:xfrm>
              <a:off x="6239014" y="1192676"/>
              <a:ext cx="4623" cy="6858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5862637" y="1181192"/>
                  <a:ext cx="475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a:rPr>
                            </m:ctrlPr>
                          </m:sSubPr>
                          <m:e>
                            <m:r>
                              <a:rPr lang="en-US" i="1" dirty="0">
                                <a:latin typeface="Cambria Math"/>
                                <a:ea typeface="Cambria Math"/>
                              </a:rPr>
                              <m:t>𝛽</m:t>
                            </m:r>
                          </m:e>
                          <m:sub>
                            <m:r>
                              <a:rPr lang="en-US" i="1" dirty="0">
                                <a:latin typeface="Cambria Math"/>
                                <a:ea typeface="Cambria Math"/>
                              </a:rPr>
                              <m:t>𝑥</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62637" y="1181192"/>
                  <a:ext cx="475771" cy="369332"/>
                </a:xfrm>
                <a:prstGeom prst="rect">
                  <a:avLst/>
                </a:prstGeom>
                <a:blipFill>
                  <a:blip r:embed="rId5"/>
                  <a:stretch>
                    <a:fillRect b="-13333"/>
                  </a:stretch>
                </a:blipFill>
              </p:spPr>
              <p:txBody>
                <a:bodyPr/>
                <a:lstStyle/>
                <a:p>
                  <a:r>
                    <a:rPr lang="en-US">
                      <a:noFill/>
                    </a:rPr>
                    <a:t> </a:t>
                  </a:r>
                </a:p>
              </p:txBody>
            </p:sp>
          </mc:Fallback>
        </mc:AlternateContent>
        <p:cxnSp>
          <p:nvCxnSpPr>
            <p:cNvPr id="520" name="Straight Arrow Connector 519"/>
            <p:cNvCxnSpPr/>
            <p:nvPr/>
          </p:nvCxnSpPr>
          <p:spPr>
            <a:xfrm>
              <a:off x="6239014" y="3161186"/>
              <a:ext cx="4623" cy="6858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1" name="Rectangle 520"/>
                <p:cNvSpPr/>
                <p:nvPr/>
              </p:nvSpPr>
              <p:spPr>
                <a:xfrm>
                  <a:off x="5786437" y="3149702"/>
                  <a:ext cx="483016" cy="376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ea typeface="Cambria Math"/>
                              </a:rPr>
                            </m:ctrlPr>
                          </m:accPr>
                          <m:e>
                            <m:sSub>
                              <m:sSubPr>
                                <m:ctrlPr>
                                  <a:rPr lang="en-US" i="1" dirty="0">
                                    <a:latin typeface="Cambria Math" panose="02040503050406030204" pitchFamily="18" charset="0"/>
                                    <a:ea typeface="Cambria Math"/>
                                  </a:rPr>
                                </m:ctrlPr>
                              </m:sSubPr>
                              <m:e>
                                <m:r>
                                  <a:rPr lang="en-US" i="1" dirty="0">
                                    <a:latin typeface="Cambria Math"/>
                                    <a:ea typeface="Cambria Math"/>
                                  </a:rPr>
                                  <m:t>𝐵</m:t>
                                </m:r>
                              </m:e>
                              <m:sub>
                                <m:r>
                                  <a:rPr lang="en-US" i="1" dirty="0">
                                    <a:latin typeface="Cambria Math"/>
                                    <a:ea typeface="Cambria Math"/>
                                  </a:rPr>
                                  <m:t>𝑥</m:t>
                                </m:r>
                              </m:sub>
                            </m:sSub>
                          </m:e>
                        </m:acc>
                      </m:oMath>
                    </m:oMathPara>
                  </a14:m>
                  <a:endParaRPr lang="en-US" dirty="0"/>
                </a:p>
              </p:txBody>
            </p:sp>
          </mc:Choice>
          <mc:Fallback xmlns="">
            <p:sp>
              <p:nvSpPr>
                <p:cNvPr id="521" name="Rectangle 520"/>
                <p:cNvSpPr>
                  <a:spLocks noRot="1" noChangeAspect="1" noMove="1" noResize="1" noEditPoints="1" noAdjustHandles="1" noChangeArrowheads="1" noChangeShapeType="1" noTextEdit="1"/>
                </p:cNvSpPr>
                <p:nvPr/>
              </p:nvSpPr>
              <p:spPr>
                <a:xfrm>
                  <a:off x="5786437" y="3149702"/>
                  <a:ext cx="483016" cy="376513"/>
                </a:xfrm>
                <a:prstGeom prst="rect">
                  <a:avLst/>
                </a:prstGeom>
                <a:blipFill>
                  <a:blip r:embed="rId6"/>
                  <a:stretch>
                    <a:fillRect t="-1639" r="-379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Object 8"/>
              <p:cNvSpPr txBox="1"/>
              <p:nvPr/>
            </p:nvSpPr>
            <p:spPr bwMode="auto">
              <a:xfrm>
                <a:off x="222250" y="5143500"/>
                <a:ext cx="6181723" cy="7239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ℏ</m:t>
                              </m:r>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m:rPr>
                                  <m:sty m:val="p"/>
                                </m:rPr>
                                <a:rPr lang="en-US" i="0">
                                  <a:solidFill>
                                    <a:srgbClr val="000000"/>
                                  </a:solidFill>
                                  <a:latin typeface="Cambria Math" panose="02040503050406030204" pitchFamily="18" charset="0"/>
                                </a:rPr>
                                <m:t>n</m:t>
                              </m:r>
                            </m:sub>
                          </m:sSub>
                        </m:den>
                      </m:f>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𝑧</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m:rPr>
                              <m:sty m:val="p"/>
                            </m:rPr>
                            <a:rPr lang="en-US" i="0">
                              <a:solidFill>
                                <a:srgbClr val="000000"/>
                              </a:solidFill>
                              <a:latin typeface="Cambria Math" panose="02040503050406030204" pitchFamily="18" charset="0"/>
                            </a:rPr>
                            <m:t>n</m:t>
                          </m:r>
                        </m:sub>
                      </m:sSub>
                      <m:r>
                        <a:rPr lang="en-US" i="1">
                          <a:solidFill>
                            <a:srgbClr val="000000"/>
                          </a:solidFill>
                          <a:latin typeface="Cambria Math" panose="02040503050406030204" pitchFamily="18" charset="0"/>
                        </a:rPr>
                        <m:t>𝑔𝑧</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m:rPr>
                                      <m:sty m:val="p"/>
                                    </m:rPr>
                                    <a:rPr lang="en-US" i="0">
                                      <a:solidFill>
                                        <a:srgbClr val="000000"/>
                                      </a:solidFill>
                                      <a:latin typeface="Cambria Math" panose="02040503050406030204" pitchFamily="18" charset="0"/>
                                    </a:rPr>
                                    <m:t>n</m:t>
                                  </m:r>
                                </m:sub>
                              </m:sSub>
                            </m:e>
                          </m:acc>
                        </m:e>
                      </m:d>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Sub>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𝑥</m:t>
                                  </m:r>
                                </m:sub>
                              </m:sSub>
                            </m:e>
                          </m:acc>
                        </m:num>
                        <m:den>
                          <m:r>
                            <a:rPr lang="en-US" i="1">
                              <a:solidFill>
                                <a:srgbClr val="000000"/>
                              </a:solidFill>
                              <a:latin typeface="Cambria Math" panose="02040503050406030204" pitchFamily="18" charset="0"/>
                            </a:rPr>
                            <m:t>2</m:t>
                          </m:r>
                        </m:den>
                      </m:f>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oscillating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terms</m:t>
                      </m:r>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222250" y="5143500"/>
                <a:ext cx="6181723" cy="72390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2" name="TextBox 521"/>
              <p:cNvSpPr txBox="1"/>
              <p:nvPr/>
            </p:nvSpPr>
            <p:spPr>
              <a:xfrm>
                <a:off x="155602" y="5802393"/>
                <a:ext cx="8815358" cy="1005340"/>
              </a:xfrm>
              <a:prstGeom prst="rect">
                <a:avLst/>
              </a:prstGeom>
              <a:noFill/>
            </p:spPr>
            <p:txBody>
              <a:bodyPr wrap="square" rtlCol="0">
                <a:spAutoFit/>
              </a:bodyPr>
              <a:lstStyle/>
              <a:p>
                <a:r>
                  <a:rPr lang="en-US" dirty="0"/>
                  <a:t>Solutions are similar to before, but wave function and energy levels are shifted through:</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𝑔</m:t>
                          </m:r>
                          <m:r>
                            <a:rPr lang="en-US" b="0" i="1" smtClean="0">
                              <a:latin typeface="Cambria Math"/>
                              <a:ea typeface="Cambria Math"/>
                            </a:rPr>
                            <m:t>→</m:t>
                          </m:r>
                          <m:r>
                            <a:rPr lang="en-US" b="0" i="1" smtClean="0">
                              <a:latin typeface="Cambria Math"/>
                            </a:rPr>
                            <m:t>𝑔</m:t>
                          </m:r>
                        </m:e>
                        <m:sub>
                          <m:r>
                            <a:rPr lang="en-US" i="1" smtClean="0">
                              <a:latin typeface="Cambria Math"/>
                              <a:ea typeface="Cambria Math"/>
                            </a:rPr>
                            <m:t>±</m:t>
                          </m:r>
                        </m:sub>
                      </m:sSub>
                      <m:r>
                        <a:rPr lang="en-US" b="0" i="1" smtClean="0">
                          <a:latin typeface="Cambria Math"/>
                        </a:rPr>
                        <m:t>=</m:t>
                      </m:r>
                      <m:r>
                        <a:rPr lang="en-US" b="0" i="1" smtClean="0">
                          <a:latin typeface="Cambria Math"/>
                        </a:rPr>
                        <m:t>𝑔</m:t>
                      </m:r>
                      <m:r>
                        <a:rPr lang="en-US" b="0" i="1" smtClean="0">
                          <a:latin typeface="Cambria Math"/>
                          <a:ea typeface="Cambria Math"/>
                        </a:rPr>
                        <m:t>±</m:t>
                      </m:r>
                      <m:f>
                        <m:fPr>
                          <m:ctrlPr>
                            <a:rPr lang="en-US" b="0" i="1" smtClean="0">
                              <a:latin typeface="Cambria Math" panose="02040503050406030204" pitchFamily="18" charset="0"/>
                              <a:ea typeface="Cambria Math"/>
                            </a:rPr>
                          </m:ctrlPr>
                        </m:fPr>
                        <m:num>
                          <m:d>
                            <m:dPr>
                              <m:begChr m:val="|"/>
                              <m:endChr m:val="|"/>
                              <m:ctrlPr>
                                <a:rPr lang="en-US" i="1" dirty="0">
                                  <a:latin typeface="Cambria Math" panose="02040503050406030204" pitchFamily="18" charset="0"/>
                                  <a:ea typeface="Cambria Math"/>
                                </a:rPr>
                              </m:ctrlPr>
                            </m:dPr>
                            <m:e>
                              <m:acc>
                                <m:accPr>
                                  <m:chr m:val="⃗"/>
                                  <m:ctrlPr>
                                    <a:rPr lang="en-US" i="1" dirty="0">
                                      <a:latin typeface="Cambria Math" panose="02040503050406030204" pitchFamily="18" charset="0"/>
                                      <a:ea typeface="Cambria Math"/>
                                    </a:rPr>
                                  </m:ctrlPr>
                                </m:accPr>
                                <m:e>
                                  <m:sSub>
                                    <m:sSubPr>
                                      <m:ctrlPr>
                                        <a:rPr lang="en-US" i="1" dirty="0">
                                          <a:latin typeface="Cambria Math" panose="02040503050406030204" pitchFamily="18" charset="0"/>
                                          <a:ea typeface="Cambria Math"/>
                                        </a:rPr>
                                      </m:ctrlPr>
                                    </m:sSubPr>
                                    <m:e>
                                      <m:r>
                                        <a:rPr lang="en-US" i="1" dirty="0">
                                          <a:latin typeface="Cambria Math"/>
                                          <a:ea typeface="Cambria Math"/>
                                        </a:rPr>
                                        <m:t>𝜇</m:t>
                                      </m:r>
                                    </m:e>
                                    <m:sub>
                                      <m:r>
                                        <a:rPr lang="en-US" i="1" dirty="0">
                                          <a:latin typeface="Cambria Math"/>
                                          <a:ea typeface="Cambria Math"/>
                                        </a:rPr>
                                        <m:t>𝑛</m:t>
                                      </m:r>
                                    </m:sub>
                                  </m:sSub>
                                </m:e>
                              </m:acc>
                            </m:e>
                          </m:d>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𝑚</m:t>
                              </m:r>
                            </m:e>
                            <m:sub>
                              <m:r>
                                <a:rPr lang="en-US" b="0" i="1" smtClean="0">
                                  <a:latin typeface="Cambria Math"/>
                                  <a:ea typeface="Cambria Math"/>
                                </a:rPr>
                                <m:t>𝑛</m:t>
                              </m:r>
                            </m:sub>
                          </m:sSub>
                        </m:den>
                      </m:f>
                      <m:d>
                        <m:dPr>
                          <m:ctrlPr>
                            <a:rPr lang="en-US" b="0" i="1" smtClean="0">
                              <a:latin typeface="Cambria Math" panose="02040503050406030204" pitchFamily="18" charset="0"/>
                              <a:ea typeface="Cambria Math"/>
                            </a:rPr>
                          </m:ctrlPr>
                        </m:dPr>
                        <m:e>
                          <m:f>
                            <m:fPr>
                              <m:ctrlPr>
                                <a:rPr lang="en-US" i="1" dirty="0">
                                  <a:latin typeface="Cambria Math" panose="02040503050406030204" pitchFamily="18" charset="0"/>
                                  <a:ea typeface="Cambria Math"/>
                                </a:rPr>
                              </m:ctrlPr>
                            </m:fPr>
                            <m:num>
                              <m:sSub>
                                <m:sSubPr>
                                  <m:ctrlPr>
                                    <a:rPr lang="en-US" i="1" dirty="0">
                                      <a:latin typeface="Cambria Math" panose="02040503050406030204" pitchFamily="18" charset="0"/>
                                      <a:ea typeface="Cambria Math"/>
                                    </a:rPr>
                                  </m:ctrlPr>
                                </m:sSubPr>
                                <m:e>
                                  <m:r>
                                    <a:rPr lang="en-US" i="1" dirty="0">
                                      <a:latin typeface="Cambria Math"/>
                                      <a:ea typeface="Cambria Math"/>
                                    </a:rPr>
                                    <m:t>𝛽</m:t>
                                  </m:r>
                                </m:e>
                                <m:sub>
                                  <m:r>
                                    <a:rPr lang="en-US" i="1" dirty="0">
                                      <a:latin typeface="Cambria Math"/>
                                      <a:ea typeface="Cambria Math"/>
                                    </a:rPr>
                                    <m:t>𝑥</m:t>
                                  </m:r>
                                </m:sub>
                              </m:sSub>
                              <m:acc>
                                <m:accPr>
                                  <m:chr m:val="̂"/>
                                  <m:ctrlPr>
                                    <a:rPr lang="en-US" i="1" dirty="0">
                                      <a:latin typeface="Cambria Math" panose="02040503050406030204" pitchFamily="18" charset="0"/>
                                      <a:ea typeface="Cambria Math"/>
                                    </a:rPr>
                                  </m:ctrlPr>
                                </m:accPr>
                                <m:e>
                                  <m:sSub>
                                    <m:sSubPr>
                                      <m:ctrlPr>
                                        <a:rPr lang="en-US" i="1" dirty="0">
                                          <a:latin typeface="Cambria Math" panose="02040503050406030204" pitchFamily="18" charset="0"/>
                                          <a:ea typeface="Cambria Math"/>
                                        </a:rPr>
                                      </m:ctrlPr>
                                    </m:sSubPr>
                                    <m:e>
                                      <m:r>
                                        <a:rPr lang="en-US" i="1" dirty="0">
                                          <a:latin typeface="Cambria Math"/>
                                          <a:ea typeface="Cambria Math"/>
                                        </a:rPr>
                                        <m:t>𝐵</m:t>
                                      </m:r>
                                    </m:e>
                                    <m:sub>
                                      <m:r>
                                        <a:rPr lang="en-US" i="1" dirty="0">
                                          <a:latin typeface="Cambria Math"/>
                                          <a:ea typeface="Cambria Math"/>
                                        </a:rPr>
                                        <m:t>𝑥</m:t>
                                      </m:r>
                                    </m:sub>
                                  </m:sSub>
                                </m:e>
                              </m:acc>
                            </m:num>
                            <m:den>
                              <m:r>
                                <a:rPr lang="en-US" i="1" dirty="0">
                                  <a:latin typeface="Cambria Math"/>
                                  <a:ea typeface="Cambria Math"/>
                                </a:rPr>
                                <m:t>2</m:t>
                              </m:r>
                              <m:sSub>
                                <m:sSubPr>
                                  <m:ctrlPr>
                                    <a:rPr lang="en-US" i="1" dirty="0">
                                      <a:latin typeface="Cambria Math" panose="02040503050406030204" pitchFamily="18" charset="0"/>
                                      <a:ea typeface="Cambria Math"/>
                                    </a:rPr>
                                  </m:ctrlPr>
                                </m:sSubPr>
                                <m:e>
                                  <m:r>
                                    <a:rPr lang="en-US" i="1" dirty="0">
                                      <a:latin typeface="Cambria Math"/>
                                      <a:ea typeface="Cambria Math"/>
                                    </a:rPr>
                                    <m:t>𝐵</m:t>
                                  </m:r>
                                </m:e>
                                <m:sub>
                                  <m:r>
                                    <a:rPr lang="en-US" i="1" dirty="0">
                                      <a:latin typeface="Cambria Math"/>
                                      <a:ea typeface="Cambria Math"/>
                                    </a:rPr>
                                    <m:t>0</m:t>
                                  </m:r>
                                </m:sub>
                              </m:sSub>
                            </m:den>
                          </m:f>
                          <m:r>
                            <m:rPr>
                              <m:nor/>
                            </m:rPr>
                            <a:rPr lang="en-US" dirty="0"/>
                            <m:t>+</m:t>
                          </m:r>
                          <m:r>
                            <m:rPr>
                              <m:nor/>
                            </m:rPr>
                            <a:rPr lang="en-US" dirty="0"/>
                            <m:t>higher</m:t>
                          </m:r>
                          <m:r>
                            <m:rPr>
                              <m:nor/>
                            </m:rPr>
                            <a:rPr lang="en-US" dirty="0"/>
                            <m:t> </m:t>
                          </m:r>
                          <m:r>
                            <m:rPr>
                              <m:nor/>
                            </m:rPr>
                            <a:rPr lang="en-US" dirty="0"/>
                            <m:t>orders</m:t>
                          </m:r>
                        </m:e>
                      </m:d>
                    </m:oMath>
                  </m:oMathPara>
                </a14:m>
                <a:endParaRPr lang="en-US" dirty="0"/>
              </a:p>
            </p:txBody>
          </p:sp>
        </mc:Choice>
        <mc:Fallback xmlns="">
          <p:sp>
            <p:nvSpPr>
              <p:cNvPr id="522" name="TextBox 521"/>
              <p:cNvSpPr txBox="1">
                <a:spLocks noRot="1" noChangeAspect="1" noMove="1" noResize="1" noEditPoints="1" noAdjustHandles="1" noChangeArrowheads="1" noChangeShapeType="1" noTextEdit="1"/>
              </p:cNvSpPr>
              <p:nvPr/>
            </p:nvSpPr>
            <p:spPr>
              <a:xfrm>
                <a:off x="155602" y="5802393"/>
                <a:ext cx="8815358" cy="1005340"/>
              </a:xfrm>
              <a:prstGeom prst="rect">
                <a:avLst/>
              </a:prstGeom>
              <a:blipFill rotWithShape="1">
                <a:blip r:embed="rId9"/>
                <a:stretch>
                  <a:fillRect l="-622" t="-3030"/>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F5FB3C2F-FF31-46F7-915C-A0C5A526A95B}" type="slidenum">
              <a:rPr lang="en-US" smtClean="0"/>
              <a:t>7</a:t>
            </a:fld>
            <a:endParaRPr lang="en-US"/>
          </a:p>
        </p:txBody>
      </p:sp>
      <p:sp>
        <p:nvSpPr>
          <p:cNvPr id="12" name="TextBox 11">
            <a:extLst>
              <a:ext uri="{FF2B5EF4-FFF2-40B4-BE49-F238E27FC236}">
                <a16:creationId xmlns:a16="http://schemas.microsoft.com/office/drawing/2014/main" id="{0C2B467C-35E3-CA1C-3157-68F7FE62408D}"/>
              </a:ext>
            </a:extLst>
          </p:cNvPr>
          <p:cNvSpPr txBox="1"/>
          <p:nvPr/>
        </p:nvSpPr>
        <p:spPr>
          <a:xfrm>
            <a:off x="7138986" y="6218746"/>
            <a:ext cx="2074861"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S.B., PRD 91, 42006 (2015)</a:t>
            </a:r>
          </a:p>
        </p:txBody>
      </p:sp>
    </p:spTree>
    <p:extLst>
      <p:ext uri="{BB962C8B-B14F-4D97-AF65-F5344CB8AC3E}">
        <p14:creationId xmlns:p14="http://schemas.microsoft.com/office/powerpoint/2010/main" val="15493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 name="Group 1044"/>
          <p:cNvGrpSpPr/>
          <p:nvPr/>
        </p:nvGrpSpPr>
        <p:grpSpPr>
          <a:xfrm>
            <a:off x="3814807" y="3505200"/>
            <a:ext cx="3297093" cy="3297093"/>
            <a:chOff x="4992732" y="2840430"/>
            <a:chExt cx="3297093" cy="3297093"/>
          </a:xfrm>
        </p:grpSpPr>
        <p:pic>
          <p:nvPicPr>
            <p:cNvPr id="1040" name="Picture 34" descr="../../_images/guide-bloch-redfiel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732" y="2840430"/>
              <a:ext cx="3297093" cy="32970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41" name="Object 1040"/>
            <p:cNvGraphicFramePr>
              <a:graphicFrameLocks noChangeAspect="1"/>
            </p:cNvGraphicFramePr>
            <p:nvPr/>
          </p:nvGraphicFramePr>
          <p:xfrm>
            <a:off x="6573866" y="3160240"/>
            <a:ext cx="309563" cy="385762"/>
          </p:xfrm>
          <a:graphic>
            <a:graphicData uri="http://schemas.openxmlformats.org/presentationml/2006/ole">
              <mc:AlternateContent xmlns:mc="http://schemas.openxmlformats.org/markup-compatibility/2006">
                <mc:Choice xmlns:v="urn:schemas-microsoft-com:vml" Requires="v">
                  <p:oleObj name="Equation" r:id="rId3" imgW="203040" imgH="253800" progId="Equation.DSMT4">
                    <p:embed/>
                  </p:oleObj>
                </mc:Choice>
                <mc:Fallback>
                  <p:oleObj name="Equation" r:id="rId3" imgW="203040" imgH="253800" progId="Equation.DSMT4">
                    <p:embed/>
                    <p:pic>
                      <p:nvPicPr>
                        <p:cNvPr id="1041" name="Object 1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866" y="3160240"/>
                          <a:ext cx="309563" cy="385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2" name="Object 1041"/>
            <p:cNvGraphicFramePr>
              <a:graphicFrameLocks noChangeAspect="1"/>
            </p:cNvGraphicFramePr>
            <p:nvPr/>
          </p:nvGraphicFramePr>
          <p:xfrm>
            <a:off x="6689754" y="5193827"/>
            <a:ext cx="290512" cy="385763"/>
          </p:xfrm>
          <a:graphic>
            <a:graphicData uri="http://schemas.openxmlformats.org/presentationml/2006/ole">
              <mc:AlternateContent xmlns:mc="http://schemas.openxmlformats.org/markup-compatibility/2006">
                <mc:Choice xmlns:v="urn:schemas-microsoft-com:vml" Requires="v">
                  <p:oleObj name="Equation" r:id="rId5" imgW="190440" imgH="253800" progId="Equation.DSMT4">
                    <p:embed/>
                  </p:oleObj>
                </mc:Choice>
                <mc:Fallback>
                  <p:oleObj name="Equation" r:id="rId5" imgW="190440" imgH="253800" progId="Equation.DSMT4">
                    <p:embed/>
                    <p:pic>
                      <p:nvPicPr>
                        <p:cNvPr id="1042" name="Object 1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9754" y="5193827"/>
                          <a:ext cx="290512" cy="385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DC-Mode has (small) Interference shift</a:t>
            </a:r>
          </a:p>
        </p:txBody>
      </p:sp>
      <p:sp>
        <p:nvSpPr>
          <p:cNvPr id="14" name="AutoShape 3"/>
          <p:cNvSpPr>
            <a:spLocks noChangeAspect="1" noChangeArrowheads="1" noTextEdit="1"/>
          </p:cNvSpPr>
          <p:nvPr/>
        </p:nvSpPr>
        <p:spPr bwMode="auto">
          <a:xfrm>
            <a:off x="360406" y="-131370"/>
            <a:ext cx="84883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5"/>
          <p:cNvSpPr>
            <a:spLocks noChangeArrowheads="1"/>
          </p:cNvSpPr>
          <p:nvPr/>
        </p:nvSpPr>
        <p:spPr bwMode="auto">
          <a:xfrm>
            <a:off x="1876469" y="1953018"/>
            <a:ext cx="4297363" cy="5778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p:cNvSpPr>
            <a:spLocks noChangeArrowheads="1"/>
          </p:cNvSpPr>
          <p:nvPr/>
        </p:nvSpPr>
        <p:spPr bwMode="auto">
          <a:xfrm>
            <a:off x="1876469" y="1953018"/>
            <a:ext cx="4297363" cy="5778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7"/>
          <p:cNvSpPr>
            <a:spLocks noChangeArrowheads="1"/>
          </p:cNvSpPr>
          <p:nvPr/>
        </p:nvSpPr>
        <p:spPr bwMode="auto">
          <a:xfrm>
            <a:off x="1243056" y="1794268"/>
            <a:ext cx="633413" cy="5762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8"/>
          <p:cNvSpPr>
            <a:spLocks noChangeArrowheads="1"/>
          </p:cNvSpPr>
          <p:nvPr/>
        </p:nvSpPr>
        <p:spPr bwMode="auto">
          <a:xfrm>
            <a:off x="1243056" y="1794268"/>
            <a:ext cx="633413" cy="576263"/>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noEditPoints="1"/>
          </p:cNvSpPr>
          <p:nvPr/>
        </p:nvSpPr>
        <p:spPr bwMode="auto">
          <a:xfrm>
            <a:off x="1243056" y="1638693"/>
            <a:ext cx="409575" cy="120650"/>
          </a:xfrm>
          <a:custGeom>
            <a:avLst/>
            <a:gdLst>
              <a:gd name="T0" fmla="*/ 0 w 774"/>
              <a:gd name="T1" fmla="*/ 94 h 228"/>
              <a:gd name="T2" fmla="*/ 585 w 774"/>
              <a:gd name="T3" fmla="*/ 94 h 228"/>
              <a:gd name="T4" fmla="*/ 585 w 774"/>
              <a:gd name="T5" fmla="*/ 132 h 228"/>
              <a:gd name="T6" fmla="*/ 0 w 774"/>
              <a:gd name="T7" fmla="*/ 132 h 228"/>
              <a:gd name="T8" fmla="*/ 0 w 774"/>
              <a:gd name="T9" fmla="*/ 94 h 228"/>
              <a:gd name="T10" fmla="*/ 547 w 774"/>
              <a:gd name="T11" fmla="*/ 0 h 228"/>
              <a:gd name="T12" fmla="*/ 774 w 774"/>
              <a:gd name="T13" fmla="*/ 113 h 228"/>
              <a:gd name="T14" fmla="*/ 547 w 774"/>
              <a:gd name="T15" fmla="*/ 228 h 228"/>
              <a:gd name="T16" fmla="*/ 547 w 774"/>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228">
                <a:moveTo>
                  <a:pt x="0" y="94"/>
                </a:moveTo>
                <a:lnTo>
                  <a:pt x="585" y="94"/>
                </a:lnTo>
                <a:lnTo>
                  <a:pt x="585" y="132"/>
                </a:lnTo>
                <a:lnTo>
                  <a:pt x="0" y="132"/>
                </a:lnTo>
                <a:lnTo>
                  <a:pt x="0" y="94"/>
                </a:lnTo>
                <a:close/>
                <a:moveTo>
                  <a:pt x="547" y="0"/>
                </a:moveTo>
                <a:lnTo>
                  <a:pt x="774" y="113"/>
                </a:lnTo>
                <a:lnTo>
                  <a:pt x="547" y="228"/>
                </a:lnTo>
                <a:lnTo>
                  <a:pt x="54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0"/>
          <p:cNvSpPr>
            <a:spLocks noChangeArrowheads="1"/>
          </p:cNvSpPr>
          <p:nvPr/>
        </p:nvSpPr>
        <p:spPr bwMode="auto">
          <a:xfrm>
            <a:off x="514394" y="1481530"/>
            <a:ext cx="5111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New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11"/>
          <p:cNvSpPr>
            <a:spLocks noChangeArrowheads="1"/>
          </p:cNvSpPr>
          <p:nvPr/>
        </p:nvSpPr>
        <p:spPr bwMode="auto">
          <a:xfrm>
            <a:off x="514394" y="1722830"/>
            <a:ext cx="5048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UCN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2"/>
          <p:cNvSpPr>
            <a:spLocks noChangeArrowheads="1"/>
          </p:cNvSpPr>
          <p:nvPr/>
        </p:nvSpPr>
        <p:spPr bwMode="auto">
          <a:xfrm>
            <a:off x="936669" y="172283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13"/>
          <p:cNvSpPr>
            <a:spLocks noChangeArrowheads="1"/>
          </p:cNvSpPr>
          <p:nvPr/>
        </p:nvSpPr>
        <p:spPr bwMode="auto">
          <a:xfrm>
            <a:off x="514394" y="1964130"/>
            <a:ext cx="639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Source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4"/>
          <p:cNvSpPr>
            <a:spLocks noChangeArrowheads="1"/>
          </p:cNvSpPr>
          <p:nvPr/>
        </p:nvSpPr>
        <p:spPr bwMode="auto">
          <a:xfrm>
            <a:off x="1071606" y="196413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Freeform 15"/>
          <p:cNvSpPr>
            <a:spLocks noEditPoints="1"/>
          </p:cNvSpPr>
          <p:nvPr/>
        </p:nvSpPr>
        <p:spPr bwMode="auto">
          <a:xfrm>
            <a:off x="1693906" y="1292618"/>
            <a:ext cx="165100" cy="387350"/>
          </a:xfrm>
          <a:custGeom>
            <a:avLst/>
            <a:gdLst>
              <a:gd name="T0" fmla="*/ 37 w 311"/>
              <a:gd name="T1" fmla="*/ 0 h 730"/>
              <a:gd name="T2" fmla="*/ 235 w 311"/>
              <a:gd name="T3" fmla="*/ 545 h 730"/>
              <a:gd name="T4" fmla="*/ 199 w 311"/>
              <a:gd name="T5" fmla="*/ 558 h 730"/>
              <a:gd name="T6" fmla="*/ 0 w 311"/>
              <a:gd name="T7" fmla="*/ 13 h 730"/>
              <a:gd name="T8" fmla="*/ 37 w 311"/>
              <a:gd name="T9" fmla="*/ 0 h 730"/>
              <a:gd name="T10" fmla="*/ 311 w 311"/>
              <a:gd name="T11" fmla="*/ 476 h 730"/>
              <a:gd name="T12" fmla="*/ 282 w 311"/>
              <a:gd name="T13" fmla="*/ 730 h 730"/>
              <a:gd name="T14" fmla="*/ 97 w 311"/>
              <a:gd name="T15" fmla="*/ 555 h 730"/>
              <a:gd name="T16" fmla="*/ 311 w 311"/>
              <a:gd name="T17" fmla="*/ 476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730">
                <a:moveTo>
                  <a:pt x="37" y="0"/>
                </a:moveTo>
                <a:lnTo>
                  <a:pt x="235" y="545"/>
                </a:lnTo>
                <a:lnTo>
                  <a:pt x="199" y="558"/>
                </a:lnTo>
                <a:lnTo>
                  <a:pt x="0" y="13"/>
                </a:lnTo>
                <a:lnTo>
                  <a:pt x="37" y="0"/>
                </a:lnTo>
                <a:close/>
                <a:moveTo>
                  <a:pt x="311" y="476"/>
                </a:moveTo>
                <a:lnTo>
                  <a:pt x="282" y="730"/>
                </a:lnTo>
                <a:lnTo>
                  <a:pt x="97" y="555"/>
                </a:lnTo>
                <a:lnTo>
                  <a:pt x="311" y="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6"/>
          <p:cNvSpPr>
            <a:spLocks noChangeArrowheads="1"/>
          </p:cNvSpPr>
          <p:nvPr/>
        </p:nvSpPr>
        <p:spPr bwMode="auto">
          <a:xfrm>
            <a:off x="360406" y="789380"/>
            <a:ext cx="18843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itchFamily="18" charset="0"/>
                <a:cs typeface="Arial" pitchFamily="34" charset="0"/>
              </a:rPr>
              <a:t>1. Prepare initial state,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 name="Rectangle 18"/>
          <p:cNvSpPr>
            <a:spLocks noChangeArrowheads="1"/>
          </p:cNvSpPr>
          <p:nvPr/>
        </p:nvSpPr>
        <p:spPr bwMode="auto">
          <a:xfrm>
            <a:off x="360406" y="1030680"/>
            <a:ext cx="20050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ground state suppressed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20"/>
          <p:cNvSpPr>
            <a:spLocks noChangeArrowheads="1"/>
          </p:cNvSpPr>
          <p:nvPr/>
        </p:nvSpPr>
        <p:spPr bwMode="auto">
          <a:xfrm>
            <a:off x="5508669" y="1548205"/>
            <a:ext cx="646113" cy="2714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1"/>
          <p:cNvSpPr>
            <a:spLocks noChangeArrowheads="1"/>
          </p:cNvSpPr>
          <p:nvPr/>
        </p:nvSpPr>
        <p:spPr bwMode="auto">
          <a:xfrm>
            <a:off x="5508669" y="1548205"/>
            <a:ext cx="646113" cy="271463"/>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p:cNvSpPr>
            <a:spLocks noEditPoints="1"/>
          </p:cNvSpPr>
          <p:nvPr/>
        </p:nvSpPr>
        <p:spPr bwMode="auto">
          <a:xfrm>
            <a:off x="6024606" y="1881580"/>
            <a:ext cx="1285875" cy="503238"/>
          </a:xfrm>
          <a:custGeom>
            <a:avLst/>
            <a:gdLst>
              <a:gd name="T0" fmla="*/ 96 w 2431"/>
              <a:gd name="T1" fmla="*/ 1 h 950"/>
              <a:gd name="T2" fmla="*/ 283 w 2431"/>
              <a:gd name="T3" fmla="*/ 10 h 950"/>
              <a:gd name="T4" fmla="*/ 468 w 2431"/>
              <a:gd name="T5" fmla="*/ 26 h 950"/>
              <a:gd name="T6" fmla="*/ 649 w 2431"/>
              <a:gd name="T7" fmla="*/ 50 h 950"/>
              <a:gd name="T8" fmla="*/ 826 w 2431"/>
              <a:gd name="T9" fmla="*/ 82 h 950"/>
              <a:gd name="T10" fmla="*/ 1001 w 2431"/>
              <a:gd name="T11" fmla="*/ 122 h 950"/>
              <a:gd name="T12" fmla="*/ 1169 w 2431"/>
              <a:gd name="T13" fmla="*/ 169 h 950"/>
              <a:gd name="T14" fmla="*/ 1334 w 2431"/>
              <a:gd name="T15" fmla="*/ 223 h 950"/>
              <a:gd name="T16" fmla="*/ 1492 w 2431"/>
              <a:gd name="T17" fmla="*/ 284 h 950"/>
              <a:gd name="T18" fmla="*/ 1645 w 2431"/>
              <a:gd name="T19" fmla="*/ 351 h 950"/>
              <a:gd name="T20" fmla="*/ 1789 w 2431"/>
              <a:gd name="T21" fmla="*/ 425 h 950"/>
              <a:gd name="T22" fmla="*/ 1927 w 2431"/>
              <a:gd name="T23" fmla="*/ 506 h 950"/>
              <a:gd name="T24" fmla="*/ 2058 w 2431"/>
              <a:gd name="T25" fmla="*/ 593 h 950"/>
              <a:gd name="T26" fmla="*/ 2179 w 2431"/>
              <a:gd name="T27" fmla="*/ 685 h 950"/>
              <a:gd name="T28" fmla="*/ 2292 w 2431"/>
              <a:gd name="T29" fmla="*/ 783 h 950"/>
              <a:gd name="T30" fmla="*/ 2311 w 2431"/>
              <a:gd name="T31" fmla="*/ 847 h 950"/>
              <a:gd name="T32" fmla="*/ 2214 w 2431"/>
              <a:gd name="T33" fmla="*/ 755 h 950"/>
              <a:gd name="T34" fmla="*/ 2099 w 2431"/>
              <a:gd name="T35" fmla="*/ 661 h 950"/>
              <a:gd name="T36" fmla="*/ 1973 w 2431"/>
              <a:gd name="T37" fmla="*/ 573 h 950"/>
              <a:gd name="T38" fmla="*/ 1841 w 2431"/>
              <a:gd name="T39" fmla="*/ 489 h 950"/>
              <a:gd name="T40" fmla="*/ 1702 w 2431"/>
              <a:gd name="T41" fmla="*/ 413 h 950"/>
              <a:gd name="T42" fmla="*/ 1554 w 2431"/>
              <a:gd name="T43" fmla="*/ 343 h 950"/>
              <a:gd name="T44" fmla="*/ 1401 w 2431"/>
              <a:gd name="T45" fmla="*/ 280 h 950"/>
              <a:gd name="T46" fmla="*/ 1242 w 2431"/>
              <a:gd name="T47" fmla="*/ 223 h 950"/>
              <a:gd name="T48" fmla="*/ 1077 w 2431"/>
              <a:gd name="T49" fmla="*/ 173 h 950"/>
              <a:gd name="T50" fmla="*/ 907 w 2431"/>
              <a:gd name="T51" fmla="*/ 131 h 950"/>
              <a:gd name="T52" fmla="*/ 732 w 2431"/>
              <a:gd name="T53" fmla="*/ 94 h 950"/>
              <a:gd name="T54" fmla="*/ 554 w 2431"/>
              <a:gd name="T55" fmla="*/ 67 h 950"/>
              <a:gd name="T56" fmla="*/ 372 w 2431"/>
              <a:gd name="T57" fmla="*/ 46 h 950"/>
              <a:gd name="T58" fmla="*/ 188 w 2431"/>
              <a:gd name="T59" fmla="*/ 34 h 950"/>
              <a:gd name="T60" fmla="*/ 0 w 2431"/>
              <a:gd name="T61" fmla="*/ 30 h 950"/>
              <a:gd name="T62" fmla="*/ 2378 w 2431"/>
              <a:gd name="T63" fmla="*/ 757 h 950"/>
              <a:gd name="T64" fmla="*/ 2227 w 2431"/>
              <a:gd name="T65" fmla="*/ 87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1" h="950">
                <a:moveTo>
                  <a:pt x="1" y="0"/>
                </a:moveTo>
                <a:lnTo>
                  <a:pt x="96" y="1"/>
                </a:lnTo>
                <a:lnTo>
                  <a:pt x="189" y="5"/>
                </a:lnTo>
                <a:lnTo>
                  <a:pt x="283" y="10"/>
                </a:lnTo>
                <a:lnTo>
                  <a:pt x="375" y="17"/>
                </a:lnTo>
                <a:lnTo>
                  <a:pt x="468" y="26"/>
                </a:lnTo>
                <a:lnTo>
                  <a:pt x="559" y="37"/>
                </a:lnTo>
                <a:lnTo>
                  <a:pt x="649" y="50"/>
                </a:lnTo>
                <a:lnTo>
                  <a:pt x="738" y="65"/>
                </a:lnTo>
                <a:lnTo>
                  <a:pt x="826" y="82"/>
                </a:lnTo>
                <a:lnTo>
                  <a:pt x="915" y="101"/>
                </a:lnTo>
                <a:lnTo>
                  <a:pt x="1001" y="122"/>
                </a:lnTo>
                <a:lnTo>
                  <a:pt x="1086" y="145"/>
                </a:lnTo>
                <a:lnTo>
                  <a:pt x="1169" y="169"/>
                </a:lnTo>
                <a:lnTo>
                  <a:pt x="1253" y="195"/>
                </a:lnTo>
                <a:lnTo>
                  <a:pt x="1334" y="223"/>
                </a:lnTo>
                <a:lnTo>
                  <a:pt x="1414" y="253"/>
                </a:lnTo>
                <a:lnTo>
                  <a:pt x="1492" y="284"/>
                </a:lnTo>
                <a:lnTo>
                  <a:pt x="1568" y="317"/>
                </a:lnTo>
                <a:lnTo>
                  <a:pt x="1645" y="351"/>
                </a:lnTo>
                <a:lnTo>
                  <a:pt x="1718" y="387"/>
                </a:lnTo>
                <a:lnTo>
                  <a:pt x="1789" y="425"/>
                </a:lnTo>
                <a:lnTo>
                  <a:pt x="1859" y="464"/>
                </a:lnTo>
                <a:lnTo>
                  <a:pt x="1927" y="506"/>
                </a:lnTo>
                <a:lnTo>
                  <a:pt x="1993" y="549"/>
                </a:lnTo>
                <a:lnTo>
                  <a:pt x="2058" y="593"/>
                </a:lnTo>
                <a:lnTo>
                  <a:pt x="2120" y="638"/>
                </a:lnTo>
                <a:lnTo>
                  <a:pt x="2179" y="685"/>
                </a:lnTo>
                <a:lnTo>
                  <a:pt x="2237" y="733"/>
                </a:lnTo>
                <a:lnTo>
                  <a:pt x="2292" y="783"/>
                </a:lnTo>
                <a:lnTo>
                  <a:pt x="2336" y="827"/>
                </a:lnTo>
                <a:lnTo>
                  <a:pt x="2311" y="847"/>
                </a:lnTo>
                <a:lnTo>
                  <a:pt x="2269" y="804"/>
                </a:lnTo>
                <a:lnTo>
                  <a:pt x="2214" y="755"/>
                </a:lnTo>
                <a:lnTo>
                  <a:pt x="2157" y="707"/>
                </a:lnTo>
                <a:lnTo>
                  <a:pt x="2099" y="661"/>
                </a:lnTo>
                <a:lnTo>
                  <a:pt x="2038" y="616"/>
                </a:lnTo>
                <a:lnTo>
                  <a:pt x="1973" y="573"/>
                </a:lnTo>
                <a:lnTo>
                  <a:pt x="1909" y="531"/>
                </a:lnTo>
                <a:lnTo>
                  <a:pt x="1841" y="489"/>
                </a:lnTo>
                <a:lnTo>
                  <a:pt x="1773" y="450"/>
                </a:lnTo>
                <a:lnTo>
                  <a:pt x="1702" y="413"/>
                </a:lnTo>
                <a:lnTo>
                  <a:pt x="1629" y="378"/>
                </a:lnTo>
                <a:lnTo>
                  <a:pt x="1554" y="343"/>
                </a:lnTo>
                <a:lnTo>
                  <a:pt x="1478" y="311"/>
                </a:lnTo>
                <a:lnTo>
                  <a:pt x="1401" y="280"/>
                </a:lnTo>
                <a:lnTo>
                  <a:pt x="1322" y="251"/>
                </a:lnTo>
                <a:lnTo>
                  <a:pt x="1242" y="223"/>
                </a:lnTo>
                <a:lnTo>
                  <a:pt x="1159" y="197"/>
                </a:lnTo>
                <a:lnTo>
                  <a:pt x="1077" y="173"/>
                </a:lnTo>
                <a:lnTo>
                  <a:pt x="992" y="151"/>
                </a:lnTo>
                <a:lnTo>
                  <a:pt x="907" y="131"/>
                </a:lnTo>
                <a:lnTo>
                  <a:pt x="820" y="111"/>
                </a:lnTo>
                <a:lnTo>
                  <a:pt x="732" y="94"/>
                </a:lnTo>
                <a:lnTo>
                  <a:pt x="644" y="79"/>
                </a:lnTo>
                <a:lnTo>
                  <a:pt x="554" y="67"/>
                </a:lnTo>
                <a:lnTo>
                  <a:pt x="464" y="55"/>
                </a:lnTo>
                <a:lnTo>
                  <a:pt x="372" y="46"/>
                </a:lnTo>
                <a:lnTo>
                  <a:pt x="281" y="39"/>
                </a:lnTo>
                <a:lnTo>
                  <a:pt x="188" y="34"/>
                </a:lnTo>
                <a:lnTo>
                  <a:pt x="95" y="31"/>
                </a:lnTo>
                <a:lnTo>
                  <a:pt x="0" y="30"/>
                </a:lnTo>
                <a:lnTo>
                  <a:pt x="1" y="0"/>
                </a:lnTo>
                <a:close/>
                <a:moveTo>
                  <a:pt x="2378" y="757"/>
                </a:moveTo>
                <a:lnTo>
                  <a:pt x="2431" y="950"/>
                </a:lnTo>
                <a:lnTo>
                  <a:pt x="2227" y="872"/>
                </a:lnTo>
                <a:lnTo>
                  <a:pt x="2378" y="7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1"/>
          <p:cNvSpPr>
            <a:spLocks noChangeArrowheads="1"/>
          </p:cNvSpPr>
          <p:nvPr/>
        </p:nvSpPr>
        <p:spPr bwMode="auto">
          <a:xfrm>
            <a:off x="4408531" y="50998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Freeform 32"/>
          <p:cNvSpPr>
            <a:spLocks noEditPoints="1"/>
          </p:cNvSpPr>
          <p:nvPr/>
        </p:nvSpPr>
        <p:spPr bwMode="auto">
          <a:xfrm>
            <a:off x="3360781" y="1845068"/>
            <a:ext cx="406400" cy="120650"/>
          </a:xfrm>
          <a:custGeom>
            <a:avLst/>
            <a:gdLst>
              <a:gd name="T0" fmla="*/ 0 w 770"/>
              <a:gd name="T1" fmla="*/ 95 h 229"/>
              <a:gd name="T2" fmla="*/ 580 w 770"/>
              <a:gd name="T3" fmla="*/ 95 h 229"/>
              <a:gd name="T4" fmla="*/ 580 w 770"/>
              <a:gd name="T5" fmla="*/ 133 h 229"/>
              <a:gd name="T6" fmla="*/ 0 w 770"/>
              <a:gd name="T7" fmla="*/ 133 h 229"/>
              <a:gd name="T8" fmla="*/ 0 w 770"/>
              <a:gd name="T9" fmla="*/ 95 h 229"/>
              <a:gd name="T10" fmla="*/ 542 w 770"/>
              <a:gd name="T11" fmla="*/ 0 h 229"/>
              <a:gd name="T12" fmla="*/ 770 w 770"/>
              <a:gd name="T13" fmla="*/ 114 h 229"/>
              <a:gd name="T14" fmla="*/ 542 w 770"/>
              <a:gd name="T15" fmla="*/ 229 h 229"/>
              <a:gd name="T16" fmla="*/ 542 w 770"/>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229">
                <a:moveTo>
                  <a:pt x="0" y="95"/>
                </a:moveTo>
                <a:lnTo>
                  <a:pt x="580" y="95"/>
                </a:lnTo>
                <a:lnTo>
                  <a:pt x="580" y="133"/>
                </a:lnTo>
                <a:lnTo>
                  <a:pt x="0" y="133"/>
                </a:lnTo>
                <a:lnTo>
                  <a:pt x="0" y="95"/>
                </a:lnTo>
                <a:close/>
                <a:moveTo>
                  <a:pt x="542" y="0"/>
                </a:moveTo>
                <a:lnTo>
                  <a:pt x="770" y="114"/>
                </a:lnTo>
                <a:lnTo>
                  <a:pt x="542" y="229"/>
                </a:lnTo>
                <a:lnTo>
                  <a:pt x="54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3"/>
          <p:cNvSpPr>
            <a:spLocks noChangeArrowheads="1"/>
          </p:cNvSpPr>
          <p:nvPr/>
        </p:nvSpPr>
        <p:spPr bwMode="auto">
          <a:xfrm>
            <a:off x="7424781" y="1491055"/>
            <a:ext cx="536575" cy="1060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4"/>
          <p:cNvSpPr>
            <a:spLocks noChangeArrowheads="1"/>
          </p:cNvSpPr>
          <p:nvPr/>
        </p:nvSpPr>
        <p:spPr bwMode="auto">
          <a:xfrm>
            <a:off x="7424781" y="1491055"/>
            <a:ext cx="536575" cy="10604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35"/>
          <p:cNvSpPr>
            <a:spLocks noChangeArrowheads="1"/>
          </p:cNvSpPr>
          <p:nvPr/>
        </p:nvSpPr>
        <p:spPr bwMode="auto">
          <a:xfrm rot="5400000">
            <a:off x="7559719" y="1651392"/>
            <a:ext cx="225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6" name="Rectangle 36"/>
          <p:cNvSpPr>
            <a:spLocks noChangeArrowheads="1"/>
          </p:cNvSpPr>
          <p:nvPr/>
        </p:nvSpPr>
        <p:spPr bwMode="auto">
          <a:xfrm rot="5400000">
            <a:off x="7586706" y="1768867"/>
            <a:ext cx="169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Rectangle 37"/>
          <p:cNvSpPr>
            <a:spLocks noChangeArrowheads="1"/>
          </p:cNvSpPr>
          <p:nvPr/>
        </p:nvSpPr>
        <p:spPr bwMode="auto">
          <a:xfrm rot="5400000">
            <a:off x="7604169" y="1840305"/>
            <a:ext cx="1365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Rectangle 38"/>
          <p:cNvSpPr>
            <a:spLocks noChangeArrowheads="1"/>
          </p:cNvSpPr>
          <p:nvPr/>
        </p:nvSpPr>
        <p:spPr bwMode="auto">
          <a:xfrm rot="5400000">
            <a:off x="7586706" y="1914917"/>
            <a:ext cx="169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Rectangle 39"/>
          <p:cNvSpPr>
            <a:spLocks noChangeArrowheads="1"/>
          </p:cNvSpPr>
          <p:nvPr/>
        </p:nvSpPr>
        <p:spPr bwMode="auto">
          <a:xfrm rot="5400000">
            <a:off x="7586706" y="2003817"/>
            <a:ext cx="169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Rectangle 40"/>
          <p:cNvSpPr>
            <a:spLocks noChangeArrowheads="1"/>
          </p:cNvSpPr>
          <p:nvPr/>
        </p:nvSpPr>
        <p:spPr bwMode="auto">
          <a:xfrm rot="5400000">
            <a:off x="7604169" y="2075255"/>
            <a:ext cx="1365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1" name="Rectangle 41"/>
          <p:cNvSpPr>
            <a:spLocks noChangeArrowheads="1"/>
          </p:cNvSpPr>
          <p:nvPr/>
        </p:nvSpPr>
        <p:spPr bwMode="auto">
          <a:xfrm rot="5400000">
            <a:off x="7581944" y="2153042"/>
            <a:ext cx="1809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2" name="Rectangle 42"/>
          <p:cNvSpPr>
            <a:spLocks noChangeArrowheads="1"/>
          </p:cNvSpPr>
          <p:nvPr/>
        </p:nvSpPr>
        <p:spPr bwMode="auto">
          <a:xfrm rot="5400000">
            <a:off x="7597819" y="2240355"/>
            <a:ext cx="1476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43"/>
          <p:cNvSpPr>
            <a:spLocks noChangeArrowheads="1"/>
          </p:cNvSpPr>
          <p:nvPr/>
        </p:nvSpPr>
        <p:spPr bwMode="auto">
          <a:xfrm rot="5400000">
            <a:off x="7605756" y="2205430"/>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Rectangle 51"/>
          <p:cNvSpPr>
            <a:spLocks noChangeArrowheads="1"/>
          </p:cNvSpPr>
          <p:nvPr/>
        </p:nvSpPr>
        <p:spPr bwMode="auto">
          <a:xfrm>
            <a:off x="587419" y="2565793"/>
            <a:ext cx="7794581" cy="274638"/>
          </a:xfrm>
          <a:prstGeom prst="rect">
            <a:avLst/>
          </a:prstGeom>
          <a:solidFill>
            <a:srgbClr val="AAA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2"/>
          <p:cNvSpPr>
            <a:spLocks noChangeArrowheads="1"/>
          </p:cNvSpPr>
          <p:nvPr/>
        </p:nvSpPr>
        <p:spPr bwMode="auto">
          <a:xfrm>
            <a:off x="3411581" y="2162568"/>
            <a:ext cx="1247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Bottom mirror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Rectangle 53"/>
          <p:cNvSpPr>
            <a:spLocks noChangeArrowheads="1"/>
          </p:cNvSpPr>
          <p:nvPr/>
        </p:nvSpPr>
        <p:spPr bwMode="auto">
          <a:xfrm>
            <a:off x="4573631" y="2162568"/>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0" name="Rectangle 60"/>
          <p:cNvSpPr>
            <a:spLocks noChangeArrowheads="1"/>
          </p:cNvSpPr>
          <p:nvPr/>
        </p:nvSpPr>
        <p:spPr bwMode="auto">
          <a:xfrm>
            <a:off x="2293981" y="14831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61"/>
          <p:cNvSpPr>
            <a:spLocks noChangeArrowheads="1"/>
          </p:cNvSpPr>
          <p:nvPr/>
        </p:nvSpPr>
        <p:spPr bwMode="auto">
          <a:xfrm>
            <a:off x="2728956" y="1483118"/>
            <a:ext cx="149225"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2"/>
          <p:cNvSpPr>
            <a:spLocks noChangeArrowheads="1"/>
          </p:cNvSpPr>
          <p:nvPr/>
        </p:nvSpPr>
        <p:spPr bwMode="auto">
          <a:xfrm>
            <a:off x="2728956" y="1483118"/>
            <a:ext cx="149225"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63"/>
          <p:cNvSpPr>
            <a:spLocks noChangeArrowheads="1"/>
          </p:cNvSpPr>
          <p:nvPr/>
        </p:nvSpPr>
        <p:spPr bwMode="auto">
          <a:xfrm>
            <a:off x="3605256" y="1483118"/>
            <a:ext cx="144463"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4"/>
          <p:cNvSpPr>
            <a:spLocks noChangeArrowheads="1"/>
          </p:cNvSpPr>
          <p:nvPr/>
        </p:nvSpPr>
        <p:spPr bwMode="auto">
          <a:xfrm>
            <a:off x="3605256" y="14831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8"/>
          <p:cNvSpPr>
            <a:spLocks noChangeShapeType="1"/>
          </p:cNvSpPr>
          <p:nvPr/>
        </p:nvSpPr>
        <p:spPr bwMode="auto">
          <a:xfrm>
            <a:off x="2293981" y="1483118"/>
            <a:ext cx="144463"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9"/>
          <p:cNvSpPr>
            <a:spLocks noChangeShapeType="1"/>
          </p:cNvSpPr>
          <p:nvPr/>
        </p:nvSpPr>
        <p:spPr bwMode="auto">
          <a:xfrm flipH="1">
            <a:off x="2289219" y="1483118"/>
            <a:ext cx="142875"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80"/>
          <p:cNvSpPr>
            <a:spLocks noChangeArrowheads="1"/>
          </p:cNvSpPr>
          <p:nvPr/>
        </p:nvSpPr>
        <p:spPr bwMode="auto">
          <a:xfrm>
            <a:off x="2511469" y="14831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81"/>
          <p:cNvSpPr>
            <a:spLocks noChangeShapeType="1"/>
          </p:cNvSpPr>
          <p:nvPr/>
        </p:nvSpPr>
        <p:spPr bwMode="auto">
          <a:xfrm>
            <a:off x="2509881" y="1483118"/>
            <a:ext cx="144463"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82"/>
          <p:cNvSpPr>
            <a:spLocks noChangeShapeType="1"/>
          </p:cNvSpPr>
          <p:nvPr/>
        </p:nvSpPr>
        <p:spPr bwMode="auto">
          <a:xfrm flipH="1">
            <a:off x="2508294" y="1483118"/>
            <a:ext cx="142875"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83"/>
          <p:cNvSpPr>
            <a:spLocks noChangeArrowheads="1"/>
          </p:cNvSpPr>
          <p:nvPr/>
        </p:nvSpPr>
        <p:spPr bwMode="auto">
          <a:xfrm>
            <a:off x="2951206" y="1483118"/>
            <a:ext cx="144463"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auto">
          <a:xfrm>
            <a:off x="3002006" y="1533918"/>
            <a:ext cx="42863" cy="42863"/>
          </a:xfrm>
          <a:custGeom>
            <a:avLst/>
            <a:gdLst>
              <a:gd name="T0" fmla="*/ 0 w 79"/>
              <a:gd name="T1" fmla="*/ 40 h 80"/>
              <a:gd name="T2" fmla="*/ 0 w 79"/>
              <a:gd name="T3" fmla="*/ 31 h 80"/>
              <a:gd name="T4" fmla="*/ 3 w 79"/>
              <a:gd name="T5" fmla="*/ 24 h 80"/>
              <a:gd name="T6" fmla="*/ 6 w 79"/>
              <a:gd name="T7" fmla="*/ 17 h 80"/>
              <a:gd name="T8" fmla="*/ 11 w 79"/>
              <a:gd name="T9" fmla="*/ 12 h 80"/>
              <a:gd name="T10" fmla="*/ 17 w 79"/>
              <a:gd name="T11" fmla="*/ 7 h 80"/>
              <a:gd name="T12" fmla="*/ 24 w 79"/>
              <a:gd name="T13" fmla="*/ 3 h 80"/>
              <a:gd name="T14" fmla="*/ 31 w 79"/>
              <a:gd name="T15" fmla="*/ 1 h 80"/>
              <a:gd name="T16" fmla="*/ 39 w 79"/>
              <a:gd name="T17" fmla="*/ 0 h 80"/>
              <a:gd name="T18" fmla="*/ 47 w 79"/>
              <a:gd name="T19" fmla="*/ 1 h 80"/>
              <a:gd name="T20" fmla="*/ 55 w 79"/>
              <a:gd name="T21" fmla="*/ 3 h 80"/>
              <a:gd name="T22" fmla="*/ 61 w 79"/>
              <a:gd name="T23" fmla="*/ 7 h 80"/>
              <a:gd name="T24" fmla="*/ 67 w 79"/>
              <a:gd name="T25" fmla="*/ 12 h 80"/>
              <a:gd name="T26" fmla="*/ 72 w 79"/>
              <a:gd name="T27" fmla="*/ 17 h 80"/>
              <a:gd name="T28" fmla="*/ 76 w 79"/>
              <a:gd name="T29" fmla="*/ 24 h 80"/>
              <a:gd name="T30" fmla="*/ 78 w 79"/>
              <a:gd name="T31" fmla="*/ 31 h 80"/>
              <a:gd name="T32" fmla="*/ 79 w 79"/>
              <a:gd name="T33" fmla="*/ 40 h 80"/>
              <a:gd name="T34" fmla="*/ 78 w 79"/>
              <a:gd name="T35" fmla="*/ 48 h 80"/>
              <a:gd name="T36" fmla="*/ 76 w 79"/>
              <a:gd name="T37" fmla="*/ 56 h 80"/>
              <a:gd name="T38" fmla="*/ 72 w 79"/>
              <a:gd name="T39" fmla="*/ 63 h 80"/>
              <a:gd name="T40" fmla="*/ 67 w 79"/>
              <a:gd name="T41" fmla="*/ 69 h 80"/>
              <a:gd name="T42" fmla="*/ 61 w 79"/>
              <a:gd name="T43" fmla="*/ 73 h 80"/>
              <a:gd name="T44" fmla="*/ 55 w 79"/>
              <a:gd name="T45" fmla="*/ 77 h 80"/>
              <a:gd name="T46" fmla="*/ 47 w 79"/>
              <a:gd name="T47" fmla="*/ 79 h 80"/>
              <a:gd name="T48" fmla="*/ 39 w 79"/>
              <a:gd name="T49" fmla="*/ 80 h 80"/>
              <a:gd name="T50" fmla="*/ 31 w 79"/>
              <a:gd name="T51" fmla="*/ 79 h 80"/>
              <a:gd name="T52" fmla="*/ 24 w 79"/>
              <a:gd name="T53" fmla="*/ 77 h 80"/>
              <a:gd name="T54" fmla="*/ 17 w 79"/>
              <a:gd name="T55" fmla="*/ 73 h 80"/>
              <a:gd name="T56" fmla="*/ 11 w 79"/>
              <a:gd name="T57" fmla="*/ 69 h 80"/>
              <a:gd name="T58" fmla="*/ 6 w 79"/>
              <a:gd name="T59" fmla="*/ 63 h 80"/>
              <a:gd name="T60" fmla="*/ 3 w 79"/>
              <a:gd name="T61" fmla="*/ 56 h 80"/>
              <a:gd name="T62" fmla="*/ 0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0" y="31"/>
                </a:lnTo>
                <a:lnTo>
                  <a:pt x="3" y="24"/>
                </a:lnTo>
                <a:lnTo>
                  <a:pt x="6" y="17"/>
                </a:lnTo>
                <a:lnTo>
                  <a:pt x="11" y="12"/>
                </a:lnTo>
                <a:lnTo>
                  <a:pt x="17" y="7"/>
                </a:lnTo>
                <a:lnTo>
                  <a:pt x="24" y="3"/>
                </a:lnTo>
                <a:lnTo>
                  <a:pt x="31" y="1"/>
                </a:lnTo>
                <a:lnTo>
                  <a:pt x="39" y="0"/>
                </a:lnTo>
                <a:lnTo>
                  <a:pt x="47" y="1"/>
                </a:lnTo>
                <a:lnTo>
                  <a:pt x="55" y="3"/>
                </a:lnTo>
                <a:lnTo>
                  <a:pt x="61" y="7"/>
                </a:lnTo>
                <a:lnTo>
                  <a:pt x="67" y="12"/>
                </a:lnTo>
                <a:lnTo>
                  <a:pt x="72" y="17"/>
                </a:lnTo>
                <a:lnTo>
                  <a:pt x="76" y="24"/>
                </a:lnTo>
                <a:lnTo>
                  <a:pt x="78" y="31"/>
                </a:lnTo>
                <a:lnTo>
                  <a:pt x="79" y="40"/>
                </a:lnTo>
                <a:lnTo>
                  <a:pt x="78" y="48"/>
                </a:lnTo>
                <a:lnTo>
                  <a:pt x="76" y="56"/>
                </a:lnTo>
                <a:lnTo>
                  <a:pt x="72" y="63"/>
                </a:lnTo>
                <a:lnTo>
                  <a:pt x="67" y="69"/>
                </a:lnTo>
                <a:lnTo>
                  <a:pt x="61" y="73"/>
                </a:lnTo>
                <a:lnTo>
                  <a:pt x="55" y="77"/>
                </a:lnTo>
                <a:lnTo>
                  <a:pt x="47" y="79"/>
                </a:lnTo>
                <a:lnTo>
                  <a:pt x="39" y="80"/>
                </a:lnTo>
                <a:lnTo>
                  <a:pt x="31" y="79"/>
                </a:lnTo>
                <a:lnTo>
                  <a:pt x="24" y="77"/>
                </a:lnTo>
                <a:lnTo>
                  <a:pt x="17" y="73"/>
                </a:lnTo>
                <a:lnTo>
                  <a:pt x="11" y="69"/>
                </a:lnTo>
                <a:lnTo>
                  <a:pt x="6" y="63"/>
                </a:lnTo>
                <a:lnTo>
                  <a:pt x="3" y="56"/>
                </a:lnTo>
                <a:lnTo>
                  <a:pt x="0" y="48"/>
                </a:lnTo>
                <a:lnTo>
                  <a:pt x="0" y="40"/>
                </a:lnTo>
                <a:close/>
              </a:path>
            </a:pathLst>
          </a:custGeom>
          <a:solidFill>
            <a:srgbClr val="949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5"/>
          <p:cNvSpPr>
            <a:spLocks/>
          </p:cNvSpPr>
          <p:nvPr/>
        </p:nvSpPr>
        <p:spPr bwMode="auto">
          <a:xfrm>
            <a:off x="3002006" y="1533918"/>
            <a:ext cx="42863" cy="42863"/>
          </a:xfrm>
          <a:custGeom>
            <a:avLst/>
            <a:gdLst>
              <a:gd name="T0" fmla="*/ 0 w 79"/>
              <a:gd name="T1" fmla="*/ 40 h 80"/>
              <a:gd name="T2" fmla="*/ 0 w 79"/>
              <a:gd name="T3" fmla="*/ 31 h 80"/>
              <a:gd name="T4" fmla="*/ 3 w 79"/>
              <a:gd name="T5" fmla="*/ 24 h 80"/>
              <a:gd name="T6" fmla="*/ 6 w 79"/>
              <a:gd name="T7" fmla="*/ 17 h 80"/>
              <a:gd name="T8" fmla="*/ 11 w 79"/>
              <a:gd name="T9" fmla="*/ 12 h 80"/>
              <a:gd name="T10" fmla="*/ 17 w 79"/>
              <a:gd name="T11" fmla="*/ 7 h 80"/>
              <a:gd name="T12" fmla="*/ 24 w 79"/>
              <a:gd name="T13" fmla="*/ 3 h 80"/>
              <a:gd name="T14" fmla="*/ 31 w 79"/>
              <a:gd name="T15" fmla="*/ 1 h 80"/>
              <a:gd name="T16" fmla="*/ 39 w 79"/>
              <a:gd name="T17" fmla="*/ 0 h 80"/>
              <a:gd name="T18" fmla="*/ 47 w 79"/>
              <a:gd name="T19" fmla="*/ 1 h 80"/>
              <a:gd name="T20" fmla="*/ 55 w 79"/>
              <a:gd name="T21" fmla="*/ 3 h 80"/>
              <a:gd name="T22" fmla="*/ 61 w 79"/>
              <a:gd name="T23" fmla="*/ 7 h 80"/>
              <a:gd name="T24" fmla="*/ 67 w 79"/>
              <a:gd name="T25" fmla="*/ 12 h 80"/>
              <a:gd name="T26" fmla="*/ 72 w 79"/>
              <a:gd name="T27" fmla="*/ 17 h 80"/>
              <a:gd name="T28" fmla="*/ 76 w 79"/>
              <a:gd name="T29" fmla="*/ 24 h 80"/>
              <a:gd name="T30" fmla="*/ 78 w 79"/>
              <a:gd name="T31" fmla="*/ 31 h 80"/>
              <a:gd name="T32" fmla="*/ 79 w 79"/>
              <a:gd name="T33" fmla="*/ 40 h 80"/>
              <a:gd name="T34" fmla="*/ 78 w 79"/>
              <a:gd name="T35" fmla="*/ 48 h 80"/>
              <a:gd name="T36" fmla="*/ 76 w 79"/>
              <a:gd name="T37" fmla="*/ 56 h 80"/>
              <a:gd name="T38" fmla="*/ 72 w 79"/>
              <a:gd name="T39" fmla="*/ 63 h 80"/>
              <a:gd name="T40" fmla="*/ 67 w 79"/>
              <a:gd name="T41" fmla="*/ 69 h 80"/>
              <a:gd name="T42" fmla="*/ 61 w 79"/>
              <a:gd name="T43" fmla="*/ 73 h 80"/>
              <a:gd name="T44" fmla="*/ 55 w 79"/>
              <a:gd name="T45" fmla="*/ 77 h 80"/>
              <a:gd name="T46" fmla="*/ 47 w 79"/>
              <a:gd name="T47" fmla="*/ 79 h 80"/>
              <a:gd name="T48" fmla="*/ 39 w 79"/>
              <a:gd name="T49" fmla="*/ 80 h 80"/>
              <a:gd name="T50" fmla="*/ 31 w 79"/>
              <a:gd name="T51" fmla="*/ 79 h 80"/>
              <a:gd name="T52" fmla="*/ 24 w 79"/>
              <a:gd name="T53" fmla="*/ 77 h 80"/>
              <a:gd name="T54" fmla="*/ 17 w 79"/>
              <a:gd name="T55" fmla="*/ 73 h 80"/>
              <a:gd name="T56" fmla="*/ 11 w 79"/>
              <a:gd name="T57" fmla="*/ 69 h 80"/>
              <a:gd name="T58" fmla="*/ 6 w 79"/>
              <a:gd name="T59" fmla="*/ 63 h 80"/>
              <a:gd name="T60" fmla="*/ 3 w 79"/>
              <a:gd name="T61" fmla="*/ 56 h 80"/>
              <a:gd name="T62" fmla="*/ 0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0" y="31"/>
                </a:lnTo>
                <a:lnTo>
                  <a:pt x="3" y="24"/>
                </a:lnTo>
                <a:lnTo>
                  <a:pt x="6" y="17"/>
                </a:lnTo>
                <a:lnTo>
                  <a:pt x="11" y="12"/>
                </a:lnTo>
                <a:lnTo>
                  <a:pt x="17" y="7"/>
                </a:lnTo>
                <a:lnTo>
                  <a:pt x="24" y="3"/>
                </a:lnTo>
                <a:lnTo>
                  <a:pt x="31" y="1"/>
                </a:lnTo>
                <a:lnTo>
                  <a:pt x="39" y="0"/>
                </a:lnTo>
                <a:lnTo>
                  <a:pt x="47" y="1"/>
                </a:lnTo>
                <a:lnTo>
                  <a:pt x="55" y="3"/>
                </a:lnTo>
                <a:lnTo>
                  <a:pt x="61" y="7"/>
                </a:lnTo>
                <a:lnTo>
                  <a:pt x="67" y="12"/>
                </a:lnTo>
                <a:lnTo>
                  <a:pt x="72" y="17"/>
                </a:lnTo>
                <a:lnTo>
                  <a:pt x="76" y="24"/>
                </a:lnTo>
                <a:lnTo>
                  <a:pt x="78" y="31"/>
                </a:lnTo>
                <a:lnTo>
                  <a:pt x="79" y="40"/>
                </a:lnTo>
                <a:lnTo>
                  <a:pt x="78" y="48"/>
                </a:lnTo>
                <a:lnTo>
                  <a:pt x="76" y="56"/>
                </a:lnTo>
                <a:lnTo>
                  <a:pt x="72" y="63"/>
                </a:lnTo>
                <a:lnTo>
                  <a:pt x="67" y="69"/>
                </a:lnTo>
                <a:lnTo>
                  <a:pt x="61" y="73"/>
                </a:lnTo>
                <a:lnTo>
                  <a:pt x="55" y="77"/>
                </a:lnTo>
                <a:lnTo>
                  <a:pt x="47" y="79"/>
                </a:lnTo>
                <a:lnTo>
                  <a:pt x="39" y="80"/>
                </a:lnTo>
                <a:lnTo>
                  <a:pt x="31" y="79"/>
                </a:lnTo>
                <a:lnTo>
                  <a:pt x="24" y="77"/>
                </a:lnTo>
                <a:lnTo>
                  <a:pt x="17" y="73"/>
                </a:lnTo>
                <a:lnTo>
                  <a:pt x="11" y="69"/>
                </a:lnTo>
                <a:lnTo>
                  <a:pt x="6" y="63"/>
                </a:lnTo>
                <a:lnTo>
                  <a:pt x="3" y="56"/>
                </a:lnTo>
                <a:lnTo>
                  <a:pt x="0" y="48"/>
                </a:lnTo>
                <a:lnTo>
                  <a:pt x="0" y="40"/>
                </a:lnTo>
                <a:close/>
              </a:path>
            </a:pathLst>
          </a:custGeom>
          <a:noFill/>
          <a:ln w="14288">
            <a:solidFill>
              <a:srgbClr val="9495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86"/>
          <p:cNvSpPr>
            <a:spLocks noChangeArrowheads="1"/>
          </p:cNvSpPr>
          <p:nvPr/>
        </p:nvSpPr>
        <p:spPr bwMode="auto">
          <a:xfrm>
            <a:off x="3167106" y="1483118"/>
            <a:ext cx="147638" cy="142875"/>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7"/>
          <p:cNvSpPr>
            <a:spLocks/>
          </p:cNvSpPr>
          <p:nvPr/>
        </p:nvSpPr>
        <p:spPr bwMode="auto">
          <a:xfrm>
            <a:off x="3219494" y="1532330"/>
            <a:ext cx="42863" cy="42863"/>
          </a:xfrm>
          <a:custGeom>
            <a:avLst/>
            <a:gdLst>
              <a:gd name="T0" fmla="*/ 0 w 80"/>
              <a:gd name="T1" fmla="*/ 41 h 81"/>
              <a:gd name="T2" fmla="*/ 1 w 80"/>
              <a:gd name="T3" fmla="*/ 32 h 81"/>
              <a:gd name="T4" fmla="*/ 3 w 80"/>
              <a:gd name="T5" fmla="*/ 24 h 81"/>
              <a:gd name="T6" fmla="*/ 7 w 80"/>
              <a:gd name="T7" fmla="*/ 17 h 81"/>
              <a:gd name="T8" fmla="*/ 12 w 80"/>
              <a:gd name="T9" fmla="*/ 12 h 81"/>
              <a:gd name="T10" fmla="*/ 18 w 80"/>
              <a:gd name="T11" fmla="*/ 7 h 81"/>
              <a:gd name="T12" fmla="*/ 24 w 80"/>
              <a:gd name="T13" fmla="*/ 3 h 81"/>
              <a:gd name="T14" fmla="*/ 32 w 80"/>
              <a:gd name="T15" fmla="*/ 0 h 81"/>
              <a:gd name="T16" fmla="*/ 40 w 80"/>
              <a:gd name="T17" fmla="*/ 0 h 81"/>
              <a:gd name="T18" fmla="*/ 48 w 80"/>
              <a:gd name="T19" fmla="*/ 0 h 81"/>
              <a:gd name="T20" fmla="*/ 56 w 80"/>
              <a:gd name="T21" fmla="*/ 3 h 81"/>
              <a:gd name="T22" fmla="*/ 62 w 80"/>
              <a:gd name="T23" fmla="*/ 7 h 81"/>
              <a:gd name="T24" fmla="*/ 68 w 80"/>
              <a:gd name="T25" fmla="*/ 12 h 81"/>
              <a:gd name="T26" fmla="*/ 73 w 80"/>
              <a:gd name="T27" fmla="*/ 17 h 81"/>
              <a:gd name="T28" fmla="*/ 77 w 80"/>
              <a:gd name="T29" fmla="*/ 24 h 81"/>
              <a:gd name="T30" fmla="*/ 79 w 80"/>
              <a:gd name="T31" fmla="*/ 32 h 81"/>
              <a:gd name="T32" fmla="*/ 80 w 80"/>
              <a:gd name="T33" fmla="*/ 41 h 81"/>
              <a:gd name="T34" fmla="*/ 79 w 80"/>
              <a:gd name="T35" fmla="*/ 49 h 81"/>
              <a:gd name="T36" fmla="*/ 77 w 80"/>
              <a:gd name="T37" fmla="*/ 57 h 81"/>
              <a:gd name="T38" fmla="*/ 73 w 80"/>
              <a:gd name="T39" fmla="*/ 64 h 81"/>
              <a:gd name="T40" fmla="*/ 68 w 80"/>
              <a:gd name="T41" fmla="*/ 70 h 81"/>
              <a:gd name="T42" fmla="*/ 62 w 80"/>
              <a:gd name="T43" fmla="*/ 74 h 81"/>
              <a:gd name="T44" fmla="*/ 56 w 80"/>
              <a:gd name="T45" fmla="*/ 78 h 81"/>
              <a:gd name="T46" fmla="*/ 48 w 80"/>
              <a:gd name="T47" fmla="*/ 81 h 81"/>
              <a:gd name="T48" fmla="*/ 40 w 80"/>
              <a:gd name="T49" fmla="*/ 81 h 81"/>
              <a:gd name="T50" fmla="*/ 32 w 80"/>
              <a:gd name="T51" fmla="*/ 81 h 81"/>
              <a:gd name="T52" fmla="*/ 24 w 80"/>
              <a:gd name="T53" fmla="*/ 78 h 81"/>
              <a:gd name="T54" fmla="*/ 18 w 80"/>
              <a:gd name="T55" fmla="*/ 74 h 81"/>
              <a:gd name="T56" fmla="*/ 12 w 80"/>
              <a:gd name="T57" fmla="*/ 70 h 81"/>
              <a:gd name="T58" fmla="*/ 7 w 80"/>
              <a:gd name="T59" fmla="*/ 64 h 81"/>
              <a:gd name="T60" fmla="*/ 3 w 80"/>
              <a:gd name="T61" fmla="*/ 57 h 81"/>
              <a:gd name="T62" fmla="*/ 1 w 80"/>
              <a:gd name="T63" fmla="*/ 49 h 81"/>
              <a:gd name="T64" fmla="*/ 0 w 80"/>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81">
                <a:moveTo>
                  <a:pt x="0" y="41"/>
                </a:moveTo>
                <a:lnTo>
                  <a:pt x="1" y="32"/>
                </a:lnTo>
                <a:lnTo>
                  <a:pt x="3" y="24"/>
                </a:lnTo>
                <a:lnTo>
                  <a:pt x="7" y="17"/>
                </a:lnTo>
                <a:lnTo>
                  <a:pt x="12" y="12"/>
                </a:lnTo>
                <a:lnTo>
                  <a:pt x="18" y="7"/>
                </a:lnTo>
                <a:lnTo>
                  <a:pt x="24" y="3"/>
                </a:lnTo>
                <a:lnTo>
                  <a:pt x="32" y="0"/>
                </a:lnTo>
                <a:lnTo>
                  <a:pt x="40" y="0"/>
                </a:lnTo>
                <a:lnTo>
                  <a:pt x="48" y="0"/>
                </a:lnTo>
                <a:lnTo>
                  <a:pt x="56" y="3"/>
                </a:lnTo>
                <a:lnTo>
                  <a:pt x="62" y="7"/>
                </a:lnTo>
                <a:lnTo>
                  <a:pt x="68" y="12"/>
                </a:lnTo>
                <a:lnTo>
                  <a:pt x="73" y="17"/>
                </a:lnTo>
                <a:lnTo>
                  <a:pt x="77" y="24"/>
                </a:lnTo>
                <a:lnTo>
                  <a:pt x="79" y="32"/>
                </a:lnTo>
                <a:lnTo>
                  <a:pt x="80" y="41"/>
                </a:lnTo>
                <a:lnTo>
                  <a:pt x="79" y="49"/>
                </a:lnTo>
                <a:lnTo>
                  <a:pt x="77" y="57"/>
                </a:lnTo>
                <a:lnTo>
                  <a:pt x="73" y="64"/>
                </a:lnTo>
                <a:lnTo>
                  <a:pt x="68" y="70"/>
                </a:lnTo>
                <a:lnTo>
                  <a:pt x="62" y="74"/>
                </a:lnTo>
                <a:lnTo>
                  <a:pt x="56" y="78"/>
                </a:lnTo>
                <a:lnTo>
                  <a:pt x="48" y="81"/>
                </a:lnTo>
                <a:lnTo>
                  <a:pt x="40" y="81"/>
                </a:lnTo>
                <a:lnTo>
                  <a:pt x="32" y="81"/>
                </a:lnTo>
                <a:lnTo>
                  <a:pt x="24" y="78"/>
                </a:lnTo>
                <a:lnTo>
                  <a:pt x="18" y="74"/>
                </a:lnTo>
                <a:lnTo>
                  <a:pt x="12" y="70"/>
                </a:lnTo>
                <a:lnTo>
                  <a:pt x="7" y="64"/>
                </a:lnTo>
                <a:lnTo>
                  <a:pt x="3" y="57"/>
                </a:lnTo>
                <a:lnTo>
                  <a:pt x="1" y="49"/>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8"/>
          <p:cNvSpPr>
            <a:spLocks/>
          </p:cNvSpPr>
          <p:nvPr/>
        </p:nvSpPr>
        <p:spPr bwMode="auto">
          <a:xfrm>
            <a:off x="3219494" y="1532330"/>
            <a:ext cx="42863" cy="42863"/>
          </a:xfrm>
          <a:custGeom>
            <a:avLst/>
            <a:gdLst>
              <a:gd name="T0" fmla="*/ 0 w 80"/>
              <a:gd name="T1" fmla="*/ 41 h 81"/>
              <a:gd name="T2" fmla="*/ 1 w 80"/>
              <a:gd name="T3" fmla="*/ 32 h 81"/>
              <a:gd name="T4" fmla="*/ 3 w 80"/>
              <a:gd name="T5" fmla="*/ 24 h 81"/>
              <a:gd name="T6" fmla="*/ 7 w 80"/>
              <a:gd name="T7" fmla="*/ 17 h 81"/>
              <a:gd name="T8" fmla="*/ 12 w 80"/>
              <a:gd name="T9" fmla="*/ 12 h 81"/>
              <a:gd name="T10" fmla="*/ 18 w 80"/>
              <a:gd name="T11" fmla="*/ 7 h 81"/>
              <a:gd name="T12" fmla="*/ 24 w 80"/>
              <a:gd name="T13" fmla="*/ 3 h 81"/>
              <a:gd name="T14" fmla="*/ 32 w 80"/>
              <a:gd name="T15" fmla="*/ 0 h 81"/>
              <a:gd name="T16" fmla="*/ 40 w 80"/>
              <a:gd name="T17" fmla="*/ 0 h 81"/>
              <a:gd name="T18" fmla="*/ 48 w 80"/>
              <a:gd name="T19" fmla="*/ 0 h 81"/>
              <a:gd name="T20" fmla="*/ 56 w 80"/>
              <a:gd name="T21" fmla="*/ 3 h 81"/>
              <a:gd name="T22" fmla="*/ 62 w 80"/>
              <a:gd name="T23" fmla="*/ 7 h 81"/>
              <a:gd name="T24" fmla="*/ 68 w 80"/>
              <a:gd name="T25" fmla="*/ 12 h 81"/>
              <a:gd name="T26" fmla="*/ 73 w 80"/>
              <a:gd name="T27" fmla="*/ 17 h 81"/>
              <a:gd name="T28" fmla="*/ 77 w 80"/>
              <a:gd name="T29" fmla="*/ 24 h 81"/>
              <a:gd name="T30" fmla="*/ 79 w 80"/>
              <a:gd name="T31" fmla="*/ 32 h 81"/>
              <a:gd name="T32" fmla="*/ 80 w 80"/>
              <a:gd name="T33" fmla="*/ 41 h 81"/>
              <a:gd name="T34" fmla="*/ 79 w 80"/>
              <a:gd name="T35" fmla="*/ 49 h 81"/>
              <a:gd name="T36" fmla="*/ 77 w 80"/>
              <a:gd name="T37" fmla="*/ 57 h 81"/>
              <a:gd name="T38" fmla="*/ 73 w 80"/>
              <a:gd name="T39" fmla="*/ 64 h 81"/>
              <a:gd name="T40" fmla="*/ 68 w 80"/>
              <a:gd name="T41" fmla="*/ 70 h 81"/>
              <a:gd name="T42" fmla="*/ 62 w 80"/>
              <a:gd name="T43" fmla="*/ 74 h 81"/>
              <a:gd name="T44" fmla="*/ 56 w 80"/>
              <a:gd name="T45" fmla="*/ 78 h 81"/>
              <a:gd name="T46" fmla="*/ 48 w 80"/>
              <a:gd name="T47" fmla="*/ 81 h 81"/>
              <a:gd name="T48" fmla="*/ 40 w 80"/>
              <a:gd name="T49" fmla="*/ 81 h 81"/>
              <a:gd name="T50" fmla="*/ 32 w 80"/>
              <a:gd name="T51" fmla="*/ 81 h 81"/>
              <a:gd name="T52" fmla="*/ 24 w 80"/>
              <a:gd name="T53" fmla="*/ 78 h 81"/>
              <a:gd name="T54" fmla="*/ 18 w 80"/>
              <a:gd name="T55" fmla="*/ 74 h 81"/>
              <a:gd name="T56" fmla="*/ 12 w 80"/>
              <a:gd name="T57" fmla="*/ 70 h 81"/>
              <a:gd name="T58" fmla="*/ 7 w 80"/>
              <a:gd name="T59" fmla="*/ 64 h 81"/>
              <a:gd name="T60" fmla="*/ 3 w 80"/>
              <a:gd name="T61" fmla="*/ 57 h 81"/>
              <a:gd name="T62" fmla="*/ 1 w 80"/>
              <a:gd name="T63" fmla="*/ 49 h 81"/>
              <a:gd name="T64" fmla="*/ 0 w 80"/>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81">
                <a:moveTo>
                  <a:pt x="0" y="41"/>
                </a:moveTo>
                <a:lnTo>
                  <a:pt x="1" y="32"/>
                </a:lnTo>
                <a:lnTo>
                  <a:pt x="3" y="24"/>
                </a:lnTo>
                <a:lnTo>
                  <a:pt x="7" y="17"/>
                </a:lnTo>
                <a:lnTo>
                  <a:pt x="12" y="12"/>
                </a:lnTo>
                <a:lnTo>
                  <a:pt x="18" y="7"/>
                </a:lnTo>
                <a:lnTo>
                  <a:pt x="24" y="3"/>
                </a:lnTo>
                <a:lnTo>
                  <a:pt x="32" y="0"/>
                </a:lnTo>
                <a:lnTo>
                  <a:pt x="40" y="0"/>
                </a:lnTo>
                <a:lnTo>
                  <a:pt x="48" y="0"/>
                </a:lnTo>
                <a:lnTo>
                  <a:pt x="56" y="3"/>
                </a:lnTo>
                <a:lnTo>
                  <a:pt x="62" y="7"/>
                </a:lnTo>
                <a:lnTo>
                  <a:pt x="68" y="12"/>
                </a:lnTo>
                <a:lnTo>
                  <a:pt x="73" y="17"/>
                </a:lnTo>
                <a:lnTo>
                  <a:pt x="77" y="24"/>
                </a:lnTo>
                <a:lnTo>
                  <a:pt x="79" y="32"/>
                </a:lnTo>
                <a:lnTo>
                  <a:pt x="80" y="41"/>
                </a:lnTo>
                <a:lnTo>
                  <a:pt x="79" y="49"/>
                </a:lnTo>
                <a:lnTo>
                  <a:pt x="77" y="57"/>
                </a:lnTo>
                <a:lnTo>
                  <a:pt x="73" y="64"/>
                </a:lnTo>
                <a:lnTo>
                  <a:pt x="68" y="70"/>
                </a:lnTo>
                <a:lnTo>
                  <a:pt x="62" y="74"/>
                </a:lnTo>
                <a:lnTo>
                  <a:pt x="56" y="78"/>
                </a:lnTo>
                <a:lnTo>
                  <a:pt x="48" y="81"/>
                </a:lnTo>
                <a:lnTo>
                  <a:pt x="40" y="81"/>
                </a:lnTo>
                <a:lnTo>
                  <a:pt x="32" y="81"/>
                </a:lnTo>
                <a:lnTo>
                  <a:pt x="24" y="78"/>
                </a:lnTo>
                <a:lnTo>
                  <a:pt x="18" y="74"/>
                </a:lnTo>
                <a:lnTo>
                  <a:pt x="12" y="70"/>
                </a:lnTo>
                <a:lnTo>
                  <a:pt x="7" y="64"/>
                </a:lnTo>
                <a:lnTo>
                  <a:pt x="3" y="57"/>
                </a:lnTo>
                <a:lnTo>
                  <a:pt x="1" y="49"/>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89"/>
          <p:cNvSpPr>
            <a:spLocks noChangeArrowheads="1"/>
          </p:cNvSpPr>
          <p:nvPr/>
        </p:nvSpPr>
        <p:spPr bwMode="auto">
          <a:xfrm>
            <a:off x="3386181" y="1483118"/>
            <a:ext cx="146050" cy="142875"/>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90"/>
          <p:cNvSpPr>
            <a:spLocks/>
          </p:cNvSpPr>
          <p:nvPr/>
        </p:nvSpPr>
        <p:spPr bwMode="auto">
          <a:xfrm>
            <a:off x="3436981" y="1532330"/>
            <a:ext cx="42863" cy="42863"/>
          </a:xfrm>
          <a:custGeom>
            <a:avLst/>
            <a:gdLst>
              <a:gd name="T0" fmla="*/ 0 w 79"/>
              <a:gd name="T1" fmla="*/ 40 h 79"/>
              <a:gd name="T2" fmla="*/ 1 w 79"/>
              <a:gd name="T3" fmla="*/ 31 h 79"/>
              <a:gd name="T4" fmla="*/ 3 w 79"/>
              <a:gd name="T5" fmla="*/ 24 h 79"/>
              <a:gd name="T6" fmla="*/ 6 w 79"/>
              <a:gd name="T7" fmla="*/ 18 h 79"/>
              <a:gd name="T8" fmla="*/ 11 w 79"/>
              <a:gd name="T9" fmla="*/ 12 h 79"/>
              <a:gd name="T10" fmla="*/ 17 w 79"/>
              <a:gd name="T11" fmla="*/ 7 h 79"/>
              <a:gd name="T12" fmla="*/ 24 w 79"/>
              <a:gd name="T13" fmla="*/ 3 h 79"/>
              <a:gd name="T14" fmla="*/ 31 w 79"/>
              <a:gd name="T15" fmla="*/ 1 h 79"/>
              <a:gd name="T16" fmla="*/ 39 w 79"/>
              <a:gd name="T17" fmla="*/ 0 h 79"/>
              <a:gd name="T18" fmla="*/ 47 w 79"/>
              <a:gd name="T19" fmla="*/ 1 h 79"/>
              <a:gd name="T20" fmla="*/ 55 w 79"/>
              <a:gd name="T21" fmla="*/ 3 h 79"/>
              <a:gd name="T22" fmla="*/ 61 w 79"/>
              <a:gd name="T23" fmla="*/ 7 h 79"/>
              <a:gd name="T24" fmla="*/ 67 w 79"/>
              <a:gd name="T25" fmla="*/ 12 h 79"/>
              <a:gd name="T26" fmla="*/ 72 w 79"/>
              <a:gd name="T27" fmla="*/ 18 h 79"/>
              <a:gd name="T28" fmla="*/ 76 w 79"/>
              <a:gd name="T29" fmla="*/ 24 h 79"/>
              <a:gd name="T30" fmla="*/ 78 w 79"/>
              <a:gd name="T31" fmla="*/ 31 h 79"/>
              <a:gd name="T32" fmla="*/ 79 w 79"/>
              <a:gd name="T33" fmla="*/ 40 h 79"/>
              <a:gd name="T34" fmla="*/ 78 w 79"/>
              <a:gd name="T35" fmla="*/ 48 h 79"/>
              <a:gd name="T36" fmla="*/ 76 w 79"/>
              <a:gd name="T37" fmla="*/ 55 h 79"/>
              <a:gd name="T38" fmla="*/ 72 w 79"/>
              <a:gd name="T39" fmla="*/ 62 h 79"/>
              <a:gd name="T40" fmla="*/ 67 w 79"/>
              <a:gd name="T41" fmla="*/ 68 h 79"/>
              <a:gd name="T42" fmla="*/ 61 w 79"/>
              <a:gd name="T43" fmla="*/ 72 h 79"/>
              <a:gd name="T44" fmla="*/ 55 w 79"/>
              <a:gd name="T45" fmla="*/ 76 h 79"/>
              <a:gd name="T46" fmla="*/ 47 w 79"/>
              <a:gd name="T47" fmla="*/ 78 h 79"/>
              <a:gd name="T48" fmla="*/ 39 w 79"/>
              <a:gd name="T49" fmla="*/ 79 h 79"/>
              <a:gd name="T50" fmla="*/ 31 w 79"/>
              <a:gd name="T51" fmla="*/ 78 h 79"/>
              <a:gd name="T52" fmla="*/ 24 w 79"/>
              <a:gd name="T53" fmla="*/ 76 h 79"/>
              <a:gd name="T54" fmla="*/ 17 w 79"/>
              <a:gd name="T55" fmla="*/ 72 h 79"/>
              <a:gd name="T56" fmla="*/ 11 w 79"/>
              <a:gd name="T57" fmla="*/ 68 h 79"/>
              <a:gd name="T58" fmla="*/ 6 w 79"/>
              <a:gd name="T59" fmla="*/ 62 h 79"/>
              <a:gd name="T60" fmla="*/ 3 w 79"/>
              <a:gd name="T61" fmla="*/ 55 h 79"/>
              <a:gd name="T62" fmla="*/ 1 w 79"/>
              <a:gd name="T63" fmla="*/ 48 h 79"/>
              <a:gd name="T64" fmla="*/ 0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0" y="40"/>
                </a:moveTo>
                <a:lnTo>
                  <a:pt x="1" y="31"/>
                </a:lnTo>
                <a:lnTo>
                  <a:pt x="3" y="24"/>
                </a:lnTo>
                <a:lnTo>
                  <a:pt x="6" y="18"/>
                </a:lnTo>
                <a:lnTo>
                  <a:pt x="11" y="12"/>
                </a:lnTo>
                <a:lnTo>
                  <a:pt x="17" y="7"/>
                </a:lnTo>
                <a:lnTo>
                  <a:pt x="24" y="3"/>
                </a:lnTo>
                <a:lnTo>
                  <a:pt x="31" y="1"/>
                </a:lnTo>
                <a:lnTo>
                  <a:pt x="39" y="0"/>
                </a:lnTo>
                <a:lnTo>
                  <a:pt x="47" y="1"/>
                </a:lnTo>
                <a:lnTo>
                  <a:pt x="55" y="3"/>
                </a:lnTo>
                <a:lnTo>
                  <a:pt x="61" y="7"/>
                </a:lnTo>
                <a:lnTo>
                  <a:pt x="67" y="12"/>
                </a:lnTo>
                <a:lnTo>
                  <a:pt x="72" y="18"/>
                </a:lnTo>
                <a:lnTo>
                  <a:pt x="76" y="24"/>
                </a:lnTo>
                <a:lnTo>
                  <a:pt x="78" y="31"/>
                </a:lnTo>
                <a:lnTo>
                  <a:pt x="79" y="40"/>
                </a:lnTo>
                <a:lnTo>
                  <a:pt x="78" y="48"/>
                </a:lnTo>
                <a:lnTo>
                  <a:pt x="76" y="55"/>
                </a:lnTo>
                <a:lnTo>
                  <a:pt x="72" y="62"/>
                </a:lnTo>
                <a:lnTo>
                  <a:pt x="67" y="68"/>
                </a:lnTo>
                <a:lnTo>
                  <a:pt x="61" y="72"/>
                </a:lnTo>
                <a:lnTo>
                  <a:pt x="55" y="76"/>
                </a:lnTo>
                <a:lnTo>
                  <a:pt x="47" y="78"/>
                </a:lnTo>
                <a:lnTo>
                  <a:pt x="39" y="79"/>
                </a:lnTo>
                <a:lnTo>
                  <a:pt x="31" y="78"/>
                </a:lnTo>
                <a:lnTo>
                  <a:pt x="24" y="76"/>
                </a:lnTo>
                <a:lnTo>
                  <a:pt x="17" y="72"/>
                </a:lnTo>
                <a:lnTo>
                  <a:pt x="11" y="68"/>
                </a:lnTo>
                <a:lnTo>
                  <a:pt x="6" y="62"/>
                </a:lnTo>
                <a:lnTo>
                  <a:pt x="3" y="55"/>
                </a:lnTo>
                <a:lnTo>
                  <a:pt x="1" y="48"/>
                </a:lnTo>
                <a:lnTo>
                  <a:pt x="0" y="40"/>
                </a:lnTo>
                <a:close/>
              </a:path>
            </a:pathLst>
          </a:custGeom>
          <a:solidFill>
            <a:srgbClr val="949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1"/>
          <p:cNvSpPr>
            <a:spLocks/>
          </p:cNvSpPr>
          <p:nvPr/>
        </p:nvSpPr>
        <p:spPr bwMode="auto">
          <a:xfrm>
            <a:off x="3436981" y="1532330"/>
            <a:ext cx="42863" cy="42863"/>
          </a:xfrm>
          <a:custGeom>
            <a:avLst/>
            <a:gdLst>
              <a:gd name="T0" fmla="*/ 0 w 79"/>
              <a:gd name="T1" fmla="*/ 40 h 79"/>
              <a:gd name="T2" fmla="*/ 1 w 79"/>
              <a:gd name="T3" fmla="*/ 31 h 79"/>
              <a:gd name="T4" fmla="*/ 3 w 79"/>
              <a:gd name="T5" fmla="*/ 24 h 79"/>
              <a:gd name="T6" fmla="*/ 6 w 79"/>
              <a:gd name="T7" fmla="*/ 18 h 79"/>
              <a:gd name="T8" fmla="*/ 11 w 79"/>
              <a:gd name="T9" fmla="*/ 12 h 79"/>
              <a:gd name="T10" fmla="*/ 17 w 79"/>
              <a:gd name="T11" fmla="*/ 7 h 79"/>
              <a:gd name="T12" fmla="*/ 24 w 79"/>
              <a:gd name="T13" fmla="*/ 3 h 79"/>
              <a:gd name="T14" fmla="*/ 31 w 79"/>
              <a:gd name="T15" fmla="*/ 1 h 79"/>
              <a:gd name="T16" fmla="*/ 39 w 79"/>
              <a:gd name="T17" fmla="*/ 0 h 79"/>
              <a:gd name="T18" fmla="*/ 47 w 79"/>
              <a:gd name="T19" fmla="*/ 1 h 79"/>
              <a:gd name="T20" fmla="*/ 55 w 79"/>
              <a:gd name="T21" fmla="*/ 3 h 79"/>
              <a:gd name="T22" fmla="*/ 61 w 79"/>
              <a:gd name="T23" fmla="*/ 7 h 79"/>
              <a:gd name="T24" fmla="*/ 67 w 79"/>
              <a:gd name="T25" fmla="*/ 12 h 79"/>
              <a:gd name="T26" fmla="*/ 72 w 79"/>
              <a:gd name="T27" fmla="*/ 18 h 79"/>
              <a:gd name="T28" fmla="*/ 76 w 79"/>
              <a:gd name="T29" fmla="*/ 24 h 79"/>
              <a:gd name="T30" fmla="*/ 78 w 79"/>
              <a:gd name="T31" fmla="*/ 31 h 79"/>
              <a:gd name="T32" fmla="*/ 79 w 79"/>
              <a:gd name="T33" fmla="*/ 40 h 79"/>
              <a:gd name="T34" fmla="*/ 78 w 79"/>
              <a:gd name="T35" fmla="*/ 48 h 79"/>
              <a:gd name="T36" fmla="*/ 76 w 79"/>
              <a:gd name="T37" fmla="*/ 55 h 79"/>
              <a:gd name="T38" fmla="*/ 72 w 79"/>
              <a:gd name="T39" fmla="*/ 62 h 79"/>
              <a:gd name="T40" fmla="*/ 67 w 79"/>
              <a:gd name="T41" fmla="*/ 68 h 79"/>
              <a:gd name="T42" fmla="*/ 61 w 79"/>
              <a:gd name="T43" fmla="*/ 72 h 79"/>
              <a:gd name="T44" fmla="*/ 55 w 79"/>
              <a:gd name="T45" fmla="*/ 76 h 79"/>
              <a:gd name="T46" fmla="*/ 47 w 79"/>
              <a:gd name="T47" fmla="*/ 78 h 79"/>
              <a:gd name="T48" fmla="*/ 39 w 79"/>
              <a:gd name="T49" fmla="*/ 79 h 79"/>
              <a:gd name="T50" fmla="*/ 31 w 79"/>
              <a:gd name="T51" fmla="*/ 78 h 79"/>
              <a:gd name="T52" fmla="*/ 24 w 79"/>
              <a:gd name="T53" fmla="*/ 76 h 79"/>
              <a:gd name="T54" fmla="*/ 17 w 79"/>
              <a:gd name="T55" fmla="*/ 72 h 79"/>
              <a:gd name="T56" fmla="*/ 11 w 79"/>
              <a:gd name="T57" fmla="*/ 68 h 79"/>
              <a:gd name="T58" fmla="*/ 6 w 79"/>
              <a:gd name="T59" fmla="*/ 62 h 79"/>
              <a:gd name="T60" fmla="*/ 3 w 79"/>
              <a:gd name="T61" fmla="*/ 55 h 79"/>
              <a:gd name="T62" fmla="*/ 1 w 79"/>
              <a:gd name="T63" fmla="*/ 48 h 79"/>
              <a:gd name="T64" fmla="*/ 0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0" y="40"/>
                </a:moveTo>
                <a:lnTo>
                  <a:pt x="1" y="31"/>
                </a:lnTo>
                <a:lnTo>
                  <a:pt x="3" y="24"/>
                </a:lnTo>
                <a:lnTo>
                  <a:pt x="6" y="18"/>
                </a:lnTo>
                <a:lnTo>
                  <a:pt x="11" y="12"/>
                </a:lnTo>
                <a:lnTo>
                  <a:pt x="17" y="7"/>
                </a:lnTo>
                <a:lnTo>
                  <a:pt x="24" y="3"/>
                </a:lnTo>
                <a:lnTo>
                  <a:pt x="31" y="1"/>
                </a:lnTo>
                <a:lnTo>
                  <a:pt x="39" y="0"/>
                </a:lnTo>
                <a:lnTo>
                  <a:pt x="47" y="1"/>
                </a:lnTo>
                <a:lnTo>
                  <a:pt x="55" y="3"/>
                </a:lnTo>
                <a:lnTo>
                  <a:pt x="61" y="7"/>
                </a:lnTo>
                <a:lnTo>
                  <a:pt x="67" y="12"/>
                </a:lnTo>
                <a:lnTo>
                  <a:pt x="72" y="18"/>
                </a:lnTo>
                <a:lnTo>
                  <a:pt x="76" y="24"/>
                </a:lnTo>
                <a:lnTo>
                  <a:pt x="78" y="31"/>
                </a:lnTo>
                <a:lnTo>
                  <a:pt x="79" y="40"/>
                </a:lnTo>
                <a:lnTo>
                  <a:pt x="78" y="48"/>
                </a:lnTo>
                <a:lnTo>
                  <a:pt x="76" y="55"/>
                </a:lnTo>
                <a:lnTo>
                  <a:pt x="72" y="62"/>
                </a:lnTo>
                <a:lnTo>
                  <a:pt x="67" y="68"/>
                </a:lnTo>
                <a:lnTo>
                  <a:pt x="61" y="72"/>
                </a:lnTo>
                <a:lnTo>
                  <a:pt x="55" y="76"/>
                </a:lnTo>
                <a:lnTo>
                  <a:pt x="47" y="78"/>
                </a:lnTo>
                <a:lnTo>
                  <a:pt x="39" y="79"/>
                </a:lnTo>
                <a:lnTo>
                  <a:pt x="31" y="78"/>
                </a:lnTo>
                <a:lnTo>
                  <a:pt x="24" y="76"/>
                </a:lnTo>
                <a:lnTo>
                  <a:pt x="17" y="72"/>
                </a:lnTo>
                <a:lnTo>
                  <a:pt x="11" y="68"/>
                </a:lnTo>
                <a:lnTo>
                  <a:pt x="6" y="62"/>
                </a:lnTo>
                <a:lnTo>
                  <a:pt x="3" y="55"/>
                </a:lnTo>
                <a:lnTo>
                  <a:pt x="1" y="48"/>
                </a:lnTo>
                <a:lnTo>
                  <a:pt x="0" y="40"/>
                </a:lnTo>
                <a:close/>
              </a:path>
            </a:pathLst>
          </a:custGeom>
          <a:noFill/>
          <a:ln w="14288">
            <a:solidFill>
              <a:srgbClr val="9495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92"/>
          <p:cNvSpPr>
            <a:spLocks noChangeArrowheads="1"/>
          </p:cNvSpPr>
          <p:nvPr/>
        </p:nvSpPr>
        <p:spPr bwMode="auto">
          <a:xfrm>
            <a:off x="3825919" y="14831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93"/>
          <p:cNvSpPr>
            <a:spLocks noChangeShapeType="1"/>
          </p:cNvSpPr>
          <p:nvPr/>
        </p:nvSpPr>
        <p:spPr bwMode="auto">
          <a:xfrm>
            <a:off x="3825919" y="1483118"/>
            <a:ext cx="142875"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94"/>
          <p:cNvSpPr>
            <a:spLocks noChangeShapeType="1"/>
          </p:cNvSpPr>
          <p:nvPr/>
        </p:nvSpPr>
        <p:spPr bwMode="auto">
          <a:xfrm flipH="1">
            <a:off x="3822744" y="1483118"/>
            <a:ext cx="144463"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5"/>
          <p:cNvSpPr>
            <a:spLocks noChangeArrowheads="1"/>
          </p:cNvSpPr>
          <p:nvPr/>
        </p:nvSpPr>
        <p:spPr bwMode="auto">
          <a:xfrm>
            <a:off x="4024356" y="1483118"/>
            <a:ext cx="142875"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96"/>
          <p:cNvSpPr>
            <a:spLocks noChangeArrowheads="1"/>
          </p:cNvSpPr>
          <p:nvPr/>
        </p:nvSpPr>
        <p:spPr bwMode="auto">
          <a:xfrm>
            <a:off x="4462506" y="1483118"/>
            <a:ext cx="146050"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7"/>
          <p:cNvSpPr>
            <a:spLocks noChangeArrowheads="1"/>
          </p:cNvSpPr>
          <p:nvPr/>
        </p:nvSpPr>
        <p:spPr bwMode="auto">
          <a:xfrm>
            <a:off x="4462506" y="14831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98"/>
          <p:cNvSpPr>
            <a:spLocks noChangeShapeType="1"/>
          </p:cNvSpPr>
          <p:nvPr/>
        </p:nvSpPr>
        <p:spPr bwMode="auto">
          <a:xfrm>
            <a:off x="4024356" y="1483118"/>
            <a:ext cx="142875"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9"/>
          <p:cNvSpPr>
            <a:spLocks noChangeShapeType="1"/>
          </p:cNvSpPr>
          <p:nvPr/>
        </p:nvSpPr>
        <p:spPr bwMode="auto">
          <a:xfrm flipH="1">
            <a:off x="4019594" y="1483118"/>
            <a:ext cx="146050" cy="142875"/>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0"/>
          <p:cNvSpPr>
            <a:spLocks noChangeArrowheads="1"/>
          </p:cNvSpPr>
          <p:nvPr/>
        </p:nvSpPr>
        <p:spPr bwMode="auto">
          <a:xfrm>
            <a:off x="4241844" y="14831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01"/>
          <p:cNvSpPr>
            <a:spLocks noChangeShapeType="1"/>
          </p:cNvSpPr>
          <p:nvPr/>
        </p:nvSpPr>
        <p:spPr bwMode="auto">
          <a:xfrm>
            <a:off x="4240256" y="1483118"/>
            <a:ext cx="146050"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02"/>
          <p:cNvSpPr>
            <a:spLocks noChangeShapeType="1"/>
          </p:cNvSpPr>
          <p:nvPr/>
        </p:nvSpPr>
        <p:spPr bwMode="auto">
          <a:xfrm flipH="1">
            <a:off x="4238669" y="1483118"/>
            <a:ext cx="144463" cy="144463"/>
          </a:xfrm>
          <a:prstGeom prst="line">
            <a:avLst/>
          </a:prstGeom>
          <a:noFill/>
          <a:ln w="14288">
            <a:solidFill>
              <a:srgbClr val="9495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03"/>
          <p:cNvSpPr>
            <a:spLocks noChangeArrowheads="1"/>
          </p:cNvSpPr>
          <p:nvPr/>
        </p:nvSpPr>
        <p:spPr bwMode="auto">
          <a:xfrm>
            <a:off x="4679994" y="1483118"/>
            <a:ext cx="146050" cy="14605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4"/>
          <p:cNvSpPr>
            <a:spLocks/>
          </p:cNvSpPr>
          <p:nvPr/>
        </p:nvSpPr>
        <p:spPr bwMode="auto">
          <a:xfrm>
            <a:off x="4732381" y="1533918"/>
            <a:ext cx="41275" cy="42863"/>
          </a:xfrm>
          <a:custGeom>
            <a:avLst/>
            <a:gdLst>
              <a:gd name="T0" fmla="*/ 0 w 79"/>
              <a:gd name="T1" fmla="*/ 40 h 80"/>
              <a:gd name="T2" fmla="*/ 1 w 79"/>
              <a:gd name="T3" fmla="*/ 31 h 80"/>
              <a:gd name="T4" fmla="*/ 3 w 79"/>
              <a:gd name="T5" fmla="*/ 24 h 80"/>
              <a:gd name="T6" fmla="*/ 7 w 79"/>
              <a:gd name="T7" fmla="*/ 17 h 80"/>
              <a:gd name="T8" fmla="*/ 12 w 79"/>
              <a:gd name="T9" fmla="*/ 12 h 80"/>
              <a:gd name="T10" fmla="*/ 18 w 79"/>
              <a:gd name="T11" fmla="*/ 7 h 80"/>
              <a:gd name="T12" fmla="*/ 24 w 79"/>
              <a:gd name="T13" fmla="*/ 3 h 80"/>
              <a:gd name="T14" fmla="*/ 32 w 79"/>
              <a:gd name="T15" fmla="*/ 1 h 80"/>
              <a:gd name="T16" fmla="*/ 40 w 79"/>
              <a:gd name="T17" fmla="*/ 0 h 80"/>
              <a:gd name="T18" fmla="*/ 48 w 79"/>
              <a:gd name="T19" fmla="*/ 1 h 80"/>
              <a:gd name="T20" fmla="*/ 55 w 79"/>
              <a:gd name="T21" fmla="*/ 3 h 80"/>
              <a:gd name="T22" fmla="*/ 62 w 79"/>
              <a:gd name="T23" fmla="*/ 7 h 80"/>
              <a:gd name="T24" fmla="*/ 68 w 79"/>
              <a:gd name="T25" fmla="*/ 12 h 80"/>
              <a:gd name="T26" fmla="*/ 73 w 79"/>
              <a:gd name="T27" fmla="*/ 17 h 80"/>
              <a:gd name="T28" fmla="*/ 76 w 79"/>
              <a:gd name="T29" fmla="*/ 24 h 80"/>
              <a:gd name="T30" fmla="*/ 79 w 79"/>
              <a:gd name="T31" fmla="*/ 31 h 80"/>
              <a:gd name="T32" fmla="*/ 79 w 79"/>
              <a:gd name="T33" fmla="*/ 40 h 80"/>
              <a:gd name="T34" fmla="*/ 79 w 79"/>
              <a:gd name="T35" fmla="*/ 48 h 80"/>
              <a:gd name="T36" fmla="*/ 76 w 79"/>
              <a:gd name="T37" fmla="*/ 56 h 80"/>
              <a:gd name="T38" fmla="*/ 73 w 79"/>
              <a:gd name="T39" fmla="*/ 63 h 80"/>
              <a:gd name="T40" fmla="*/ 68 w 79"/>
              <a:gd name="T41" fmla="*/ 69 h 80"/>
              <a:gd name="T42" fmla="*/ 62 w 79"/>
              <a:gd name="T43" fmla="*/ 73 h 80"/>
              <a:gd name="T44" fmla="*/ 55 w 79"/>
              <a:gd name="T45" fmla="*/ 77 h 80"/>
              <a:gd name="T46" fmla="*/ 48 w 79"/>
              <a:gd name="T47" fmla="*/ 79 h 80"/>
              <a:gd name="T48" fmla="*/ 40 w 79"/>
              <a:gd name="T49" fmla="*/ 80 h 80"/>
              <a:gd name="T50" fmla="*/ 32 w 79"/>
              <a:gd name="T51" fmla="*/ 79 h 80"/>
              <a:gd name="T52" fmla="*/ 24 w 79"/>
              <a:gd name="T53" fmla="*/ 77 h 80"/>
              <a:gd name="T54" fmla="*/ 18 w 79"/>
              <a:gd name="T55" fmla="*/ 73 h 80"/>
              <a:gd name="T56" fmla="*/ 12 w 79"/>
              <a:gd name="T57" fmla="*/ 69 h 80"/>
              <a:gd name="T58" fmla="*/ 7 w 79"/>
              <a:gd name="T59" fmla="*/ 63 h 80"/>
              <a:gd name="T60" fmla="*/ 3 w 79"/>
              <a:gd name="T61" fmla="*/ 56 h 80"/>
              <a:gd name="T62" fmla="*/ 1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1" y="31"/>
                </a:lnTo>
                <a:lnTo>
                  <a:pt x="3" y="24"/>
                </a:lnTo>
                <a:lnTo>
                  <a:pt x="7" y="17"/>
                </a:lnTo>
                <a:lnTo>
                  <a:pt x="12" y="12"/>
                </a:lnTo>
                <a:lnTo>
                  <a:pt x="18" y="7"/>
                </a:lnTo>
                <a:lnTo>
                  <a:pt x="24" y="3"/>
                </a:lnTo>
                <a:lnTo>
                  <a:pt x="32" y="1"/>
                </a:lnTo>
                <a:lnTo>
                  <a:pt x="40" y="0"/>
                </a:lnTo>
                <a:lnTo>
                  <a:pt x="48" y="1"/>
                </a:lnTo>
                <a:lnTo>
                  <a:pt x="55" y="3"/>
                </a:lnTo>
                <a:lnTo>
                  <a:pt x="62" y="7"/>
                </a:lnTo>
                <a:lnTo>
                  <a:pt x="68" y="12"/>
                </a:lnTo>
                <a:lnTo>
                  <a:pt x="73" y="17"/>
                </a:lnTo>
                <a:lnTo>
                  <a:pt x="76" y="24"/>
                </a:lnTo>
                <a:lnTo>
                  <a:pt x="79" y="31"/>
                </a:lnTo>
                <a:lnTo>
                  <a:pt x="79" y="40"/>
                </a:lnTo>
                <a:lnTo>
                  <a:pt x="79" y="48"/>
                </a:lnTo>
                <a:lnTo>
                  <a:pt x="76" y="56"/>
                </a:lnTo>
                <a:lnTo>
                  <a:pt x="73" y="63"/>
                </a:lnTo>
                <a:lnTo>
                  <a:pt x="68" y="69"/>
                </a:lnTo>
                <a:lnTo>
                  <a:pt x="62" y="73"/>
                </a:lnTo>
                <a:lnTo>
                  <a:pt x="55" y="77"/>
                </a:lnTo>
                <a:lnTo>
                  <a:pt x="48" y="79"/>
                </a:lnTo>
                <a:lnTo>
                  <a:pt x="40" y="80"/>
                </a:lnTo>
                <a:lnTo>
                  <a:pt x="32" y="79"/>
                </a:lnTo>
                <a:lnTo>
                  <a:pt x="24" y="77"/>
                </a:lnTo>
                <a:lnTo>
                  <a:pt x="18" y="73"/>
                </a:lnTo>
                <a:lnTo>
                  <a:pt x="12" y="69"/>
                </a:lnTo>
                <a:lnTo>
                  <a:pt x="7" y="63"/>
                </a:lnTo>
                <a:lnTo>
                  <a:pt x="3" y="56"/>
                </a:lnTo>
                <a:lnTo>
                  <a:pt x="1" y="48"/>
                </a:lnTo>
                <a:lnTo>
                  <a:pt x="0" y="40"/>
                </a:lnTo>
                <a:close/>
              </a:path>
            </a:pathLst>
          </a:custGeom>
          <a:solidFill>
            <a:srgbClr val="949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5"/>
          <p:cNvSpPr>
            <a:spLocks/>
          </p:cNvSpPr>
          <p:nvPr/>
        </p:nvSpPr>
        <p:spPr bwMode="auto">
          <a:xfrm>
            <a:off x="4732381" y="1533918"/>
            <a:ext cx="41275" cy="42863"/>
          </a:xfrm>
          <a:custGeom>
            <a:avLst/>
            <a:gdLst>
              <a:gd name="T0" fmla="*/ 0 w 79"/>
              <a:gd name="T1" fmla="*/ 40 h 80"/>
              <a:gd name="T2" fmla="*/ 1 w 79"/>
              <a:gd name="T3" fmla="*/ 31 h 80"/>
              <a:gd name="T4" fmla="*/ 3 w 79"/>
              <a:gd name="T5" fmla="*/ 24 h 80"/>
              <a:gd name="T6" fmla="*/ 7 w 79"/>
              <a:gd name="T7" fmla="*/ 17 h 80"/>
              <a:gd name="T8" fmla="*/ 12 w 79"/>
              <a:gd name="T9" fmla="*/ 12 h 80"/>
              <a:gd name="T10" fmla="*/ 18 w 79"/>
              <a:gd name="T11" fmla="*/ 7 h 80"/>
              <a:gd name="T12" fmla="*/ 24 w 79"/>
              <a:gd name="T13" fmla="*/ 3 h 80"/>
              <a:gd name="T14" fmla="*/ 32 w 79"/>
              <a:gd name="T15" fmla="*/ 1 h 80"/>
              <a:gd name="T16" fmla="*/ 40 w 79"/>
              <a:gd name="T17" fmla="*/ 0 h 80"/>
              <a:gd name="T18" fmla="*/ 48 w 79"/>
              <a:gd name="T19" fmla="*/ 1 h 80"/>
              <a:gd name="T20" fmla="*/ 55 w 79"/>
              <a:gd name="T21" fmla="*/ 3 h 80"/>
              <a:gd name="T22" fmla="*/ 62 w 79"/>
              <a:gd name="T23" fmla="*/ 7 h 80"/>
              <a:gd name="T24" fmla="*/ 68 w 79"/>
              <a:gd name="T25" fmla="*/ 12 h 80"/>
              <a:gd name="T26" fmla="*/ 73 w 79"/>
              <a:gd name="T27" fmla="*/ 17 h 80"/>
              <a:gd name="T28" fmla="*/ 76 w 79"/>
              <a:gd name="T29" fmla="*/ 24 h 80"/>
              <a:gd name="T30" fmla="*/ 79 w 79"/>
              <a:gd name="T31" fmla="*/ 31 h 80"/>
              <a:gd name="T32" fmla="*/ 79 w 79"/>
              <a:gd name="T33" fmla="*/ 40 h 80"/>
              <a:gd name="T34" fmla="*/ 79 w 79"/>
              <a:gd name="T35" fmla="*/ 48 h 80"/>
              <a:gd name="T36" fmla="*/ 76 w 79"/>
              <a:gd name="T37" fmla="*/ 56 h 80"/>
              <a:gd name="T38" fmla="*/ 73 w 79"/>
              <a:gd name="T39" fmla="*/ 63 h 80"/>
              <a:gd name="T40" fmla="*/ 68 w 79"/>
              <a:gd name="T41" fmla="*/ 69 h 80"/>
              <a:gd name="T42" fmla="*/ 62 w 79"/>
              <a:gd name="T43" fmla="*/ 73 h 80"/>
              <a:gd name="T44" fmla="*/ 55 w 79"/>
              <a:gd name="T45" fmla="*/ 77 h 80"/>
              <a:gd name="T46" fmla="*/ 48 w 79"/>
              <a:gd name="T47" fmla="*/ 79 h 80"/>
              <a:gd name="T48" fmla="*/ 40 w 79"/>
              <a:gd name="T49" fmla="*/ 80 h 80"/>
              <a:gd name="T50" fmla="*/ 32 w 79"/>
              <a:gd name="T51" fmla="*/ 79 h 80"/>
              <a:gd name="T52" fmla="*/ 24 w 79"/>
              <a:gd name="T53" fmla="*/ 77 h 80"/>
              <a:gd name="T54" fmla="*/ 18 w 79"/>
              <a:gd name="T55" fmla="*/ 73 h 80"/>
              <a:gd name="T56" fmla="*/ 12 w 79"/>
              <a:gd name="T57" fmla="*/ 69 h 80"/>
              <a:gd name="T58" fmla="*/ 7 w 79"/>
              <a:gd name="T59" fmla="*/ 63 h 80"/>
              <a:gd name="T60" fmla="*/ 3 w 79"/>
              <a:gd name="T61" fmla="*/ 56 h 80"/>
              <a:gd name="T62" fmla="*/ 1 w 79"/>
              <a:gd name="T63" fmla="*/ 48 h 80"/>
              <a:gd name="T64" fmla="*/ 0 w 79"/>
              <a:gd name="T6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80">
                <a:moveTo>
                  <a:pt x="0" y="40"/>
                </a:moveTo>
                <a:lnTo>
                  <a:pt x="1" y="31"/>
                </a:lnTo>
                <a:lnTo>
                  <a:pt x="3" y="24"/>
                </a:lnTo>
                <a:lnTo>
                  <a:pt x="7" y="17"/>
                </a:lnTo>
                <a:lnTo>
                  <a:pt x="12" y="12"/>
                </a:lnTo>
                <a:lnTo>
                  <a:pt x="18" y="7"/>
                </a:lnTo>
                <a:lnTo>
                  <a:pt x="24" y="3"/>
                </a:lnTo>
                <a:lnTo>
                  <a:pt x="32" y="1"/>
                </a:lnTo>
                <a:lnTo>
                  <a:pt x="40" y="0"/>
                </a:lnTo>
                <a:lnTo>
                  <a:pt x="48" y="1"/>
                </a:lnTo>
                <a:lnTo>
                  <a:pt x="55" y="3"/>
                </a:lnTo>
                <a:lnTo>
                  <a:pt x="62" y="7"/>
                </a:lnTo>
                <a:lnTo>
                  <a:pt x="68" y="12"/>
                </a:lnTo>
                <a:lnTo>
                  <a:pt x="73" y="17"/>
                </a:lnTo>
                <a:lnTo>
                  <a:pt x="76" y="24"/>
                </a:lnTo>
                <a:lnTo>
                  <a:pt x="79" y="31"/>
                </a:lnTo>
                <a:lnTo>
                  <a:pt x="79" y="40"/>
                </a:lnTo>
                <a:lnTo>
                  <a:pt x="79" y="48"/>
                </a:lnTo>
                <a:lnTo>
                  <a:pt x="76" y="56"/>
                </a:lnTo>
                <a:lnTo>
                  <a:pt x="73" y="63"/>
                </a:lnTo>
                <a:lnTo>
                  <a:pt x="68" y="69"/>
                </a:lnTo>
                <a:lnTo>
                  <a:pt x="62" y="73"/>
                </a:lnTo>
                <a:lnTo>
                  <a:pt x="55" y="77"/>
                </a:lnTo>
                <a:lnTo>
                  <a:pt x="48" y="79"/>
                </a:lnTo>
                <a:lnTo>
                  <a:pt x="40" y="80"/>
                </a:lnTo>
                <a:lnTo>
                  <a:pt x="32" y="79"/>
                </a:lnTo>
                <a:lnTo>
                  <a:pt x="24" y="77"/>
                </a:lnTo>
                <a:lnTo>
                  <a:pt x="18" y="73"/>
                </a:lnTo>
                <a:lnTo>
                  <a:pt x="12" y="69"/>
                </a:lnTo>
                <a:lnTo>
                  <a:pt x="7" y="63"/>
                </a:lnTo>
                <a:lnTo>
                  <a:pt x="3" y="56"/>
                </a:lnTo>
                <a:lnTo>
                  <a:pt x="1" y="48"/>
                </a:lnTo>
                <a:lnTo>
                  <a:pt x="0" y="40"/>
                </a:lnTo>
                <a:close/>
              </a:path>
            </a:pathLst>
          </a:custGeom>
          <a:noFill/>
          <a:ln w="14288">
            <a:solidFill>
              <a:srgbClr val="9495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6"/>
          <p:cNvSpPr>
            <a:spLocks noChangeArrowheads="1"/>
          </p:cNvSpPr>
          <p:nvPr/>
        </p:nvSpPr>
        <p:spPr bwMode="auto">
          <a:xfrm>
            <a:off x="4899069" y="1483118"/>
            <a:ext cx="146050" cy="142875"/>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7"/>
          <p:cNvSpPr>
            <a:spLocks/>
          </p:cNvSpPr>
          <p:nvPr/>
        </p:nvSpPr>
        <p:spPr bwMode="auto">
          <a:xfrm>
            <a:off x="4949869" y="1532330"/>
            <a:ext cx="42863" cy="42863"/>
          </a:xfrm>
          <a:custGeom>
            <a:avLst/>
            <a:gdLst>
              <a:gd name="T0" fmla="*/ 0 w 81"/>
              <a:gd name="T1" fmla="*/ 41 h 81"/>
              <a:gd name="T2" fmla="*/ 1 w 81"/>
              <a:gd name="T3" fmla="*/ 32 h 81"/>
              <a:gd name="T4" fmla="*/ 4 w 81"/>
              <a:gd name="T5" fmla="*/ 24 h 81"/>
              <a:gd name="T6" fmla="*/ 7 w 81"/>
              <a:gd name="T7" fmla="*/ 17 h 81"/>
              <a:gd name="T8" fmla="*/ 12 w 81"/>
              <a:gd name="T9" fmla="*/ 12 h 81"/>
              <a:gd name="T10" fmla="*/ 18 w 81"/>
              <a:gd name="T11" fmla="*/ 7 h 81"/>
              <a:gd name="T12" fmla="*/ 25 w 81"/>
              <a:gd name="T13" fmla="*/ 3 h 81"/>
              <a:gd name="T14" fmla="*/ 32 w 81"/>
              <a:gd name="T15" fmla="*/ 0 h 81"/>
              <a:gd name="T16" fmla="*/ 41 w 81"/>
              <a:gd name="T17" fmla="*/ 0 h 81"/>
              <a:gd name="T18" fmla="*/ 49 w 81"/>
              <a:gd name="T19" fmla="*/ 0 h 81"/>
              <a:gd name="T20" fmla="*/ 56 w 81"/>
              <a:gd name="T21" fmla="*/ 3 h 81"/>
              <a:gd name="T22" fmla="*/ 63 w 81"/>
              <a:gd name="T23" fmla="*/ 7 h 81"/>
              <a:gd name="T24" fmla="*/ 69 w 81"/>
              <a:gd name="T25" fmla="*/ 12 h 81"/>
              <a:gd name="T26" fmla="*/ 74 w 81"/>
              <a:gd name="T27" fmla="*/ 17 h 81"/>
              <a:gd name="T28" fmla="*/ 78 w 81"/>
              <a:gd name="T29" fmla="*/ 24 h 81"/>
              <a:gd name="T30" fmla="*/ 80 w 81"/>
              <a:gd name="T31" fmla="*/ 32 h 81"/>
              <a:gd name="T32" fmla="*/ 81 w 81"/>
              <a:gd name="T33" fmla="*/ 41 h 81"/>
              <a:gd name="T34" fmla="*/ 80 w 81"/>
              <a:gd name="T35" fmla="*/ 49 h 81"/>
              <a:gd name="T36" fmla="*/ 78 w 81"/>
              <a:gd name="T37" fmla="*/ 57 h 81"/>
              <a:gd name="T38" fmla="*/ 74 w 81"/>
              <a:gd name="T39" fmla="*/ 64 h 81"/>
              <a:gd name="T40" fmla="*/ 69 w 81"/>
              <a:gd name="T41" fmla="*/ 70 h 81"/>
              <a:gd name="T42" fmla="*/ 63 w 81"/>
              <a:gd name="T43" fmla="*/ 74 h 81"/>
              <a:gd name="T44" fmla="*/ 56 w 81"/>
              <a:gd name="T45" fmla="*/ 78 h 81"/>
              <a:gd name="T46" fmla="*/ 49 w 81"/>
              <a:gd name="T47" fmla="*/ 81 h 81"/>
              <a:gd name="T48" fmla="*/ 41 w 81"/>
              <a:gd name="T49" fmla="*/ 81 h 81"/>
              <a:gd name="T50" fmla="*/ 32 w 81"/>
              <a:gd name="T51" fmla="*/ 81 h 81"/>
              <a:gd name="T52" fmla="*/ 25 w 81"/>
              <a:gd name="T53" fmla="*/ 78 h 81"/>
              <a:gd name="T54" fmla="*/ 18 w 81"/>
              <a:gd name="T55" fmla="*/ 74 h 81"/>
              <a:gd name="T56" fmla="*/ 12 w 81"/>
              <a:gd name="T57" fmla="*/ 70 h 81"/>
              <a:gd name="T58" fmla="*/ 7 w 81"/>
              <a:gd name="T59" fmla="*/ 64 h 81"/>
              <a:gd name="T60" fmla="*/ 4 w 81"/>
              <a:gd name="T61" fmla="*/ 57 h 81"/>
              <a:gd name="T62" fmla="*/ 1 w 81"/>
              <a:gd name="T63" fmla="*/ 49 h 81"/>
              <a:gd name="T64" fmla="*/ 0 w 81"/>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81">
                <a:moveTo>
                  <a:pt x="0" y="41"/>
                </a:moveTo>
                <a:lnTo>
                  <a:pt x="1" y="32"/>
                </a:lnTo>
                <a:lnTo>
                  <a:pt x="4" y="24"/>
                </a:lnTo>
                <a:lnTo>
                  <a:pt x="7" y="17"/>
                </a:lnTo>
                <a:lnTo>
                  <a:pt x="12" y="12"/>
                </a:lnTo>
                <a:lnTo>
                  <a:pt x="18" y="7"/>
                </a:lnTo>
                <a:lnTo>
                  <a:pt x="25" y="3"/>
                </a:lnTo>
                <a:lnTo>
                  <a:pt x="32" y="0"/>
                </a:lnTo>
                <a:lnTo>
                  <a:pt x="41" y="0"/>
                </a:lnTo>
                <a:lnTo>
                  <a:pt x="49" y="0"/>
                </a:lnTo>
                <a:lnTo>
                  <a:pt x="56" y="3"/>
                </a:lnTo>
                <a:lnTo>
                  <a:pt x="63" y="7"/>
                </a:lnTo>
                <a:lnTo>
                  <a:pt x="69" y="12"/>
                </a:lnTo>
                <a:lnTo>
                  <a:pt x="74" y="17"/>
                </a:lnTo>
                <a:lnTo>
                  <a:pt x="78" y="24"/>
                </a:lnTo>
                <a:lnTo>
                  <a:pt x="80" y="32"/>
                </a:lnTo>
                <a:lnTo>
                  <a:pt x="81" y="41"/>
                </a:lnTo>
                <a:lnTo>
                  <a:pt x="80" y="49"/>
                </a:lnTo>
                <a:lnTo>
                  <a:pt x="78" y="57"/>
                </a:lnTo>
                <a:lnTo>
                  <a:pt x="74" y="64"/>
                </a:lnTo>
                <a:lnTo>
                  <a:pt x="69" y="70"/>
                </a:lnTo>
                <a:lnTo>
                  <a:pt x="63" y="74"/>
                </a:lnTo>
                <a:lnTo>
                  <a:pt x="56" y="78"/>
                </a:lnTo>
                <a:lnTo>
                  <a:pt x="49" y="81"/>
                </a:lnTo>
                <a:lnTo>
                  <a:pt x="41" y="81"/>
                </a:lnTo>
                <a:lnTo>
                  <a:pt x="32" y="81"/>
                </a:lnTo>
                <a:lnTo>
                  <a:pt x="25" y="78"/>
                </a:lnTo>
                <a:lnTo>
                  <a:pt x="18" y="74"/>
                </a:lnTo>
                <a:lnTo>
                  <a:pt x="12" y="70"/>
                </a:lnTo>
                <a:lnTo>
                  <a:pt x="7" y="64"/>
                </a:lnTo>
                <a:lnTo>
                  <a:pt x="4" y="57"/>
                </a:lnTo>
                <a:lnTo>
                  <a:pt x="1" y="49"/>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8"/>
          <p:cNvSpPr>
            <a:spLocks/>
          </p:cNvSpPr>
          <p:nvPr/>
        </p:nvSpPr>
        <p:spPr bwMode="auto">
          <a:xfrm>
            <a:off x="4949869" y="1532330"/>
            <a:ext cx="42863" cy="42863"/>
          </a:xfrm>
          <a:custGeom>
            <a:avLst/>
            <a:gdLst>
              <a:gd name="T0" fmla="*/ 0 w 81"/>
              <a:gd name="T1" fmla="*/ 41 h 81"/>
              <a:gd name="T2" fmla="*/ 1 w 81"/>
              <a:gd name="T3" fmla="*/ 32 h 81"/>
              <a:gd name="T4" fmla="*/ 4 w 81"/>
              <a:gd name="T5" fmla="*/ 24 h 81"/>
              <a:gd name="T6" fmla="*/ 7 w 81"/>
              <a:gd name="T7" fmla="*/ 17 h 81"/>
              <a:gd name="T8" fmla="*/ 12 w 81"/>
              <a:gd name="T9" fmla="*/ 12 h 81"/>
              <a:gd name="T10" fmla="*/ 18 w 81"/>
              <a:gd name="T11" fmla="*/ 7 h 81"/>
              <a:gd name="T12" fmla="*/ 25 w 81"/>
              <a:gd name="T13" fmla="*/ 3 h 81"/>
              <a:gd name="T14" fmla="*/ 32 w 81"/>
              <a:gd name="T15" fmla="*/ 0 h 81"/>
              <a:gd name="T16" fmla="*/ 41 w 81"/>
              <a:gd name="T17" fmla="*/ 0 h 81"/>
              <a:gd name="T18" fmla="*/ 49 w 81"/>
              <a:gd name="T19" fmla="*/ 0 h 81"/>
              <a:gd name="T20" fmla="*/ 56 w 81"/>
              <a:gd name="T21" fmla="*/ 3 h 81"/>
              <a:gd name="T22" fmla="*/ 63 w 81"/>
              <a:gd name="T23" fmla="*/ 7 h 81"/>
              <a:gd name="T24" fmla="*/ 69 w 81"/>
              <a:gd name="T25" fmla="*/ 12 h 81"/>
              <a:gd name="T26" fmla="*/ 74 w 81"/>
              <a:gd name="T27" fmla="*/ 17 h 81"/>
              <a:gd name="T28" fmla="*/ 78 w 81"/>
              <a:gd name="T29" fmla="*/ 24 h 81"/>
              <a:gd name="T30" fmla="*/ 80 w 81"/>
              <a:gd name="T31" fmla="*/ 32 h 81"/>
              <a:gd name="T32" fmla="*/ 81 w 81"/>
              <a:gd name="T33" fmla="*/ 41 h 81"/>
              <a:gd name="T34" fmla="*/ 80 w 81"/>
              <a:gd name="T35" fmla="*/ 49 h 81"/>
              <a:gd name="T36" fmla="*/ 78 w 81"/>
              <a:gd name="T37" fmla="*/ 57 h 81"/>
              <a:gd name="T38" fmla="*/ 74 w 81"/>
              <a:gd name="T39" fmla="*/ 64 h 81"/>
              <a:gd name="T40" fmla="*/ 69 w 81"/>
              <a:gd name="T41" fmla="*/ 70 h 81"/>
              <a:gd name="T42" fmla="*/ 63 w 81"/>
              <a:gd name="T43" fmla="*/ 74 h 81"/>
              <a:gd name="T44" fmla="*/ 56 w 81"/>
              <a:gd name="T45" fmla="*/ 78 h 81"/>
              <a:gd name="T46" fmla="*/ 49 w 81"/>
              <a:gd name="T47" fmla="*/ 81 h 81"/>
              <a:gd name="T48" fmla="*/ 41 w 81"/>
              <a:gd name="T49" fmla="*/ 81 h 81"/>
              <a:gd name="T50" fmla="*/ 32 w 81"/>
              <a:gd name="T51" fmla="*/ 81 h 81"/>
              <a:gd name="T52" fmla="*/ 25 w 81"/>
              <a:gd name="T53" fmla="*/ 78 h 81"/>
              <a:gd name="T54" fmla="*/ 18 w 81"/>
              <a:gd name="T55" fmla="*/ 74 h 81"/>
              <a:gd name="T56" fmla="*/ 12 w 81"/>
              <a:gd name="T57" fmla="*/ 70 h 81"/>
              <a:gd name="T58" fmla="*/ 7 w 81"/>
              <a:gd name="T59" fmla="*/ 64 h 81"/>
              <a:gd name="T60" fmla="*/ 4 w 81"/>
              <a:gd name="T61" fmla="*/ 57 h 81"/>
              <a:gd name="T62" fmla="*/ 1 w 81"/>
              <a:gd name="T63" fmla="*/ 49 h 81"/>
              <a:gd name="T64" fmla="*/ 0 w 81"/>
              <a:gd name="T6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81">
                <a:moveTo>
                  <a:pt x="0" y="41"/>
                </a:moveTo>
                <a:lnTo>
                  <a:pt x="1" y="32"/>
                </a:lnTo>
                <a:lnTo>
                  <a:pt x="4" y="24"/>
                </a:lnTo>
                <a:lnTo>
                  <a:pt x="7" y="17"/>
                </a:lnTo>
                <a:lnTo>
                  <a:pt x="12" y="12"/>
                </a:lnTo>
                <a:lnTo>
                  <a:pt x="18" y="7"/>
                </a:lnTo>
                <a:lnTo>
                  <a:pt x="25" y="3"/>
                </a:lnTo>
                <a:lnTo>
                  <a:pt x="32" y="0"/>
                </a:lnTo>
                <a:lnTo>
                  <a:pt x="41" y="0"/>
                </a:lnTo>
                <a:lnTo>
                  <a:pt x="49" y="0"/>
                </a:lnTo>
                <a:lnTo>
                  <a:pt x="56" y="3"/>
                </a:lnTo>
                <a:lnTo>
                  <a:pt x="63" y="7"/>
                </a:lnTo>
                <a:lnTo>
                  <a:pt x="69" y="12"/>
                </a:lnTo>
                <a:lnTo>
                  <a:pt x="74" y="17"/>
                </a:lnTo>
                <a:lnTo>
                  <a:pt x="78" y="24"/>
                </a:lnTo>
                <a:lnTo>
                  <a:pt x="80" y="32"/>
                </a:lnTo>
                <a:lnTo>
                  <a:pt x="81" y="41"/>
                </a:lnTo>
                <a:lnTo>
                  <a:pt x="80" y="49"/>
                </a:lnTo>
                <a:lnTo>
                  <a:pt x="78" y="57"/>
                </a:lnTo>
                <a:lnTo>
                  <a:pt x="74" y="64"/>
                </a:lnTo>
                <a:lnTo>
                  <a:pt x="69" y="70"/>
                </a:lnTo>
                <a:lnTo>
                  <a:pt x="63" y="74"/>
                </a:lnTo>
                <a:lnTo>
                  <a:pt x="56" y="78"/>
                </a:lnTo>
                <a:lnTo>
                  <a:pt x="49" y="81"/>
                </a:lnTo>
                <a:lnTo>
                  <a:pt x="41" y="81"/>
                </a:lnTo>
                <a:lnTo>
                  <a:pt x="32" y="81"/>
                </a:lnTo>
                <a:lnTo>
                  <a:pt x="25" y="78"/>
                </a:lnTo>
                <a:lnTo>
                  <a:pt x="18" y="74"/>
                </a:lnTo>
                <a:lnTo>
                  <a:pt x="12" y="70"/>
                </a:lnTo>
                <a:lnTo>
                  <a:pt x="7" y="64"/>
                </a:lnTo>
                <a:lnTo>
                  <a:pt x="4" y="57"/>
                </a:lnTo>
                <a:lnTo>
                  <a:pt x="1" y="49"/>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9"/>
          <p:cNvSpPr>
            <a:spLocks noChangeArrowheads="1"/>
          </p:cNvSpPr>
          <p:nvPr/>
        </p:nvSpPr>
        <p:spPr bwMode="auto">
          <a:xfrm>
            <a:off x="5114969" y="1430730"/>
            <a:ext cx="2047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7" name="Rectangle 110"/>
          <p:cNvSpPr>
            <a:spLocks noChangeArrowheads="1"/>
          </p:cNvSpPr>
          <p:nvPr/>
        </p:nvSpPr>
        <p:spPr bwMode="auto">
          <a:xfrm>
            <a:off x="5235619" y="1430730"/>
            <a:ext cx="3254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itchFamily="18" charset="0"/>
                <a:cs typeface="Arial" pitchFamily="34" charset="0"/>
              </a:rPr>
              <a:t>• •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 name="Rectangle 111"/>
          <p:cNvSpPr>
            <a:spLocks noChangeArrowheads="1"/>
          </p:cNvSpPr>
          <p:nvPr/>
        </p:nvSpPr>
        <p:spPr bwMode="auto">
          <a:xfrm>
            <a:off x="5476919" y="1430730"/>
            <a:ext cx="1349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 name="Rectangle 112"/>
          <p:cNvSpPr>
            <a:spLocks noChangeArrowheads="1"/>
          </p:cNvSpPr>
          <p:nvPr/>
        </p:nvSpPr>
        <p:spPr bwMode="auto">
          <a:xfrm>
            <a:off x="6335756" y="2194318"/>
            <a:ext cx="7556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Free fall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 name="Rectangle 113"/>
          <p:cNvSpPr>
            <a:spLocks noChangeArrowheads="1"/>
          </p:cNvSpPr>
          <p:nvPr/>
        </p:nvSpPr>
        <p:spPr bwMode="auto">
          <a:xfrm>
            <a:off x="6965994" y="2273693"/>
            <a:ext cx="131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0000"/>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 name="Freeform 120"/>
          <p:cNvSpPr>
            <a:spLocks/>
          </p:cNvSpPr>
          <p:nvPr/>
        </p:nvSpPr>
        <p:spPr bwMode="auto">
          <a:xfrm>
            <a:off x="2808331" y="1351355"/>
            <a:ext cx="73025" cy="74613"/>
          </a:xfrm>
          <a:custGeom>
            <a:avLst/>
            <a:gdLst>
              <a:gd name="T0" fmla="*/ 0 w 140"/>
              <a:gd name="T1" fmla="*/ 70 h 140"/>
              <a:gd name="T2" fmla="*/ 140 w 140"/>
              <a:gd name="T3" fmla="*/ 0 h 140"/>
              <a:gd name="T4" fmla="*/ 140 w 140"/>
              <a:gd name="T5" fmla="*/ 140 h 140"/>
              <a:gd name="T6" fmla="*/ 0 w 140"/>
              <a:gd name="T7" fmla="*/ 70 h 140"/>
            </a:gdLst>
            <a:ahLst/>
            <a:cxnLst>
              <a:cxn ang="0">
                <a:pos x="T0" y="T1"/>
              </a:cxn>
              <a:cxn ang="0">
                <a:pos x="T2" y="T3"/>
              </a:cxn>
              <a:cxn ang="0">
                <a:pos x="T4" y="T5"/>
              </a:cxn>
              <a:cxn ang="0">
                <a:pos x="T6" y="T7"/>
              </a:cxn>
            </a:cxnLst>
            <a:rect l="0" t="0" r="r" b="b"/>
            <a:pathLst>
              <a:path w="140" h="140">
                <a:moveTo>
                  <a:pt x="0" y="70"/>
                </a:moveTo>
                <a:lnTo>
                  <a:pt x="140" y="0"/>
                </a:lnTo>
                <a:lnTo>
                  <a:pt x="140" y="140"/>
                </a:lnTo>
                <a:lnTo>
                  <a:pt x="0" y="7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21"/>
          <p:cNvSpPr>
            <a:spLocks noChangeArrowheads="1"/>
          </p:cNvSpPr>
          <p:nvPr/>
        </p:nvSpPr>
        <p:spPr bwMode="auto">
          <a:xfrm>
            <a:off x="2881356" y="1375168"/>
            <a:ext cx="1584325" cy="28575"/>
          </a:xfrm>
          <a:prstGeom prst="rect">
            <a:avLst/>
          </a:prstGeom>
          <a:solidFill>
            <a:srgbClr val="37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22"/>
          <p:cNvSpPr>
            <a:spLocks/>
          </p:cNvSpPr>
          <p:nvPr/>
        </p:nvSpPr>
        <p:spPr bwMode="auto">
          <a:xfrm>
            <a:off x="4465681" y="1351355"/>
            <a:ext cx="73025" cy="74613"/>
          </a:xfrm>
          <a:custGeom>
            <a:avLst/>
            <a:gdLst>
              <a:gd name="T0" fmla="*/ 139 w 139"/>
              <a:gd name="T1" fmla="*/ 70 h 140"/>
              <a:gd name="T2" fmla="*/ 0 w 139"/>
              <a:gd name="T3" fmla="*/ 0 h 140"/>
              <a:gd name="T4" fmla="*/ 0 w 139"/>
              <a:gd name="T5" fmla="*/ 140 h 140"/>
              <a:gd name="T6" fmla="*/ 139 w 139"/>
              <a:gd name="T7" fmla="*/ 70 h 140"/>
            </a:gdLst>
            <a:ahLst/>
            <a:cxnLst>
              <a:cxn ang="0">
                <a:pos x="T0" y="T1"/>
              </a:cxn>
              <a:cxn ang="0">
                <a:pos x="T2" y="T3"/>
              </a:cxn>
              <a:cxn ang="0">
                <a:pos x="T4" y="T5"/>
              </a:cxn>
              <a:cxn ang="0">
                <a:pos x="T6" y="T7"/>
              </a:cxn>
            </a:cxnLst>
            <a:rect l="0" t="0" r="r" b="b"/>
            <a:pathLst>
              <a:path w="139" h="140">
                <a:moveTo>
                  <a:pt x="139" y="70"/>
                </a:moveTo>
                <a:lnTo>
                  <a:pt x="0" y="0"/>
                </a:lnTo>
                <a:lnTo>
                  <a:pt x="0" y="140"/>
                </a:lnTo>
                <a:lnTo>
                  <a:pt x="139" y="7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23"/>
          <p:cNvSpPr>
            <a:spLocks noChangeArrowheads="1"/>
          </p:cNvSpPr>
          <p:nvPr/>
        </p:nvSpPr>
        <p:spPr bwMode="auto">
          <a:xfrm>
            <a:off x="3278231" y="1157680"/>
            <a:ext cx="177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373435"/>
                </a:solidFill>
                <a:effectLst/>
                <a:latin typeface="Times New Roman" pitchFamily="18" charset="0"/>
                <a:cs typeface="Arial" pitchFamily="34" charset="0"/>
              </a:rPr>
              <a:t>λ</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 name="Line 256"/>
          <p:cNvSpPr>
            <a:spLocks noChangeShapeType="1"/>
          </p:cNvSpPr>
          <p:nvPr/>
        </p:nvSpPr>
        <p:spPr bwMode="auto">
          <a:xfrm flipH="1">
            <a:off x="2306172" y="177881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2" name="Line 257"/>
          <p:cNvSpPr>
            <a:spLocks noChangeShapeType="1"/>
          </p:cNvSpPr>
          <p:nvPr/>
        </p:nvSpPr>
        <p:spPr bwMode="auto">
          <a:xfrm rot="16200000" flipH="1">
            <a:off x="2727016" y="178655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3" name="Line 258"/>
          <p:cNvSpPr>
            <a:spLocks noChangeShapeType="1"/>
          </p:cNvSpPr>
          <p:nvPr/>
        </p:nvSpPr>
        <p:spPr bwMode="auto">
          <a:xfrm rot="18900000" flipH="1">
            <a:off x="2523915" y="1777594"/>
            <a:ext cx="111633"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4" name="Line 259"/>
          <p:cNvSpPr>
            <a:spLocks noChangeShapeType="1"/>
          </p:cNvSpPr>
          <p:nvPr/>
        </p:nvSpPr>
        <p:spPr bwMode="auto">
          <a:xfrm rot="13500000" flipH="1">
            <a:off x="2967620" y="177881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5" name="Line 261"/>
          <p:cNvSpPr>
            <a:spLocks noChangeShapeType="1"/>
          </p:cNvSpPr>
          <p:nvPr/>
        </p:nvSpPr>
        <p:spPr bwMode="auto">
          <a:xfrm rot="10800000" flipH="1">
            <a:off x="3185109" y="177718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6" name="Line 262"/>
          <p:cNvSpPr>
            <a:spLocks noChangeShapeType="1"/>
          </p:cNvSpPr>
          <p:nvPr/>
        </p:nvSpPr>
        <p:spPr bwMode="auto">
          <a:xfrm rot="5400000" flipH="1">
            <a:off x="3632309" y="1784928"/>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7" name="Line 263"/>
          <p:cNvSpPr>
            <a:spLocks noChangeShapeType="1"/>
          </p:cNvSpPr>
          <p:nvPr/>
        </p:nvSpPr>
        <p:spPr bwMode="auto">
          <a:xfrm rot="8100000" flipH="1">
            <a:off x="3403390" y="1775965"/>
            <a:ext cx="111633"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8" name="Line 264"/>
          <p:cNvSpPr>
            <a:spLocks noChangeShapeType="1"/>
          </p:cNvSpPr>
          <p:nvPr/>
        </p:nvSpPr>
        <p:spPr bwMode="auto">
          <a:xfrm rot="2700000" flipH="1">
            <a:off x="3853539" y="177718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29" name="Line 265"/>
          <p:cNvSpPr>
            <a:spLocks noChangeShapeType="1"/>
          </p:cNvSpPr>
          <p:nvPr/>
        </p:nvSpPr>
        <p:spPr bwMode="auto">
          <a:xfrm flipH="1">
            <a:off x="4049917" y="1778817"/>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30" name="Line 275"/>
          <p:cNvSpPr>
            <a:spLocks noChangeShapeType="1"/>
          </p:cNvSpPr>
          <p:nvPr/>
        </p:nvSpPr>
        <p:spPr bwMode="auto">
          <a:xfrm rot="16200000" flipH="1">
            <a:off x="4478933" y="1787373"/>
            <a:ext cx="111633"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31" name="Line 276"/>
          <p:cNvSpPr>
            <a:spLocks noChangeShapeType="1"/>
          </p:cNvSpPr>
          <p:nvPr/>
        </p:nvSpPr>
        <p:spPr bwMode="auto">
          <a:xfrm rot="18900000" flipH="1">
            <a:off x="4255083" y="1778409"/>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32" name="Line 277"/>
          <p:cNvSpPr>
            <a:spLocks noChangeShapeType="1"/>
          </p:cNvSpPr>
          <p:nvPr/>
        </p:nvSpPr>
        <p:spPr bwMode="auto">
          <a:xfrm rot="13500000" flipH="1">
            <a:off x="4697202" y="1779631"/>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sp>
        <p:nvSpPr>
          <p:cNvPr id="133" name="Line 278"/>
          <p:cNvSpPr>
            <a:spLocks noChangeShapeType="1"/>
          </p:cNvSpPr>
          <p:nvPr/>
        </p:nvSpPr>
        <p:spPr bwMode="auto">
          <a:xfrm rot="10800000" flipH="1">
            <a:off x="4916277" y="1778002"/>
            <a:ext cx="111634" cy="0"/>
          </a:xfrm>
          <a:prstGeom prst="line">
            <a:avLst/>
          </a:prstGeom>
          <a:noFill/>
          <a:ln w="9525">
            <a:solidFill>
              <a:srgbClr val="0000FF"/>
            </a:solidFill>
            <a:round/>
            <a:headEnd/>
            <a:tailEnd type="triangle" w="sm" len="sm"/>
          </a:ln>
        </p:spPr>
        <p:txBody>
          <a:bodyPr/>
          <a:lstStyle/>
          <a:p>
            <a:endParaRPr lang="en-US">
              <a:latin typeface="Times New Roman" pitchFamily="18" charset="0"/>
              <a:cs typeface="Times New Roman" pitchFamily="18" charset="0"/>
            </a:endParaRPr>
          </a:p>
        </p:txBody>
      </p:sp>
      <p:grpSp>
        <p:nvGrpSpPr>
          <p:cNvPr id="847" name="Group 708"/>
          <p:cNvGrpSpPr>
            <a:grpSpLocks noChangeAspect="1"/>
          </p:cNvGrpSpPr>
          <p:nvPr/>
        </p:nvGrpSpPr>
        <p:grpSpPr bwMode="auto">
          <a:xfrm>
            <a:off x="261938" y="2957513"/>
            <a:ext cx="3763962" cy="3660775"/>
            <a:chOff x="165" y="1863"/>
            <a:chExt cx="2371" cy="2306"/>
          </a:xfrm>
        </p:grpSpPr>
        <p:sp>
          <p:nvSpPr>
            <p:cNvPr id="848" name="AutoShape 707"/>
            <p:cNvSpPr>
              <a:spLocks noChangeAspect="1" noChangeArrowheads="1" noTextEdit="1"/>
            </p:cNvSpPr>
            <p:nvPr/>
          </p:nvSpPr>
          <p:spPr bwMode="auto">
            <a:xfrm>
              <a:off x="190" y="1887"/>
              <a:ext cx="2297" cy="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Rectangle 709"/>
            <p:cNvSpPr>
              <a:spLocks noChangeArrowheads="1"/>
            </p:cNvSpPr>
            <p:nvPr/>
          </p:nvSpPr>
          <p:spPr bwMode="auto">
            <a:xfrm>
              <a:off x="1031" y="4033"/>
              <a:ext cx="7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itchFamily="18" charset="0"/>
                  <a:cs typeface="Arial" pitchFamily="34" charset="0"/>
                </a:rPr>
                <a:t>step height [</a:t>
              </a:r>
              <a:r>
                <a:rPr kumimoji="0" lang="el-GR" altLang="en-US" sz="1400" b="0" i="0" u="none" strike="noStrike" cap="none" normalizeH="0" baseline="0" dirty="0">
                  <a:ln>
                    <a:noFill/>
                  </a:ln>
                  <a:solidFill>
                    <a:srgbClr val="000000"/>
                  </a:solidFill>
                  <a:effectLst/>
                  <a:latin typeface="Times New Roman" pitchFamily="18" charset="0"/>
                  <a:cs typeface="Arial" pitchFamily="34" charset="0"/>
                </a:rPr>
                <a:t>μ</a:t>
              </a:r>
              <a:r>
                <a:rPr kumimoji="0" lang="en-US" altLang="en-US" sz="1400" b="0" i="0" u="none" strike="noStrike" cap="none" normalizeH="0" baseline="0" dirty="0">
                  <a:ln>
                    <a:noFill/>
                  </a:ln>
                  <a:solidFill>
                    <a:srgbClr val="000000"/>
                  </a:solidFill>
                  <a:effectLst/>
                  <a:latin typeface="Times New Roman" pitchFamily="18" charset="0"/>
                  <a:cs typeface="Arial" pitchFamily="34" charset="0"/>
                </a:rPr>
                <a:t>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2" name="Freeform 712"/>
            <p:cNvSpPr>
              <a:spLocks/>
            </p:cNvSpPr>
            <p:nvPr/>
          </p:nvSpPr>
          <p:spPr bwMode="auto">
            <a:xfrm>
              <a:off x="532" y="3900"/>
              <a:ext cx="1922" cy="0"/>
            </a:xfrm>
            <a:custGeom>
              <a:avLst/>
              <a:gdLst>
                <a:gd name="T0" fmla="*/ 0 w 13456"/>
                <a:gd name="T1" fmla="*/ 13456 w 13456"/>
                <a:gd name="T2" fmla="*/ 0 w 13456"/>
              </a:gdLst>
              <a:ahLst/>
              <a:cxnLst>
                <a:cxn ang="0">
                  <a:pos x="T0" y="0"/>
                </a:cxn>
                <a:cxn ang="0">
                  <a:pos x="T1" y="0"/>
                </a:cxn>
                <a:cxn ang="0">
                  <a:pos x="T2" y="0"/>
                </a:cxn>
              </a:cxnLst>
              <a:rect l="0" t="0" r="r" b="b"/>
              <a:pathLst>
                <a:path w="13456">
                  <a:moveTo>
                    <a:pt x="0" y="0"/>
                  </a:moveTo>
                  <a:lnTo>
                    <a:pt x="1345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 name="Line 713"/>
            <p:cNvSpPr>
              <a:spLocks noChangeShapeType="1"/>
            </p:cNvSpPr>
            <p:nvPr/>
          </p:nvSpPr>
          <p:spPr bwMode="auto">
            <a:xfrm flipV="1">
              <a:off x="532" y="384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 name="Rectangle 714"/>
            <p:cNvSpPr>
              <a:spLocks noChangeArrowheads="1"/>
            </p:cNvSpPr>
            <p:nvPr/>
          </p:nvSpPr>
          <p:spPr bwMode="auto">
            <a:xfrm>
              <a:off x="501" y="3907"/>
              <a:ext cx="10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55" name="Line 715"/>
            <p:cNvSpPr>
              <a:spLocks noChangeShapeType="1"/>
            </p:cNvSpPr>
            <p:nvPr/>
          </p:nvSpPr>
          <p:spPr bwMode="auto">
            <a:xfrm flipV="1">
              <a:off x="596"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 name="Line 716"/>
            <p:cNvSpPr>
              <a:spLocks noChangeShapeType="1"/>
            </p:cNvSpPr>
            <p:nvPr/>
          </p:nvSpPr>
          <p:spPr bwMode="auto">
            <a:xfrm flipV="1">
              <a:off x="660"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 name="Line 717"/>
            <p:cNvSpPr>
              <a:spLocks noChangeShapeType="1"/>
            </p:cNvSpPr>
            <p:nvPr/>
          </p:nvSpPr>
          <p:spPr bwMode="auto">
            <a:xfrm flipV="1">
              <a:off x="725"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 name="Line 718"/>
            <p:cNvSpPr>
              <a:spLocks noChangeShapeType="1"/>
            </p:cNvSpPr>
            <p:nvPr/>
          </p:nvSpPr>
          <p:spPr bwMode="auto">
            <a:xfrm flipV="1">
              <a:off x="788"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 name="Line 719"/>
            <p:cNvSpPr>
              <a:spLocks noChangeShapeType="1"/>
            </p:cNvSpPr>
            <p:nvPr/>
          </p:nvSpPr>
          <p:spPr bwMode="auto">
            <a:xfrm flipV="1">
              <a:off x="852" y="384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 name="Rectangle 720"/>
            <p:cNvSpPr>
              <a:spLocks noChangeArrowheads="1"/>
            </p:cNvSpPr>
            <p:nvPr/>
          </p:nvSpPr>
          <p:spPr bwMode="auto">
            <a:xfrm>
              <a:off x="821" y="3907"/>
              <a:ext cx="10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61" name="Line 721"/>
            <p:cNvSpPr>
              <a:spLocks noChangeShapeType="1"/>
            </p:cNvSpPr>
            <p:nvPr/>
          </p:nvSpPr>
          <p:spPr bwMode="auto">
            <a:xfrm flipV="1">
              <a:off x="917"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 name="Line 722"/>
            <p:cNvSpPr>
              <a:spLocks noChangeShapeType="1"/>
            </p:cNvSpPr>
            <p:nvPr/>
          </p:nvSpPr>
          <p:spPr bwMode="auto">
            <a:xfrm flipV="1">
              <a:off x="980"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 name="Line 723"/>
            <p:cNvSpPr>
              <a:spLocks noChangeShapeType="1"/>
            </p:cNvSpPr>
            <p:nvPr/>
          </p:nvSpPr>
          <p:spPr bwMode="auto">
            <a:xfrm flipV="1">
              <a:off x="1045"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 name="Line 724"/>
            <p:cNvSpPr>
              <a:spLocks noChangeShapeType="1"/>
            </p:cNvSpPr>
            <p:nvPr/>
          </p:nvSpPr>
          <p:spPr bwMode="auto">
            <a:xfrm flipV="1">
              <a:off x="1109"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 name="Line 725"/>
            <p:cNvSpPr>
              <a:spLocks noChangeShapeType="1"/>
            </p:cNvSpPr>
            <p:nvPr/>
          </p:nvSpPr>
          <p:spPr bwMode="auto">
            <a:xfrm flipV="1">
              <a:off x="1172" y="384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 name="Rectangle 726"/>
            <p:cNvSpPr>
              <a:spLocks noChangeArrowheads="1"/>
            </p:cNvSpPr>
            <p:nvPr/>
          </p:nvSpPr>
          <p:spPr bwMode="auto">
            <a:xfrm>
              <a:off x="1118" y="3907"/>
              <a:ext cx="15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67" name="Line 727"/>
            <p:cNvSpPr>
              <a:spLocks noChangeShapeType="1"/>
            </p:cNvSpPr>
            <p:nvPr/>
          </p:nvSpPr>
          <p:spPr bwMode="auto">
            <a:xfrm flipV="1">
              <a:off x="1237"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Line 728"/>
            <p:cNvSpPr>
              <a:spLocks noChangeShapeType="1"/>
            </p:cNvSpPr>
            <p:nvPr/>
          </p:nvSpPr>
          <p:spPr bwMode="auto">
            <a:xfrm flipV="1">
              <a:off x="1300"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 name="Line 729"/>
            <p:cNvSpPr>
              <a:spLocks noChangeShapeType="1"/>
            </p:cNvSpPr>
            <p:nvPr/>
          </p:nvSpPr>
          <p:spPr bwMode="auto">
            <a:xfrm flipV="1">
              <a:off x="1365"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 name="Line 730"/>
            <p:cNvSpPr>
              <a:spLocks noChangeShapeType="1"/>
            </p:cNvSpPr>
            <p:nvPr/>
          </p:nvSpPr>
          <p:spPr bwMode="auto">
            <a:xfrm flipV="1">
              <a:off x="1429"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 name="Line 731"/>
            <p:cNvSpPr>
              <a:spLocks noChangeShapeType="1"/>
            </p:cNvSpPr>
            <p:nvPr/>
          </p:nvSpPr>
          <p:spPr bwMode="auto">
            <a:xfrm flipV="1">
              <a:off x="1492" y="384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 name="Rectangle 732"/>
            <p:cNvSpPr>
              <a:spLocks noChangeArrowheads="1"/>
            </p:cNvSpPr>
            <p:nvPr/>
          </p:nvSpPr>
          <p:spPr bwMode="auto">
            <a:xfrm>
              <a:off x="1439" y="3907"/>
              <a:ext cx="15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15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73" name="Line 733"/>
            <p:cNvSpPr>
              <a:spLocks noChangeShapeType="1"/>
            </p:cNvSpPr>
            <p:nvPr/>
          </p:nvSpPr>
          <p:spPr bwMode="auto">
            <a:xfrm flipV="1">
              <a:off x="1557"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 name="Line 734"/>
            <p:cNvSpPr>
              <a:spLocks noChangeShapeType="1"/>
            </p:cNvSpPr>
            <p:nvPr/>
          </p:nvSpPr>
          <p:spPr bwMode="auto">
            <a:xfrm flipV="1">
              <a:off x="1621"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 name="Line 735"/>
            <p:cNvSpPr>
              <a:spLocks noChangeShapeType="1"/>
            </p:cNvSpPr>
            <p:nvPr/>
          </p:nvSpPr>
          <p:spPr bwMode="auto">
            <a:xfrm flipV="1">
              <a:off x="1685"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 name="Line 736"/>
            <p:cNvSpPr>
              <a:spLocks noChangeShapeType="1"/>
            </p:cNvSpPr>
            <p:nvPr/>
          </p:nvSpPr>
          <p:spPr bwMode="auto">
            <a:xfrm flipV="1">
              <a:off x="1750"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 name="Line 737"/>
            <p:cNvSpPr>
              <a:spLocks noChangeShapeType="1"/>
            </p:cNvSpPr>
            <p:nvPr/>
          </p:nvSpPr>
          <p:spPr bwMode="auto">
            <a:xfrm flipV="1">
              <a:off x="1814" y="384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 name="Rectangle 738"/>
            <p:cNvSpPr>
              <a:spLocks noChangeArrowheads="1"/>
            </p:cNvSpPr>
            <p:nvPr/>
          </p:nvSpPr>
          <p:spPr bwMode="auto">
            <a:xfrm>
              <a:off x="1759" y="3907"/>
              <a:ext cx="15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20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79" name="Line 739"/>
            <p:cNvSpPr>
              <a:spLocks noChangeShapeType="1"/>
            </p:cNvSpPr>
            <p:nvPr/>
          </p:nvSpPr>
          <p:spPr bwMode="auto">
            <a:xfrm flipV="1">
              <a:off x="1877"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 name="Line 740"/>
            <p:cNvSpPr>
              <a:spLocks noChangeShapeType="1"/>
            </p:cNvSpPr>
            <p:nvPr/>
          </p:nvSpPr>
          <p:spPr bwMode="auto">
            <a:xfrm flipV="1">
              <a:off x="1942"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 name="Line 741"/>
            <p:cNvSpPr>
              <a:spLocks noChangeShapeType="1"/>
            </p:cNvSpPr>
            <p:nvPr/>
          </p:nvSpPr>
          <p:spPr bwMode="auto">
            <a:xfrm flipV="1">
              <a:off x="2006"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 name="Line 742"/>
            <p:cNvSpPr>
              <a:spLocks noChangeShapeType="1"/>
            </p:cNvSpPr>
            <p:nvPr/>
          </p:nvSpPr>
          <p:spPr bwMode="auto">
            <a:xfrm flipV="1">
              <a:off x="2070"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 name="Line 743"/>
            <p:cNvSpPr>
              <a:spLocks noChangeShapeType="1"/>
            </p:cNvSpPr>
            <p:nvPr/>
          </p:nvSpPr>
          <p:spPr bwMode="auto">
            <a:xfrm flipV="1">
              <a:off x="2134" y="384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 name="Rectangle 744"/>
            <p:cNvSpPr>
              <a:spLocks noChangeArrowheads="1"/>
            </p:cNvSpPr>
            <p:nvPr/>
          </p:nvSpPr>
          <p:spPr bwMode="auto">
            <a:xfrm>
              <a:off x="2080" y="3907"/>
              <a:ext cx="15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25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85" name="Line 745"/>
            <p:cNvSpPr>
              <a:spLocks noChangeShapeType="1"/>
            </p:cNvSpPr>
            <p:nvPr/>
          </p:nvSpPr>
          <p:spPr bwMode="auto">
            <a:xfrm flipV="1">
              <a:off x="2198"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 name="Line 746"/>
            <p:cNvSpPr>
              <a:spLocks noChangeShapeType="1"/>
            </p:cNvSpPr>
            <p:nvPr/>
          </p:nvSpPr>
          <p:spPr bwMode="auto">
            <a:xfrm flipV="1">
              <a:off x="2262"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 name="Line 747"/>
            <p:cNvSpPr>
              <a:spLocks noChangeShapeType="1"/>
            </p:cNvSpPr>
            <p:nvPr/>
          </p:nvSpPr>
          <p:spPr bwMode="auto">
            <a:xfrm flipV="1">
              <a:off x="2326"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 name="Line 748"/>
            <p:cNvSpPr>
              <a:spLocks noChangeShapeType="1"/>
            </p:cNvSpPr>
            <p:nvPr/>
          </p:nvSpPr>
          <p:spPr bwMode="auto">
            <a:xfrm flipV="1">
              <a:off x="2391" y="3872"/>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 name="Line 749"/>
            <p:cNvSpPr>
              <a:spLocks noChangeShapeType="1"/>
            </p:cNvSpPr>
            <p:nvPr/>
          </p:nvSpPr>
          <p:spPr bwMode="auto">
            <a:xfrm flipV="1">
              <a:off x="2454" y="384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 name="Rectangle 750"/>
            <p:cNvSpPr>
              <a:spLocks noChangeArrowheads="1"/>
            </p:cNvSpPr>
            <p:nvPr/>
          </p:nvSpPr>
          <p:spPr bwMode="auto">
            <a:xfrm>
              <a:off x="2377" y="3907"/>
              <a:ext cx="15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30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91" name="Freeform 751"/>
            <p:cNvSpPr>
              <a:spLocks/>
            </p:cNvSpPr>
            <p:nvPr/>
          </p:nvSpPr>
          <p:spPr bwMode="auto">
            <a:xfrm>
              <a:off x="532" y="1926"/>
              <a:ext cx="0" cy="1974"/>
            </a:xfrm>
            <a:custGeom>
              <a:avLst/>
              <a:gdLst>
                <a:gd name="T0" fmla="*/ 13819 h 13819"/>
                <a:gd name="T1" fmla="*/ 0 h 13819"/>
                <a:gd name="T2" fmla="*/ 13819 h 13819"/>
              </a:gdLst>
              <a:ahLst/>
              <a:cxnLst>
                <a:cxn ang="0">
                  <a:pos x="0" y="T0"/>
                </a:cxn>
                <a:cxn ang="0">
                  <a:pos x="0" y="T1"/>
                </a:cxn>
                <a:cxn ang="0">
                  <a:pos x="0" y="T2"/>
                </a:cxn>
              </a:cxnLst>
              <a:rect l="0" t="0" r="r" b="b"/>
              <a:pathLst>
                <a:path h="13819">
                  <a:moveTo>
                    <a:pt x="0" y="13819"/>
                  </a:moveTo>
                  <a:lnTo>
                    <a:pt x="0" y="0"/>
                  </a:lnTo>
                  <a:lnTo>
                    <a:pt x="0" y="1381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Line 752"/>
            <p:cNvSpPr>
              <a:spLocks noChangeShapeType="1"/>
            </p:cNvSpPr>
            <p:nvPr/>
          </p:nvSpPr>
          <p:spPr bwMode="auto">
            <a:xfrm>
              <a:off x="532" y="3900"/>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 name="Rectangle 753"/>
            <p:cNvSpPr>
              <a:spLocks noChangeArrowheads="1"/>
            </p:cNvSpPr>
            <p:nvPr/>
          </p:nvSpPr>
          <p:spPr bwMode="auto">
            <a:xfrm>
              <a:off x="330" y="3837"/>
              <a:ext cx="225"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-0.2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94" name="Line 754"/>
            <p:cNvSpPr>
              <a:spLocks noChangeShapeType="1"/>
            </p:cNvSpPr>
            <p:nvPr/>
          </p:nvSpPr>
          <p:spPr bwMode="auto">
            <a:xfrm>
              <a:off x="532" y="3818"/>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 name="Line 755"/>
            <p:cNvSpPr>
              <a:spLocks noChangeShapeType="1"/>
            </p:cNvSpPr>
            <p:nvPr/>
          </p:nvSpPr>
          <p:spPr bwMode="auto">
            <a:xfrm>
              <a:off x="532" y="373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 name="Line 756"/>
            <p:cNvSpPr>
              <a:spLocks noChangeShapeType="1"/>
            </p:cNvSpPr>
            <p:nvPr/>
          </p:nvSpPr>
          <p:spPr bwMode="auto">
            <a:xfrm>
              <a:off x="532" y="3653"/>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 name="Line 757"/>
            <p:cNvSpPr>
              <a:spLocks noChangeShapeType="1"/>
            </p:cNvSpPr>
            <p:nvPr/>
          </p:nvSpPr>
          <p:spPr bwMode="auto">
            <a:xfrm>
              <a:off x="532" y="3572"/>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 name="Rectangle 758"/>
            <p:cNvSpPr>
              <a:spLocks noChangeArrowheads="1"/>
            </p:cNvSpPr>
            <p:nvPr/>
          </p:nvSpPr>
          <p:spPr bwMode="auto">
            <a:xfrm>
              <a:off x="362" y="3508"/>
              <a:ext cx="18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99" name="Line 759"/>
            <p:cNvSpPr>
              <a:spLocks noChangeShapeType="1"/>
            </p:cNvSpPr>
            <p:nvPr/>
          </p:nvSpPr>
          <p:spPr bwMode="auto">
            <a:xfrm>
              <a:off x="532" y="348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 name="Line 760"/>
            <p:cNvSpPr>
              <a:spLocks noChangeShapeType="1"/>
            </p:cNvSpPr>
            <p:nvPr/>
          </p:nvSpPr>
          <p:spPr bwMode="auto">
            <a:xfrm>
              <a:off x="532" y="340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 name="Line 761"/>
            <p:cNvSpPr>
              <a:spLocks noChangeShapeType="1"/>
            </p:cNvSpPr>
            <p:nvPr/>
          </p:nvSpPr>
          <p:spPr bwMode="auto">
            <a:xfrm>
              <a:off x="532" y="3324"/>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 name="Line 762"/>
            <p:cNvSpPr>
              <a:spLocks noChangeShapeType="1"/>
            </p:cNvSpPr>
            <p:nvPr/>
          </p:nvSpPr>
          <p:spPr bwMode="auto">
            <a:xfrm>
              <a:off x="532" y="3242"/>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 name="Rectangle 763"/>
            <p:cNvSpPr>
              <a:spLocks noChangeArrowheads="1"/>
            </p:cNvSpPr>
            <p:nvPr/>
          </p:nvSpPr>
          <p:spPr bwMode="auto">
            <a:xfrm>
              <a:off x="362" y="3179"/>
              <a:ext cx="18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0.2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04" name="Line 764"/>
            <p:cNvSpPr>
              <a:spLocks noChangeShapeType="1"/>
            </p:cNvSpPr>
            <p:nvPr/>
          </p:nvSpPr>
          <p:spPr bwMode="auto">
            <a:xfrm>
              <a:off x="532" y="315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 name="Line 765"/>
            <p:cNvSpPr>
              <a:spLocks noChangeShapeType="1"/>
            </p:cNvSpPr>
            <p:nvPr/>
          </p:nvSpPr>
          <p:spPr bwMode="auto">
            <a:xfrm>
              <a:off x="532" y="3078"/>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Line 766"/>
            <p:cNvSpPr>
              <a:spLocks noChangeShapeType="1"/>
            </p:cNvSpPr>
            <p:nvPr/>
          </p:nvSpPr>
          <p:spPr bwMode="auto">
            <a:xfrm>
              <a:off x="532" y="2995"/>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 name="Line 767"/>
            <p:cNvSpPr>
              <a:spLocks noChangeShapeType="1"/>
            </p:cNvSpPr>
            <p:nvPr/>
          </p:nvSpPr>
          <p:spPr bwMode="auto">
            <a:xfrm>
              <a:off x="532" y="2912"/>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 name="Rectangle 768"/>
            <p:cNvSpPr>
              <a:spLocks noChangeArrowheads="1"/>
            </p:cNvSpPr>
            <p:nvPr/>
          </p:nvSpPr>
          <p:spPr bwMode="auto">
            <a:xfrm>
              <a:off x="362" y="2850"/>
              <a:ext cx="18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0.4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09" name="Line 769"/>
            <p:cNvSpPr>
              <a:spLocks noChangeShapeType="1"/>
            </p:cNvSpPr>
            <p:nvPr/>
          </p:nvSpPr>
          <p:spPr bwMode="auto">
            <a:xfrm>
              <a:off x="532" y="2830"/>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 name="Line 770"/>
            <p:cNvSpPr>
              <a:spLocks noChangeShapeType="1"/>
            </p:cNvSpPr>
            <p:nvPr/>
          </p:nvSpPr>
          <p:spPr bwMode="auto">
            <a:xfrm>
              <a:off x="532" y="274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 name="Line 771"/>
            <p:cNvSpPr>
              <a:spLocks noChangeShapeType="1"/>
            </p:cNvSpPr>
            <p:nvPr/>
          </p:nvSpPr>
          <p:spPr bwMode="auto">
            <a:xfrm>
              <a:off x="532" y="266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 name="Line 772"/>
            <p:cNvSpPr>
              <a:spLocks noChangeShapeType="1"/>
            </p:cNvSpPr>
            <p:nvPr/>
          </p:nvSpPr>
          <p:spPr bwMode="auto">
            <a:xfrm>
              <a:off x="532" y="2584"/>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 name="Rectangle 773"/>
            <p:cNvSpPr>
              <a:spLocks noChangeArrowheads="1"/>
            </p:cNvSpPr>
            <p:nvPr/>
          </p:nvSpPr>
          <p:spPr bwMode="auto">
            <a:xfrm>
              <a:off x="362" y="2521"/>
              <a:ext cx="18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0.6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14" name="Line 774"/>
            <p:cNvSpPr>
              <a:spLocks noChangeShapeType="1"/>
            </p:cNvSpPr>
            <p:nvPr/>
          </p:nvSpPr>
          <p:spPr bwMode="auto">
            <a:xfrm>
              <a:off x="532" y="2501"/>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 name="Line 775"/>
            <p:cNvSpPr>
              <a:spLocks noChangeShapeType="1"/>
            </p:cNvSpPr>
            <p:nvPr/>
          </p:nvSpPr>
          <p:spPr bwMode="auto">
            <a:xfrm>
              <a:off x="532" y="241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 name="Line 776"/>
            <p:cNvSpPr>
              <a:spLocks noChangeShapeType="1"/>
            </p:cNvSpPr>
            <p:nvPr/>
          </p:nvSpPr>
          <p:spPr bwMode="auto">
            <a:xfrm>
              <a:off x="532" y="2337"/>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 name="Line 777"/>
            <p:cNvSpPr>
              <a:spLocks noChangeShapeType="1"/>
            </p:cNvSpPr>
            <p:nvPr/>
          </p:nvSpPr>
          <p:spPr bwMode="auto">
            <a:xfrm>
              <a:off x="532" y="2255"/>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 name="Rectangle 778"/>
            <p:cNvSpPr>
              <a:spLocks noChangeArrowheads="1"/>
            </p:cNvSpPr>
            <p:nvPr/>
          </p:nvSpPr>
          <p:spPr bwMode="auto">
            <a:xfrm>
              <a:off x="362" y="2192"/>
              <a:ext cx="18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0.8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19" name="Line 779"/>
            <p:cNvSpPr>
              <a:spLocks noChangeShapeType="1"/>
            </p:cNvSpPr>
            <p:nvPr/>
          </p:nvSpPr>
          <p:spPr bwMode="auto">
            <a:xfrm>
              <a:off x="532" y="2172"/>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 name="Line 780"/>
            <p:cNvSpPr>
              <a:spLocks noChangeShapeType="1"/>
            </p:cNvSpPr>
            <p:nvPr/>
          </p:nvSpPr>
          <p:spPr bwMode="auto">
            <a:xfrm>
              <a:off x="532" y="2090"/>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 name="Line 781"/>
            <p:cNvSpPr>
              <a:spLocks noChangeShapeType="1"/>
            </p:cNvSpPr>
            <p:nvPr/>
          </p:nvSpPr>
          <p:spPr bwMode="auto">
            <a:xfrm>
              <a:off x="532" y="2008"/>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 name="Line 782"/>
            <p:cNvSpPr>
              <a:spLocks noChangeShapeType="1"/>
            </p:cNvSpPr>
            <p:nvPr/>
          </p:nvSpPr>
          <p:spPr bwMode="auto">
            <a:xfrm>
              <a:off x="532" y="1926"/>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 name="Rectangle 783"/>
            <p:cNvSpPr>
              <a:spLocks noChangeArrowheads="1"/>
            </p:cNvSpPr>
            <p:nvPr/>
          </p:nvSpPr>
          <p:spPr bwMode="auto">
            <a:xfrm>
              <a:off x="362" y="1863"/>
              <a:ext cx="18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itchFamily="18" charset="0"/>
                  <a:cs typeface="Arial" pitchFamily="34"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24" name="Freeform 784"/>
            <p:cNvSpPr>
              <a:spLocks/>
            </p:cNvSpPr>
            <p:nvPr/>
          </p:nvSpPr>
          <p:spPr bwMode="auto">
            <a:xfrm>
              <a:off x="532" y="1926"/>
              <a:ext cx="1922" cy="0"/>
            </a:xfrm>
            <a:custGeom>
              <a:avLst/>
              <a:gdLst>
                <a:gd name="T0" fmla="*/ 0 w 13456"/>
                <a:gd name="T1" fmla="*/ 13456 w 13456"/>
                <a:gd name="T2" fmla="*/ 0 w 13456"/>
              </a:gdLst>
              <a:ahLst/>
              <a:cxnLst>
                <a:cxn ang="0">
                  <a:pos x="T0" y="0"/>
                </a:cxn>
                <a:cxn ang="0">
                  <a:pos x="T1" y="0"/>
                </a:cxn>
                <a:cxn ang="0">
                  <a:pos x="T2" y="0"/>
                </a:cxn>
              </a:cxnLst>
              <a:rect l="0" t="0" r="r" b="b"/>
              <a:pathLst>
                <a:path w="13456">
                  <a:moveTo>
                    <a:pt x="0" y="0"/>
                  </a:moveTo>
                  <a:lnTo>
                    <a:pt x="13456"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 name="Line 785"/>
            <p:cNvSpPr>
              <a:spLocks noChangeShapeType="1"/>
            </p:cNvSpPr>
            <p:nvPr/>
          </p:nvSpPr>
          <p:spPr bwMode="auto">
            <a:xfrm>
              <a:off x="532" y="192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 name="Line 786"/>
            <p:cNvSpPr>
              <a:spLocks noChangeShapeType="1"/>
            </p:cNvSpPr>
            <p:nvPr/>
          </p:nvSpPr>
          <p:spPr bwMode="auto">
            <a:xfrm>
              <a:off x="596"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 name="Line 787"/>
            <p:cNvSpPr>
              <a:spLocks noChangeShapeType="1"/>
            </p:cNvSpPr>
            <p:nvPr/>
          </p:nvSpPr>
          <p:spPr bwMode="auto">
            <a:xfrm>
              <a:off x="660"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 name="Line 788"/>
            <p:cNvSpPr>
              <a:spLocks noChangeShapeType="1"/>
            </p:cNvSpPr>
            <p:nvPr/>
          </p:nvSpPr>
          <p:spPr bwMode="auto">
            <a:xfrm>
              <a:off x="725"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 name="Line 789"/>
            <p:cNvSpPr>
              <a:spLocks noChangeShapeType="1"/>
            </p:cNvSpPr>
            <p:nvPr/>
          </p:nvSpPr>
          <p:spPr bwMode="auto">
            <a:xfrm>
              <a:off x="788"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 name="Line 790"/>
            <p:cNvSpPr>
              <a:spLocks noChangeShapeType="1"/>
            </p:cNvSpPr>
            <p:nvPr/>
          </p:nvSpPr>
          <p:spPr bwMode="auto">
            <a:xfrm>
              <a:off x="852" y="192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 name="Line 791"/>
            <p:cNvSpPr>
              <a:spLocks noChangeShapeType="1"/>
            </p:cNvSpPr>
            <p:nvPr/>
          </p:nvSpPr>
          <p:spPr bwMode="auto">
            <a:xfrm>
              <a:off x="917"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 name="Line 792"/>
            <p:cNvSpPr>
              <a:spLocks noChangeShapeType="1"/>
            </p:cNvSpPr>
            <p:nvPr/>
          </p:nvSpPr>
          <p:spPr bwMode="auto">
            <a:xfrm>
              <a:off x="980"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 name="Line 793"/>
            <p:cNvSpPr>
              <a:spLocks noChangeShapeType="1"/>
            </p:cNvSpPr>
            <p:nvPr/>
          </p:nvSpPr>
          <p:spPr bwMode="auto">
            <a:xfrm>
              <a:off x="1045"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 name="Line 794"/>
            <p:cNvSpPr>
              <a:spLocks noChangeShapeType="1"/>
            </p:cNvSpPr>
            <p:nvPr/>
          </p:nvSpPr>
          <p:spPr bwMode="auto">
            <a:xfrm>
              <a:off x="1109"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 name="Line 795"/>
            <p:cNvSpPr>
              <a:spLocks noChangeShapeType="1"/>
            </p:cNvSpPr>
            <p:nvPr/>
          </p:nvSpPr>
          <p:spPr bwMode="auto">
            <a:xfrm>
              <a:off x="1172" y="192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 name="Line 796"/>
            <p:cNvSpPr>
              <a:spLocks noChangeShapeType="1"/>
            </p:cNvSpPr>
            <p:nvPr/>
          </p:nvSpPr>
          <p:spPr bwMode="auto">
            <a:xfrm>
              <a:off x="1237"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 name="Line 797"/>
            <p:cNvSpPr>
              <a:spLocks noChangeShapeType="1"/>
            </p:cNvSpPr>
            <p:nvPr/>
          </p:nvSpPr>
          <p:spPr bwMode="auto">
            <a:xfrm>
              <a:off x="1300"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 name="Line 798"/>
            <p:cNvSpPr>
              <a:spLocks noChangeShapeType="1"/>
            </p:cNvSpPr>
            <p:nvPr/>
          </p:nvSpPr>
          <p:spPr bwMode="auto">
            <a:xfrm>
              <a:off x="1365"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 name="Line 799"/>
            <p:cNvSpPr>
              <a:spLocks noChangeShapeType="1"/>
            </p:cNvSpPr>
            <p:nvPr/>
          </p:nvSpPr>
          <p:spPr bwMode="auto">
            <a:xfrm>
              <a:off x="1429"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 name="Line 800"/>
            <p:cNvSpPr>
              <a:spLocks noChangeShapeType="1"/>
            </p:cNvSpPr>
            <p:nvPr/>
          </p:nvSpPr>
          <p:spPr bwMode="auto">
            <a:xfrm>
              <a:off x="1492" y="192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 name="Line 801"/>
            <p:cNvSpPr>
              <a:spLocks noChangeShapeType="1"/>
            </p:cNvSpPr>
            <p:nvPr/>
          </p:nvSpPr>
          <p:spPr bwMode="auto">
            <a:xfrm>
              <a:off x="1557"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 name="Line 802"/>
            <p:cNvSpPr>
              <a:spLocks noChangeShapeType="1"/>
            </p:cNvSpPr>
            <p:nvPr/>
          </p:nvSpPr>
          <p:spPr bwMode="auto">
            <a:xfrm>
              <a:off x="1621"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 name="Line 803"/>
            <p:cNvSpPr>
              <a:spLocks noChangeShapeType="1"/>
            </p:cNvSpPr>
            <p:nvPr/>
          </p:nvSpPr>
          <p:spPr bwMode="auto">
            <a:xfrm>
              <a:off x="1685"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 name="Line 804"/>
            <p:cNvSpPr>
              <a:spLocks noChangeShapeType="1"/>
            </p:cNvSpPr>
            <p:nvPr/>
          </p:nvSpPr>
          <p:spPr bwMode="auto">
            <a:xfrm>
              <a:off x="1750"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 name="Line 805"/>
            <p:cNvSpPr>
              <a:spLocks noChangeShapeType="1"/>
            </p:cNvSpPr>
            <p:nvPr/>
          </p:nvSpPr>
          <p:spPr bwMode="auto">
            <a:xfrm>
              <a:off x="1814" y="192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 name="Line 806"/>
            <p:cNvSpPr>
              <a:spLocks noChangeShapeType="1"/>
            </p:cNvSpPr>
            <p:nvPr/>
          </p:nvSpPr>
          <p:spPr bwMode="auto">
            <a:xfrm>
              <a:off x="1877"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 name="Line 807"/>
            <p:cNvSpPr>
              <a:spLocks noChangeShapeType="1"/>
            </p:cNvSpPr>
            <p:nvPr/>
          </p:nvSpPr>
          <p:spPr bwMode="auto">
            <a:xfrm>
              <a:off x="1942"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 name="Line 808"/>
            <p:cNvSpPr>
              <a:spLocks noChangeShapeType="1"/>
            </p:cNvSpPr>
            <p:nvPr/>
          </p:nvSpPr>
          <p:spPr bwMode="auto">
            <a:xfrm>
              <a:off x="2006"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 name="Line 809"/>
            <p:cNvSpPr>
              <a:spLocks noChangeShapeType="1"/>
            </p:cNvSpPr>
            <p:nvPr/>
          </p:nvSpPr>
          <p:spPr bwMode="auto">
            <a:xfrm>
              <a:off x="2070"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 name="Line 810"/>
            <p:cNvSpPr>
              <a:spLocks noChangeShapeType="1"/>
            </p:cNvSpPr>
            <p:nvPr/>
          </p:nvSpPr>
          <p:spPr bwMode="auto">
            <a:xfrm>
              <a:off x="2134" y="192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 name="Line 811"/>
            <p:cNvSpPr>
              <a:spLocks noChangeShapeType="1"/>
            </p:cNvSpPr>
            <p:nvPr/>
          </p:nvSpPr>
          <p:spPr bwMode="auto">
            <a:xfrm>
              <a:off x="2198"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 name="Line 812"/>
            <p:cNvSpPr>
              <a:spLocks noChangeShapeType="1"/>
            </p:cNvSpPr>
            <p:nvPr/>
          </p:nvSpPr>
          <p:spPr bwMode="auto">
            <a:xfrm>
              <a:off x="2262"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 name="Line 813"/>
            <p:cNvSpPr>
              <a:spLocks noChangeShapeType="1"/>
            </p:cNvSpPr>
            <p:nvPr/>
          </p:nvSpPr>
          <p:spPr bwMode="auto">
            <a:xfrm>
              <a:off x="2326"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 name="Line 814"/>
            <p:cNvSpPr>
              <a:spLocks noChangeShapeType="1"/>
            </p:cNvSpPr>
            <p:nvPr/>
          </p:nvSpPr>
          <p:spPr bwMode="auto">
            <a:xfrm>
              <a:off x="2391" y="1926"/>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 name="Line 815"/>
            <p:cNvSpPr>
              <a:spLocks noChangeShapeType="1"/>
            </p:cNvSpPr>
            <p:nvPr/>
          </p:nvSpPr>
          <p:spPr bwMode="auto">
            <a:xfrm>
              <a:off x="2454" y="192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 name="Freeform 816"/>
            <p:cNvSpPr>
              <a:spLocks/>
            </p:cNvSpPr>
            <p:nvPr/>
          </p:nvSpPr>
          <p:spPr bwMode="auto">
            <a:xfrm>
              <a:off x="2454" y="1926"/>
              <a:ext cx="0" cy="1974"/>
            </a:xfrm>
            <a:custGeom>
              <a:avLst/>
              <a:gdLst>
                <a:gd name="T0" fmla="*/ 13819 h 13819"/>
                <a:gd name="T1" fmla="*/ 0 h 13819"/>
                <a:gd name="T2" fmla="*/ 13819 h 13819"/>
              </a:gdLst>
              <a:ahLst/>
              <a:cxnLst>
                <a:cxn ang="0">
                  <a:pos x="0" y="T0"/>
                </a:cxn>
                <a:cxn ang="0">
                  <a:pos x="0" y="T1"/>
                </a:cxn>
                <a:cxn ang="0">
                  <a:pos x="0" y="T2"/>
                </a:cxn>
              </a:cxnLst>
              <a:rect l="0" t="0" r="r" b="b"/>
              <a:pathLst>
                <a:path h="13819">
                  <a:moveTo>
                    <a:pt x="0" y="13819"/>
                  </a:moveTo>
                  <a:lnTo>
                    <a:pt x="0" y="0"/>
                  </a:lnTo>
                  <a:lnTo>
                    <a:pt x="0" y="1381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 name="Line 817"/>
            <p:cNvSpPr>
              <a:spLocks noChangeShapeType="1"/>
            </p:cNvSpPr>
            <p:nvPr/>
          </p:nvSpPr>
          <p:spPr bwMode="auto">
            <a:xfrm flipH="1">
              <a:off x="2397" y="3900"/>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 name="Line 818"/>
            <p:cNvSpPr>
              <a:spLocks noChangeShapeType="1"/>
            </p:cNvSpPr>
            <p:nvPr/>
          </p:nvSpPr>
          <p:spPr bwMode="auto">
            <a:xfrm flipH="1">
              <a:off x="2426" y="3818"/>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 name="Line 819"/>
            <p:cNvSpPr>
              <a:spLocks noChangeShapeType="1"/>
            </p:cNvSpPr>
            <p:nvPr/>
          </p:nvSpPr>
          <p:spPr bwMode="auto">
            <a:xfrm flipH="1">
              <a:off x="2426" y="373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 name="Line 820"/>
            <p:cNvSpPr>
              <a:spLocks noChangeShapeType="1"/>
            </p:cNvSpPr>
            <p:nvPr/>
          </p:nvSpPr>
          <p:spPr bwMode="auto">
            <a:xfrm flipH="1">
              <a:off x="2426" y="3653"/>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 name="Line 821"/>
            <p:cNvSpPr>
              <a:spLocks noChangeShapeType="1"/>
            </p:cNvSpPr>
            <p:nvPr/>
          </p:nvSpPr>
          <p:spPr bwMode="auto">
            <a:xfrm flipH="1">
              <a:off x="2397" y="3572"/>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 name="Line 822"/>
            <p:cNvSpPr>
              <a:spLocks noChangeShapeType="1"/>
            </p:cNvSpPr>
            <p:nvPr/>
          </p:nvSpPr>
          <p:spPr bwMode="auto">
            <a:xfrm flipH="1">
              <a:off x="2426" y="348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 name="Line 823"/>
            <p:cNvSpPr>
              <a:spLocks noChangeShapeType="1"/>
            </p:cNvSpPr>
            <p:nvPr/>
          </p:nvSpPr>
          <p:spPr bwMode="auto">
            <a:xfrm flipH="1">
              <a:off x="2426" y="340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 name="Line 824"/>
            <p:cNvSpPr>
              <a:spLocks noChangeShapeType="1"/>
            </p:cNvSpPr>
            <p:nvPr/>
          </p:nvSpPr>
          <p:spPr bwMode="auto">
            <a:xfrm flipH="1">
              <a:off x="2426" y="3324"/>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 name="Line 825"/>
            <p:cNvSpPr>
              <a:spLocks noChangeShapeType="1"/>
            </p:cNvSpPr>
            <p:nvPr/>
          </p:nvSpPr>
          <p:spPr bwMode="auto">
            <a:xfrm flipH="1">
              <a:off x="2397" y="3242"/>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 name="Line 826"/>
            <p:cNvSpPr>
              <a:spLocks noChangeShapeType="1"/>
            </p:cNvSpPr>
            <p:nvPr/>
          </p:nvSpPr>
          <p:spPr bwMode="auto">
            <a:xfrm flipH="1">
              <a:off x="2426" y="315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 name="Line 827"/>
            <p:cNvSpPr>
              <a:spLocks noChangeShapeType="1"/>
            </p:cNvSpPr>
            <p:nvPr/>
          </p:nvSpPr>
          <p:spPr bwMode="auto">
            <a:xfrm flipH="1">
              <a:off x="2426" y="3078"/>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 name="Line 828"/>
            <p:cNvSpPr>
              <a:spLocks noChangeShapeType="1"/>
            </p:cNvSpPr>
            <p:nvPr/>
          </p:nvSpPr>
          <p:spPr bwMode="auto">
            <a:xfrm flipH="1">
              <a:off x="2426" y="2995"/>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 name="Line 829"/>
            <p:cNvSpPr>
              <a:spLocks noChangeShapeType="1"/>
            </p:cNvSpPr>
            <p:nvPr/>
          </p:nvSpPr>
          <p:spPr bwMode="auto">
            <a:xfrm flipH="1">
              <a:off x="2397" y="2912"/>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 name="Line 830"/>
            <p:cNvSpPr>
              <a:spLocks noChangeShapeType="1"/>
            </p:cNvSpPr>
            <p:nvPr/>
          </p:nvSpPr>
          <p:spPr bwMode="auto">
            <a:xfrm flipH="1">
              <a:off x="2426" y="2830"/>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 name="Line 831"/>
            <p:cNvSpPr>
              <a:spLocks noChangeShapeType="1"/>
            </p:cNvSpPr>
            <p:nvPr/>
          </p:nvSpPr>
          <p:spPr bwMode="auto">
            <a:xfrm flipH="1">
              <a:off x="2426" y="274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 name="Line 832"/>
            <p:cNvSpPr>
              <a:spLocks noChangeShapeType="1"/>
            </p:cNvSpPr>
            <p:nvPr/>
          </p:nvSpPr>
          <p:spPr bwMode="auto">
            <a:xfrm flipH="1">
              <a:off x="2426" y="2666"/>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 name="Line 833"/>
            <p:cNvSpPr>
              <a:spLocks noChangeShapeType="1"/>
            </p:cNvSpPr>
            <p:nvPr/>
          </p:nvSpPr>
          <p:spPr bwMode="auto">
            <a:xfrm flipH="1">
              <a:off x="2397" y="2584"/>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 name="Line 834"/>
            <p:cNvSpPr>
              <a:spLocks noChangeShapeType="1"/>
            </p:cNvSpPr>
            <p:nvPr/>
          </p:nvSpPr>
          <p:spPr bwMode="auto">
            <a:xfrm flipH="1">
              <a:off x="2426" y="2501"/>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 name="Line 835"/>
            <p:cNvSpPr>
              <a:spLocks noChangeShapeType="1"/>
            </p:cNvSpPr>
            <p:nvPr/>
          </p:nvSpPr>
          <p:spPr bwMode="auto">
            <a:xfrm flipH="1">
              <a:off x="2426" y="2419"/>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 name="Line 836"/>
            <p:cNvSpPr>
              <a:spLocks noChangeShapeType="1"/>
            </p:cNvSpPr>
            <p:nvPr/>
          </p:nvSpPr>
          <p:spPr bwMode="auto">
            <a:xfrm flipH="1">
              <a:off x="2426" y="2337"/>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 name="Line 837"/>
            <p:cNvSpPr>
              <a:spLocks noChangeShapeType="1"/>
            </p:cNvSpPr>
            <p:nvPr/>
          </p:nvSpPr>
          <p:spPr bwMode="auto">
            <a:xfrm flipH="1">
              <a:off x="2397" y="2255"/>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 name="Line 838"/>
            <p:cNvSpPr>
              <a:spLocks noChangeShapeType="1"/>
            </p:cNvSpPr>
            <p:nvPr/>
          </p:nvSpPr>
          <p:spPr bwMode="auto">
            <a:xfrm flipH="1">
              <a:off x="2426" y="2172"/>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 name="Line 839"/>
            <p:cNvSpPr>
              <a:spLocks noChangeShapeType="1"/>
            </p:cNvSpPr>
            <p:nvPr/>
          </p:nvSpPr>
          <p:spPr bwMode="auto">
            <a:xfrm flipH="1">
              <a:off x="2426" y="2090"/>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 name="Line 840"/>
            <p:cNvSpPr>
              <a:spLocks noChangeShapeType="1"/>
            </p:cNvSpPr>
            <p:nvPr/>
          </p:nvSpPr>
          <p:spPr bwMode="auto">
            <a:xfrm flipH="1">
              <a:off x="2426" y="2008"/>
              <a:ext cx="2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 name="Line 841"/>
            <p:cNvSpPr>
              <a:spLocks noChangeShapeType="1"/>
            </p:cNvSpPr>
            <p:nvPr/>
          </p:nvSpPr>
          <p:spPr bwMode="auto">
            <a:xfrm flipH="1">
              <a:off x="2397" y="1926"/>
              <a:ext cx="5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 name="Line 842"/>
            <p:cNvSpPr>
              <a:spLocks noChangeShapeType="1"/>
            </p:cNvSpPr>
            <p:nvPr/>
          </p:nvSpPr>
          <p:spPr bwMode="auto">
            <a:xfrm flipV="1">
              <a:off x="1877" y="1926"/>
              <a:ext cx="0" cy="1974"/>
            </a:xfrm>
            <a:prstGeom prst="line">
              <a:avLst/>
            </a:prstGeom>
            <a:noFill/>
            <a:ln w="3175">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 name="Line 843"/>
            <p:cNvSpPr>
              <a:spLocks noChangeShapeType="1"/>
            </p:cNvSpPr>
            <p:nvPr/>
          </p:nvSpPr>
          <p:spPr bwMode="auto">
            <a:xfrm>
              <a:off x="532" y="3572"/>
              <a:ext cx="1922" cy="0"/>
            </a:xfrm>
            <a:prstGeom prst="line">
              <a:avLst/>
            </a:prstGeom>
            <a:noFill/>
            <a:ln w="3175">
              <a:solidFill>
                <a:srgbClr val="BEBEB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 name="Freeform 844"/>
            <p:cNvSpPr>
              <a:spLocks/>
            </p:cNvSpPr>
            <p:nvPr/>
          </p:nvSpPr>
          <p:spPr bwMode="auto">
            <a:xfrm>
              <a:off x="533" y="1926"/>
              <a:ext cx="1921" cy="1640"/>
            </a:xfrm>
            <a:custGeom>
              <a:avLst/>
              <a:gdLst>
                <a:gd name="T0" fmla="*/ 0 w 13449"/>
                <a:gd name="T1" fmla="*/ 0 h 11483"/>
                <a:gd name="T2" fmla="*/ 445 w 13449"/>
                <a:gd name="T3" fmla="*/ 127 h 11483"/>
                <a:gd name="T4" fmla="*/ 890 w 13449"/>
                <a:gd name="T5" fmla="*/ 476 h 11483"/>
                <a:gd name="T6" fmla="*/ 1343 w 13449"/>
                <a:gd name="T7" fmla="*/ 1017 h 11483"/>
                <a:gd name="T8" fmla="*/ 1789 w 13449"/>
                <a:gd name="T9" fmla="*/ 1700 h 11483"/>
                <a:gd name="T10" fmla="*/ 2234 w 13449"/>
                <a:gd name="T11" fmla="*/ 2487 h 11483"/>
                <a:gd name="T12" fmla="*/ 2687 w 13449"/>
                <a:gd name="T13" fmla="*/ 3330 h 11483"/>
                <a:gd name="T14" fmla="*/ 3132 w 13449"/>
                <a:gd name="T15" fmla="*/ 4204 h 11483"/>
                <a:gd name="T16" fmla="*/ 3585 w 13449"/>
                <a:gd name="T17" fmla="*/ 5070 h 11483"/>
                <a:gd name="T18" fmla="*/ 4031 w 13449"/>
                <a:gd name="T19" fmla="*/ 5905 h 11483"/>
                <a:gd name="T20" fmla="*/ 4475 w 13449"/>
                <a:gd name="T21" fmla="*/ 6691 h 11483"/>
                <a:gd name="T22" fmla="*/ 4928 w 13449"/>
                <a:gd name="T23" fmla="*/ 7422 h 11483"/>
                <a:gd name="T24" fmla="*/ 5373 w 13449"/>
                <a:gd name="T25" fmla="*/ 8074 h 11483"/>
                <a:gd name="T26" fmla="*/ 5826 w 13449"/>
                <a:gd name="T27" fmla="*/ 8654 h 11483"/>
                <a:gd name="T28" fmla="*/ 6272 w 13449"/>
                <a:gd name="T29" fmla="*/ 9162 h 11483"/>
                <a:gd name="T30" fmla="*/ 6717 w 13449"/>
                <a:gd name="T31" fmla="*/ 9599 h 11483"/>
                <a:gd name="T32" fmla="*/ 7170 w 13449"/>
                <a:gd name="T33" fmla="*/ 9973 h 11483"/>
                <a:gd name="T34" fmla="*/ 7615 w 13449"/>
                <a:gd name="T35" fmla="*/ 10283 h 11483"/>
                <a:gd name="T36" fmla="*/ 8068 w 13449"/>
                <a:gd name="T37" fmla="*/ 10537 h 11483"/>
                <a:gd name="T38" fmla="*/ 8521 w 13449"/>
                <a:gd name="T39" fmla="*/ 10743 h 11483"/>
                <a:gd name="T40" fmla="*/ 8966 w 13449"/>
                <a:gd name="T41" fmla="*/ 10918 h 11483"/>
                <a:gd name="T42" fmla="*/ 9411 w 13449"/>
                <a:gd name="T43" fmla="*/ 11054 h 11483"/>
                <a:gd name="T44" fmla="*/ 9864 w 13449"/>
                <a:gd name="T45" fmla="*/ 11165 h 11483"/>
                <a:gd name="T46" fmla="*/ 10309 w 13449"/>
                <a:gd name="T47" fmla="*/ 11253 h 11483"/>
                <a:gd name="T48" fmla="*/ 10763 w 13449"/>
                <a:gd name="T49" fmla="*/ 11316 h 11483"/>
                <a:gd name="T50" fmla="*/ 11208 w 13449"/>
                <a:gd name="T51" fmla="*/ 11363 h 11483"/>
                <a:gd name="T52" fmla="*/ 11653 w 13449"/>
                <a:gd name="T53" fmla="*/ 11403 h 11483"/>
                <a:gd name="T54" fmla="*/ 12106 w 13449"/>
                <a:gd name="T55" fmla="*/ 11434 h 11483"/>
                <a:gd name="T56" fmla="*/ 12551 w 13449"/>
                <a:gd name="T57" fmla="*/ 11459 h 11483"/>
                <a:gd name="T58" fmla="*/ 13004 w 13449"/>
                <a:gd name="T59" fmla="*/ 11475 h 11483"/>
                <a:gd name="T60" fmla="*/ 13449 w 13449"/>
                <a:gd name="T61" fmla="*/ 11483 h 1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49" h="11483">
                  <a:moveTo>
                    <a:pt x="0" y="0"/>
                  </a:moveTo>
                  <a:lnTo>
                    <a:pt x="445" y="127"/>
                  </a:lnTo>
                  <a:lnTo>
                    <a:pt x="890" y="476"/>
                  </a:lnTo>
                  <a:lnTo>
                    <a:pt x="1343" y="1017"/>
                  </a:lnTo>
                  <a:lnTo>
                    <a:pt x="1789" y="1700"/>
                  </a:lnTo>
                  <a:lnTo>
                    <a:pt x="2234" y="2487"/>
                  </a:lnTo>
                  <a:lnTo>
                    <a:pt x="2687" y="3330"/>
                  </a:lnTo>
                  <a:lnTo>
                    <a:pt x="3132" y="4204"/>
                  </a:lnTo>
                  <a:lnTo>
                    <a:pt x="3585" y="5070"/>
                  </a:lnTo>
                  <a:lnTo>
                    <a:pt x="4031" y="5905"/>
                  </a:lnTo>
                  <a:lnTo>
                    <a:pt x="4475" y="6691"/>
                  </a:lnTo>
                  <a:lnTo>
                    <a:pt x="4928" y="7422"/>
                  </a:lnTo>
                  <a:lnTo>
                    <a:pt x="5373" y="8074"/>
                  </a:lnTo>
                  <a:lnTo>
                    <a:pt x="5826" y="8654"/>
                  </a:lnTo>
                  <a:lnTo>
                    <a:pt x="6272" y="9162"/>
                  </a:lnTo>
                  <a:lnTo>
                    <a:pt x="6717" y="9599"/>
                  </a:lnTo>
                  <a:lnTo>
                    <a:pt x="7170" y="9973"/>
                  </a:lnTo>
                  <a:lnTo>
                    <a:pt x="7615" y="10283"/>
                  </a:lnTo>
                  <a:lnTo>
                    <a:pt x="8068" y="10537"/>
                  </a:lnTo>
                  <a:lnTo>
                    <a:pt x="8521" y="10743"/>
                  </a:lnTo>
                  <a:lnTo>
                    <a:pt x="8966" y="10918"/>
                  </a:lnTo>
                  <a:lnTo>
                    <a:pt x="9411" y="11054"/>
                  </a:lnTo>
                  <a:lnTo>
                    <a:pt x="9864" y="11165"/>
                  </a:lnTo>
                  <a:lnTo>
                    <a:pt x="10309" y="11253"/>
                  </a:lnTo>
                  <a:lnTo>
                    <a:pt x="10763" y="11316"/>
                  </a:lnTo>
                  <a:lnTo>
                    <a:pt x="11208" y="11363"/>
                  </a:lnTo>
                  <a:lnTo>
                    <a:pt x="11653" y="11403"/>
                  </a:lnTo>
                  <a:lnTo>
                    <a:pt x="12106" y="11434"/>
                  </a:lnTo>
                  <a:lnTo>
                    <a:pt x="12551" y="11459"/>
                  </a:lnTo>
                  <a:lnTo>
                    <a:pt x="13004" y="11475"/>
                  </a:lnTo>
                  <a:lnTo>
                    <a:pt x="13449" y="114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 name="Freeform 845"/>
            <p:cNvSpPr>
              <a:spLocks/>
            </p:cNvSpPr>
            <p:nvPr/>
          </p:nvSpPr>
          <p:spPr bwMode="auto">
            <a:xfrm>
              <a:off x="532" y="2136"/>
              <a:ext cx="1922" cy="1435"/>
            </a:xfrm>
            <a:custGeom>
              <a:avLst/>
              <a:gdLst>
                <a:gd name="T0" fmla="*/ 0 w 13456"/>
                <a:gd name="T1" fmla="*/ 10045 h 10045"/>
                <a:gd name="T2" fmla="*/ 452 w 13456"/>
                <a:gd name="T3" fmla="*/ 8828 h 10045"/>
                <a:gd name="T4" fmla="*/ 897 w 13456"/>
                <a:gd name="T5" fmla="*/ 7470 h 10045"/>
                <a:gd name="T6" fmla="*/ 1350 w 13456"/>
                <a:gd name="T7" fmla="*/ 6047 h 10045"/>
                <a:gd name="T8" fmla="*/ 1796 w 13456"/>
                <a:gd name="T9" fmla="*/ 4649 h 10045"/>
                <a:gd name="T10" fmla="*/ 2241 w 13456"/>
                <a:gd name="T11" fmla="*/ 3354 h 10045"/>
                <a:gd name="T12" fmla="*/ 2694 w 13456"/>
                <a:gd name="T13" fmla="*/ 2217 h 10045"/>
                <a:gd name="T14" fmla="*/ 3139 w 13456"/>
                <a:gd name="T15" fmla="*/ 1295 h 10045"/>
                <a:gd name="T16" fmla="*/ 3592 w 13456"/>
                <a:gd name="T17" fmla="*/ 612 h 10045"/>
                <a:gd name="T18" fmla="*/ 4038 w 13456"/>
                <a:gd name="T19" fmla="*/ 183 h 10045"/>
                <a:gd name="T20" fmla="*/ 4482 w 13456"/>
                <a:gd name="T21" fmla="*/ 0 h 10045"/>
                <a:gd name="T22" fmla="*/ 4935 w 13456"/>
                <a:gd name="T23" fmla="*/ 48 h 10045"/>
                <a:gd name="T24" fmla="*/ 5380 w 13456"/>
                <a:gd name="T25" fmla="*/ 311 h 10045"/>
                <a:gd name="T26" fmla="*/ 5833 w 13456"/>
                <a:gd name="T27" fmla="*/ 740 h 10045"/>
                <a:gd name="T28" fmla="*/ 6279 w 13456"/>
                <a:gd name="T29" fmla="*/ 1303 h 10045"/>
                <a:gd name="T30" fmla="*/ 6724 w 13456"/>
                <a:gd name="T31" fmla="*/ 1971 h 10045"/>
                <a:gd name="T32" fmla="*/ 7177 w 13456"/>
                <a:gd name="T33" fmla="*/ 2702 h 10045"/>
                <a:gd name="T34" fmla="*/ 7622 w 13456"/>
                <a:gd name="T35" fmla="*/ 3457 h 10045"/>
                <a:gd name="T36" fmla="*/ 8075 w 13456"/>
                <a:gd name="T37" fmla="*/ 4220 h 10045"/>
                <a:gd name="T38" fmla="*/ 8528 w 13456"/>
                <a:gd name="T39" fmla="*/ 4959 h 10045"/>
                <a:gd name="T40" fmla="*/ 8973 w 13456"/>
                <a:gd name="T41" fmla="*/ 5658 h 10045"/>
                <a:gd name="T42" fmla="*/ 9418 w 13456"/>
                <a:gd name="T43" fmla="*/ 6301 h 10045"/>
                <a:gd name="T44" fmla="*/ 9871 w 13456"/>
                <a:gd name="T45" fmla="*/ 6890 h 10045"/>
                <a:gd name="T46" fmla="*/ 10316 w 13456"/>
                <a:gd name="T47" fmla="*/ 7415 h 10045"/>
                <a:gd name="T48" fmla="*/ 10770 w 13456"/>
                <a:gd name="T49" fmla="*/ 7875 h 10045"/>
                <a:gd name="T50" fmla="*/ 11215 w 13456"/>
                <a:gd name="T51" fmla="*/ 8273 h 10045"/>
                <a:gd name="T52" fmla="*/ 11660 w 13456"/>
                <a:gd name="T53" fmla="*/ 8614 h 10045"/>
                <a:gd name="T54" fmla="*/ 12113 w 13456"/>
                <a:gd name="T55" fmla="*/ 8901 h 10045"/>
                <a:gd name="T56" fmla="*/ 12558 w 13456"/>
                <a:gd name="T57" fmla="*/ 9131 h 10045"/>
                <a:gd name="T58" fmla="*/ 13011 w 13456"/>
                <a:gd name="T59" fmla="*/ 9330 h 10045"/>
                <a:gd name="T60" fmla="*/ 13456 w 13456"/>
                <a:gd name="T61" fmla="*/ 9488 h 10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56" h="10045">
                  <a:moveTo>
                    <a:pt x="0" y="10045"/>
                  </a:moveTo>
                  <a:lnTo>
                    <a:pt x="452" y="8828"/>
                  </a:lnTo>
                  <a:lnTo>
                    <a:pt x="897" y="7470"/>
                  </a:lnTo>
                  <a:lnTo>
                    <a:pt x="1350" y="6047"/>
                  </a:lnTo>
                  <a:lnTo>
                    <a:pt x="1796" y="4649"/>
                  </a:lnTo>
                  <a:lnTo>
                    <a:pt x="2241" y="3354"/>
                  </a:lnTo>
                  <a:lnTo>
                    <a:pt x="2694" y="2217"/>
                  </a:lnTo>
                  <a:lnTo>
                    <a:pt x="3139" y="1295"/>
                  </a:lnTo>
                  <a:lnTo>
                    <a:pt x="3592" y="612"/>
                  </a:lnTo>
                  <a:lnTo>
                    <a:pt x="4038" y="183"/>
                  </a:lnTo>
                  <a:lnTo>
                    <a:pt x="4482" y="0"/>
                  </a:lnTo>
                  <a:lnTo>
                    <a:pt x="4935" y="48"/>
                  </a:lnTo>
                  <a:lnTo>
                    <a:pt x="5380" y="311"/>
                  </a:lnTo>
                  <a:lnTo>
                    <a:pt x="5833" y="740"/>
                  </a:lnTo>
                  <a:lnTo>
                    <a:pt x="6279" y="1303"/>
                  </a:lnTo>
                  <a:lnTo>
                    <a:pt x="6724" y="1971"/>
                  </a:lnTo>
                  <a:lnTo>
                    <a:pt x="7177" y="2702"/>
                  </a:lnTo>
                  <a:lnTo>
                    <a:pt x="7622" y="3457"/>
                  </a:lnTo>
                  <a:lnTo>
                    <a:pt x="8075" y="4220"/>
                  </a:lnTo>
                  <a:lnTo>
                    <a:pt x="8528" y="4959"/>
                  </a:lnTo>
                  <a:lnTo>
                    <a:pt x="8973" y="5658"/>
                  </a:lnTo>
                  <a:lnTo>
                    <a:pt x="9418" y="6301"/>
                  </a:lnTo>
                  <a:lnTo>
                    <a:pt x="9871" y="6890"/>
                  </a:lnTo>
                  <a:lnTo>
                    <a:pt x="10316" y="7415"/>
                  </a:lnTo>
                  <a:lnTo>
                    <a:pt x="10770" y="7875"/>
                  </a:lnTo>
                  <a:lnTo>
                    <a:pt x="11215" y="8273"/>
                  </a:lnTo>
                  <a:lnTo>
                    <a:pt x="11660" y="8614"/>
                  </a:lnTo>
                  <a:lnTo>
                    <a:pt x="12113" y="8901"/>
                  </a:lnTo>
                  <a:lnTo>
                    <a:pt x="12558" y="9131"/>
                  </a:lnTo>
                  <a:lnTo>
                    <a:pt x="13011" y="9330"/>
                  </a:lnTo>
                  <a:lnTo>
                    <a:pt x="13456" y="9488"/>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 name="Freeform 846"/>
            <p:cNvSpPr>
              <a:spLocks/>
            </p:cNvSpPr>
            <p:nvPr/>
          </p:nvSpPr>
          <p:spPr bwMode="auto">
            <a:xfrm>
              <a:off x="532" y="2239"/>
              <a:ext cx="1922" cy="1625"/>
            </a:xfrm>
            <a:custGeom>
              <a:avLst/>
              <a:gdLst>
                <a:gd name="T0" fmla="*/ 0 w 13456"/>
                <a:gd name="T1" fmla="*/ 9329 h 11379"/>
                <a:gd name="T2" fmla="*/ 452 w 13456"/>
                <a:gd name="T3" fmla="*/ 9957 h 11379"/>
                <a:gd name="T4" fmla="*/ 897 w 13456"/>
                <a:gd name="T5" fmla="*/ 10569 h 11379"/>
                <a:gd name="T6" fmla="*/ 1350 w 13456"/>
                <a:gd name="T7" fmla="*/ 11054 h 11379"/>
                <a:gd name="T8" fmla="*/ 1796 w 13456"/>
                <a:gd name="T9" fmla="*/ 11347 h 11379"/>
                <a:gd name="T10" fmla="*/ 2241 w 13456"/>
                <a:gd name="T11" fmla="*/ 11379 h 11379"/>
                <a:gd name="T12" fmla="*/ 2694 w 13456"/>
                <a:gd name="T13" fmla="*/ 11117 h 11379"/>
                <a:gd name="T14" fmla="*/ 3139 w 13456"/>
                <a:gd name="T15" fmla="*/ 10561 h 11379"/>
                <a:gd name="T16" fmla="*/ 3592 w 13456"/>
                <a:gd name="T17" fmla="*/ 9735 h 11379"/>
                <a:gd name="T18" fmla="*/ 4038 w 13456"/>
                <a:gd name="T19" fmla="*/ 8670 h 11379"/>
                <a:gd name="T20" fmla="*/ 4482 w 13456"/>
                <a:gd name="T21" fmla="*/ 7454 h 11379"/>
                <a:gd name="T22" fmla="*/ 4935 w 13456"/>
                <a:gd name="T23" fmla="*/ 6151 h 11379"/>
                <a:gd name="T24" fmla="*/ 5380 w 13456"/>
                <a:gd name="T25" fmla="*/ 4832 h 11379"/>
                <a:gd name="T26" fmla="*/ 5833 w 13456"/>
                <a:gd name="T27" fmla="*/ 3584 h 11379"/>
                <a:gd name="T28" fmla="*/ 6279 w 13456"/>
                <a:gd name="T29" fmla="*/ 2464 h 11379"/>
                <a:gd name="T30" fmla="*/ 6724 w 13456"/>
                <a:gd name="T31" fmla="*/ 1526 h 11379"/>
                <a:gd name="T32" fmla="*/ 7177 w 13456"/>
                <a:gd name="T33" fmla="*/ 795 h 11379"/>
                <a:gd name="T34" fmla="*/ 7622 w 13456"/>
                <a:gd name="T35" fmla="*/ 302 h 11379"/>
                <a:gd name="T36" fmla="*/ 8075 w 13456"/>
                <a:gd name="T37" fmla="*/ 40 h 11379"/>
                <a:gd name="T38" fmla="*/ 8528 w 13456"/>
                <a:gd name="T39" fmla="*/ 0 h 11379"/>
                <a:gd name="T40" fmla="*/ 8973 w 13456"/>
                <a:gd name="T41" fmla="*/ 167 h 11379"/>
                <a:gd name="T42" fmla="*/ 9418 w 13456"/>
                <a:gd name="T43" fmla="*/ 509 h 11379"/>
                <a:gd name="T44" fmla="*/ 9871 w 13456"/>
                <a:gd name="T45" fmla="*/ 986 h 11379"/>
                <a:gd name="T46" fmla="*/ 10316 w 13456"/>
                <a:gd name="T47" fmla="*/ 1566 h 11379"/>
                <a:gd name="T48" fmla="*/ 10770 w 13456"/>
                <a:gd name="T49" fmla="*/ 2225 h 11379"/>
                <a:gd name="T50" fmla="*/ 11215 w 13456"/>
                <a:gd name="T51" fmla="*/ 2924 h 11379"/>
                <a:gd name="T52" fmla="*/ 11660 w 13456"/>
                <a:gd name="T53" fmla="*/ 3631 h 11379"/>
                <a:gd name="T54" fmla="*/ 12113 w 13456"/>
                <a:gd name="T55" fmla="*/ 4324 h 11379"/>
                <a:gd name="T56" fmla="*/ 12558 w 13456"/>
                <a:gd name="T57" fmla="*/ 4991 h 11379"/>
                <a:gd name="T58" fmla="*/ 13011 w 13456"/>
                <a:gd name="T59" fmla="*/ 5611 h 11379"/>
                <a:gd name="T60" fmla="*/ 13456 w 13456"/>
                <a:gd name="T61" fmla="*/ 6182 h 1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56" h="11379">
                  <a:moveTo>
                    <a:pt x="0" y="9329"/>
                  </a:moveTo>
                  <a:lnTo>
                    <a:pt x="452" y="9957"/>
                  </a:lnTo>
                  <a:lnTo>
                    <a:pt x="897" y="10569"/>
                  </a:lnTo>
                  <a:lnTo>
                    <a:pt x="1350" y="11054"/>
                  </a:lnTo>
                  <a:lnTo>
                    <a:pt x="1796" y="11347"/>
                  </a:lnTo>
                  <a:lnTo>
                    <a:pt x="2241" y="11379"/>
                  </a:lnTo>
                  <a:lnTo>
                    <a:pt x="2694" y="11117"/>
                  </a:lnTo>
                  <a:lnTo>
                    <a:pt x="3139" y="10561"/>
                  </a:lnTo>
                  <a:lnTo>
                    <a:pt x="3592" y="9735"/>
                  </a:lnTo>
                  <a:lnTo>
                    <a:pt x="4038" y="8670"/>
                  </a:lnTo>
                  <a:lnTo>
                    <a:pt x="4482" y="7454"/>
                  </a:lnTo>
                  <a:lnTo>
                    <a:pt x="4935" y="6151"/>
                  </a:lnTo>
                  <a:lnTo>
                    <a:pt x="5380" y="4832"/>
                  </a:lnTo>
                  <a:lnTo>
                    <a:pt x="5833" y="3584"/>
                  </a:lnTo>
                  <a:lnTo>
                    <a:pt x="6279" y="2464"/>
                  </a:lnTo>
                  <a:lnTo>
                    <a:pt x="6724" y="1526"/>
                  </a:lnTo>
                  <a:lnTo>
                    <a:pt x="7177" y="795"/>
                  </a:lnTo>
                  <a:lnTo>
                    <a:pt x="7622" y="302"/>
                  </a:lnTo>
                  <a:lnTo>
                    <a:pt x="8075" y="40"/>
                  </a:lnTo>
                  <a:lnTo>
                    <a:pt x="8528" y="0"/>
                  </a:lnTo>
                  <a:lnTo>
                    <a:pt x="8973" y="167"/>
                  </a:lnTo>
                  <a:lnTo>
                    <a:pt x="9418" y="509"/>
                  </a:lnTo>
                  <a:lnTo>
                    <a:pt x="9871" y="986"/>
                  </a:lnTo>
                  <a:lnTo>
                    <a:pt x="10316" y="1566"/>
                  </a:lnTo>
                  <a:lnTo>
                    <a:pt x="10770" y="2225"/>
                  </a:lnTo>
                  <a:lnTo>
                    <a:pt x="11215" y="2924"/>
                  </a:lnTo>
                  <a:lnTo>
                    <a:pt x="11660" y="3631"/>
                  </a:lnTo>
                  <a:lnTo>
                    <a:pt x="12113" y="4324"/>
                  </a:lnTo>
                  <a:lnTo>
                    <a:pt x="12558" y="4991"/>
                  </a:lnTo>
                  <a:lnTo>
                    <a:pt x="13011" y="5611"/>
                  </a:lnTo>
                  <a:lnTo>
                    <a:pt x="13456" y="6182"/>
                  </a:lnTo>
                </a:path>
              </a:pathLst>
            </a:custGeom>
            <a:noFill/>
            <a:ln w="31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 name="Freeform 847"/>
            <p:cNvSpPr>
              <a:spLocks/>
            </p:cNvSpPr>
            <p:nvPr/>
          </p:nvSpPr>
          <p:spPr bwMode="auto">
            <a:xfrm>
              <a:off x="532" y="2305"/>
              <a:ext cx="1922" cy="1548"/>
            </a:xfrm>
            <a:custGeom>
              <a:avLst/>
              <a:gdLst>
                <a:gd name="T0" fmla="*/ 0 w 13456"/>
                <a:gd name="T1" fmla="*/ 8860 h 10838"/>
                <a:gd name="T2" fmla="*/ 452 w 13456"/>
                <a:gd name="T3" fmla="*/ 8423 h 10838"/>
                <a:gd name="T4" fmla="*/ 897 w 13456"/>
                <a:gd name="T5" fmla="*/ 8025 h 10838"/>
                <a:gd name="T6" fmla="*/ 1350 w 13456"/>
                <a:gd name="T7" fmla="*/ 7755 h 10838"/>
                <a:gd name="T8" fmla="*/ 1796 w 13456"/>
                <a:gd name="T9" fmla="*/ 7675 h 10838"/>
                <a:gd name="T10" fmla="*/ 2241 w 13456"/>
                <a:gd name="T11" fmla="*/ 7803 h 10838"/>
                <a:gd name="T12" fmla="*/ 2694 w 13456"/>
                <a:gd name="T13" fmla="*/ 8128 h 10838"/>
                <a:gd name="T14" fmla="*/ 3139 w 13456"/>
                <a:gd name="T15" fmla="*/ 8621 h 10838"/>
                <a:gd name="T16" fmla="*/ 3592 w 13456"/>
                <a:gd name="T17" fmla="*/ 9209 h 10838"/>
                <a:gd name="T18" fmla="*/ 4038 w 13456"/>
                <a:gd name="T19" fmla="*/ 9805 h 10838"/>
                <a:gd name="T20" fmla="*/ 4482 w 13456"/>
                <a:gd name="T21" fmla="*/ 10330 h 10838"/>
                <a:gd name="T22" fmla="*/ 4935 w 13456"/>
                <a:gd name="T23" fmla="*/ 10695 h 10838"/>
                <a:gd name="T24" fmla="*/ 5380 w 13456"/>
                <a:gd name="T25" fmla="*/ 10838 h 10838"/>
                <a:gd name="T26" fmla="*/ 5833 w 13456"/>
                <a:gd name="T27" fmla="*/ 10710 h 10838"/>
                <a:gd name="T28" fmla="*/ 6279 w 13456"/>
                <a:gd name="T29" fmla="*/ 10298 h 10838"/>
                <a:gd name="T30" fmla="*/ 6724 w 13456"/>
                <a:gd name="T31" fmla="*/ 9614 h 10838"/>
                <a:gd name="T32" fmla="*/ 7177 w 13456"/>
                <a:gd name="T33" fmla="*/ 8700 h 10838"/>
                <a:gd name="T34" fmla="*/ 7622 w 13456"/>
                <a:gd name="T35" fmla="*/ 7604 h 10838"/>
                <a:gd name="T36" fmla="*/ 8075 w 13456"/>
                <a:gd name="T37" fmla="*/ 6388 h 10838"/>
                <a:gd name="T38" fmla="*/ 8528 w 13456"/>
                <a:gd name="T39" fmla="*/ 5132 h 10838"/>
                <a:gd name="T40" fmla="*/ 8973 w 13456"/>
                <a:gd name="T41" fmla="*/ 3909 h 10838"/>
                <a:gd name="T42" fmla="*/ 9418 w 13456"/>
                <a:gd name="T43" fmla="*/ 2789 h 10838"/>
                <a:gd name="T44" fmla="*/ 9871 w 13456"/>
                <a:gd name="T45" fmla="*/ 1819 h 10838"/>
                <a:gd name="T46" fmla="*/ 10316 w 13456"/>
                <a:gd name="T47" fmla="*/ 1032 h 10838"/>
                <a:gd name="T48" fmla="*/ 10770 w 13456"/>
                <a:gd name="T49" fmla="*/ 468 h 10838"/>
                <a:gd name="T50" fmla="*/ 11215 w 13456"/>
                <a:gd name="T51" fmla="*/ 118 h 10838"/>
                <a:gd name="T52" fmla="*/ 11660 w 13456"/>
                <a:gd name="T53" fmla="*/ 0 h 10838"/>
                <a:gd name="T54" fmla="*/ 12113 w 13456"/>
                <a:gd name="T55" fmla="*/ 71 h 10838"/>
                <a:gd name="T56" fmla="*/ 12558 w 13456"/>
                <a:gd name="T57" fmla="*/ 333 h 10838"/>
                <a:gd name="T58" fmla="*/ 13011 w 13456"/>
                <a:gd name="T59" fmla="*/ 730 h 10838"/>
                <a:gd name="T60" fmla="*/ 13456 w 13456"/>
                <a:gd name="T61" fmla="*/ 1246 h 10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56" h="10838">
                  <a:moveTo>
                    <a:pt x="0" y="8860"/>
                  </a:moveTo>
                  <a:lnTo>
                    <a:pt x="452" y="8423"/>
                  </a:lnTo>
                  <a:lnTo>
                    <a:pt x="897" y="8025"/>
                  </a:lnTo>
                  <a:lnTo>
                    <a:pt x="1350" y="7755"/>
                  </a:lnTo>
                  <a:lnTo>
                    <a:pt x="1796" y="7675"/>
                  </a:lnTo>
                  <a:lnTo>
                    <a:pt x="2241" y="7803"/>
                  </a:lnTo>
                  <a:lnTo>
                    <a:pt x="2694" y="8128"/>
                  </a:lnTo>
                  <a:lnTo>
                    <a:pt x="3139" y="8621"/>
                  </a:lnTo>
                  <a:lnTo>
                    <a:pt x="3592" y="9209"/>
                  </a:lnTo>
                  <a:lnTo>
                    <a:pt x="4038" y="9805"/>
                  </a:lnTo>
                  <a:lnTo>
                    <a:pt x="4482" y="10330"/>
                  </a:lnTo>
                  <a:lnTo>
                    <a:pt x="4935" y="10695"/>
                  </a:lnTo>
                  <a:lnTo>
                    <a:pt x="5380" y="10838"/>
                  </a:lnTo>
                  <a:lnTo>
                    <a:pt x="5833" y="10710"/>
                  </a:lnTo>
                  <a:lnTo>
                    <a:pt x="6279" y="10298"/>
                  </a:lnTo>
                  <a:lnTo>
                    <a:pt x="6724" y="9614"/>
                  </a:lnTo>
                  <a:lnTo>
                    <a:pt x="7177" y="8700"/>
                  </a:lnTo>
                  <a:lnTo>
                    <a:pt x="7622" y="7604"/>
                  </a:lnTo>
                  <a:lnTo>
                    <a:pt x="8075" y="6388"/>
                  </a:lnTo>
                  <a:lnTo>
                    <a:pt x="8528" y="5132"/>
                  </a:lnTo>
                  <a:lnTo>
                    <a:pt x="8973" y="3909"/>
                  </a:lnTo>
                  <a:lnTo>
                    <a:pt x="9418" y="2789"/>
                  </a:lnTo>
                  <a:lnTo>
                    <a:pt x="9871" y="1819"/>
                  </a:lnTo>
                  <a:lnTo>
                    <a:pt x="10316" y="1032"/>
                  </a:lnTo>
                  <a:lnTo>
                    <a:pt x="10770" y="468"/>
                  </a:lnTo>
                  <a:lnTo>
                    <a:pt x="11215" y="118"/>
                  </a:lnTo>
                  <a:lnTo>
                    <a:pt x="11660" y="0"/>
                  </a:lnTo>
                  <a:lnTo>
                    <a:pt x="12113" y="71"/>
                  </a:lnTo>
                  <a:lnTo>
                    <a:pt x="12558" y="333"/>
                  </a:lnTo>
                  <a:lnTo>
                    <a:pt x="13011" y="730"/>
                  </a:lnTo>
                  <a:lnTo>
                    <a:pt x="13456" y="1246"/>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 name="Freeform 848"/>
            <p:cNvSpPr>
              <a:spLocks/>
            </p:cNvSpPr>
            <p:nvPr/>
          </p:nvSpPr>
          <p:spPr bwMode="auto">
            <a:xfrm>
              <a:off x="532" y="2476"/>
              <a:ext cx="1922" cy="1366"/>
            </a:xfrm>
            <a:custGeom>
              <a:avLst/>
              <a:gdLst>
                <a:gd name="T0" fmla="*/ 0 w 13456"/>
                <a:gd name="T1" fmla="*/ 7668 h 9560"/>
                <a:gd name="T2" fmla="*/ 452 w 13456"/>
                <a:gd name="T3" fmla="*/ 8010 h 9560"/>
                <a:gd name="T4" fmla="*/ 897 w 13456"/>
                <a:gd name="T5" fmla="*/ 8304 h 9560"/>
                <a:gd name="T6" fmla="*/ 1350 w 13456"/>
                <a:gd name="T7" fmla="*/ 8471 h 9560"/>
                <a:gd name="T8" fmla="*/ 1796 w 13456"/>
                <a:gd name="T9" fmla="*/ 8471 h 9560"/>
                <a:gd name="T10" fmla="*/ 2241 w 13456"/>
                <a:gd name="T11" fmla="*/ 8304 h 9560"/>
                <a:gd name="T12" fmla="*/ 2694 w 13456"/>
                <a:gd name="T13" fmla="*/ 7986 h 9560"/>
                <a:gd name="T14" fmla="*/ 3139 w 13456"/>
                <a:gd name="T15" fmla="*/ 7573 h 9560"/>
                <a:gd name="T16" fmla="*/ 3592 w 13456"/>
                <a:gd name="T17" fmla="*/ 7151 h 9560"/>
                <a:gd name="T18" fmla="*/ 4038 w 13456"/>
                <a:gd name="T19" fmla="*/ 6794 h 9560"/>
                <a:gd name="T20" fmla="*/ 4482 w 13456"/>
                <a:gd name="T21" fmla="*/ 6572 h 9560"/>
                <a:gd name="T22" fmla="*/ 4935 w 13456"/>
                <a:gd name="T23" fmla="*/ 6532 h 9560"/>
                <a:gd name="T24" fmla="*/ 5380 w 13456"/>
                <a:gd name="T25" fmla="*/ 6691 h 9560"/>
                <a:gd name="T26" fmla="*/ 5833 w 13456"/>
                <a:gd name="T27" fmla="*/ 7049 h 9560"/>
                <a:gd name="T28" fmla="*/ 6279 w 13456"/>
                <a:gd name="T29" fmla="*/ 7541 h 9560"/>
                <a:gd name="T30" fmla="*/ 6724 w 13456"/>
                <a:gd name="T31" fmla="*/ 8113 h 9560"/>
                <a:gd name="T32" fmla="*/ 7177 w 13456"/>
                <a:gd name="T33" fmla="*/ 8686 h 9560"/>
                <a:gd name="T34" fmla="*/ 7622 w 13456"/>
                <a:gd name="T35" fmla="*/ 9162 h 9560"/>
                <a:gd name="T36" fmla="*/ 8075 w 13456"/>
                <a:gd name="T37" fmla="*/ 9472 h 9560"/>
                <a:gd name="T38" fmla="*/ 8528 w 13456"/>
                <a:gd name="T39" fmla="*/ 9560 h 9560"/>
                <a:gd name="T40" fmla="*/ 8973 w 13456"/>
                <a:gd name="T41" fmla="*/ 9385 h 9560"/>
                <a:gd name="T42" fmla="*/ 9418 w 13456"/>
                <a:gd name="T43" fmla="*/ 8932 h 9560"/>
                <a:gd name="T44" fmla="*/ 9871 w 13456"/>
                <a:gd name="T45" fmla="*/ 8224 h 9560"/>
                <a:gd name="T46" fmla="*/ 10316 w 13456"/>
                <a:gd name="T47" fmla="*/ 7295 h 9560"/>
                <a:gd name="T48" fmla="*/ 10770 w 13456"/>
                <a:gd name="T49" fmla="*/ 6214 h 9560"/>
                <a:gd name="T50" fmla="*/ 11215 w 13456"/>
                <a:gd name="T51" fmla="*/ 5031 h 9560"/>
                <a:gd name="T52" fmla="*/ 11660 w 13456"/>
                <a:gd name="T53" fmla="*/ 3830 h 9560"/>
                <a:gd name="T54" fmla="*/ 12113 w 13456"/>
                <a:gd name="T55" fmla="*/ 2670 h 9560"/>
                <a:gd name="T56" fmla="*/ 12558 w 13456"/>
                <a:gd name="T57" fmla="*/ 1614 h 9560"/>
                <a:gd name="T58" fmla="*/ 13011 w 13456"/>
                <a:gd name="T59" fmla="*/ 716 h 9560"/>
                <a:gd name="T60" fmla="*/ 13456 w 13456"/>
                <a:gd name="T61" fmla="*/ 0 h 9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56" h="9560">
                  <a:moveTo>
                    <a:pt x="0" y="7668"/>
                  </a:moveTo>
                  <a:lnTo>
                    <a:pt x="452" y="8010"/>
                  </a:lnTo>
                  <a:lnTo>
                    <a:pt x="897" y="8304"/>
                  </a:lnTo>
                  <a:lnTo>
                    <a:pt x="1350" y="8471"/>
                  </a:lnTo>
                  <a:lnTo>
                    <a:pt x="1796" y="8471"/>
                  </a:lnTo>
                  <a:lnTo>
                    <a:pt x="2241" y="8304"/>
                  </a:lnTo>
                  <a:lnTo>
                    <a:pt x="2694" y="7986"/>
                  </a:lnTo>
                  <a:lnTo>
                    <a:pt x="3139" y="7573"/>
                  </a:lnTo>
                  <a:lnTo>
                    <a:pt x="3592" y="7151"/>
                  </a:lnTo>
                  <a:lnTo>
                    <a:pt x="4038" y="6794"/>
                  </a:lnTo>
                  <a:lnTo>
                    <a:pt x="4482" y="6572"/>
                  </a:lnTo>
                  <a:lnTo>
                    <a:pt x="4935" y="6532"/>
                  </a:lnTo>
                  <a:lnTo>
                    <a:pt x="5380" y="6691"/>
                  </a:lnTo>
                  <a:lnTo>
                    <a:pt x="5833" y="7049"/>
                  </a:lnTo>
                  <a:lnTo>
                    <a:pt x="6279" y="7541"/>
                  </a:lnTo>
                  <a:lnTo>
                    <a:pt x="6724" y="8113"/>
                  </a:lnTo>
                  <a:lnTo>
                    <a:pt x="7177" y="8686"/>
                  </a:lnTo>
                  <a:lnTo>
                    <a:pt x="7622" y="9162"/>
                  </a:lnTo>
                  <a:lnTo>
                    <a:pt x="8075" y="9472"/>
                  </a:lnTo>
                  <a:lnTo>
                    <a:pt x="8528" y="9560"/>
                  </a:lnTo>
                  <a:lnTo>
                    <a:pt x="8973" y="9385"/>
                  </a:lnTo>
                  <a:lnTo>
                    <a:pt x="9418" y="8932"/>
                  </a:lnTo>
                  <a:lnTo>
                    <a:pt x="9871" y="8224"/>
                  </a:lnTo>
                  <a:lnTo>
                    <a:pt x="10316" y="7295"/>
                  </a:lnTo>
                  <a:lnTo>
                    <a:pt x="10770" y="6214"/>
                  </a:lnTo>
                  <a:lnTo>
                    <a:pt x="11215" y="5031"/>
                  </a:lnTo>
                  <a:lnTo>
                    <a:pt x="11660" y="3830"/>
                  </a:lnTo>
                  <a:lnTo>
                    <a:pt x="12113" y="2670"/>
                  </a:lnTo>
                  <a:lnTo>
                    <a:pt x="12558" y="1614"/>
                  </a:lnTo>
                  <a:lnTo>
                    <a:pt x="13011" y="716"/>
                  </a:lnTo>
                  <a:lnTo>
                    <a:pt x="13456" y="0"/>
                  </a:lnTo>
                </a:path>
              </a:pathLst>
            </a:custGeom>
            <a:noFill/>
            <a:ln w="31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 name="Rectangle 849"/>
            <p:cNvSpPr>
              <a:spLocks noChangeArrowheads="1"/>
            </p:cNvSpPr>
            <p:nvPr/>
          </p:nvSpPr>
          <p:spPr bwMode="auto">
            <a:xfrm rot="16200000">
              <a:off x="206" y="3476"/>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0" name="Rectangle 850"/>
            <p:cNvSpPr>
              <a:spLocks noChangeArrowheads="1"/>
            </p:cNvSpPr>
            <p:nvPr/>
          </p:nvSpPr>
          <p:spPr bwMode="auto">
            <a:xfrm rot="16200000">
              <a:off x="194" y="3432"/>
              <a:ext cx="10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1" name="Rectangle 851"/>
            <p:cNvSpPr>
              <a:spLocks noChangeArrowheads="1"/>
            </p:cNvSpPr>
            <p:nvPr/>
          </p:nvSpPr>
          <p:spPr bwMode="auto">
            <a:xfrm rot="16200000">
              <a:off x="206" y="3387"/>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2" name="Rectangle 852"/>
            <p:cNvSpPr>
              <a:spLocks noChangeArrowheads="1"/>
            </p:cNvSpPr>
            <p:nvPr/>
          </p:nvSpPr>
          <p:spPr bwMode="auto">
            <a:xfrm rot="16200000">
              <a:off x="206" y="3356"/>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3" name="Rectangle 853"/>
            <p:cNvSpPr>
              <a:spLocks noChangeArrowheads="1"/>
            </p:cNvSpPr>
            <p:nvPr/>
          </p:nvSpPr>
          <p:spPr bwMode="auto">
            <a:xfrm rot="16200000">
              <a:off x="206" y="3324"/>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4" name="Rectangle 854"/>
            <p:cNvSpPr>
              <a:spLocks noChangeArrowheads="1"/>
            </p:cNvSpPr>
            <p:nvPr/>
          </p:nvSpPr>
          <p:spPr bwMode="auto">
            <a:xfrm rot="16200000">
              <a:off x="197" y="3284"/>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5" name="Rectangle 855"/>
            <p:cNvSpPr>
              <a:spLocks noChangeArrowheads="1"/>
            </p:cNvSpPr>
            <p:nvPr/>
          </p:nvSpPr>
          <p:spPr bwMode="auto">
            <a:xfrm rot="16200000">
              <a:off x="206" y="3242"/>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6" name="Rectangle 856"/>
            <p:cNvSpPr>
              <a:spLocks noChangeArrowheads="1"/>
            </p:cNvSpPr>
            <p:nvPr/>
          </p:nvSpPr>
          <p:spPr bwMode="auto">
            <a:xfrm rot="16200000">
              <a:off x="208" y="3213"/>
              <a:ext cx="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7" name="Rectangle 857"/>
            <p:cNvSpPr>
              <a:spLocks noChangeArrowheads="1"/>
            </p:cNvSpPr>
            <p:nvPr/>
          </p:nvSpPr>
          <p:spPr bwMode="auto">
            <a:xfrm rot="16200000">
              <a:off x="197" y="3173"/>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8" name="Rectangle 858"/>
            <p:cNvSpPr>
              <a:spLocks noChangeArrowheads="1"/>
            </p:cNvSpPr>
            <p:nvPr/>
          </p:nvSpPr>
          <p:spPr bwMode="auto">
            <a:xfrm rot="16200000">
              <a:off x="194" y="3120"/>
              <a:ext cx="10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9" name="Rectangle 859"/>
            <p:cNvSpPr>
              <a:spLocks noChangeArrowheads="1"/>
            </p:cNvSpPr>
            <p:nvPr/>
          </p:nvSpPr>
          <p:spPr bwMode="auto">
            <a:xfrm rot="16200000">
              <a:off x="197" y="3066"/>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0" name="Rectangle 860"/>
            <p:cNvSpPr>
              <a:spLocks noChangeArrowheads="1"/>
            </p:cNvSpPr>
            <p:nvPr/>
          </p:nvSpPr>
          <p:spPr bwMode="auto">
            <a:xfrm rot="16200000">
              <a:off x="203" y="3022"/>
              <a:ext cx="8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1" name="Rectangle 861"/>
            <p:cNvSpPr>
              <a:spLocks noChangeArrowheads="1"/>
            </p:cNvSpPr>
            <p:nvPr/>
          </p:nvSpPr>
          <p:spPr bwMode="auto">
            <a:xfrm rot="16200000">
              <a:off x="203" y="2986"/>
              <a:ext cx="8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2" name="Rectangle 862"/>
            <p:cNvSpPr>
              <a:spLocks noChangeArrowheads="1"/>
            </p:cNvSpPr>
            <p:nvPr/>
          </p:nvSpPr>
          <p:spPr bwMode="auto">
            <a:xfrm rot="16200000">
              <a:off x="206" y="2951"/>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3" name="Rectangle 863"/>
            <p:cNvSpPr>
              <a:spLocks noChangeArrowheads="1"/>
            </p:cNvSpPr>
            <p:nvPr/>
          </p:nvSpPr>
          <p:spPr bwMode="auto">
            <a:xfrm rot="16200000">
              <a:off x="197" y="2911"/>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4" name="Rectangle 864"/>
            <p:cNvSpPr>
              <a:spLocks noChangeArrowheads="1"/>
            </p:cNvSpPr>
            <p:nvPr/>
          </p:nvSpPr>
          <p:spPr bwMode="auto">
            <a:xfrm rot="16200000">
              <a:off x="206" y="2869"/>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5" name="Rectangle 865"/>
            <p:cNvSpPr>
              <a:spLocks noChangeArrowheads="1"/>
            </p:cNvSpPr>
            <p:nvPr/>
          </p:nvSpPr>
          <p:spPr bwMode="auto">
            <a:xfrm rot="16200000">
              <a:off x="197" y="2829"/>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6" name="Rectangle 866"/>
            <p:cNvSpPr>
              <a:spLocks noChangeArrowheads="1"/>
            </p:cNvSpPr>
            <p:nvPr/>
          </p:nvSpPr>
          <p:spPr bwMode="auto">
            <a:xfrm rot="16200000">
              <a:off x="194" y="2775"/>
              <a:ext cx="10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7" name="Rectangle 867"/>
            <p:cNvSpPr>
              <a:spLocks noChangeArrowheads="1"/>
            </p:cNvSpPr>
            <p:nvPr/>
          </p:nvSpPr>
          <p:spPr bwMode="auto">
            <a:xfrm rot="16200000">
              <a:off x="206" y="2731"/>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8" name="Rectangle 868"/>
            <p:cNvSpPr>
              <a:spLocks noChangeArrowheads="1"/>
            </p:cNvSpPr>
            <p:nvPr/>
          </p:nvSpPr>
          <p:spPr bwMode="auto">
            <a:xfrm rot="16200000">
              <a:off x="208" y="2701"/>
              <a:ext cx="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9" name="Rectangle 869"/>
            <p:cNvSpPr>
              <a:spLocks noChangeArrowheads="1"/>
            </p:cNvSpPr>
            <p:nvPr/>
          </p:nvSpPr>
          <p:spPr bwMode="auto">
            <a:xfrm rot="16200000">
              <a:off x="203" y="2570"/>
              <a:ext cx="8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0" name="Rectangle 870"/>
            <p:cNvSpPr>
              <a:spLocks noChangeArrowheads="1"/>
            </p:cNvSpPr>
            <p:nvPr/>
          </p:nvSpPr>
          <p:spPr bwMode="auto">
            <a:xfrm rot="16200000">
              <a:off x="197" y="2526"/>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1" name="Rectangle 871"/>
            <p:cNvSpPr>
              <a:spLocks noChangeArrowheads="1"/>
            </p:cNvSpPr>
            <p:nvPr/>
          </p:nvSpPr>
          <p:spPr bwMode="auto">
            <a:xfrm rot="16200000">
              <a:off x="203" y="2482"/>
              <a:ext cx="8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2" name="Rectangle 872"/>
            <p:cNvSpPr>
              <a:spLocks noChangeArrowheads="1"/>
            </p:cNvSpPr>
            <p:nvPr/>
          </p:nvSpPr>
          <p:spPr bwMode="auto">
            <a:xfrm rot="16200000">
              <a:off x="206" y="2447"/>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3" name="Rectangle 873"/>
            <p:cNvSpPr>
              <a:spLocks noChangeArrowheads="1"/>
            </p:cNvSpPr>
            <p:nvPr/>
          </p:nvSpPr>
          <p:spPr bwMode="auto">
            <a:xfrm rot="16200000">
              <a:off x="197" y="2406"/>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4" name="Rectangle 874"/>
            <p:cNvSpPr>
              <a:spLocks noChangeArrowheads="1"/>
            </p:cNvSpPr>
            <p:nvPr/>
          </p:nvSpPr>
          <p:spPr bwMode="auto">
            <a:xfrm rot="16200000">
              <a:off x="203" y="2362"/>
              <a:ext cx="8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5" name="Rectangle 875"/>
            <p:cNvSpPr>
              <a:spLocks noChangeArrowheads="1"/>
            </p:cNvSpPr>
            <p:nvPr/>
          </p:nvSpPr>
          <p:spPr bwMode="auto">
            <a:xfrm rot="16200000">
              <a:off x="208" y="2329"/>
              <a:ext cx="7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6" name="Rectangle 876"/>
            <p:cNvSpPr>
              <a:spLocks noChangeArrowheads="1"/>
            </p:cNvSpPr>
            <p:nvPr/>
          </p:nvSpPr>
          <p:spPr bwMode="auto">
            <a:xfrm rot="16200000">
              <a:off x="200" y="2293"/>
              <a:ext cx="9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7" name="Rectangle 877"/>
            <p:cNvSpPr>
              <a:spLocks noChangeArrowheads="1"/>
            </p:cNvSpPr>
            <p:nvPr/>
          </p:nvSpPr>
          <p:spPr bwMode="auto">
            <a:xfrm rot="16200000">
              <a:off x="206" y="2255"/>
              <a:ext cx="7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8" name="Rectangle 878"/>
            <p:cNvSpPr>
              <a:spLocks noChangeArrowheads="1"/>
            </p:cNvSpPr>
            <p:nvPr/>
          </p:nvSpPr>
          <p:spPr bwMode="auto">
            <a:xfrm rot="16200000">
              <a:off x="197" y="2214"/>
              <a:ext cx="9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9" name="Rectangle 879"/>
            <p:cNvSpPr>
              <a:spLocks noChangeArrowheads="1"/>
            </p:cNvSpPr>
            <p:nvPr/>
          </p:nvSpPr>
          <p:spPr bwMode="auto">
            <a:xfrm rot="16200000">
              <a:off x="194" y="2161"/>
              <a:ext cx="10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0" name="Rectangle 880"/>
            <p:cNvSpPr>
              <a:spLocks noChangeArrowheads="1"/>
            </p:cNvSpPr>
            <p:nvPr/>
          </p:nvSpPr>
          <p:spPr bwMode="auto">
            <a:xfrm rot="16200000">
              <a:off x="203" y="2113"/>
              <a:ext cx="8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73435"/>
                  </a:solidFill>
                  <a:effectLst/>
                  <a:latin typeface="Times New Roman" pitchFamily="18"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1" name="Rectangle 881"/>
            <p:cNvSpPr>
              <a:spLocks noChangeArrowheads="1"/>
            </p:cNvSpPr>
            <p:nvPr/>
          </p:nvSpPr>
          <p:spPr bwMode="auto">
            <a:xfrm rot="16200000">
              <a:off x="193" y="2658"/>
              <a:ext cx="10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373435"/>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2" name="Rectangle 882"/>
            <p:cNvSpPr>
              <a:spLocks noChangeArrowheads="1"/>
            </p:cNvSpPr>
            <p:nvPr/>
          </p:nvSpPr>
          <p:spPr bwMode="auto">
            <a:xfrm rot="16200000">
              <a:off x="249" y="2658"/>
              <a:ext cx="6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1" u="none" strike="noStrike" cap="none" normalizeH="0" baseline="0">
                  <a:ln>
                    <a:noFill/>
                  </a:ln>
                  <a:solidFill>
                    <a:srgbClr val="373435"/>
                  </a:solidFill>
                  <a:effectLst/>
                  <a:latin typeface="Times New Roman" pitchFamily="18" charset="0"/>
                  <a:cs typeface="Arial" pitchFamily="34" charset="0"/>
                </a:rPr>
                <a:t>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3" name="Rectangle 883"/>
            <p:cNvSpPr>
              <a:spLocks noChangeArrowheads="1"/>
            </p:cNvSpPr>
            <p:nvPr/>
          </p:nvSpPr>
          <p:spPr bwMode="auto">
            <a:xfrm>
              <a:off x="631" y="2369"/>
              <a:ext cx="606" cy="836"/>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884"/>
            <p:cNvSpPr>
              <a:spLocks noChangeArrowheads="1"/>
            </p:cNvSpPr>
            <p:nvPr/>
          </p:nvSpPr>
          <p:spPr bwMode="auto">
            <a:xfrm>
              <a:off x="631" y="2369"/>
              <a:ext cx="606" cy="836"/>
            </a:xfrm>
            <a:prstGeom prst="rect">
              <a:avLst/>
            </a:prstGeom>
            <a:noFill/>
            <a:ln w="9525">
              <a:solidFill>
                <a:srgbClr val="3734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Line 885"/>
            <p:cNvSpPr>
              <a:spLocks noChangeShapeType="1"/>
            </p:cNvSpPr>
            <p:nvPr/>
          </p:nvSpPr>
          <p:spPr bwMode="auto">
            <a:xfrm>
              <a:off x="686" y="2478"/>
              <a:ext cx="33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Rectangle 886"/>
            <p:cNvSpPr>
              <a:spLocks noChangeArrowheads="1"/>
            </p:cNvSpPr>
            <p:nvPr/>
          </p:nvSpPr>
          <p:spPr bwMode="auto">
            <a:xfrm>
              <a:off x="1083" y="2416"/>
              <a:ext cx="10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000000"/>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887"/>
            <p:cNvSpPr>
              <a:spLocks noChangeArrowheads="1"/>
            </p:cNvSpPr>
            <p:nvPr/>
          </p:nvSpPr>
          <p:spPr bwMode="auto">
            <a:xfrm>
              <a:off x="1140" y="2475"/>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itchFamily="18"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8" name="Line 888"/>
            <p:cNvSpPr>
              <a:spLocks noChangeShapeType="1"/>
            </p:cNvSpPr>
            <p:nvPr/>
          </p:nvSpPr>
          <p:spPr bwMode="auto">
            <a:xfrm>
              <a:off x="686" y="2633"/>
              <a:ext cx="334" cy="0"/>
            </a:xfrm>
            <a:prstGeom prst="line">
              <a:avLst/>
            </a:prstGeom>
            <a:noFill/>
            <a:ln w="31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889"/>
            <p:cNvSpPr>
              <a:spLocks noChangeArrowheads="1"/>
            </p:cNvSpPr>
            <p:nvPr/>
          </p:nvSpPr>
          <p:spPr bwMode="auto">
            <a:xfrm>
              <a:off x="1083" y="2570"/>
              <a:ext cx="10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FF0000"/>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890"/>
            <p:cNvSpPr>
              <a:spLocks noChangeArrowheads="1"/>
            </p:cNvSpPr>
            <p:nvPr/>
          </p:nvSpPr>
          <p:spPr bwMode="auto">
            <a:xfrm>
              <a:off x="1140" y="2629"/>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Times New Roman" pitchFamily="18" charset="0"/>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1" name="Line 891"/>
            <p:cNvSpPr>
              <a:spLocks noChangeShapeType="1"/>
            </p:cNvSpPr>
            <p:nvPr/>
          </p:nvSpPr>
          <p:spPr bwMode="auto">
            <a:xfrm>
              <a:off x="686" y="2787"/>
              <a:ext cx="334" cy="0"/>
            </a:xfrm>
            <a:prstGeom prst="line">
              <a:avLst/>
            </a:prstGeom>
            <a:noFill/>
            <a:ln w="3175">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892"/>
            <p:cNvSpPr>
              <a:spLocks noChangeArrowheads="1"/>
            </p:cNvSpPr>
            <p:nvPr/>
          </p:nvSpPr>
          <p:spPr bwMode="auto">
            <a:xfrm>
              <a:off x="1083" y="2723"/>
              <a:ext cx="10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00FF00"/>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893"/>
            <p:cNvSpPr>
              <a:spLocks noChangeArrowheads="1"/>
            </p:cNvSpPr>
            <p:nvPr/>
          </p:nvSpPr>
          <p:spPr bwMode="auto">
            <a:xfrm>
              <a:off x="1140" y="2782"/>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FF00"/>
                  </a:solidFill>
                  <a:effectLst/>
                  <a:latin typeface="Times New Roman" pitchFamily="18"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4" name="Line 894"/>
            <p:cNvSpPr>
              <a:spLocks noChangeShapeType="1"/>
            </p:cNvSpPr>
            <p:nvPr/>
          </p:nvSpPr>
          <p:spPr bwMode="auto">
            <a:xfrm>
              <a:off x="686" y="2941"/>
              <a:ext cx="334" cy="0"/>
            </a:xfrm>
            <a:prstGeom prst="line">
              <a:avLst/>
            </a:prstGeom>
            <a:noFill/>
            <a:ln w="31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895"/>
            <p:cNvSpPr>
              <a:spLocks noChangeArrowheads="1"/>
            </p:cNvSpPr>
            <p:nvPr/>
          </p:nvSpPr>
          <p:spPr bwMode="auto">
            <a:xfrm>
              <a:off x="1083" y="2878"/>
              <a:ext cx="10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0000FF"/>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896"/>
            <p:cNvSpPr>
              <a:spLocks noChangeArrowheads="1"/>
            </p:cNvSpPr>
            <p:nvPr/>
          </p:nvSpPr>
          <p:spPr bwMode="auto">
            <a:xfrm>
              <a:off x="1140" y="2937"/>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FF"/>
                  </a:solidFill>
                  <a:effectLst/>
                  <a:latin typeface="Times New Roman" pitchFamily="18"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7" name="Line 897"/>
            <p:cNvSpPr>
              <a:spLocks noChangeShapeType="1"/>
            </p:cNvSpPr>
            <p:nvPr/>
          </p:nvSpPr>
          <p:spPr bwMode="auto">
            <a:xfrm>
              <a:off x="686" y="3094"/>
              <a:ext cx="334" cy="0"/>
            </a:xfrm>
            <a:prstGeom prst="line">
              <a:avLst/>
            </a:prstGeom>
            <a:noFill/>
            <a:ln w="3175">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898"/>
            <p:cNvSpPr>
              <a:spLocks noChangeArrowheads="1"/>
            </p:cNvSpPr>
            <p:nvPr/>
          </p:nvSpPr>
          <p:spPr bwMode="auto">
            <a:xfrm>
              <a:off x="1083" y="3032"/>
              <a:ext cx="10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FF00FF"/>
                  </a:solidFill>
                  <a:effectLst/>
                  <a:latin typeface="Times New Roman" pitchFamily="18"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899"/>
            <p:cNvSpPr>
              <a:spLocks noChangeArrowheads="1"/>
            </p:cNvSpPr>
            <p:nvPr/>
          </p:nvSpPr>
          <p:spPr bwMode="auto">
            <a:xfrm>
              <a:off x="1140" y="3090"/>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FF"/>
                  </a:solidFill>
                  <a:effectLst/>
                  <a:latin typeface="Times New Roman" pitchFamily="18"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043" name="TextBox 1042"/>
              <p:cNvSpPr txBox="1"/>
              <p:nvPr/>
            </p:nvSpPr>
            <p:spPr>
              <a:xfrm>
                <a:off x="4191000" y="2971800"/>
                <a:ext cx="4302396" cy="6217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l-GR" sz="1600" i="1" smtClean="0">
                                  <a:latin typeface="Cambria Math"/>
                                  <a:ea typeface="Cambria Math"/>
                                </a:rPr>
                                <m:t>Δ</m:t>
                              </m:r>
                              <m:r>
                                <a:rPr lang="en-US" sz="1600" i="1">
                                  <a:latin typeface="Cambria Math"/>
                                  <a:ea typeface="Cambria Math"/>
                                </a:rPr>
                                <m:t>𝜔</m:t>
                              </m:r>
                            </m:e>
                            <m:sub>
                              <m:r>
                                <a:rPr lang="en-US" sz="1600" i="1">
                                  <a:latin typeface="Cambria Math"/>
                                </a:rPr>
                                <m:t>13,±</m:t>
                              </m:r>
                            </m:sub>
                          </m:sSub>
                        </m:num>
                        <m:den>
                          <m:sSub>
                            <m:sSubPr>
                              <m:ctrlPr>
                                <a:rPr lang="en-US" sz="1600" i="1">
                                  <a:latin typeface="Cambria Math" panose="02040503050406030204" pitchFamily="18" charset="0"/>
                                </a:rPr>
                              </m:ctrlPr>
                            </m:sSubPr>
                            <m:e>
                              <m:r>
                                <a:rPr lang="en-US" sz="1600" i="1">
                                  <a:latin typeface="Cambria Math"/>
                                  <a:ea typeface="Cambria Math"/>
                                </a:rPr>
                                <m:t>𝜔</m:t>
                              </m:r>
                            </m:e>
                            <m:sub>
                              <m:r>
                                <a:rPr lang="en-US" sz="1600" i="1">
                                  <a:latin typeface="Cambria Math"/>
                                </a:rPr>
                                <m:t>13,±</m:t>
                              </m:r>
                            </m:sub>
                          </m:sSub>
                        </m:den>
                      </m:f>
                      <m:r>
                        <a:rPr lang="en-US" sz="1600" i="1">
                          <a:latin typeface="Cambria Math"/>
                          <a:ea typeface="Cambria Math"/>
                        </a:rPr>
                        <m:t>∝</m:t>
                      </m:r>
                      <m:f>
                        <m:fPr>
                          <m:ctrlPr>
                            <a:rPr lang="en-US" sz="1600" i="1" smtClean="0">
                              <a:latin typeface="Cambria Math" panose="02040503050406030204" pitchFamily="18" charset="0"/>
                              <a:ea typeface="Cambria Math"/>
                            </a:rPr>
                          </m:ctrlPr>
                        </m:fPr>
                        <m:num>
                          <m:sSub>
                            <m:sSubPr>
                              <m:ctrlPr>
                                <a:rPr lang="en-US" sz="1600" i="1" smtClean="0">
                                  <a:latin typeface="Cambria Math" panose="02040503050406030204" pitchFamily="18" charset="0"/>
                                  <a:ea typeface="Cambria Math"/>
                                </a:rPr>
                              </m:ctrlPr>
                            </m:sSubPr>
                            <m:e>
                              <m:r>
                                <a:rPr lang="en-US" sz="1600" b="0" i="1" smtClean="0">
                                  <a:latin typeface="Cambria Math"/>
                                  <a:ea typeface="Cambria Math"/>
                                </a:rPr>
                                <m:t>𝑎</m:t>
                              </m:r>
                            </m:e>
                            <m:sub>
                              <m:r>
                                <a:rPr lang="en-US" sz="1600" b="0" i="1" smtClean="0">
                                  <a:latin typeface="Cambria Math"/>
                                  <a:ea typeface="Cambria Math"/>
                                </a:rPr>
                                <m:t>1</m:t>
                              </m:r>
                            </m:sub>
                          </m:sSub>
                          <m:r>
                            <a:rPr lang="en-US" sz="1600" b="0" i="1" smtClean="0">
                              <a:latin typeface="Cambria Math"/>
                              <a:ea typeface="Cambria Math"/>
                            </a:rPr>
                            <m:t>(0)</m:t>
                          </m:r>
                          <m:sSub>
                            <m:sSubPr>
                              <m:ctrlPr>
                                <a:rPr lang="en-US" sz="1600" i="1">
                                  <a:latin typeface="Cambria Math" panose="02040503050406030204" pitchFamily="18" charset="0"/>
                                </a:rPr>
                              </m:ctrlPr>
                            </m:sSubPr>
                            <m:e>
                              <m:r>
                                <m:rPr>
                                  <m:sty m:val="p"/>
                                </m:rPr>
                                <a:rPr lang="el-GR" sz="1600" i="1">
                                  <a:latin typeface="Cambria Math"/>
                                  <a:ea typeface="Cambria Math"/>
                                </a:rPr>
                                <m:t>Ω</m:t>
                              </m:r>
                            </m:e>
                            <m:sub>
                              <m:r>
                                <a:rPr lang="en-US" sz="1600" i="1">
                                  <a:latin typeface="Cambria Math"/>
                                </a:rPr>
                                <m:t>13,±</m:t>
                              </m:r>
                            </m:sub>
                          </m:sSub>
                        </m:num>
                        <m:den>
                          <m:sSub>
                            <m:sSubPr>
                              <m:ctrlPr>
                                <a:rPr lang="en-US" sz="1600" i="1">
                                  <a:latin typeface="Cambria Math" panose="02040503050406030204" pitchFamily="18" charset="0"/>
                                  <a:ea typeface="Cambria Math"/>
                                </a:rPr>
                              </m:ctrlPr>
                            </m:sSubPr>
                            <m:e>
                              <m:r>
                                <a:rPr lang="en-US" sz="1600" i="1">
                                  <a:latin typeface="Cambria Math"/>
                                  <a:ea typeface="Cambria Math"/>
                                </a:rPr>
                                <m:t>𝑎</m:t>
                              </m:r>
                            </m:e>
                            <m:sub>
                              <m:r>
                                <a:rPr lang="en-US" sz="1600" b="0" i="1" smtClean="0">
                                  <a:latin typeface="Cambria Math"/>
                                  <a:ea typeface="Cambria Math"/>
                                </a:rPr>
                                <m:t>3</m:t>
                              </m:r>
                            </m:sub>
                          </m:sSub>
                          <m:r>
                            <a:rPr lang="en-US" sz="1600" i="1">
                              <a:latin typeface="Cambria Math"/>
                              <a:ea typeface="Cambria Math"/>
                            </a:rPr>
                            <m:t>(0)</m:t>
                          </m:r>
                          <m:sSub>
                            <m:sSubPr>
                              <m:ctrlPr>
                                <a:rPr lang="en-US" sz="1600" i="1">
                                  <a:latin typeface="Cambria Math" panose="02040503050406030204" pitchFamily="18" charset="0"/>
                                </a:rPr>
                              </m:ctrlPr>
                            </m:sSubPr>
                            <m:e>
                              <m:r>
                                <a:rPr lang="en-US" sz="1600" i="1">
                                  <a:latin typeface="Cambria Math"/>
                                  <a:ea typeface="Cambria Math"/>
                                </a:rPr>
                                <m:t>𝜔</m:t>
                              </m:r>
                            </m:e>
                            <m:sub>
                              <m:r>
                                <a:rPr lang="en-US" sz="1600" i="1">
                                  <a:latin typeface="Cambria Math"/>
                                </a:rPr>
                                <m:t>13,±</m:t>
                              </m:r>
                            </m:sub>
                          </m:sSub>
                        </m:den>
                      </m:f>
                      <m:func>
                        <m:funcPr>
                          <m:ctrlPr>
                            <a:rPr lang="en-US" sz="1600" i="1" smtClean="0">
                              <a:latin typeface="Cambria Math" panose="02040503050406030204" pitchFamily="18" charset="0"/>
                              <a:ea typeface="Cambria Math"/>
                            </a:rPr>
                          </m:ctrlPr>
                        </m:funcPr>
                        <m:fName>
                          <m:r>
                            <m:rPr>
                              <m:sty m:val="p"/>
                            </m:rPr>
                            <a:rPr lang="en-US" sz="1600" i="0" smtClean="0">
                              <a:latin typeface="Cambria Math"/>
                              <a:ea typeface="Cambria Math"/>
                            </a:rPr>
                            <m:t>cos</m:t>
                          </m:r>
                        </m:fName>
                        <m:e>
                          <m:d>
                            <m:dPr>
                              <m:ctrlPr>
                                <a:rPr lang="en-US" sz="1600" i="1" smtClean="0">
                                  <a:latin typeface="Cambria Math" panose="02040503050406030204" pitchFamily="18" charset="0"/>
                                  <a:ea typeface="Cambria Math"/>
                                </a:rPr>
                              </m:ctrlPr>
                            </m:dPr>
                            <m:e>
                              <m:r>
                                <m:rPr>
                                  <m:nor/>
                                </m:rPr>
                                <a:rPr lang="en-US" sz="1600" b="0" i="0" smtClean="0">
                                  <a:latin typeface="Cambria Math"/>
                                  <a:ea typeface="Cambria Math"/>
                                </a:rPr>
                                <m:t>arg</m:t>
                              </m:r>
                              <m:r>
                                <a:rPr lang="en-US" sz="1600" b="0" i="1" smtClean="0">
                                  <a:latin typeface="Cambria Math"/>
                                  <a:ea typeface="Cambria Math"/>
                                </a:rPr>
                                <m:t>(</m:t>
                              </m:r>
                              <m:sSub>
                                <m:sSubPr>
                                  <m:ctrlPr>
                                    <a:rPr lang="en-US" sz="1600" i="1">
                                      <a:latin typeface="Cambria Math" panose="02040503050406030204" pitchFamily="18" charset="0"/>
                                      <a:ea typeface="Cambria Math"/>
                                    </a:rPr>
                                  </m:ctrlPr>
                                </m:sSubPr>
                                <m:e>
                                  <m:r>
                                    <a:rPr lang="en-US" sz="1600" i="1">
                                      <a:latin typeface="Cambria Math"/>
                                      <a:ea typeface="Cambria Math"/>
                                    </a:rPr>
                                    <m:t>𝑎</m:t>
                                  </m:r>
                                </m:e>
                                <m:sub>
                                  <m:r>
                                    <a:rPr lang="en-US" sz="1600" i="1">
                                      <a:latin typeface="Cambria Math"/>
                                      <a:ea typeface="Cambria Math"/>
                                    </a:rPr>
                                    <m:t>1</m:t>
                                  </m:r>
                                </m:sub>
                              </m:sSub>
                              <m:d>
                                <m:dPr>
                                  <m:ctrlPr>
                                    <a:rPr lang="en-US" sz="1600" i="1">
                                      <a:latin typeface="Cambria Math" panose="02040503050406030204" pitchFamily="18" charset="0"/>
                                      <a:ea typeface="Cambria Math"/>
                                    </a:rPr>
                                  </m:ctrlPr>
                                </m:dPr>
                                <m:e>
                                  <m:r>
                                    <a:rPr lang="en-US" sz="1600" i="1">
                                      <a:latin typeface="Cambria Math"/>
                                      <a:ea typeface="Cambria Math"/>
                                    </a:rPr>
                                    <m:t>0</m:t>
                                  </m:r>
                                </m:e>
                              </m:d>
                              <m:r>
                                <a:rPr lang="en-US" sz="1600" b="0" i="1" smtClean="0">
                                  <a:latin typeface="Cambria Math"/>
                                  <a:ea typeface="Cambria Math"/>
                                </a:rPr>
                                <m:t>−</m:t>
                              </m:r>
                              <m:sSub>
                                <m:sSubPr>
                                  <m:ctrlPr>
                                    <a:rPr lang="en-US" sz="1600" i="1">
                                      <a:latin typeface="Cambria Math" panose="02040503050406030204" pitchFamily="18" charset="0"/>
                                      <a:ea typeface="Cambria Math"/>
                                    </a:rPr>
                                  </m:ctrlPr>
                                </m:sSubPr>
                                <m:e>
                                  <m:r>
                                    <a:rPr lang="en-US" sz="1600" i="1">
                                      <a:latin typeface="Cambria Math"/>
                                      <a:ea typeface="Cambria Math"/>
                                    </a:rPr>
                                    <m:t>𝑎</m:t>
                                  </m:r>
                                </m:e>
                                <m:sub>
                                  <m:r>
                                    <a:rPr lang="en-US" sz="1600" b="0" i="1" smtClean="0">
                                      <a:latin typeface="Cambria Math"/>
                                      <a:ea typeface="Cambria Math"/>
                                    </a:rPr>
                                    <m:t>3</m:t>
                                  </m:r>
                                </m:sub>
                              </m:sSub>
                              <m:d>
                                <m:dPr>
                                  <m:ctrlPr>
                                    <a:rPr lang="en-US" sz="1600" i="1">
                                      <a:latin typeface="Cambria Math" panose="02040503050406030204" pitchFamily="18" charset="0"/>
                                      <a:ea typeface="Cambria Math"/>
                                    </a:rPr>
                                  </m:ctrlPr>
                                </m:dPr>
                                <m:e>
                                  <m:r>
                                    <a:rPr lang="en-US" sz="1600" i="1">
                                      <a:latin typeface="Cambria Math"/>
                                      <a:ea typeface="Cambria Math"/>
                                    </a:rPr>
                                    <m:t>0</m:t>
                                  </m:r>
                                </m:e>
                              </m:d>
                              <m:r>
                                <a:rPr lang="en-US" sz="1600" b="0" i="1" smtClean="0">
                                  <a:latin typeface="Cambria Math"/>
                                  <a:ea typeface="Cambria Math"/>
                                </a:rPr>
                                <m:t>)</m:t>
                              </m:r>
                            </m:e>
                          </m:d>
                        </m:e>
                      </m:func>
                    </m:oMath>
                  </m:oMathPara>
                </a14:m>
                <a:endParaRPr lang="en-US" sz="1600" dirty="0"/>
              </a:p>
            </p:txBody>
          </p:sp>
        </mc:Choice>
        <mc:Fallback xmlns="">
          <p:sp>
            <p:nvSpPr>
              <p:cNvPr id="1043" name="TextBox 1042"/>
              <p:cNvSpPr txBox="1">
                <a:spLocks noRot="1" noChangeAspect="1" noMove="1" noResize="1" noEditPoints="1" noAdjustHandles="1" noChangeArrowheads="1" noChangeShapeType="1" noTextEdit="1"/>
              </p:cNvSpPr>
              <p:nvPr/>
            </p:nvSpPr>
            <p:spPr>
              <a:xfrm>
                <a:off x="4191000" y="2971800"/>
                <a:ext cx="4302396" cy="621773"/>
              </a:xfrm>
              <a:prstGeom prst="rect">
                <a:avLst/>
              </a:prstGeom>
              <a:blipFill rotWithShape="1">
                <a:blip r:embed="rId8"/>
                <a:stretch>
                  <a:fillRect/>
                </a:stretch>
              </a:blipFill>
            </p:spPr>
            <p:txBody>
              <a:bodyPr/>
              <a:lstStyle/>
              <a:p>
                <a:r>
                  <a:rPr lang="en-US">
                    <a:noFill/>
                  </a:rPr>
                  <a:t> </a:t>
                </a:r>
              </a:p>
            </p:txBody>
          </p:sp>
        </mc:Fallback>
      </mc:AlternateContent>
      <p:sp>
        <p:nvSpPr>
          <p:cNvPr id="1044" name="TextBox 1043"/>
          <p:cNvSpPr txBox="1"/>
          <p:nvPr/>
        </p:nvSpPr>
        <p:spPr>
          <a:xfrm>
            <a:off x="6831926" y="3647980"/>
            <a:ext cx="2312074" cy="280076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Discussion: </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Shift is given for full inversion, will be much bigger if transition probability is not large!</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Phase difference is hard to simulate</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Interference shift cancels if magnetic field phase is varied.</a:t>
            </a:r>
          </a:p>
        </p:txBody>
      </p:sp>
      <p:sp>
        <p:nvSpPr>
          <p:cNvPr id="4" name="Slide Number Placeholder 3"/>
          <p:cNvSpPr>
            <a:spLocks noGrp="1"/>
          </p:cNvSpPr>
          <p:nvPr>
            <p:ph type="sldNum" sz="quarter" idx="12"/>
          </p:nvPr>
        </p:nvSpPr>
        <p:spPr/>
        <p:txBody>
          <a:bodyPr/>
          <a:lstStyle/>
          <a:p>
            <a:fld id="{F5FB3C2F-FF31-46F7-915C-A0C5A526A95B}" type="slidenum">
              <a:rPr lang="en-US" smtClean="0"/>
              <a:t>8</a:t>
            </a:fld>
            <a:endParaRPr lang="en-US"/>
          </a:p>
        </p:txBody>
      </p:sp>
      <p:sp>
        <p:nvSpPr>
          <p:cNvPr id="3" name="TextBox 2">
            <a:extLst>
              <a:ext uri="{FF2B5EF4-FFF2-40B4-BE49-F238E27FC236}">
                <a16:creationId xmlns:a16="http://schemas.microsoft.com/office/drawing/2014/main" id="{DCF1EBF0-BF9A-1FA4-8684-74097602FE6F}"/>
              </a:ext>
            </a:extLst>
          </p:cNvPr>
          <p:cNvSpPr txBox="1"/>
          <p:nvPr/>
        </p:nvSpPr>
        <p:spPr>
          <a:xfrm>
            <a:off x="6298350" y="6582976"/>
            <a:ext cx="2074861"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S.B., PRD 91, 42006 (2015)</a:t>
            </a:r>
          </a:p>
        </p:txBody>
      </p:sp>
    </p:spTree>
    <p:extLst>
      <p:ext uri="{BB962C8B-B14F-4D97-AF65-F5344CB8AC3E}">
        <p14:creationId xmlns:p14="http://schemas.microsoft.com/office/powerpoint/2010/main" val="247027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FB3C2F-FF31-46F7-915C-A0C5A526A95B}" type="slidenum">
              <a:rPr lang="en-US" smtClean="0"/>
              <a:t>9</a:t>
            </a:fld>
            <a:endParaRPr lang="en-US"/>
          </a:p>
        </p:txBody>
      </p:sp>
      <p:sp>
        <p:nvSpPr>
          <p:cNvPr id="3" name="Rectangle 4"/>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rIns="90000" anchor="ctr"/>
          <a:lstStyle/>
          <a:p>
            <a:pPr algn="ctr"/>
            <a:r>
              <a:rPr lang="en-US" sz="2800" b="1" dirty="0">
                <a:latin typeface="Times New Roman" pitchFamily="18" charset="0"/>
                <a:cs typeface="Times New Roman" pitchFamily="18" charset="0"/>
              </a:rPr>
              <a:t>Fermi-potential of glass</a:t>
            </a:r>
          </a:p>
        </p:txBody>
      </p:sp>
      <p:sp>
        <p:nvSpPr>
          <p:cNvPr id="82" name="Rectangle 251"/>
          <p:cNvSpPr>
            <a:spLocks noChangeArrowheads="1"/>
          </p:cNvSpPr>
          <p:nvPr/>
        </p:nvSpPr>
        <p:spPr bwMode="auto">
          <a:xfrm>
            <a:off x="1168169" y="4024814"/>
            <a:ext cx="1809534" cy="215444"/>
          </a:xfrm>
          <a:prstGeom prst="rect">
            <a:avLst/>
          </a:prstGeom>
          <a:noFill/>
          <a:ln w="9525">
            <a:noFill/>
            <a:miter lim="800000"/>
            <a:headEnd/>
            <a:tailEnd/>
          </a:ln>
        </p:spPr>
        <p:txBody>
          <a:bodyPr wrap="none" lIns="0" tIns="0" rIns="0" bIns="0">
            <a:spAutoFit/>
          </a:bodyPr>
          <a:lstStyle/>
          <a:p>
            <a:r>
              <a:rPr lang="en-US" sz="1400" dirty="0">
                <a:solidFill>
                  <a:srgbClr val="1F1A17"/>
                </a:solidFill>
                <a:latin typeface="Times New Roman" pitchFamily="18" charset="0"/>
              </a:rPr>
              <a:t>Absorber height </a:t>
            </a:r>
            <a:r>
              <a:rPr lang="el-GR" sz="1400" dirty="0">
                <a:solidFill>
                  <a:srgbClr val="1F1A17"/>
                </a:solidFill>
                <a:latin typeface="Times New Roman" pitchFamily="18" charset="0"/>
              </a:rPr>
              <a:t>Δ</a:t>
            </a:r>
            <a:r>
              <a:rPr lang="en-US" sz="1400" i="1" dirty="0">
                <a:solidFill>
                  <a:srgbClr val="1F1A17"/>
                </a:solidFill>
                <a:latin typeface="Times New Roman" pitchFamily="18" charset="0"/>
              </a:rPr>
              <a:t>h</a:t>
            </a:r>
            <a:r>
              <a:rPr lang="en-US" sz="1400" dirty="0">
                <a:solidFill>
                  <a:srgbClr val="1F1A17"/>
                </a:solidFill>
                <a:latin typeface="Times New Roman" pitchFamily="18" charset="0"/>
              </a:rPr>
              <a:t> [µm]</a:t>
            </a:r>
            <a:endParaRPr lang="en-US" sz="1400" dirty="0">
              <a:solidFill>
                <a:srgbClr val="000000"/>
              </a:solidFill>
              <a:latin typeface="Times New Roman" pitchFamily="18" charset="0"/>
            </a:endParaRPr>
          </a:p>
        </p:txBody>
      </p:sp>
      <p:sp>
        <p:nvSpPr>
          <p:cNvPr id="83" name="Rectangle 270"/>
          <p:cNvSpPr>
            <a:spLocks noChangeArrowheads="1"/>
          </p:cNvSpPr>
          <p:nvPr/>
        </p:nvSpPr>
        <p:spPr bwMode="auto">
          <a:xfrm>
            <a:off x="126639" y="1143144"/>
            <a:ext cx="977768" cy="215444"/>
          </a:xfrm>
          <a:prstGeom prst="rect">
            <a:avLst/>
          </a:prstGeom>
          <a:noFill/>
          <a:ln w="9525">
            <a:noFill/>
            <a:miter lim="800000"/>
            <a:headEnd/>
            <a:tailEnd/>
          </a:ln>
        </p:spPr>
        <p:txBody>
          <a:bodyPr wrap="none" lIns="0" tIns="0" rIns="0" bIns="0">
            <a:spAutoFit/>
          </a:bodyPr>
          <a:lstStyle/>
          <a:p>
            <a:r>
              <a:rPr lang="en-US" sz="1400" dirty="0">
                <a:solidFill>
                  <a:srgbClr val="1F1A17"/>
                </a:solidFill>
                <a:latin typeface="Times New Roman" pitchFamily="18" charset="0"/>
              </a:rPr>
              <a:t>Energy [</a:t>
            </a:r>
            <a:r>
              <a:rPr lang="en-US" sz="1400" dirty="0" err="1">
                <a:solidFill>
                  <a:srgbClr val="1F1A17"/>
                </a:solidFill>
                <a:latin typeface="Times New Roman" pitchFamily="18" charset="0"/>
              </a:rPr>
              <a:t>peV</a:t>
            </a:r>
            <a:r>
              <a:rPr lang="en-US" sz="1400" dirty="0">
                <a:solidFill>
                  <a:srgbClr val="1F1A17"/>
                </a:solidFill>
                <a:latin typeface="Times New Roman" pitchFamily="18" charset="0"/>
              </a:rPr>
              <a:t>]</a:t>
            </a:r>
            <a:endParaRPr lang="en-US" sz="1400" dirty="0">
              <a:solidFill>
                <a:srgbClr val="000000"/>
              </a:solidFill>
              <a:latin typeface="Times New Roman" pitchFamily="18" charset="0"/>
            </a:endParaRPr>
          </a:p>
        </p:txBody>
      </p:sp>
      <p:sp>
        <p:nvSpPr>
          <p:cNvPr id="84" name="Freeform 284"/>
          <p:cNvSpPr>
            <a:spLocks/>
          </p:cNvSpPr>
          <p:nvPr/>
        </p:nvSpPr>
        <p:spPr bwMode="auto">
          <a:xfrm>
            <a:off x="537129" y="3855723"/>
            <a:ext cx="3115310" cy="1244"/>
          </a:xfrm>
          <a:custGeom>
            <a:avLst/>
            <a:gdLst>
              <a:gd name="T0" fmla="*/ 2147483647 w 16102"/>
              <a:gd name="T1" fmla="*/ 0 h 1976"/>
              <a:gd name="T2" fmla="*/ 0 w 16102"/>
              <a:gd name="T3" fmla="*/ 0 h 1976"/>
              <a:gd name="T4" fmla="*/ 2147483647 w 16102"/>
              <a:gd name="T5" fmla="*/ 0 h 1976"/>
              <a:gd name="T6" fmla="*/ 0 60000 65536"/>
              <a:gd name="T7" fmla="*/ 0 60000 65536"/>
              <a:gd name="T8" fmla="*/ 0 60000 65536"/>
              <a:gd name="T9" fmla="*/ 0 w 16102"/>
              <a:gd name="T10" fmla="*/ 0 h 1976"/>
              <a:gd name="T11" fmla="*/ 16102 w 16102"/>
              <a:gd name="T12" fmla="*/ 1976 h 1976"/>
            </a:gdLst>
            <a:ahLst/>
            <a:cxnLst>
              <a:cxn ang="T6">
                <a:pos x="T0" y="T1"/>
              </a:cxn>
              <a:cxn ang="T7">
                <a:pos x="T2" y="T3"/>
              </a:cxn>
              <a:cxn ang="T8">
                <a:pos x="T4" y="T5"/>
              </a:cxn>
            </a:cxnLst>
            <a:rect l="T9" t="T10" r="T11" b="T12"/>
            <a:pathLst>
              <a:path w="16102" h="1976">
                <a:moveTo>
                  <a:pt x="16102" y="0"/>
                </a:moveTo>
                <a:lnTo>
                  <a:pt x="0" y="0"/>
                </a:lnTo>
                <a:lnTo>
                  <a:pt x="16102" y="0"/>
                </a:lnTo>
              </a:path>
            </a:pathLst>
          </a:custGeom>
          <a:noFill/>
          <a:ln w="0">
            <a:solidFill>
              <a:srgbClr val="24282B"/>
            </a:solidFill>
            <a:prstDash val="solid"/>
            <a:round/>
            <a:headEnd type="none" w="med" len="med"/>
            <a:tailEnd type="arrow" w="med" len="med"/>
          </a:ln>
        </p:spPr>
        <p:txBody>
          <a:bodyPr/>
          <a:lstStyle/>
          <a:p>
            <a:endParaRPr lang="en-US" sz="1000">
              <a:solidFill>
                <a:srgbClr val="000000"/>
              </a:solidFill>
              <a:latin typeface="Times New Roman" pitchFamily="18" charset="0"/>
            </a:endParaRPr>
          </a:p>
        </p:txBody>
      </p:sp>
      <p:sp>
        <p:nvSpPr>
          <p:cNvPr id="85" name="Rectangle 287"/>
          <p:cNvSpPr>
            <a:spLocks noChangeArrowheads="1"/>
          </p:cNvSpPr>
          <p:nvPr/>
        </p:nvSpPr>
        <p:spPr bwMode="auto">
          <a:xfrm>
            <a:off x="513510" y="3863186"/>
            <a:ext cx="135502" cy="213950"/>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0</a:t>
            </a:r>
            <a:endParaRPr lang="en-US" sz="1000" dirty="0">
              <a:solidFill>
                <a:srgbClr val="000000"/>
              </a:solidFill>
              <a:latin typeface="Times New Roman" pitchFamily="18" charset="0"/>
            </a:endParaRPr>
          </a:p>
        </p:txBody>
      </p:sp>
      <p:sp>
        <p:nvSpPr>
          <p:cNvPr id="86" name="Line 288"/>
          <p:cNvSpPr>
            <a:spLocks noChangeShapeType="1"/>
          </p:cNvSpPr>
          <p:nvPr/>
        </p:nvSpPr>
        <p:spPr bwMode="auto">
          <a:xfrm flipV="1">
            <a:off x="675118" y="3822138"/>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87" name="Line 289"/>
          <p:cNvSpPr>
            <a:spLocks noChangeShapeType="1"/>
          </p:cNvSpPr>
          <p:nvPr/>
        </p:nvSpPr>
        <p:spPr bwMode="auto">
          <a:xfrm flipV="1">
            <a:off x="819322"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88" name="Line 290"/>
          <p:cNvSpPr>
            <a:spLocks noChangeShapeType="1"/>
          </p:cNvSpPr>
          <p:nvPr/>
        </p:nvSpPr>
        <p:spPr bwMode="auto">
          <a:xfrm flipV="1">
            <a:off x="963527"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89" name="Line 291"/>
          <p:cNvSpPr>
            <a:spLocks noChangeShapeType="1"/>
          </p:cNvSpPr>
          <p:nvPr/>
        </p:nvSpPr>
        <p:spPr bwMode="auto">
          <a:xfrm flipV="1">
            <a:off x="1101515" y="3822138"/>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0" name="Rectangle 292"/>
          <p:cNvSpPr>
            <a:spLocks noChangeArrowheads="1"/>
          </p:cNvSpPr>
          <p:nvPr/>
        </p:nvSpPr>
        <p:spPr bwMode="auto">
          <a:xfrm>
            <a:off x="1173617" y="3863186"/>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10</a:t>
            </a:r>
            <a:endParaRPr lang="en-US" sz="1000" dirty="0">
              <a:solidFill>
                <a:srgbClr val="000000"/>
              </a:solidFill>
              <a:latin typeface="Times New Roman" pitchFamily="18" charset="0"/>
            </a:endParaRPr>
          </a:p>
        </p:txBody>
      </p:sp>
      <p:sp>
        <p:nvSpPr>
          <p:cNvPr id="91" name="Line 294"/>
          <p:cNvSpPr>
            <a:spLocks noChangeShapeType="1"/>
          </p:cNvSpPr>
          <p:nvPr/>
        </p:nvSpPr>
        <p:spPr bwMode="auto">
          <a:xfrm flipV="1">
            <a:off x="1244476" y="3786064"/>
            <a:ext cx="2486"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2" name="Line 295"/>
          <p:cNvSpPr>
            <a:spLocks noChangeShapeType="1"/>
          </p:cNvSpPr>
          <p:nvPr/>
        </p:nvSpPr>
        <p:spPr bwMode="auto">
          <a:xfrm flipV="1">
            <a:off x="1388681"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3" name="Line 296"/>
          <p:cNvSpPr>
            <a:spLocks noChangeShapeType="1"/>
          </p:cNvSpPr>
          <p:nvPr/>
        </p:nvSpPr>
        <p:spPr bwMode="auto">
          <a:xfrm flipV="1">
            <a:off x="1532885"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4" name="Line 297"/>
          <p:cNvSpPr>
            <a:spLocks noChangeShapeType="1"/>
          </p:cNvSpPr>
          <p:nvPr/>
        </p:nvSpPr>
        <p:spPr bwMode="auto">
          <a:xfrm flipV="1">
            <a:off x="1670873" y="3822138"/>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5" name="Line 298"/>
          <p:cNvSpPr>
            <a:spLocks noChangeShapeType="1"/>
          </p:cNvSpPr>
          <p:nvPr/>
        </p:nvSpPr>
        <p:spPr bwMode="auto">
          <a:xfrm flipV="1">
            <a:off x="1813835" y="3822138"/>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6" name="Rectangle 299"/>
          <p:cNvSpPr>
            <a:spLocks noChangeArrowheads="1"/>
          </p:cNvSpPr>
          <p:nvPr/>
        </p:nvSpPr>
        <p:spPr bwMode="auto">
          <a:xfrm>
            <a:off x="1888423" y="3863186"/>
            <a:ext cx="119341" cy="14304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20</a:t>
            </a:r>
            <a:endParaRPr lang="en-US" sz="1000">
              <a:solidFill>
                <a:srgbClr val="000000"/>
              </a:solidFill>
              <a:latin typeface="Times New Roman" pitchFamily="18" charset="0"/>
            </a:endParaRPr>
          </a:p>
        </p:txBody>
      </p:sp>
      <p:sp>
        <p:nvSpPr>
          <p:cNvPr id="97" name="Line 301"/>
          <p:cNvSpPr>
            <a:spLocks noChangeShapeType="1"/>
          </p:cNvSpPr>
          <p:nvPr/>
        </p:nvSpPr>
        <p:spPr bwMode="auto">
          <a:xfrm flipV="1">
            <a:off x="1958039" y="3786064"/>
            <a:ext cx="1243"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8" name="Line 302"/>
          <p:cNvSpPr>
            <a:spLocks noChangeShapeType="1"/>
          </p:cNvSpPr>
          <p:nvPr/>
        </p:nvSpPr>
        <p:spPr bwMode="auto">
          <a:xfrm flipV="1">
            <a:off x="2094785"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99" name="Line 303"/>
          <p:cNvSpPr>
            <a:spLocks noChangeShapeType="1"/>
          </p:cNvSpPr>
          <p:nvPr/>
        </p:nvSpPr>
        <p:spPr bwMode="auto">
          <a:xfrm flipV="1">
            <a:off x="2240232" y="3822138"/>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0" name="Line 304"/>
          <p:cNvSpPr>
            <a:spLocks noChangeShapeType="1"/>
          </p:cNvSpPr>
          <p:nvPr/>
        </p:nvSpPr>
        <p:spPr bwMode="auto">
          <a:xfrm flipV="1">
            <a:off x="2383193" y="3822138"/>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1" name="Line 305"/>
          <p:cNvSpPr>
            <a:spLocks noChangeShapeType="1"/>
          </p:cNvSpPr>
          <p:nvPr/>
        </p:nvSpPr>
        <p:spPr bwMode="auto">
          <a:xfrm flipV="1">
            <a:off x="2519939"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2" name="Rectangle 306"/>
          <p:cNvSpPr>
            <a:spLocks noChangeArrowheads="1"/>
          </p:cNvSpPr>
          <p:nvPr/>
        </p:nvSpPr>
        <p:spPr bwMode="auto">
          <a:xfrm>
            <a:off x="2594527" y="3863186"/>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30</a:t>
            </a:r>
            <a:endParaRPr lang="en-US" sz="1000" dirty="0">
              <a:solidFill>
                <a:srgbClr val="000000"/>
              </a:solidFill>
              <a:latin typeface="Times New Roman" pitchFamily="18" charset="0"/>
            </a:endParaRPr>
          </a:p>
        </p:txBody>
      </p:sp>
      <p:sp>
        <p:nvSpPr>
          <p:cNvPr id="103" name="Line 308"/>
          <p:cNvSpPr>
            <a:spLocks noChangeShapeType="1"/>
          </p:cNvSpPr>
          <p:nvPr/>
        </p:nvSpPr>
        <p:spPr bwMode="auto">
          <a:xfrm flipV="1">
            <a:off x="2664143" y="3786064"/>
            <a:ext cx="1243"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4" name="Line 309"/>
          <p:cNvSpPr>
            <a:spLocks noChangeShapeType="1"/>
          </p:cNvSpPr>
          <p:nvPr/>
        </p:nvSpPr>
        <p:spPr bwMode="auto">
          <a:xfrm flipV="1">
            <a:off x="2809590" y="3822138"/>
            <a:ext cx="1244"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5" name="Line 310"/>
          <p:cNvSpPr>
            <a:spLocks noChangeShapeType="1"/>
          </p:cNvSpPr>
          <p:nvPr/>
        </p:nvSpPr>
        <p:spPr bwMode="auto">
          <a:xfrm flipV="1">
            <a:off x="2952551" y="3822138"/>
            <a:ext cx="2486"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6" name="Line 311"/>
          <p:cNvSpPr>
            <a:spLocks noChangeShapeType="1"/>
          </p:cNvSpPr>
          <p:nvPr/>
        </p:nvSpPr>
        <p:spPr bwMode="auto">
          <a:xfrm flipV="1">
            <a:off x="3089297"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7" name="Line 312"/>
          <p:cNvSpPr>
            <a:spLocks noChangeShapeType="1"/>
          </p:cNvSpPr>
          <p:nvPr/>
        </p:nvSpPr>
        <p:spPr bwMode="auto">
          <a:xfrm flipV="1">
            <a:off x="3233501" y="3822138"/>
            <a:ext cx="1243" cy="33585"/>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08" name="Rectangle 313"/>
          <p:cNvSpPr>
            <a:spLocks noChangeArrowheads="1"/>
          </p:cNvSpPr>
          <p:nvPr/>
        </p:nvSpPr>
        <p:spPr bwMode="auto">
          <a:xfrm>
            <a:off x="3308090" y="3863186"/>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40</a:t>
            </a:r>
            <a:endParaRPr lang="en-US" sz="1000" dirty="0">
              <a:solidFill>
                <a:srgbClr val="000000"/>
              </a:solidFill>
              <a:latin typeface="Times New Roman" pitchFamily="18" charset="0"/>
            </a:endParaRPr>
          </a:p>
        </p:txBody>
      </p:sp>
      <p:sp>
        <p:nvSpPr>
          <p:cNvPr id="109" name="Line 315"/>
          <p:cNvSpPr>
            <a:spLocks noChangeShapeType="1"/>
          </p:cNvSpPr>
          <p:nvPr/>
        </p:nvSpPr>
        <p:spPr bwMode="auto">
          <a:xfrm flipV="1">
            <a:off x="3377706" y="3786064"/>
            <a:ext cx="1243" cy="6965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10" name="Rectangle 319"/>
          <p:cNvSpPr>
            <a:spLocks noChangeArrowheads="1"/>
          </p:cNvSpPr>
          <p:nvPr/>
        </p:nvSpPr>
        <p:spPr bwMode="auto">
          <a:xfrm>
            <a:off x="437678" y="3768650"/>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0</a:t>
            </a:r>
            <a:endParaRPr lang="en-US" sz="1000">
              <a:solidFill>
                <a:srgbClr val="000000"/>
              </a:solidFill>
              <a:latin typeface="Times New Roman" pitchFamily="18" charset="0"/>
            </a:endParaRPr>
          </a:p>
        </p:txBody>
      </p:sp>
      <p:sp>
        <p:nvSpPr>
          <p:cNvPr id="111" name="Line 320"/>
          <p:cNvSpPr>
            <a:spLocks noChangeShapeType="1"/>
          </p:cNvSpPr>
          <p:nvPr/>
        </p:nvSpPr>
        <p:spPr bwMode="auto">
          <a:xfrm>
            <a:off x="537129" y="3855723"/>
            <a:ext cx="90750" cy="1244"/>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12" name="Line 321"/>
          <p:cNvSpPr>
            <a:spLocks noChangeShapeType="1"/>
          </p:cNvSpPr>
          <p:nvPr/>
        </p:nvSpPr>
        <p:spPr bwMode="auto">
          <a:xfrm>
            <a:off x="537129" y="3743772"/>
            <a:ext cx="42267" cy="1244"/>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13" name="Line 322"/>
          <p:cNvSpPr>
            <a:spLocks noChangeShapeType="1"/>
          </p:cNvSpPr>
          <p:nvPr/>
        </p:nvSpPr>
        <p:spPr bwMode="auto">
          <a:xfrm>
            <a:off x="537129" y="3638041"/>
            <a:ext cx="42267" cy="2488"/>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14" name="Line 323"/>
          <p:cNvSpPr>
            <a:spLocks noChangeShapeType="1"/>
          </p:cNvSpPr>
          <p:nvPr/>
        </p:nvSpPr>
        <p:spPr bwMode="auto">
          <a:xfrm>
            <a:off x="537129" y="3527334"/>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15" name="Line 324"/>
          <p:cNvSpPr>
            <a:spLocks noChangeShapeType="1"/>
          </p:cNvSpPr>
          <p:nvPr/>
        </p:nvSpPr>
        <p:spPr bwMode="auto">
          <a:xfrm>
            <a:off x="537129" y="3416628"/>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16" name="Rectangle 325"/>
          <p:cNvSpPr>
            <a:spLocks noChangeArrowheads="1"/>
          </p:cNvSpPr>
          <p:nvPr/>
        </p:nvSpPr>
        <p:spPr bwMode="auto">
          <a:xfrm>
            <a:off x="437678" y="3225069"/>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1</a:t>
            </a:r>
            <a:endParaRPr lang="en-US" sz="1000">
              <a:solidFill>
                <a:srgbClr val="000000"/>
              </a:solidFill>
              <a:latin typeface="Times New Roman" pitchFamily="18" charset="0"/>
            </a:endParaRPr>
          </a:p>
        </p:txBody>
      </p:sp>
      <p:sp>
        <p:nvSpPr>
          <p:cNvPr id="117" name="Line 326"/>
          <p:cNvSpPr>
            <a:spLocks noChangeShapeType="1"/>
          </p:cNvSpPr>
          <p:nvPr/>
        </p:nvSpPr>
        <p:spPr bwMode="auto">
          <a:xfrm>
            <a:off x="537129" y="3309653"/>
            <a:ext cx="90750"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18" name="Line 327"/>
          <p:cNvSpPr>
            <a:spLocks noChangeShapeType="1"/>
          </p:cNvSpPr>
          <p:nvPr/>
        </p:nvSpPr>
        <p:spPr bwMode="auto">
          <a:xfrm>
            <a:off x="537129" y="3200191"/>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19" name="Line 328"/>
          <p:cNvSpPr>
            <a:spLocks noChangeShapeType="1"/>
          </p:cNvSpPr>
          <p:nvPr/>
        </p:nvSpPr>
        <p:spPr bwMode="auto">
          <a:xfrm>
            <a:off x="537129" y="3088240"/>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0" name="Line 329"/>
          <p:cNvSpPr>
            <a:spLocks noChangeShapeType="1"/>
          </p:cNvSpPr>
          <p:nvPr/>
        </p:nvSpPr>
        <p:spPr bwMode="auto">
          <a:xfrm>
            <a:off x="537129" y="2983753"/>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1" name="Line 330"/>
          <p:cNvSpPr>
            <a:spLocks noChangeShapeType="1"/>
          </p:cNvSpPr>
          <p:nvPr/>
        </p:nvSpPr>
        <p:spPr bwMode="auto">
          <a:xfrm>
            <a:off x="537129" y="2873046"/>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2" name="Rectangle 331"/>
          <p:cNvSpPr>
            <a:spLocks noChangeArrowheads="1"/>
          </p:cNvSpPr>
          <p:nvPr/>
        </p:nvSpPr>
        <p:spPr bwMode="auto">
          <a:xfrm>
            <a:off x="437678" y="2675267"/>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2</a:t>
            </a:r>
            <a:endParaRPr lang="en-US" sz="1000">
              <a:solidFill>
                <a:srgbClr val="000000"/>
              </a:solidFill>
              <a:latin typeface="Times New Roman" pitchFamily="18" charset="0"/>
            </a:endParaRPr>
          </a:p>
        </p:txBody>
      </p:sp>
      <p:sp>
        <p:nvSpPr>
          <p:cNvPr id="123" name="Line 332"/>
          <p:cNvSpPr>
            <a:spLocks noChangeShapeType="1"/>
          </p:cNvSpPr>
          <p:nvPr/>
        </p:nvSpPr>
        <p:spPr bwMode="auto">
          <a:xfrm>
            <a:off x="537129" y="2762340"/>
            <a:ext cx="90750"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4" name="Line 333"/>
          <p:cNvSpPr>
            <a:spLocks noChangeShapeType="1"/>
          </p:cNvSpPr>
          <p:nvPr/>
        </p:nvSpPr>
        <p:spPr bwMode="auto">
          <a:xfrm>
            <a:off x="537129" y="2656609"/>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5" name="Line 334"/>
          <p:cNvSpPr>
            <a:spLocks noChangeShapeType="1"/>
          </p:cNvSpPr>
          <p:nvPr/>
        </p:nvSpPr>
        <p:spPr bwMode="auto">
          <a:xfrm>
            <a:off x="537129" y="2545902"/>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6" name="Line 335"/>
          <p:cNvSpPr>
            <a:spLocks noChangeShapeType="1"/>
          </p:cNvSpPr>
          <p:nvPr/>
        </p:nvSpPr>
        <p:spPr bwMode="auto">
          <a:xfrm>
            <a:off x="537129" y="2435195"/>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7" name="Line 336"/>
          <p:cNvSpPr>
            <a:spLocks noChangeShapeType="1"/>
          </p:cNvSpPr>
          <p:nvPr/>
        </p:nvSpPr>
        <p:spPr bwMode="auto">
          <a:xfrm>
            <a:off x="537129" y="2324489"/>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28" name="Rectangle 337"/>
          <p:cNvSpPr>
            <a:spLocks noChangeArrowheads="1"/>
          </p:cNvSpPr>
          <p:nvPr/>
        </p:nvSpPr>
        <p:spPr bwMode="auto">
          <a:xfrm>
            <a:off x="437678" y="2131685"/>
            <a:ext cx="135503" cy="213950"/>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3</a:t>
            </a:r>
            <a:endParaRPr lang="en-US" sz="1000">
              <a:solidFill>
                <a:srgbClr val="000000"/>
              </a:solidFill>
              <a:latin typeface="Times New Roman" pitchFamily="18" charset="0"/>
            </a:endParaRPr>
          </a:p>
        </p:txBody>
      </p:sp>
      <p:sp>
        <p:nvSpPr>
          <p:cNvPr id="129" name="Line 338"/>
          <p:cNvSpPr>
            <a:spLocks noChangeShapeType="1"/>
          </p:cNvSpPr>
          <p:nvPr/>
        </p:nvSpPr>
        <p:spPr bwMode="auto">
          <a:xfrm>
            <a:off x="537129" y="2218758"/>
            <a:ext cx="90750"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30" name="Line 339"/>
          <p:cNvSpPr>
            <a:spLocks noChangeShapeType="1"/>
          </p:cNvSpPr>
          <p:nvPr/>
        </p:nvSpPr>
        <p:spPr bwMode="auto">
          <a:xfrm>
            <a:off x="537129" y="2106807"/>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31" name="Line 340"/>
          <p:cNvSpPr>
            <a:spLocks noChangeShapeType="1"/>
          </p:cNvSpPr>
          <p:nvPr/>
        </p:nvSpPr>
        <p:spPr bwMode="auto">
          <a:xfrm>
            <a:off x="537129" y="1997345"/>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32" name="Line 341"/>
          <p:cNvSpPr>
            <a:spLocks noChangeShapeType="1"/>
          </p:cNvSpPr>
          <p:nvPr/>
        </p:nvSpPr>
        <p:spPr bwMode="auto">
          <a:xfrm>
            <a:off x="537129" y="1890370"/>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33" name="Line 342"/>
          <p:cNvSpPr>
            <a:spLocks noChangeShapeType="1"/>
          </p:cNvSpPr>
          <p:nvPr/>
        </p:nvSpPr>
        <p:spPr bwMode="auto">
          <a:xfrm>
            <a:off x="537129" y="1780907"/>
            <a:ext cx="42267"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34" name="Rectangle 343"/>
          <p:cNvSpPr>
            <a:spLocks noChangeArrowheads="1"/>
          </p:cNvSpPr>
          <p:nvPr/>
        </p:nvSpPr>
        <p:spPr bwMode="auto">
          <a:xfrm>
            <a:off x="437678" y="1584372"/>
            <a:ext cx="135503" cy="212706"/>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4</a:t>
            </a:r>
            <a:endParaRPr lang="en-US" sz="1000">
              <a:solidFill>
                <a:srgbClr val="000000"/>
              </a:solidFill>
              <a:latin typeface="Times New Roman" pitchFamily="18" charset="0"/>
            </a:endParaRPr>
          </a:p>
        </p:txBody>
      </p:sp>
      <p:sp>
        <p:nvSpPr>
          <p:cNvPr id="135" name="Line 344"/>
          <p:cNvSpPr>
            <a:spLocks noChangeShapeType="1"/>
          </p:cNvSpPr>
          <p:nvPr/>
        </p:nvSpPr>
        <p:spPr bwMode="auto">
          <a:xfrm>
            <a:off x="537129" y="1668957"/>
            <a:ext cx="90750" cy="1244"/>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36" name="Line 345"/>
          <p:cNvSpPr>
            <a:spLocks noChangeShapeType="1"/>
          </p:cNvSpPr>
          <p:nvPr/>
        </p:nvSpPr>
        <p:spPr bwMode="auto">
          <a:xfrm>
            <a:off x="537129" y="1563226"/>
            <a:ext cx="42267" cy="2488"/>
          </a:xfrm>
          <a:prstGeom prst="line">
            <a:avLst/>
          </a:prstGeom>
          <a:noFill/>
          <a:ln w="7">
            <a:solidFill>
              <a:srgbClr val="000000"/>
            </a:solidFill>
            <a:round/>
            <a:headEnd/>
            <a:tailEnd/>
          </a:ln>
        </p:spPr>
        <p:txBody>
          <a:bodyPr/>
          <a:lstStyle/>
          <a:p>
            <a:endParaRPr lang="en-US" sz="1000">
              <a:solidFill>
                <a:srgbClr val="000000"/>
              </a:solidFill>
              <a:latin typeface="Times New Roman" pitchFamily="18" charset="0"/>
            </a:endParaRPr>
          </a:p>
        </p:txBody>
      </p:sp>
      <p:sp>
        <p:nvSpPr>
          <p:cNvPr id="137" name="Freeform 351"/>
          <p:cNvSpPr>
            <a:spLocks/>
          </p:cNvSpPr>
          <p:nvPr/>
        </p:nvSpPr>
        <p:spPr bwMode="auto">
          <a:xfrm>
            <a:off x="533400" y="1392812"/>
            <a:ext cx="3126498" cy="2465398"/>
          </a:xfrm>
          <a:custGeom>
            <a:avLst/>
            <a:gdLst>
              <a:gd name="T0" fmla="*/ 0 w 2515"/>
              <a:gd name="T1" fmla="*/ 2147483647 h 1982"/>
              <a:gd name="T2" fmla="*/ 2147483647 w 2515"/>
              <a:gd name="T3" fmla="*/ 0 h 1982"/>
              <a:gd name="T4" fmla="*/ 2147483647 w 2515"/>
              <a:gd name="T5" fmla="*/ 2147483647 h 1982"/>
              <a:gd name="T6" fmla="*/ 2147483647 w 2515"/>
              <a:gd name="T7" fmla="*/ 2147483647 h 1982"/>
              <a:gd name="T8" fmla="*/ 0 w 2515"/>
              <a:gd name="T9" fmla="*/ 2147483647 h 1982"/>
              <a:gd name="T10" fmla="*/ 0 60000 65536"/>
              <a:gd name="T11" fmla="*/ 0 60000 65536"/>
              <a:gd name="T12" fmla="*/ 0 60000 65536"/>
              <a:gd name="T13" fmla="*/ 0 60000 65536"/>
              <a:gd name="T14" fmla="*/ 0 60000 65536"/>
              <a:gd name="T15" fmla="*/ 0 w 2515"/>
              <a:gd name="T16" fmla="*/ 0 h 1982"/>
              <a:gd name="T17" fmla="*/ 16153 w 2515"/>
              <a:gd name="T18" fmla="*/ 12720 h 1982"/>
            </a:gdLst>
            <a:ahLst/>
            <a:cxnLst>
              <a:cxn ang="T10">
                <a:pos x="T0" y="T1"/>
              </a:cxn>
              <a:cxn ang="T11">
                <a:pos x="T2" y="T3"/>
              </a:cxn>
              <a:cxn ang="T12">
                <a:pos x="T4" y="T5"/>
              </a:cxn>
              <a:cxn ang="T13">
                <a:pos x="T6" y="T7"/>
              </a:cxn>
              <a:cxn ang="T14">
                <a:pos x="T8" y="T9"/>
              </a:cxn>
            </a:cxnLst>
            <a:rect l="T15" t="T16" r="T17" b="T18"/>
            <a:pathLst>
              <a:path w="2515" h="1982">
                <a:moveTo>
                  <a:pt x="0" y="1976"/>
                </a:moveTo>
                <a:lnTo>
                  <a:pt x="1" y="144"/>
                </a:lnTo>
                <a:lnTo>
                  <a:pt x="1" y="1980"/>
                </a:lnTo>
                <a:lnTo>
                  <a:pt x="2515" y="0"/>
                </a:lnTo>
                <a:lnTo>
                  <a:pt x="2513" y="9"/>
                </a:lnTo>
                <a:lnTo>
                  <a:pt x="8" y="1982"/>
                </a:lnTo>
                <a:lnTo>
                  <a:pt x="0" y="1976"/>
                </a:lnTo>
                <a:close/>
              </a:path>
            </a:pathLst>
          </a:custGeom>
          <a:noFill/>
          <a:ln w="6350">
            <a:solidFill>
              <a:srgbClr val="0070C0"/>
            </a:solidFill>
            <a:round/>
            <a:headEnd/>
            <a:tailEnd/>
          </a:ln>
        </p:spPr>
        <p:txBody>
          <a:bodyPr/>
          <a:lstStyle/>
          <a:p>
            <a:endParaRPr lang="en-US" sz="1000">
              <a:solidFill>
                <a:srgbClr val="000000"/>
              </a:solidFill>
              <a:latin typeface="Times New Roman" pitchFamily="18" charset="0"/>
            </a:endParaRPr>
          </a:p>
        </p:txBody>
      </p:sp>
      <p:grpSp>
        <p:nvGrpSpPr>
          <p:cNvPr id="138" name="Group 358"/>
          <p:cNvGrpSpPr>
            <a:grpSpLocks/>
          </p:cNvGrpSpPr>
          <p:nvPr/>
        </p:nvGrpSpPr>
        <p:grpSpPr bwMode="auto">
          <a:xfrm>
            <a:off x="537129" y="1423910"/>
            <a:ext cx="3115310" cy="1664330"/>
            <a:chOff x="4947434" y="964237"/>
            <a:chExt cx="3977624" cy="2124166"/>
          </a:xfrm>
        </p:grpSpPr>
        <p:sp>
          <p:nvSpPr>
            <p:cNvPr id="139" name="Rectangle 234"/>
            <p:cNvSpPr>
              <a:spLocks noChangeArrowheads="1"/>
            </p:cNvSpPr>
            <p:nvPr/>
          </p:nvSpPr>
          <p:spPr bwMode="auto">
            <a:xfrm>
              <a:off x="5119343" y="2718897"/>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1</a:t>
              </a:r>
              <a:endParaRPr lang="en-US" sz="1400" baseline="-25000">
                <a:solidFill>
                  <a:srgbClr val="000000"/>
                </a:solidFill>
                <a:latin typeface="Times New Roman" pitchFamily="18" charset="0"/>
              </a:endParaRPr>
            </a:p>
          </p:txBody>
        </p:sp>
        <p:sp>
          <p:nvSpPr>
            <p:cNvPr id="140" name="Rectangle 245"/>
            <p:cNvSpPr>
              <a:spLocks noChangeArrowheads="1"/>
            </p:cNvSpPr>
            <p:nvPr/>
          </p:nvSpPr>
          <p:spPr bwMode="auto">
            <a:xfrm>
              <a:off x="5753629" y="2082635"/>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2</a:t>
              </a:r>
              <a:endParaRPr lang="en-US" sz="1400">
                <a:solidFill>
                  <a:srgbClr val="000000"/>
                </a:solidFill>
                <a:latin typeface="Times New Roman" pitchFamily="18" charset="0"/>
              </a:endParaRPr>
            </a:p>
          </p:txBody>
        </p:sp>
        <p:sp>
          <p:nvSpPr>
            <p:cNvPr id="141" name="Rectangle 247"/>
            <p:cNvSpPr>
              <a:spLocks noChangeArrowheads="1"/>
            </p:cNvSpPr>
            <p:nvPr/>
          </p:nvSpPr>
          <p:spPr bwMode="auto">
            <a:xfrm>
              <a:off x="5447354" y="1450326"/>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3</a:t>
              </a:r>
              <a:endParaRPr lang="en-US" sz="1400" baseline="-25000">
                <a:solidFill>
                  <a:srgbClr val="000000"/>
                </a:solidFill>
                <a:latin typeface="Times New Roman" pitchFamily="18" charset="0"/>
              </a:endParaRPr>
            </a:p>
          </p:txBody>
        </p:sp>
        <p:sp>
          <p:nvSpPr>
            <p:cNvPr id="142" name="Rectangle 249"/>
            <p:cNvSpPr>
              <a:spLocks noChangeArrowheads="1"/>
            </p:cNvSpPr>
            <p:nvPr/>
          </p:nvSpPr>
          <p:spPr bwMode="auto">
            <a:xfrm>
              <a:off x="5467114" y="964237"/>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4</a:t>
              </a:r>
              <a:endParaRPr lang="en-US" sz="1400" baseline="-25000">
                <a:solidFill>
                  <a:srgbClr val="000000"/>
                </a:solidFill>
                <a:latin typeface="Times New Roman" pitchFamily="18" charset="0"/>
              </a:endParaRPr>
            </a:p>
          </p:txBody>
        </p:sp>
        <p:sp>
          <p:nvSpPr>
            <p:cNvPr id="143" name="Freeform 352"/>
            <p:cNvSpPr>
              <a:spLocks/>
            </p:cNvSpPr>
            <p:nvPr/>
          </p:nvSpPr>
          <p:spPr bwMode="auto">
            <a:xfrm>
              <a:off x="4955338" y="2867095"/>
              <a:ext cx="3969720" cy="221308"/>
            </a:xfrm>
            <a:custGeom>
              <a:avLst/>
              <a:gdLst>
                <a:gd name="T0" fmla="*/ 2147483647 w 16067"/>
                <a:gd name="T1" fmla="*/ 2147483647 h 900"/>
                <a:gd name="T2" fmla="*/ 2147483647 w 16067"/>
                <a:gd name="T3" fmla="*/ 2147483647 h 900"/>
                <a:gd name="T4" fmla="*/ 2147483647 w 16067"/>
                <a:gd name="T5" fmla="*/ 2147483647 h 900"/>
                <a:gd name="T6" fmla="*/ 2147483647 w 16067"/>
                <a:gd name="T7" fmla="*/ 2147483647 h 900"/>
                <a:gd name="T8" fmla="*/ 2147483647 w 16067"/>
                <a:gd name="T9" fmla="*/ 2147483647 h 900"/>
                <a:gd name="T10" fmla="*/ 2147483647 w 16067"/>
                <a:gd name="T11" fmla="*/ 2147483647 h 900"/>
                <a:gd name="T12" fmla="*/ 2147483647 w 16067"/>
                <a:gd name="T13" fmla="*/ 2147483647 h 900"/>
                <a:gd name="T14" fmla="*/ 2147483647 w 16067"/>
                <a:gd name="T15" fmla="*/ 2147483647 h 900"/>
                <a:gd name="T16" fmla="*/ 2147483647 w 16067"/>
                <a:gd name="T17" fmla="*/ 2147483647 h 900"/>
                <a:gd name="T18" fmla="*/ 2147483647 w 16067"/>
                <a:gd name="T19" fmla="*/ 0 h 900"/>
                <a:gd name="T20" fmla="*/ 2147483647 w 16067"/>
                <a:gd name="T21" fmla="*/ 0 h 900"/>
                <a:gd name="T22" fmla="*/ 2147483647 w 16067"/>
                <a:gd name="T23" fmla="*/ 0 h 900"/>
                <a:gd name="T24" fmla="*/ 2147483647 w 16067"/>
                <a:gd name="T25" fmla="*/ 2147483647 h 900"/>
                <a:gd name="T26" fmla="*/ 2147483647 w 16067"/>
                <a:gd name="T27" fmla="*/ 2147483647 h 900"/>
                <a:gd name="T28" fmla="*/ 2147483647 w 16067"/>
                <a:gd name="T29" fmla="*/ 2147483647 h 900"/>
                <a:gd name="T30" fmla="*/ 2147483647 w 16067"/>
                <a:gd name="T31" fmla="*/ 2147483647 h 900"/>
                <a:gd name="T32" fmla="*/ 2147483647 w 16067"/>
                <a:gd name="T33" fmla="*/ 2147483647 h 900"/>
                <a:gd name="T34" fmla="*/ 2147483647 w 16067"/>
                <a:gd name="T35" fmla="*/ 2147483647 h 900"/>
                <a:gd name="T36" fmla="*/ 2147483647 w 16067"/>
                <a:gd name="T37" fmla="*/ 2147483647 h 900"/>
                <a:gd name="T38" fmla="*/ 2147483647 w 16067"/>
                <a:gd name="T39" fmla="*/ 2147483647 h 900"/>
                <a:gd name="T40" fmla="*/ 2147483647 w 16067"/>
                <a:gd name="T41" fmla="*/ 2147483647 h 900"/>
                <a:gd name="T42" fmla="*/ 2147483647 w 16067"/>
                <a:gd name="T43" fmla="*/ 2147483647 h 900"/>
                <a:gd name="T44" fmla="*/ 2147483647 w 16067"/>
                <a:gd name="T45" fmla="*/ 2147483647 h 900"/>
                <a:gd name="T46" fmla="*/ 2147483647 w 16067"/>
                <a:gd name="T47" fmla="*/ 2147483647 h 900"/>
                <a:gd name="T48" fmla="*/ 2147483647 w 16067"/>
                <a:gd name="T49" fmla="*/ 2147483647 h 900"/>
                <a:gd name="T50" fmla="*/ 2147483647 w 16067"/>
                <a:gd name="T51" fmla="*/ 2147483647 h 900"/>
                <a:gd name="T52" fmla="*/ 2147483647 w 16067"/>
                <a:gd name="T53" fmla="*/ 2147483647 h 900"/>
                <a:gd name="T54" fmla="*/ 2147483647 w 16067"/>
                <a:gd name="T55" fmla="*/ 2147483647 h 900"/>
                <a:gd name="T56" fmla="*/ 2147483647 w 16067"/>
                <a:gd name="T57" fmla="*/ 2147483647 h 900"/>
                <a:gd name="T58" fmla="*/ 2147483647 w 16067"/>
                <a:gd name="T59" fmla="*/ 2147483647 h 900"/>
                <a:gd name="T60" fmla="*/ 2147483647 w 16067"/>
                <a:gd name="T61" fmla="*/ 2147483647 h 900"/>
                <a:gd name="T62" fmla="*/ 2147483647 w 16067"/>
                <a:gd name="T63" fmla="*/ 2147483647 h 900"/>
                <a:gd name="T64" fmla="*/ 2147483647 w 16067"/>
                <a:gd name="T65" fmla="*/ 2147483647 h 900"/>
                <a:gd name="T66" fmla="*/ 2147483647 w 16067"/>
                <a:gd name="T67" fmla="*/ 2147483647 h 900"/>
                <a:gd name="T68" fmla="*/ 2147483647 w 16067"/>
                <a:gd name="T69" fmla="*/ 2147483647 h 900"/>
                <a:gd name="T70" fmla="*/ 2147483647 w 16067"/>
                <a:gd name="T71" fmla="*/ 2147483647 h 900"/>
                <a:gd name="T72" fmla="*/ 2147483647 w 16067"/>
                <a:gd name="T73" fmla="*/ 2147483647 h 900"/>
                <a:gd name="T74" fmla="*/ 2147483647 w 16067"/>
                <a:gd name="T75" fmla="*/ 2147483647 h 900"/>
                <a:gd name="T76" fmla="*/ 2147483647 w 16067"/>
                <a:gd name="T77" fmla="*/ 2147483647 h 900"/>
                <a:gd name="T78" fmla="*/ 2147483647 w 16067"/>
                <a:gd name="T79" fmla="*/ 2147483647 h 900"/>
                <a:gd name="T80" fmla="*/ 2147483647 w 16067"/>
                <a:gd name="T81" fmla="*/ 2147483647 h 900"/>
                <a:gd name="T82" fmla="*/ 2147483647 w 16067"/>
                <a:gd name="T83" fmla="*/ 2147483647 h 900"/>
                <a:gd name="T84" fmla="*/ 2147483647 w 16067"/>
                <a:gd name="T85" fmla="*/ 2147483647 h 900"/>
                <a:gd name="T86" fmla="*/ 2147483647 w 16067"/>
                <a:gd name="T87" fmla="*/ 2147483647 h 900"/>
                <a:gd name="T88" fmla="*/ 2147483647 w 16067"/>
                <a:gd name="T89" fmla="*/ 2147483647 h 900"/>
                <a:gd name="T90" fmla="*/ 2147483647 w 16067"/>
                <a:gd name="T91" fmla="*/ 2147483647 h 900"/>
                <a:gd name="T92" fmla="*/ 2147483647 w 16067"/>
                <a:gd name="T93" fmla="*/ 2147483647 h 900"/>
                <a:gd name="T94" fmla="*/ 2147483647 w 16067"/>
                <a:gd name="T95" fmla="*/ 2147483647 h 900"/>
                <a:gd name="T96" fmla="*/ 2147483647 w 16067"/>
                <a:gd name="T97" fmla="*/ 2147483647 h 900"/>
                <a:gd name="T98" fmla="*/ 2147483647 w 16067"/>
                <a:gd name="T99" fmla="*/ 2147483647 h 900"/>
                <a:gd name="T100" fmla="*/ 2147483647 w 16067"/>
                <a:gd name="T101" fmla="*/ 2147483647 h 900"/>
                <a:gd name="T102" fmla="*/ 2147483647 w 16067"/>
                <a:gd name="T103" fmla="*/ 2147483647 h 900"/>
                <a:gd name="T104" fmla="*/ 2147483647 w 16067"/>
                <a:gd name="T105" fmla="*/ 2147483647 h 900"/>
                <a:gd name="T106" fmla="*/ 2147483647 w 16067"/>
                <a:gd name="T107" fmla="*/ 2147483647 h 900"/>
                <a:gd name="T108" fmla="*/ 2147483647 w 16067"/>
                <a:gd name="T109" fmla="*/ 2147483647 h 900"/>
                <a:gd name="T110" fmla="*/ 2147483647 w 16067"/>
                <a:gd name="T111" fmla="*/ 2147483647 h 900"/>
                <a:gd name="T112" fmla="*/ 2147483647 w 16067"/>
                <a:gd name="T113" fmla="*/ 2147483647 h 900"/>
                <a:gd name="T114" fmla="*/ 2147483647 w 16067"/>
                <a:gd name="T115" fmla="*/ 2147483647 h 900"/>
                <a:gd name="T116" fmla="*/ 2147483647 w 16067"/>
                <a:gd name="T117" fmla="*/ 2147483647 h 900"/>
                <a:gd name="T118" fmla="*/ 2147483647 w 16067"/>
                <a:gd name="T119" fmla="*/ 2147483647 h 900"/>
                <a:gd name="T120" fmla="*/ 2147483647 w 16067"/>
                <a:gd name="T121" fmla="*/ 2147483647 h 900"/>
                <a:gd name="T122" fmla="*/ 2147483647 w 16067"/>
                <a:gd name="T123" fmla="*/ 2147483647 h 9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67"/>
                <a:gd name="T187" fmla="*/ 0 h 900"/>
                <a:gd name="T188" fmla="*/ 16067 w 16067"/>
                <a:gd name="T189" fmla="*/ 900 h 9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67" h="900">
                  <a:moveTo>
                    <a:pt x="0" y="873"/>
                  </a:moveTo>
                  <a:lnTo>
                    <a:pt x="70" y="819"/>
                  </a:lnTo>
                  <a:lnTo>
                    <a:pt x="177" y="764"/>
                  </a:lnTo>
                  <a:lnTo>
                    <a:pt x="248" y="737"/>
                  </a:lnTo>
                  <a:lnTo>
                    <a:pt x="355" y="682"/>
                  </a:lnTo>
                  <a:lnTo>
                    <a:pt x="425" y="628"/>
                  </a:lnTo>
                  <a:lnTo>
                    <a:pt x="496" y="601"/>
                  </a:lnTo>
                  <a:lnTo>
                    <a:pt x="603" y="545"/>
                  </a:lnTo>
                  <a:lnTo>
                    <a:pt x="674" y="519"/>
                  </a:lnTo>
                  <a:lnTo>
                    <a:pt x="780" y="464"/>
                  </a:lnTo>
                  <a:lnTo>
                    <a:pt x="851" y="436"/>
                  </a:lnTo>
                  <a:lnTo>
                    <a:pt x="922" y="382"/>
                  </a:lnTo>
                  <a:lnTo>
                    <a:pt x="1029" y="355"/>
                  </a:lnTo>
                  <a:lnTo>
                    <a:pt x="1099" y="327"/>
                  </a:lnTo>
                  <a:lnTo>
                    <a:pt x="1206" y="301"/>
                  </a:lnTo>
                  <a:lnTo>
                    <a:pt x="1277" y="246"/>
                  </a:lnTo>
                  <a:lnTo>
                    <a:pt x="1384" y="218"/>
                  </a:lnTo>
                  <a:lnTo>
                    <a:pt x="1454" y="192"/>
                  </a:lnTo>
                  <a:lnTo>
                    <a:pt x="1560" y="164"/>
                  </a:lnTo>
                  <a:lnTo>
                    <a:pt x="1632" y="137"/>
                  </a:lnTo>
                  <a:lnTo>
                    <a:pt x="1702" y="137"/>
                  </a:lnTo>
                  <a:lnTo>
                    <a:pt x="1809" y="109"/>
                  </a:lnTo>
                  <a:lnTo>
                    <a:pt x="1880" y="83"/>
                  </a:lnTo>
                  <a:lnTo>
                    <a:pt x="1986" y="83"/>
                  </a:lnTo>
                  <a:lnTo>
                    <a:pt x="2057" y="55"/>
                  </a:lnTo>
                  <a:lnTo>
                    <a:pt x="2163" y="55"/>
                  </a:lnTo>
                  <a:lnTo>
                    <a:pt x="2235" y="27"/>
                  </a:lnTo>
                  <a:lnTo>
                    <a:pt x="2305" y="27"/>
                  </a:lnTo>
                  <a:lnTo>
                    <a:pt x="2411" y="0"/>
                  </a:lnTo>
                  <a:lnTo>
                    <a:pt x="2483" y="0"/>
                  </a:lnTo>
                  <a:lnTo>
                    <a:pt x="2589" y="0"/>
                  </a:lnTo>
                  <a:lnTo>
                    <a:pt x="2660" y="0"/>
                  </a:lnTo>
                  <a:lnTo>
                    <a:pt x="2731" y="0"/>
                  </a:lnTo>
                  <a:lnTo>
                    <a:pt x="2837" y="0"/>
                  </a:lnTo>
                  <a:lnTo>
                    <a:pt x="2908" y="0"/>
                  </a:lnTo>
                  <a:lnTo>
                    <a:pt x="3014" y="0"/>
                  </a:lnTo>
                  <a:lnTo>
                    <a:pt x="3086" y="0"/>
                  </a:lnTo>
                  <a:lnTo>
                    <a:pt x="3192" y="0"/>
                  </a:lnTo>
                  <a:lnTo>
                    <a:pt x="3263" y="27"/>
                  </a:lnTo>
                  <a:lnTo>
                    <a:pt x="3369" y="27"/>
                  </a:lnTo>
                  <a:lnTo>
                    <a:pt x="3440" y="27"/>
                  </a:lnTo>
                  <a:lnTo>
                    <a:pt x="3511" y="55"/>
                  </a:lnTo>
                  <a:lnTo>
                    <a:pt x="3617" y="55"/>
                  </a:lnTo>
                  <a:lnTo>
                    <a:pt x="3689" y="55"/>
                  </a:lnTo>
                  <a:lnTo>
                    <a:pt x="3795" y="83"/>
                  </a:lnTo>
                  <a:lnTo>
                    <a:pt x="3865" y="83"/>
                  </a:lnTo>
                  <a:lnTo>
                    <a:pt x="3972" y="109"/>
                  </a:lnTo>
                  <a:lnTo>
                    <a:pt x="4043" y="109"/>
                  </a:lnTo>
                  <a:lnTo>
                    <a:pt x="4114" y="137"/>
                  </a:lnTo>
                  <a:lnTo>
                    <a:pt x="4220" y="137"/>
                  </a:lnTo>
                  <a:lnTo>
                    <a:pt x="4291" y="164"/>
                  </a:lnTo>
                  <a:lnTo>
                    <a:pt x="4398" y="192"/>
                  </a:lnTo>
                  <a:lnTo>
                    <a:pt x="4468" y="192"/>
                  </a:lnTo>
                  <a:lnTo>
                    <a:pt x="4540" y="218"/>
                  </a:lnTo>
                  <a:lnTo>
                    <a:pt x="4646" y="218"/>
                  </a:lnTo>
                  <a:lnTo>
                    <a:pt x="4716" y="246"/>
                  </a:lnTo>
                  <a:lnTo>
                    <a:pt x="4823" y="273"/>
                  </a:lnTo>
                  <a:lnTo>
                    <a:pt x="4894" y="273"/>
                  </a:lnTo>
                  <a:lnTo>
                    <a:pt x="5001" y="301"/>
                  </a:lnTo>
                  <a:lnTo>
                    <a:pt x="5071" y="327"/>
                  </a:lnTo>
                  <a:lnTo>
                    <a:pt x="5178" y="327"/>
                  </a:lnTo>
                  <a:lnTo>
                    <a:pt x="5249" y="355"/>
                  </a:lnTo>
                  <a:lnTo>
                    <a:pt x="5319" y="355"/>
                  </a:lnTo>
                  <a:lnTo>
                    <a:pt x="5426" y="382"/>
                  </a:lnTo>
                  <a:lnTo>
                    <a:pt x="5497" y="410"/>
                  </a:lnTo>
                  <a:lnTo>
                    <a:pt x="5604" y="410"/>
                  </a:lnTo>
                  <a:lnTo>
                    <a:pt x="5674" y="436"/>
                  </a:lnTo>
                  <a:lnTo>
                    <a:pt x="5781" y="436"/>
                  </a:lnTo>
                  <a:lnTo>
                    <a:pt x="5852" y="464"/>
                  </a:lnTo>
                  <a:lnTo>
                    <a:pt x="5923" y="491"/>
                  </a:lnTo>
                  <a:lnTo>
                    <a:pt x="6029" y="491"/>
                  </a:lnTo>
                  <a:lnTo>
                    <a:pt x="6100" y="519"/>
                  </a:lnTo>
                  <a:lnTo>
                    <a:pt x="6207" y="519"/>
                  </a:lnTo>
                  <a:lnTo>
                    <a:pt x="6278" y="545"/>
                  </a:lnTo>
                  <a:lnTo>
                    <a:pt x="6348" y="545"/>
                  </a:lnTo>
                  <a:lnTo>
                    <a:pt x="6455" y="573"/>
                  </a:lnTo>
                  <a:lnTo>
                    <a:pt x="6526" y="573"/>
                  </a:lnTo>
                  <a:lnTo>
                    <a:pt x="6633" y="601"/>
                  </a:lnTo>
                  <a:lnTo>
                    <a:pt x="6703" y="601"/>
                  </a:lnTo>
                  <a:lnTo>
                    <a:pt x="6810" y="628"/>
                  </a:lnTo>
                  <a:lnTo>
                    <a:pt x="6881" y="628"/>
                  </a:lnTo>
                  <a:lnTo>
                    <a:pt x="6986" y="628"/>
                  </a:lnTo>
                  <a:lnTo>
                    <a:pt x="7058" y="655"/>
                  </a:lnTo>
                  <a:lnTo>
                    <a:pt x="7129" y="655"/>
                  </a:lnTo>
                  <a:lnTo>
                    <a:pt x="7236" y="682"/>
                  </a:lnTo>
                  <a:lnTo>
                    <a:pt x="7306" y="682"/>
                  </a:lnTo>
                  <a:lnTo>
                    <a:pt x="7412" y="682"/>
                  </a:lnTo>
                  <a:lnTo>
                    <a:pt x="7484" y="710"/>
                  </a:lnTo>
                  <a:lnTo>
                    <a:pt x="7554" y="710"/>
                  </a:lnTo>
                  <a:lnTo>
                    <a:pt x="7661" y="710"/>
                  </a:lnTo>
                  <a:lnTo>
                    <a:pt x="7732" y="737"/>
                  </a:lnTo>
                  <a:lnTo>
                    <a:pt x="7838" y="737"/>
                  </a:lnTo>
                  <a:lnTo>
                    <a:pt x="7909" y="737"/>
                  </a:lnTo>
                  <a:lnTo>
                    <a:pt x="8015" y="764"/>
                  </a:lnTo>
                  <a:lnTo>
                    <a:pt x="8087" y="764"/>
                  </a:lnTo>
                  <a:lnTo>
                    <a:pt x="8157" y="764"/>
                  </a:lnTo>
                  <a:lnTo>
                    <a:pt x="8263" y="764"/>
                  </a:lnTo>
                  <a:lnTo>
                    <a:pt x="8335" y="791"/>
                  </a:lnTo>
                  <a:lnTo>
                    <a:pt x="8441" y="791"/>
                  </a:lnTo>
                  <a:lnTo>
                    <a:pt x="8512" y="791"/>
                  </a:lnTo>
                  <a:lnTo>
                    <a:pt x="8618" y="791"/>
                  </a:lnTo>
                  <a:lnTo>
                    <a:pt x="8690" y="791"/>
                  </a:lnTo>
                  <a:lnTo>
                    <a:pt x="8796" y="819"/>
                  </a:lnTo>
                  <a:lnTo>
                    <a:pt x="8866" y="819"/>
                  </a:lnTo>
                  <a:lnTo>
                    <a:pt x="8938" y="819"/>
                  </a:lnTo>
                  <a:lnTo>
                    <a:pt x="9044" y="819"/>
                  </a:lnTo>
                  <a:lnTo>
                    <a:pt x="9115" y="819"/>
                  </a:lnTo>
                  <a:lnTo>
                    <a:pt x="9221" y="819"/>
                  </a:lnTo>
                  <a:lnTo>
                    <a:pt x="9292" y="819"/>
                  </a:lnTo>
                  <a:lnTo>
                    <a:pt x="9363" y="846"/>
                  </a:lnTo>
                  <a:lnTo>
                    <a:pt x="9469" y="846"/>
                  </a:lnTo>
                  <a:lnTo>
                    <a:pt x="9541" y="846"/>
                  </a:lnTo>
                  <a:lnTo>
                    <a:pt x="9647" y="846"/>
                  </a:lnTo>
                  <a:lnTo>
                    <a:pt x="9717" y="846"/>
                  </a:lnTo>
                  <a:lnTo>
                    <a:pt x="9824" y="846"/>
                  </a:lnTo>
                  <a:lnTo>
                    <a:pt x="9895" y="846"/>
                  </a:lnTo>
                  <a:lnTo>
                    <a:pt x="9967" y="846"/>
                  </a:lnTo>
                  <a:lnTo>
                    <a:pt x="10072" y="846"/>
                  </a:lnTo>
                  <a:lnTo>
                    <a:pt x="10143" y="846"/>
                  </a:lnTo>
                  <a:lnTo>
                    <a:pt x="10250" y="846"/>
                  </a:lnTo>
                  <a:lnTo>
                    <a:pt x="10320" y="846"/>
                  </a:lnTo>
                  <a:lnTo>
                    <a:pt x="10427" y="873"/>
                  </a:lnTo>
                  <a:lnTo>
                    <a:pt x="10498" y="873"/>
                  </a:lnTo>
                  <a:lnTo>
                    <a:pt x="10605" y="873"/>
                  </a:lnTo>
                  <a:lnTo>
                    <a:pt x="10675" y="873"/>
                  </a:lnTo>
                  <a:lnTo>
                    <a:pt x="10746" y="873"/>
                  </a:lnTo>
                  <a:lnTo>
                    <a:pt x="10853" y="873"/>
                  </a:lnTo>
                  <a:lnTo>
                    <a:pt x="10923" y="873"/>
                  </a:lnTo>
                  <a:lnTo>
                    <a:pt x="11030" y="873"/>
                  </a:lnTo>
                  <a:lnTo>
                    <a:pt x="11101" y="873"/>
                  </a:lnTo>
                  <a:lnTo>
                    <a:pt x="11172" y="873"/>
                  </a:lnTo>
                  <a:lnTo>
                    <a:pt x="11278" y="873"/>
                  </a:lnTo>
                  <a:lnTo>
                    <a:pt x="11349" y="873"/>
                  </a:lnTo>
                  <a:lnTo>
                    <a:pt x="11456" y="873"/>
                  </a:lnTo>
                  <a:lnTo>
                    <a:pt x="11527" y="873"/>
                  </a:lnTo>
                  <a:lnTo>
                    <a:pt x="11633" y="873"/>
                  </a:lnTo>
                  <a:lnTo>
                    <a:pt x="11704" y="873"/>
                  </a:lnTo>
                  <a:lnTo>
                    <a:pt x="11775" y="873"/>
                  </a:lnTo>
                  <a:lnTo>
                    <a:pt x="11882" y="873"/>
                  </a:lnTo>
                  <a:lnTo>
                    <a:pt x="11952" y="873"/>
                  </a:lnTo>
                  <a:lnTo>
                    <a:pt x="12059" y="873"/>
                  </a:lnTo>
                  <a:lnTo>
                    <a:pt x="12130" y="873"/>
                  </a:lnTo>
                  <a:lnTo>
                    <a:pt x="12237" y="873"/>
                  </a:lnTo>
                  <a:lnTo>
                    <a:pt x="12307" y="873"/>
                  </a:lnTo>
                  <a:lnTo>
                    <a:pt x="12413" y="873"/>
                  </a:lnTo>
                  <a:lnTo>
                    <a:pt x="12485" y="873"/>
                  </a:lnTo>
                  <a:lnTo>
                    <a:pt x="12555" y="873"/>
                  </a:lnTo>
                  <a:lnTo>
                    <a:pt x="12662" y="873"/>
                  </a:lnTo>
                  <a:lnTo>
                    <a:pt x="12733" y="873"/>
                  </a:lnTo>
                  <a:lnTo>
                    <a:pt x="12839" y="873"/>
                  </a:lnTo>
                  <a:lnTo>
                    <a:pt x="12910" y="873"/>
                  </a:lnTo>
                  <a:lnTo>
                    <a:pt x="12981" y="873"/>
                  </a:lnTo>
                  <a:lnTo>
                    <a:pt x="13088" y="873"/>
                  </a:lnTo>
                  <a:lnTo>
                    <a:pt x="13158" y="873"/>
                  </a:lnTo>
                  <a:lnTo>
                    <a:pt x="13264" y="873"/>
                  </a:lnTo>
                  <a:lnTo>
                    <a:pt x="13336" y="873"/>
                  </a:lnTo>
                  <a:lnTo>
                    <a:pt x="13442" y="873"/>
                  </a:lnTo>
                  <a:lnTo>
                    <a:pt x="13513" y="873"/>
                  </a:lnTo>
                  <a:lnTo>
                    <a:pt x="13584" y="873"/>
                  </a:lnTo>
                  <a:lnTo>
                    <a:pt x="13690" y="873"/>
                  </a:lnTo>
                  <a:lnTo>
                    <a:pt x="13761" y="873"/>
                  </a:lnTo>
                  <a:lnTo>
                    <a:pt x="13867" y="873"/>
                  </a:lnTo>
                  <a:lnTo>
                    <a:pt x="13939" y="873"/>
                  </a:lnTo>
                  <a:lnTo>
                    <a:pt x="14045" y="873"/>
                  </a:lnTo>
                  <a:lnTo>
                    <a:pt x="14116" y="900"/>
                  </a:lnTo>
                  <a:lnTo>
                    <a:pt x="14222" y="900"/>
                  </a:lnTo>
                  <a:lnTo>
                    <a:pt x="14293" y="900"/>
                  </a:lnTo>
                  <a:lnTo>
                    <a:pt x="14364" y="900"/>
                  </a:lnTo>
                  <a:lnTo>
                    <a:pt x="14470" y="900"/>
                  </a:lnTo>
                  <a:lnTo>
                    <a:pt x="14542" y="900"/>
                  </a:lnTo>
                  <a:lnTo>
                    <a:pt x="14648" y="900"/>
                  </a:lnTo>
                  <a:lnTo>
                    <a:pt x="14718" y="900"/>
                  </a:lnTo>
                  <a:lnTo>
                    <a:pt x="14790" y="900"/>
                  </a:lnTo>
                  <a:lnTo>
                    <a:pt x="14896" y="900"/>
                  </a:lnTo>
                  <a:lnTo>
                    <a:pt x="14967" y="900"/>
                  </a:lnTo>
                  <a:lnTo>
                    <a:pt x="15073" y="900"/>
                  </a:lnTo>
                  <a:lnTo>
                    <a:pt x="15144" y="900"/>
                  </a:lnTo>
                  <a:lnTo>
                    <a:pt x="15251" y="900"/>
                  </a:lnTo>
                  <a:lnTo>
                    <a:pt x="15321" y="900"/>
                  </a:lnTo>
                  <a:lnTo>
                    <a:pt x="15393" y="900"/>
                  </a:lnTo>
                  <a:lnTo>
                    <a:pt x="15499" y="900"/>
                  </a:lnTo>
                  <a:lnTo>
                    <a:pt x="15569" y="900"/>
                  </a:lnTo>
                  <a:lnTo>
                    <a:pt x="15676" y="900"/>
                  </a:lnTo>
                  <a:lnTo>
                    <a:pt x="15747" y="900"/>
                  </a:lnTo>
                  <a:lnTo>
                    <a:pt x="15854" y="900"/>
                  </a:lnTo>
                  <a:lnTo>
                    <a:pt x="15924" y="900"/>
                  </a:lnTo>
                  <a:lnTo>
                    <a:pt x="16031" y="900"/>
                  </a:lnTo>
                  <a:lnTo>
                    <a:pt x="16067" y="900"/>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sp>
          <p:nvSpPr>
            <p:cNvPr id="144" name="Freeform 353"/>
            <p:cNvSpPr>
              <a:spLocks/>
            </p:cNvSpPr>
            <p:nvPr/>
          </p:nvSpPr>
          <p:spPr bwMode="auto">
            <a:xfrm>
              <a:off x="4947434" y="2159698"/>
              <a:ext cx="3977624" cy="343818"/>
            </a:xfrm>
            <a:custGeom>
              <a:avLst/>
              <a:gdLst>
                <a:gd name="T0" fmla="*/ 2147483647 w 16102"/>
                <a:gd name="T1" fmla="*/ 2147483647 h 1390"/>
                <a:gd name="T2" fmla="*/ 2147483647 w 16102"/>
                <a:gd name="T3" fmla="*/ 2147483647 h 1390"/>
                <a:gd name="T4" fmla="*/ 2147483647 w 16102"/>
                <a:gd name="T5" fmla="*/ 2147483647 h 1390"/>
                <a:gd name="T6" fmla="*/ 2147483647 w 16102"/>
                <a:gd name="T7" fmla="*/ 2147483647 h 1390"/>
                <a:gd name="T8" fmla="*/ 2147483647 w 16102"/>
                <a:gd name="T9" fmla="*/ 2147483647 h 1390"/>
                <a:gd name="T10" fmla="*/ 2147483647 w 16102"/>
                <a:gd name="T11" fmla="*/ 2147483647 h 1390"/>
                <a:gd name="T12" fmla="*/ 2147483647 w 16102"/>
                <a:gd name="T13" fmla="*/ 2147483647 h 1390"/>
                <a:gd name="T14" fmla="*/ 2147483647 w 16102"/>
                <a:gd name="T15" fmla="*/ 2147483647 h 1390"/>
                <a:gd name="T16" fmla="*/ 2147483647 w 16102"/>
                <a:gd name="T17" fmla="*/ 2147483647 h 1390"/>
                <a:gd name="T18" fmla="*/ 2147483647 w 16102"/>
                <a:gd name="T19" fmla="*/ 2147483647 h 1390"/>
                <a:gd name="T20" fmla="*/ 2147483647 w 16102"/>
                <a:gd name="T21" fmla="*/ 2147483647 h 1390"/>
                <a:gd name="T22" fmla="*/ 2147483647 w 16102"/>
                <a:gd name="T23" fmla="*/ 2147483647 h 1390"/>
                <a:gd name="T24" fmla="*/ 2147483647 w 16102"/>
                <a:gd name="T25" fmla="*/ 2147483647 h 1390"/>
                <a:gd name="T26" fmla="*/ 2147483647 w 16102"/>
                <a:gd name="T27" fmla="*/ 2147483647 h 1390"/>
                <a:gd name="T28" fmla="*/ 2147483647 w 16102"/>
                <a:gd name="T29" fmla="*/ 2147483647 h 1390"/>
                <a:gd name="T30" fmla="*/ 2147483647 w 16102"/>
                <a:gd name="T31" fmla="*/ 2147483647 h 1390"/>
                <a:gd name="T32" fmla="*/ 2147483647 w 16102"/>
                <a:gd name="T33" fmla="*/ 2147483647 h 1390"/>
                <a:gd name="T34" fmla="*/ 2147483647 w 16102"/>
                <a:gd name="T35" fmla="*/ 2147483647 h 1390"/>
                <a:gd name="T36" fmla="*/ 2147483647 w 16102"/>
                <a:gd name="T37" fmla="*/ 2147483647 h 1390"/>
                <a:gd name="T38" fmla="*/ 2147483647 w 16102"/>
                <a:gd name="T39" fmla="*/ 2147483647 h 1390"/>
                <a:gd name="T40" fmla="*/ 2147483647 w 16102"/>
                <a:gd name="T41" fmla="*/ 2147483647 h 1390"/>
                <a:gd name="T42" fmla="*/ 2147483647 w 16102"/>
                <a:gd name="T43" fmla="*/ 2147483647 h 1390"/>
                <a:gd name="T44" fmla="*/ 2147483647 w 16102"/>
                <a:gd name="T45" fmla="*/ 2147483647 h 1390"/>
                <a:gd name="T46" fmla="*/ 2147483647 w 16102"/>
                <a:gd name="T47" fmla="*/ 2147483647 h 1390"/>
                <a:gd name="T48" fmla="*/ 2147483647 w 16102"/>
                <a:gd name="T49" fmla="*/ 0 h 1390"/>
                <a:gd name="T50" fmla="*/ 2147483647 w 16102"/>
                <a:gd name="T51" fmla="*/ 0 h 1390"/>
                <a:gd name="T52" fmla="*/ 2147483647 w 16102"/>
                <a:gd name="T53" fmla="*/ 0 h 1390"/>
                <a:gd name="T54" fmla="*/ 2147483647 w 16102"/>
                <a:gd name="T55" fmla="*/ 2147483647 h 1390"/>
                <a:gd name="T56" fmla="*/ 2147483647 w 16102"/>
                <a:gd name="T57" fmla="*/ 2147483647 h 1390"/>
                <a:gd name="T58" fmla="*/ 2147483647 w 16102"/>
                <a:gd name="T59" fmla="*/ 2147483647 h 1390"/>
                <a:gd name="T60" fmla="*/ 2147483647 w 16102"/>
                <a:gd name="T61" fmla="*/ 2147483647 h 1390"/>
                <a:gd name="T62" fmla="*/ 2147483647 w 16102"/>
                <a:gd name="T63" fmla="*/ 2147483647 h 1390"/>
                <a:gd name="T64" fmla="*/ 2147483647 w 16102"/>
                <a:gd name="T65" fmla="*/ 2147483647 h 1390"/>
                <a:gd name="T66" fmla="*/ 2147483647 w 16102"/>
                <a:gd name="T67" fmla="*/ 2147483647 h 1390"/>
                <a:gd name="T68" fmla="*/ 2147483647 w 16102"/>
                <a:gd name="T69" fmla="*/ 2147483647 h 1390"/>
                <a:gd name="T70" fmla="*/ 2147483647 w 16102"/>
                <a:gd name="T71" fmla="*/ 2147483647 h 1390"/>
                <a:gd name="T72" fmla="*/ 2147483647 w 16102"/>
                <a:gd name="T73" fmla="*/ 2147483647 h 1390"/>
                <a:gd name="T74" fmla="*/ 2147483647 w 16102"/>
                <a:gd name="T75" fmla="*/ 2147483647 h 1390"/>
                <a:gd name="T76" fmla="*/ 2147483647 w 16102"/>
                <a:gd name="T77" fmla="*/ 2147483647 h 1390"/>
                <a:gd name="T78" fmla="*/ 2147483647 w 16102"/>
                <a:gd name="T79" fmla="*/ 2147483647 h 1390"/>
                <a:gd name="T80" fmla="*/ 2147483647 w 16102"/>
                <a:gd name="T81" fmla="*/ 2147483647 h 1390"/>
                <a:gd name="T82" fmla="*/ 2147483647 w 16102"/>
                <a:gd name="T83" fmla="*/ 2147483647 h 1390"/>
                <a:gd name="T84" fmla="*/ 2147483647 w 16102"/>
                <a:gd name="T85" fmla="*/ 2147483647 h 1390"/>
                <a:gd name="T86" fmla="*/ 2147483647 w 16102"/>
                <a:gd name="T87" fmla="*/ 2147483647 h 1390"/>
                <a:gd name="T88" fmla="*/ 2147483647 w 16102"/>
                <a:gd name="T89" fmla="*/ 2147483647 h 1390"/>
                <a:gd name="T90" fmla="*/ 2147483647 w 16102"/>
                <a:gd name="T91" fmla="*/ 2147483647 h 1390"/>
                <a:gd name="T92" fmla="*/ 2147483647 w 16102"/>
                <a:gd name="T93" fmla="*/ 2147483647 h 1390"/>
                <a:gd name="T94" fmla="*/ 2147483647 w 16102"/>
                <a:gd name="T95" fmla="*/ 2147483647 h 1390"/>
                <a:gd name="T96" fmla="*/ 2147483647 w 16102"/>
                <a:gd name="T97" fmla="*/ 2147483647 h 1390"/>
                <a:gd name="T98" fmla="*/ 2147483647 w 16102"/>
                <a:gd name="T99" fmla="*/ 2147483647 h 1390"/>
                <a:gd name="T100" fmla="*/ 2147483647 w 16102"/>
                <a:gd name="T101" fmla="*/ 2147483647 h 1390"/>
                <a:gd name="T102" fmla="*/ 2147483647 w 16102"/>
                <a:gd name="T103" fmla="*/ 2147483647 h 1390"/>
                <a:gd name="T104" fmla="*/ 2147483647 w 16102"/>
                <a:gd name="T105" fmla="*/ 2147483647 h 1390"/>
                <a:gd name="T106" fmla="*/ 2147483647 w 16102"/>
                <a:gd name="T107" fmla="*/ 2147483647 h 1390"/>
                <a:gd name="T108" fmla="*/ 2147483647 w 16102"/>
                <a:gd name="T109" fmla="*/ 2147483647 h 1390"/>
                <a:gd name="T110" fmla="*/ 2147483647 w 16102"/>
                <a:gd name="T111" fmla="*/ 2147483647 h 1390"/>
                <a:gd name="T112" fmla="*/ 2147483647 w 16102"/>
                <a:gd name="T113" fmla="*/ 2147483647 h 1390"/>
                <a:gd name="T114" fmla="*/ 2147483647 w 16102"/>
                <a:gd name="T115" fmla="*/ 2147483647 h 1390"/>
                <a:gd name="T116" fmla="*/ 2147483647 w 16102"/>
                <a:gd name="T117" fmla="*/ 2147483647 h 1390"/>
                <a:gd name="T118" fmla="*/ 2147483647 w 16102"/>
                <a:gd name="T119" fmla="*/ 2147483647 h 1390"/>
                <a:gd name="T120" fmla="*/ 2147483647 w 16102"/>
                <a:gd name="T121" fmla="*/ 2147483647 h 1390"/>
                <a:gd name="T122" fmla="*/ 2147483647 w 16102"/>
                <a:gd name="T123" fmla="*/ 2147483647 h 13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02"/>
                <a:gd name="T187" fmla="*/ 0 h 1390"/>
                <a:gd name="T188" fmla="*/ 16102 w 16102"/>
                <a:gd name="T189" fmla="*/ 1390 h 13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02" h="1390">
                  <a:moveTo>
                    <a:pt x="0" y="791"/>
                  </a:moveTo>
                  <a:lnTo>
                    <a:pt x="105" y="845"/>
                  </a:lnTo>
                  <a:lnTo>
                    <a:pt x="177" y="872"/>
                  </a:lnTo>
                  <a:lnTo>
                    <a:pt x="283" y="928"/>
                  </a:lnTo>
                  <a:lnTo>
                    <a:pt x="354" y="982"/>
                  </a:lnTo>
                  <a:lnTo>
                    <a:pt x="425" y="1009"/>
                  </a:lnTo>
                  <a:lnTo>
                    <a:pt x="531" y="1063"/>
                  </a:lnTo>
                  <a:lnTo>
                    <a:pt x="603" y="1091"/>
                  </a:lnTo>
                  <a:lnTo>
                    <a:pt x="709" y="1145"/>
                  </a:lnTo>
                  <a:lnTo>
                    <a:pt x="779" y="1172"/>
                  </a:lnTo>
                  <a:lnTo>
                    <a:pt x="851" y="1200"/>
                  </a:lnTo>
                  <a:lnTo>
                    <a:pt x="957" y="1227"/>
                  </a:lnTo>
                  <a:lnTo>
                    <a:pt x="1028" y="1254"/>
                  </a:lnTo>
                  <a:lnTo>
                    <a:pt x="1134" y="1281"/>
                  </a:lnTo>
                  <a:lnTo>
                    <a:pt x="1205" y="1309"/>
                  </a:lnTo>
                  <a:lnTo>
                    <a:pt x="1312" y="1336"/>
                  </a:lnTo>
                  <a:lnTo>
                    <a:pt x="1382" y="1363"/>
                  </a:lnTo>
                  <a:lnTo>
                    <a:pt x="1454" y="1363"/>
                  </a:lnTo>
                  <a:lnTo>
                    <a:pt x="1560" y="1363"/>
                  </a:lnTo>
                  <a:lnTo>
                    <a:pt x="1631" y="1390"/>
                  </a:lnTo>
                  <a:lnTo>
                    <a:pt x="1737" y="1390"/>
                  </a:lnTo>
                  <a:lnTo>
                    <a:pt x="1808" y="1390"/>
                  </a:lnTo>
                  <a:lnTo>
                    <a:pt x="1915" y="1390"/>
                  </a:lnTo>
                  <a:lnTo>
                    <a:pt x="1985" y="1390"/>
                  </a:lnTo>
                  <a:lnTo>
                    <a:pt x="2092" y="1363"/>
                  </a:lnTo>
                  <a:lnTo>
                    <a:pt x="2163" y="1363"/>
                  </a:lnTo>
                  <a:lnTo>
                    <a:pt x="2233" y="1336"/>
                  </a:lnTo>
                  <a:lnTo>
                    <a:pt x="2340" y="1336"/>
                  </a:lnTo>
                  <a:lnTo>
                    <a:pt x="2411" y="1309"/>
                  </a:lnTo>
                  <a:lnTo>
                    <a:pt x="2518" y="1281"/>
                  </a:lnTo>
                  <a:lnTo>
                    <a:pt x="2588" y="1254"/>
                  </a:lnTo>
                  <a:lnTo>
                    <a:pt x="2659" y="1227"/>
                  </a:lnTo>
                  <a:lnTo>
                    <a:pt x="2766" y="1200"/>
                  </a:lnTo>
                  <a:lnTo>
                    <a:pt x="2836" y="1172"/>
                  </a:lnTo>
                  <a:lnTo>
                    <a:pt x="2943" y="1145"/>
                  </a:lnTo>
                  <a:lnTo>
                    <a:pt x="3014" y="1118"/>
                  </a:lnTo>
                  <a:lnTo>
                    <a:pt x="3121" y="1063"/>
                  </a:lnTo>
                  <a:lnTo>
                    <a:pt x="3191" y="1036"/>
                  </a:lnTo>
                  <a:lnTo>
                    <a:pt x="3262" y="1009"/>
                  </a:lnTo>
                  <a:lnTo>
                    <a:pt x="3369" y="954"/>
                  </a:lnTo>
                  <a:lnTo>
                    <a:pt x="3439" y="928"/>
                  </a:lnTo>
                  <a:lnTo>
                    <a:pt x="3546" y="872"/>
                  </a:lnTo>
                  <a:lnTo>
                    <a:pt x="3617" y="845"/>
                  </a:lnTo>
                  <a:lnTo>
                    <a:pt x="3724" y="791"/>
                  </a:lnTo>
                  <a:lnTo>
                    <a:pt x="3794" y="763"/>
                  </a:lnTo>
                  <a:lnTo>
                    <a:pt x="3900" y="709"/>
                  </a:lnTo>
                  <a:lnTo>
                    <a:pt x="3972" y="682"/>
                  </a:lnTo>
                  <a:lnTo>
                    <a:pt x="4042" y="627"/>
                  </a:lnTo>
                  <a:lnTo>
                    <a:pt x="4149" y="600"/>
                  </a:lnTo>
                  <a:lnTo>
                    <a:pt x="4220" y="573"/>
                  </a:lnTo>
                  <a:lnTo>
                    <a:pt x="4326" y="518"/>
                  </a:lnTo>
                  <a:lnTo>
                    <a:pt x="4398" y="491"/>
                  </a:lnTo>
                  <a:lnTo>
                    <a:pt x="4468" y="464"/>
                  </a:lnTo>
                  <a:lnTo>
                    <a:pt x="4575" y="408"/>
                  </a:lnTo>
                  <a:lnTo>
                    <a:pt x="4646" y="382"/>
                  </a:lnTo>
                  <a:lnTo>
                    <a:pt x="4751" y="354"/>
                  </a:lnTo>
                  <a:lnTo>
                    <a:pt x="4823" y="327"/>
                  </a:lnTo>
                  <a:lnTo>
                    <a:pt x="4929" y="273"/>
                  </a:lnTo>
                  <a:lnTo>
                    <a:pt x="5001" y="245"/>
                  </a:lnTo>
                  <a:lnTo>
                    <a:pt x="5071" y="218"/>
                  </a:lnTo>
                  <a:lnTo>
                    <a:pt x="5178" y="218"/>
                  </a:lnTo>
                  <a:lnTo>
                    <a:pt x="5249" y="190"/>
                  </a:lnTo>
                  <a:lnTo>
                    <a:pt x="5354" y="164"/>
                  </a:lnTo>
                  <a:lnTo>
                    <a:pt x="5426" y="136"/>
                  </a:lnTo>
                  <a:lnTo>
                    <a:pt x="5532" y="109"/>
                  </a:lnTo>
                  <a:lnTo>
                    <a:pt x="5604" y="109"/>
                  </a:lnTo>
                  <a:lnTo>
                    <a:pt x="5709" y="81"/>
                  </a:lnTo>
                  <a:lnTo>
                    <a:pt x="5780" y="55"/>
                  </a:lnTo>
                  <a:lnTo>
                    <a:pt x="5852" y="55"/>
                  </a:lnTo>
                  <a:lnTo>
                    <a:pt x="5958" y="55"/>
                  </a:lnTo>
                  <a:lnTo>
                    <a:pt x="6029" y="27"/>
                  </a:lnTo>
                  <a:lnTo>
                    <a:pt x="6135" y="27"/>
                  </a:lnTo>
                  <a:lnTo>
                    <a:pt x="6206" y="27"/>
                  </a:lnTo>
                  <a:lnTo>
                    <a:pt x="6277" y="0"/>
                  </a:lnTo>
                  <a:lnTo>
                    <a:pt x="6383" y="0"/>
                  </a:lnTo>
                  <a:lnTo>
                    <a:pt x="6455" y="0"/>
                  </a:lnTo>
                  <a:lnTo>
                    <a:pt x="6561" y="0"/>
                  </a:lnTo>
                  <a:lnTo>
                    <a:pt x="6631" y="0"/>
                  </a:lnTo>
                  <a:lnTo>
                    <a:pt x="6738" y="0"/>
                  </a:lnTo>
                  <a:lnTo>
                    <a:pt x="6809" y="0"/>
                  </a:lnTo>
                  <a:lnTo>
                    <a:pt x="6880" y="0"/>
                  </a:lnTo>
                  <a:lnTo>
                    <a:pt x="6986" y="27"/>
                  </a:lnTo>
                  <a:lnTo>
                    <a:pt x="7058" y="27"/>
                  </a:lnTo>
                  <a:lnTo>
                    <a:pt x="7164" y="27"/>
                  </a:lnTo>
                  <a:lnTo>
                    <a:pt x="7234" y="27"/>
                  </a:lnTo>
                  <a:lnTo>
                    <a:pt x="7341" y="55"/>
                  </a:lnTo>
                  <a:lnTo>
                    <a:pt x="7412" y="55"/>
                  </a:lnTo>
                  <a:lnTo>
                    <a:pt x="7519" y="55"/>
                  </a:lnTo>
                  <a:lnTo>
                    <a:pt x="7589" y="81"/>
                  </a:lnTo>
                  <a:lnTo>
                    <a:pt x="7660" y="81"/>
                  </a:lnTo>
                  <a:lnTo>
                    <a:pt x="7767" y="109"/>
                  </a:lnTo>
                  <a:lnTo>
                    <a:pt x="7837" y="109"/>
                  </a:lnTo>
                  <a:lnTo>
                    <a:pt x="7944" y="109"/>
                  </a:lnTo>
                  <a:lnTo>
                    <a:pt x="8015" y="136"/>
                  </a:lnTo>
                  <a:lnTo>
                    <a:pt x="8085" y="136"/>
                  </a:lnTo>
                  <a:lnTo>
                    <a:pt x="8192" y="164"/>
                  </a:lnTo>
                  <a:lnTo>
                    <a:pt x="8263" y="164"/>
                  </a:lnTo>
                  <a:lnTo>
                    <a:pt x="8370" y="190"/>
                  </a:lnTo>
                  <a:lnTo>
                    <a:pt x="8440" y="218"/>
                  </a:lnTo>
                  <a:lnTo>
                    <a:pt x="8547" y="218"/>
                  </a:lnTo>
                  <a:lnTo>
                    <a:pt x="8618" y="245"/>
                  </a:lnTo>
                  <a:lnTo>
                    <a:pt x="8688" y="245"/>
                  </a:lnTo>
                  <a:lnTo>
                    <a:pt x="8795" y="273"/>
                  </a:lnTo>
                  <a:lnTo>
                    <a:pt x="8866" y="273"/>
                  </a:lnTo>
                  <a:lnTo>
                    <a:pt x="8973" y="299"/>
                  </a:lnTo>
                  <a:lnTo>
                    <a:pt x="9043" y="299"/>
                  </a:lnTo>
                  <a:lnTo>
                    <a:pt x="9150" y="327"/>
                  </a:lnTo>
                  <a:lnTo>
                    <a:pt x="9221" y="354"/>
                  </a:lnTo>
                  <a:lnTo>
                    <a:pt x="9327" y="354"/>
                  </a:lnTo>
                  <a:lnTo>
                    <a:pt x="9398" y="354"/>
                  </a:lnTo>
                  <a:lnTo>
                    <a:pt x="9469" y="382"/>
                  </a:lnTo>
                  <a:lnTo>
                    <a:pt x="9576" y="408"/>
                  </a:lnTo>
                  <a:lnTo>
                    <a:pt x="9647" y="408"/>
                  </a:lnTo>
                  <a:lnTo>
                    <a:pt x="9752" y="436"/>
                  </a:lnTo>
                  <a:lnTo>
                    <a:pt x="9824" y="436"/>
                  </a:lnTo>
                  <a:lnTo>
                    <a:pt x="9895" y="464"/>
                  </a:lnTo>
                  <a:lnTo>
                    <a:pt x="10002" y="464"/>
                  </a:lnTo>
                  <a:lnTo>
                    <a:pt x="10072" y="464"/>
                  </a:lnTo>
                  <a:lnTo>
                    <a:pt x="10178" y="491"/>
                  </a:lnTo>
                  <a:lnTo>
                    <a:pt x="10250" y="491"/>
                  </a:lnTo>
                  <a:lnTo>
                    <a:pt x="10355" y="518"/>
                  </a:lnTo>
                  <a:lnTo>
                    <a:pt x="10427" y="518"/>
                  </a:lnTo>
                  <a:lnTo>
                    <a:pt x="10498" y="545"/>
                  </a:lnTo>
                  <a:lnTo>
                    <a:pt x="10605" y="545"/>
                  </a:lnTo>
                  <a:lnTo>
                    <a:pt x="10675" y="545"/>
                  </a:lnTo>
                  <a:lnTo>
                    <a:pt x="10781" y="573"/>
                  </a:lnTo>
                  <a:lnTo>
                    <a:pt x="10853" y="573"/>
                  </a:lnTo>
                  <a:lnTo>
                    <a:pt x="10958" y="600"/>
                  </a:lnTo>
                  <a:lnTo>
                    <a:pt x="11030" y="600"/>
                  </a:lnTo>
                  <a:lnTo>
                    <a:pt x="11136" y="600"/>
                  </a:lnTo>
                  <a:lnTo>
                    <a:pt x="11207" y="600"/>
                  </a:lnTo>
                  <a:lnTo>
                    <a:pt x="11278" y="627"/>
                  </a:lnTo>
                  <a:lnTo>
                    <a:pt x="11384" y="627"/>
                  </a:lnTo>
                  <a:lnTo>
                    <a:pt x="11456" y="627"/>
                  </a:lnTo>
                  <a:lnTo>
                    <a:pt x="11562" y="654"/>
                  </a:lnTo>
                  <a:lnTo>
                    <a:pt x="11632" y="654"/>
                  </a:lnTo>
                  <a:lnTo>
                    <a:pt x="11704" y="654"/>
                  </a:lnTo>
                  <a:lnTo>
                    <a:pt x="11810" y="654"/>
                  </a:lnTo>
                  <a:lnTo>
                    <a:pt x="11881" y="654"/>
                  </a:lnTo>
                  <a:lnTo>
                    <a:pt x="11987" y="682"/>
                  </a:lnTo>
                  <a:lnTo>
                    <a:pt x="12058" y="682"/>
                  </a:lnTo>
                  <a:lnTo>
                    <a:pt x="12165" y="682"/>
                  </a:lnTo>
                  <a:lnTo>
                    <a:pt x="12235" y="682"/>
                  </a:lnTo>
                  <a:lnTo>
                    <a:pt x="12307" y="709"/>
                  </a:lnTo>
                  <a:lnTo>
                    <a:pt x="12413" y="709"/>
                  </a:lnTo>
                  <a:lnTo>
                    <a:pt x="12484" y="709"/>
                  </a:lnTo>
                  <a:lnTo>
                    <a:pt x="12590" y="709"/>
                  </a:lnTo>
                  <a:lnTo>
                    <a:pt x="12661" y="709"/>
                  </a:lnTo>
                  <a:lnTo>
                    <a:pt x="12768" y="709"/>
                  </a:lnTo>
                  <a:lnTo>
                    <a:pt x="12838" y="709"/>
                  </a:lnTo>
                  <a:lnTo>
                    <a:pt x="12945" y="709"/>
                  </a:lnTo>
                  <a:lnTo>
                    <a:pt x="13016" y="736"/>
                  </a:lnTo>
                  <a:lnTo>
                    <a:pt x="13086" y="736"/>
                  </a:lnTo>
                  <a:lnTo>
                    <a:pt x="13193" y="736"/>
                  </a:lnTo>
                  <a:lnTo>
                    <a:pt x="13264" y="736"/>
                  </a:lnTo>
                  <a:lnTo>
                    <a:pt x="13371" y="736"/>
                  </a:lnTo>
                  <a:lnTo>
                    <a:pt x="13441" y="736"/>
                  </a:lnTo>
                  <a:lnTo>
                    <a:pt x="13512" y="736"/>
                  </a:lnTo>
                  <a:lnTo>
                    <a:pt x="13619" y="736"/>
                  </a:lnTo>
                  <a:lnTo>
                    <a:pt x="13689" y="736"/>
                  </a:lnTo>
                  <a:lnTo>
                    <a:pt x="13796" y="736"/>
                  </a:lnTo>
                  <a:lnTo>
                    <a:pt x="13867" y="763"/>
                  </a:lnTo>
                  <a:lnTo>
                    <a:pt x="13974" y="763"/>
                  </a:lnTo>
                  <a:lnTo>
                    <a:pt x="14044" y="763"/>
                  </a:lnTo>
                  <a:lnTo>
                    <a:pt x="14115" y="763"/>
                  </a:lnTo>
                  <a:lnTo>
                    <a:pt x="14222" y="763"/>
                  </a:lnTo>
                  <a:lnTo>
                    <a:pt x="14292" y="763"/>
                  </a:lnTo>
                  <a:lnTo>
                    <a:pt x="14399" y="763"/>
                  </a:lnTo>
                  <a:lnTo>
                    <a:pt x="14470" y="763"/>
                  </a:lnTo>
                  <a:lnTo>
                    <a:pt x="14577" y="763"/>
                  </a:lnTo>
                  <a:lnTo>
                    <a:pt x="14647" y="763"/>
                  </a:lnTo>
                  <a:lnTo>
                    <a:pt x="14753" y="763"/>
                  </a:lnTo>
                  <a:lnTo>
                    <a:pt x="14825" y="763"/>
                  </a:lnTo>
                  <a:lnTo>
                    <a:pt x="14896" y="763"/>
                  </a:lnTo>
                  <a:lnTo>
                    <a:pt x="15002" y="763"/>
                  </a:lnTo>
                  <a:lnTo>
                    <a:pt x="15073" y="763"/>
                  </a:lnTo>
                  <a:lnTo>
                    <a:pt x="15179" y="763"/>
                  </a:lnTo>
                  <a:lnTo>
                    <a:pt x="15251" y="763"/>
                  </a:lnTo>
                  <a:lnTo>
                    <a:pt x="15321" y="763"/>
                  </a:lnTo>
                  <a:lnTo>
                    <a:pt x="15428" y="763"/>
                  </a:lnTo>
                  <a:lnTo>
                    <a:pt x="15499" y="763"/>
                  </a:lnTo>
                  <a:lnTo>
                    <a:pt x="15604" y="763"/>
                  </a:lnTo>
                  <a:lnTo>
                    <a:pt x="15676" y="763"/>
                  </a:lnTo>
                  <a:lnTo>
                    <a:pt x="15782" y="763"/>
                  </a:lnTo>
                  <a:lnTo>
                    <a:pt x="15854" y="763"/>
                  </a:lnTo>
                  <a:lnTo>
                    <a:pt x="15924" y="763"/>
                  </a:lnTo>
                  <a:lnTo>
                    <a:pt x="16031" y="763"/>
                  </a:lnTo>
                  <a:lnTo>
                    <a:pt x="16102" y="763"/>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sp>
          <p:nvSpPr>
            <p:cNvPr id="145" name="Freeform 354"/>
            <p:cNvSpPr>
              <a:spLocks/>
            </p:cNvSpPr>
            <p:nvPr/>
          </p:nvSpPr>
          <p:spPr bwMode="auto">
            <a:xfrm>
              <a:off x="4947434" y="1572836"/>
              <a:ext cx="3977624" cy="316155"/>
            </a:xfrm>
            <a:custGeom>
              <a:avLst/>
              <a:gdLst>
                <a:gd name="T0" fmla="*/ 2147483647 w 16102"/>
                <a:gd name="T1" fmla="*/ 2147483647 h 1282"/>
                <a:gd name="T2" fmla="*/ 2147483647 w 16102"/>
                <a:gd name="T3" fmla="*/ 2147483647 h 1282"/>
                <a:gd name="T4" fmla="*/ 2147483647 w 16102"/>
                <a:gd name="T5" fmla="*/ 2147483647 h 1282"/>
                <a:gd name="T6" fmla="*/ 2147483647 w 16102"/>
                <a:gd name="T7" fmla="*/ 2147483647 h 1282"/>
                <a:gd name="T8" fmla="*/ 2147483647 w 16102"/>
                <a:gd name="T9" fmla="*/ 2147483647 h 1282"/>
                <a:gd name="T10" fmla="*/ 2147483647 w 16102"/>
                <a:gd name="T11" fmla="*/ 2147483647 h 1282"/>
                <a:gd name="T12" fmla="*/ 2147483647 w 16102"/>
                <a:gd name="T13" fmla="*/ 2147483647 h 1282"/>
                <a:gd name="T14" fmla="*/ 2147483647 w 16102"/>
                <a:gd name="T15" fmla="*/ 2147483647 h 1282"/>
                <a:gd name="T16" fmla="*/ 2147483647 w 16102"/>
                <a:gd name="T17" fmla="*/ 2147483647 h 1282"/>
                <a:gd name="T18" fmla="*/ 2147483647 w 16102"/>
                <a:gd name="T19" fmla="*/ 2147483647 h 1282"/>
                <a:gd name="T20" fmla="*/ 2147483647 w 16102"/>
                <a:gd name="T21" fmla="*/ 2147483647 h 1282"/>
                <a:gd name="T22" fmla="*/ 2147483647 w 16102"/>
                <a:gd name="T23" fmla="*/ 2147483647 h 1282"/>
                <a:gd name="T24" fmla="*/ 2147483647 w 16102"/>
                <a:gd name="T25" fmla="*/ 2147483647 h 1282"/>
                <a:gd name="T26" fmla="*/ 2147483647 w 16102"/>
                <a:gd name="T27" fmla="*/ 2147483647 h 1282"/>
                <a:gd name="T28" fmla="*/ 2147483647 w 16102"/>
                <a:gd name="T29" fmla="*/ 2147483647 h 1282"/>
                <a:gd name="T30" fmla="*/ 2147483647 w 16102"/>
                <a:gd name="T31" fmla="*/ 2147483647 h 1282"/>
                <a:gd name="T32" fmla="*/ 2147483647 w 16102"/>
                <a:gd name="T33" fmla="*/ 2147483647 h 1282"/>
                <a:gd name="T34" fmla="*/ 2147483647 w 16102"/>
                <a:gd name="T35" fmla="*/ 2147483647 h 1282"/>
                <a:gd name="T36" fmla="*/ 2147483647 w 16102"/>
                <a:gd name="T37" fmla="*/ 2147483647 h 1282"/>
                <a:gd name="T38" fmla="*/ 2147483647 w 16102"/>
                <a:gd name="T39" fmla="*/ 2147483647 h 1282"/>
                <a:gd name="T40" fmla="*/ 2147483647 w 16102"/>
                <a:gd name="T41" fmla="*/ 2147483647 h 1282"/>
                <a:gd name="T42" fmla="*/ 2147483647 w 16102"/>
                <a:gd name="T43" fmla="*/ 2147483647 h 1282"/>
                <a:gd name="T44" fmla="*/ 2147483647 w 16102"/>
                <a:gd name="T45" fmla="*/ 2147483647 h 1282"/>
                <a:gd name="T46" fmla="*/ 2147483647 w 16102"/>
                <a:gd name="T47" fmla="*/ 2147483647 h 1282"/>
                <a:gd name="T48" fmla="*/ 2147483647 w 16102"/>
                <a:gd name="T49" fmla="*/ 2147483647 h 1282"/>
                <a:gd name="T50" fmla="*/ 2147483647 w 16102"/>
                <a:gd name="T51" fmla="*/ 2147483647 h 1282"/>
                <a:gd name="T52" fmla="*/ 2147483647 w 16102"/>
                <a:gd name="T53" fmla="*/ 2147483647 h 1282"/>
                <a:gd name="T54" fmla="*/ 2147483647 w 16102"/>
                <a:gd name="T55" fmla="*/ 2147483647 h 1282"/>
                <a:gd name="T56" fmla="*/ 2147483647 w 16102"/>
                <a:gd name="T57" fmla="*/ 2147483647 h 1282"/>
                <a:gd name="T58" fmla="*/ 2147483647 w 16102"/>
                <a:gd name="T59" fmla="*/ 2147483647 h 1282"/>
                <a:gd name="T60" fmla="*/ 2147483647 w 16102"/>
                <a:gd name="T61" fmla="*/ 2147483647 h 1282"/>
                <a:gd name="T62" fmla="*/ 2147483647 w 16102"/>
                <a:gd name="T63" fmla="*/ 2147483647 h 1282"/>
                <a:gd name="T64" fmla="*/ 2147483647 w 16102"/>
                <a:gd name="T65" fmla="*/ 2147483647 h 1282"/>
                <a:gd name="T66" fmla="*/ 2147483647 w 16102"/>
                <a:gd name="T67" fmla="*/ 2147483647 h 1282"/>
                <a:gd name="T68" fmla="*/ 2147483647 w 16102"/>
                <a:gd name="T69" fmla="*/ 2147483647 h 1282"/>
                <a:gd name="T70" fmla="*/ 2147483647 w 16102"/>
                <a:gd name="T71" fmla="*/ 2147483647 h 1282"/>
                <a:gd name="T72" fmla="*/ 2147483647 w 16102"/>
                <a:gd name="T73" fmla="*/ 0 h 1282"/>
                <a:gd name="T74" fmla="*/ 2147483647 w 16102"/>
                <a:gd name="T75" fmla="*/ 0 h 1282"/>
                <a:gd name="T76" fmla="*/ 2147483647 w 16102"/>
                <a:gd name="T77" fmla="*/ 0 h 1282"/>
                <a:gd name="T78" fmla="*/ 2147483647 w 16102"/>
                <a:gd name="T79" fmla="*/ 2147483647 h 1282"/>
                <a:gd name="T80" fmla="*/ 2147483647 w 16102"/>
                <a:gd name="T81" fmla="*/ 2147483647 h 1282"/>
                <a:gd name="T82" fmla="*/ 2147483647 w 16102"/>
                <a:gd name="T83" fmla="*/ 2147483647 h 1282"/>
                <a:gd name="T84" fmla="*/ 2147483647 w 16102"/>
                <a:gd name="T85" fmla="*/ 2147483647 h 1282"/>
                <a:gd name="T86" fmla="*/ 2147483647 w 16102"/>
                <a:gd name="T87" fmla="*/ 2147483647 h 1282"/>
                <a:gd name="T88" fmla="*/ 2147483647 w 16102"/>
                <a:gd name="T89" fmla="*/ 2147483647 h 1282"/>
                <a:gd name="T90" fmla="*/ 2147483647 w 16102"/>
                <a:gd name="T91" fmla="*/ 2147483647 h 1282"/>
                <a:gd name="T92" fmla="*/ 2147483647 w 16102"/>
                <a:gd name="T93" fmla="*/ 2147483647 h 1282"/>
                <a:gd name="T94" fmla="*/ 2147483647 w 16102"/>
                <a:gd name="T95" fmla="*/ 2147483647 h 1282"/>
                <a:gd name="T96" fmla="*/ 2147483647 w 16102"/>
                <a:gd name="T97" fmla="*/ 2147483647 h 1282"/>
                <a:gd name="T98" fmla="*/ 2147483647 w 16102"/>
                <a:gd name="T99" fmla="*/ 2147483647 h 1282"/>
                <a:gd name="T100" fmla="*/ 2147483647 w 16102"/>
                <a:gd name="T101" fmla="*/ 2147483647 h 1282"/>
                <a:gd name="T102" fmla="*/ 2147483647 w 16102"/>
                <a:gd name="T103" fmla="*/ 2147483647 h 1282"/>
                <a:gd name="T104" fmla="*/ 2147483647 w 16102"/>
                <a:gd name="T105" fmla="*/ 2147483647 h 1282"/>
                <a:gd name="T106" fmla="*/ 2147483647 w 16102"/>
                <a:gd name="T107" fmla="*/ 2147483647 h 1282"/>
                <a:gd name="T108" fmla="*/ 2147483647 w 16102"/>
                <a:gd name="T109" fmla="*/ 2147483647 h 1282"/>
                <a:gd name="T110" fmla="*/ 2147483647 w 16102"/>
                <a:gd name="T111" fmla="*/ 2147483647 h 1282"/>
                <a:gd name="T112" fmla="*/ 2147483647 w 16102"/>
                <a:gd name="T113" fmla="*/ 2147483647 h 1282"/>
                <a:gd name="T114" fmla="*/ 2147483647 w 16102"/>
                <a:gd name="T115" fmla="*/ 2147483647 h 1282"/>
                <a:gd name="T116" fmla="*/ 2147483647 w 16102"/>
                <a:gd name="T117" fmla="*/ 2147483647 h 1282"/>
                <a:gd name="T118" fmla="*/ 2147483647 w 16102"/>
                <a:gd name="T119" fmla="*/ 2147483647 h 1282"/>
                <a:gd name="T120" fmla="*/ 2147483647 w 16102"/>
                <a:gd name="T121" fmla="*/ 2147483647 h 1282"/>
                <a:gd name="T122" fmla="*/ 2147483647 w 16102"/>
                <a:gd name="T123" fmla="*/ 2147483647 h 12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02"/>
                <a:gd name="T187" fmla="*/ 0 h 1282"/>
                <a:gd name="T188" fmla="*/ 16102 w 16102"/>
                <a:gd name="T189" fmla="*/ 1282 h 12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02" h="1282">
                  <a:moveTo>
                    <a:pt x="0" y="710"/>
                  </a:moveTo>
                  <a:lnTo>
                    <a:pt x="70" y="682"/>
                  </a:lnTo>
                  <a:lnTo>
                    <a:pt x="177" y="627"/>
                  </a:lnTo>
                  <a:lnTo>
                    <a:pt x="248" y="573"/>
                  </a:lnTo>
                  <a:lnTo>
                    <a:pt x="318" y="545"/>
                  </a:lnTo>
                  <a:lnTo>
                    <a:pt x="425" y="491"/>
                  </a:lnTo>
                  <a:lnTo>
                    <a:pt x="496" y="464"/>
                  </a:lnTo>
                  <a:lnTo>
                    <a:pt x="603" y="409"/>
                  </a:lnTo>
                  <a:lnTo>
                    <a:pt x="673" y="382"/>
                  </a:lnTo>
                  <a:lnTo>
                    <a:pt x="779" y="355"/>
                  </a:lnTo>
                  <a:lnTo>
                    <a:pt x="851" y="327"/>
                  </a:lnTo>
                  <a:lnTo>
                    <a:pt x="957" y="300"/>
                  </a:lnTo>
                  <a:lnTo>
                    <a:pt x="1028" y="273"/>
                  </a:lnTo>
                  <a:lnTo>
                    <a:pt x="1099" y="246"/>
                  </a:lnTo>
                  <a:lnTo>
                    <a:pt x="1205" y="218"/>
                  </a:lnTo>
                  <a:lnTo>
                    <a:pt x="1276" y="218"/>
                  </a:lnTo>
                  <a:lnTo>
                    <a:pt x="1382" y="218"/>
                  </a:lnTo>
                  <a:lnTo>
                    <a:pt x="1454" y="218"/>
                  </a:lnTo>
                  <a:lnTo>
                    <a:pt x="1524" y="218"/>
                  </a:lnTo>
                  <a:lnTo>
                    <a:pt x="1631" y="218"/>
                  </a:lnTo>
                  <a:lnTo>
                    <a:pt x="1702" y="218"/>
                  </a:lnTo>
                  <a:lnTo>
                    <a:pt x="1808" y="218"/>
                  </a:lnTo>
                  <a:lnTo>
                    <a:pt x="1879" y="246"/>
                  </a:lnTo>
                  <a:lnTo>
                    <a:pt x="1985" y="273"/>
                  </a:lnTo>
                  <a:lnTo>
                    <a:pt x="2057" y="300"/>
                  </a:lnTo>
                  <a:lnTo>
                    <a:pt x="2127" y="327"/>
                  </a:lnTo>
                  <a:lnTo>
                    <a:pt x="2233" y="327"/>
                  </a:lnTo>
                  <a:lnTo>
                    <a:pt x="2305" y="382"/>
                  </a:lnTo>
                  <a:lnTo>
                    <a:pt x="2411" y="409"/>
                  </a:lnTo>
                  <a:lnTo>
                    <a:pt x="2482" y="436"/>
                  </a:lnTo>
                  <a:lnTo>
                    <a:pt x="2588" y="491"/>
                  </a:lnTo>
                  <a:lnTo>
                    <a:pt x="2659" y="518"/>
                  </a:lnTo>
                  <a:lnTo>
                    <a:pt x="2766" y="545"/>
                  </a:lnTo>
                  <a:lnTo>
                    <a:pt x="2836" y="600"/>
                  </a:lnTo>
                  <a:lnTo>
                    <a:pt x="2908" y="654"/>
                  </a:lnTo>
                  <a:lnTo>
                    <a:pt x="3014" y="682"/>
                  </a:lnTo>
                  <a:lnTo>
                    <a:pt x="3084" y="736"/>
                  </a:lnTo>
                  <a:lnTo>
                    <a:pt x="3191" y="764"/>
                  </a:lnTo>
                  <a:lnTo>
                    <a:pt x="3262" y="819"/>
                  </a:lnTo>
                  <a:lnTo>
                    <a:pt x="3334" y="845"/>
                  </a:lnTo>
                  <a:lnTo>
                    <a:pt x="3439" y="900"/>
                  </a:lnTo>
                  <a:lnTo>
                    <a:pt x="3511" y="928"/>
                  </a:lnTo>
                  <a:lnTo>
                    <a:pt x="3617" y="982"/>
                  </a:lnTo>
                  <a:lnTo>
                    <a:pt x="3687" y="1009"/>
                  </a:lnTo>
                  <a:lnTo>
                    <a:pt x="3794" y="1037"/>
                  </a:lnTo>
                  <a:lnTo>
                    <a:pt x="3865" y="1091"/>
                  </a:lnTo>
                  <a:lnTo>
                    <a:pt x="3937" y="1118"/>
                  </a:lnTo>
                  <a:lnTo>
                    <a:pt x="4042" y="1146"/>
                  </a:lnTo>
                  <a:lnTo>
                    <a:pt x="4113" y="1172"/>
                  </a:lnTo>
                  <a:lnTo>
                    <a:pt x="4220" y="1200"/>
                  </a:lnTo>
                  <a:lnTo>
                    <a:pt x="4291" y="1228"/>
                  </a:lnTo>
                  <a:lnTo>
                    <a:pt x="4398" y="1228"/>
                  </a:lnTo>
                  <a:lnTo>
                    <a:pt x="4468" y="1255"/>
                  </a:lnTo>
                  <a:lnTo>
                    <a:pt x="4575" y="1255"/>
                  </a:lnTo>
                  <a:lnTo>
                    <a:pt x="4646" y="1282"/>
                  </a:lnTo>
                  <a:lnTo>
                    <a:pt x="4716" y="1282"/>
                  </a:lnTo>
                  <a:lnTo>
                    <a:pt x="4823" y="1282"/>
                  </a:lnTo>
                  <a:lnTo>
                    <a:pt x="4894" y="1282"/>
                  </a:lnTo>
                  <a:lnTo>
                    <a:pt x="5001" y="1282"/>
                  </a:lnTo>
                  <a:lnTo>
                    <a:pt x="5071" y="1282"/>
                  </a:lnTo>
                  <a:lnTo>
                    <a:pt x="5142" y="1282"/>
                  </a:lnTo>
                  <a:lnTo>
                    <a:pt x="5249" y="1255"/>
                  </a:lnTo>
                  <a:lnTo>
                    <a:pt x="5319" y="1255"/>
                  </a:lnTo>
                  <a:lnTo>
                    <a:pt x="5426" y="1228"/>
                  </a:lnTo>
                  <a:lnTo>
                    <a:pt x="5497" y="1200"/>
                  </a:lnTo>
                  <a:lnTo>
                    <a:pt x="5604" y="1200"/>
                  </a:lnTo>
                  <a:lnTo>
                    <a:pt x="5674" y="1172"/>
                  </a:lnTo>
                  <a:lnTo>
                    <a:pt x="5745" y="1146"/>
                  </a:lnTo>
                  <a:lnTo>
                    <a:pt x="5852" y="1118"/>
                  </a:lnTo>
                  <a:lnTo>
                    <a:pt x="5922" y="1091"/>
                  </a:lnTo>
                  <a:lnTo>
                    <a:pt x="6029" y="1063"/>
                  </a:lnTo>
                  <a:lnTo>
                    <a:pt x="6100" y="1037"/>
                  </a:lnTo>
                  <a:lnTo>
                    <a:pt x="6206" y="982"/>
                  </a:lnTo>
                  <a:lnTo>
                    <a:pt x="6277" y="954"/>
                  </a:lnTo>
                  <a:lnTo>
                    <a:pt x="6383" y="928"/>
                  </a:lnTo>
                  <a:lnTo>
                    <a:pt x="6455" y="900"/>
                  </a:lnTo>
                  <a:lnTo>
                    <a:pt x="6525" y="845"/>
                  </a:lnTo>
                  <a:lnTo>
                    <a:pt x="6631" y="819"/>
                  </a:lnTo>
                  <a:lnTo>
                    <a:pt x="6703" y="791"/>
                  </a:lnTo>
                  <a:lnTo>
                    <a:pt x="6809" y="736"/>
                  </a:lnTo>
                  <a:lnTo>
                    <a:pt x="6880" y="710"/>
                  </a:lnTo>
                  <a:lnTo>
                    <a:pt x="6951" y="654"/>
                  </a:lnTo>
                  <a:lnTo>
                    <a:pt x="7058" y="627"/>
                  </a:lnTo>
                  <a:lnTo>
                    <a:pt x="7128" y="600"/>
                  </a:lnTo>
                  <a:lnTo>
                    <a:pt x="7234" y="545"/>
                  </a:lnTo>
                  <a:lnTo>
                    <a:pt x="7306" y="518"/>
                  </a:lnTo>
                  <a:lnTo>
                    <a:pt x="7412" y="491"/>
                  </a:lnTo>
                  <a:lnTo>
                    <a:pt x="7483" y="436"/>
                  </a:lnTo>
                  <a:lnTo>
                    <a:pt x="7554" y="409"/>
                  </a:lnTo>
                  <a:lnTo>
                    <a:pt x="7660" y="382"/>
                  </a:lnTo>
                  <a:lnTo>
                    <a:pt x="7731" y="355"/>
                  </a:lnTo>
                  <a:lnTo>
                    <a:pt x="7837" y="327"/>
                  </a:lnTo>
                  <a:lnTo>
                    <a:pt x="7909" y="300"/>
                  </a:lnTo>
                  <a:lnTo>
                    <a:pt x="8015" y="273"/>
                  </a:lnTo>
                  <a:lnTo>
                    <a:pt x="8085" y="246"/>
                  </a:lnTo>
                  <a:lnTo>
                    <a:pt x="8192" y="218"/>
                  </a:lnTo>
                  <a:lnTo>
                    <a:pt x="8263" y="190"/>
                  </a:lnTo>
                  <a:lnTo>
                    <a:pt x="8335" y="164"/>
                  </a:lnTo>
                  <a:lnTo>
                    <a:pt x="8440" y="136"/>
                  </a:lnTo>
                  <a:lnTo>
                    <a:pt x="8512" y="109"/>
                  </a:lnTo>
                  <a:lnTo>
                    <a:pt x="8618" y="109"/>
                  </a:lnTo>
                  <a:lnTo>
                    <a:pt x="8688" y="81"/>
                  </a:lnTo>
                  <a:lnTo>
                    <a:pt x="8760" y="81"/>
                  </a:lnTo>
                  <a:lnTo>
                    <a:pt x="8866" y="55"/>
                  </a:lnTo>
                  <a:lnTo>
                    <a:pt x="8938" y="55"/>
                  </a:lnTo>
                  <a:lnTo>
                    <a:pt x="9043" y="27"/>
                  </a:lnTo>
                  <a:lnTo>
                    <a:pt x="9114" y="27"/>
                  </a:lnTo>
                  <a:lnTo>
                    <a:pt x="9221" y="27"/>
                  </a:lnTo>
                  <a:lnTo>
                    <a:pt x="9292" y="0"/>
                  </a:lnTo>
                  <a:lnTo>
                    <a:pt x="9363" y="0"/>
                  </a:lnTo>
                  <a:lnTo>
                    <a:pt x="9469" y="0"/>
                  </a:lnTo>
                  <a:lnTo>
                    <a:pt x="9540" y="0"/>
                  </a:lnTo>
                  <a:lnTo>
                    <a:pt x="9647" y="0"/>
                  </a:lnTo>
                  <a:lnTo>
                    <a:pt x="9717" y="0"/>
                  </a:lnTo>
                  <a:lnTo>
                    <a:pt x="9824" y="0"/>
                  </a:lnTo>
                  <a:lnTo>
                    <a:pt x="9895" y="0"/>
                  </a:lnTo>
                  <a:lnTo>
                    <a:pt x="10002" y="0"/>
                  </a:lnTo>
                  <a:lnTo>
                    <a:pt x="10072" y="0"/>
                  </a:lnTo>
                  <a:lnTo>
                    <a:pt x="10143" y="27"/>
                  </a:lnTo>
                  <a:lnTo>
                    <a:pt x="10250" y="27"/>
                  </a:lnTo>
                  <a:lnTo>
                    <a:pt x="10320" y="27"/>
                  </a:lnTo>
                  <a:lnTo>
                    <a:pt x="10427" y="27"/>
                  </a:lnTo>
                  <a:lnTo>
                    <a:pt x="10498" y="55"/>
                  </a:lnTo>
                  <a:lnTo>
                    <a:pt x="10568" y="55"/>
                  </a:lnTo>
                  <a:lnTo>
                    <a:pt x="10675" y="55"/>
                  </a:lnTo>
                  <a:lnTo>
                    <a:pt x="10746" y="81"/>
                  </a:lnTo>
                  <a:lnTo>
                    <a:pt x="10853" y="81"/>
                  </a:lnTo>
                  <a:lnTo>
                    <a:pt x="10923" y="81"/>
                  </a:lnTo>
                  <a:lnTo>
                    <a:pt x="11030" y="109"/>
                  </a:lnTo>
                  <a:lnTo>
                    <a:pt x="11101" y="109"/>
                  </a:lnTo>
                  <a:lnTo>
                    <a:pt x="11171" y="136"/>
                  </a:lnTo>
                  <a:lnTo>
                    <a:pt x="11278" y="136"/>
                  </a:lnTo>
                  <a:lnTo>
                    <a:pt x="11349" y="164"/>
                  </a:lnTo>
                  <a:lnTo>
                    <a:pt x="11456" y="164"/>
                  </a:lnTo>
                  <a:lnTo>
                    <a:pt x="11526" y="190"/>
                  </a:lnTo>
                  <a:lnTo>
                    <a:pt x="11632" y="190"/>
                  </a:lnTo>
                  <a:lnTo>
                    <a:pt x="11704" y="218"/>
                  </a:lnTo>
                  <a:lnTo>
                    <a:pt x="11774" y="218"/>
                  </a:lnTo>
                  <a:lnTo>
                    <a:pt x="11881" y="246"/>
                  </a:lnTo>
                  <a:lnTo>
                    <a:pt x="11952" y="246"/>
                  </a:lnTo>
                  <a:lnTo>
                    <a:pt x="12058" y="273"/>
                  </a:lnTo>
                  <a:lnTo>
                    <a:pt x="12129" y="273"/>
                  </a:lnTo>
                  <a:lnTo>
                    <a:pt x="12235" y="300"/>
                  </a:lnTo>
                  <a:lnTo>
                    <a:pt x="12307" y="327"/>
                  </a:lnTo>
                  <a:lnTo>
                    <a:pt x="12377" y="327"/>
                  </a:lnTo>
                  <a:lnTo>
                    <a:pt x="12484" y="327"/>
                  </a:lnTo>
                  <a:lnTo>
                    <a:pt x="12555" y="355"/>
                  </a:lnTo>
                  <a:lnTo>
                    <a:pt x="12661" y="355"/>
                  </a:lnTo>
                  <a:lnTo>
                    <a:pt x="12732" y="382"/>
                  </a:lnTo>
                  <a:lnTo>
                    <a:pt x="12838" y="382"/>
                  </a:lnTo>
                  <a:lnTo>
                    <a:pt x="12910" y="409"/>
                  </a:lnTo>
                  <a:lnTo>
                    <a:pt x="12980" y="409"/>
                  </a:lnTo>
                  <a:lnTo>
                    <a:pt x="13086" y="436"/>
                  </a:lnTo>
                  <a:lnTo>
                    <a:pt x="13158" y="436"/>
                  </a:lnTo>
                  <a:lnTo>
                    <a:pt x="13264" y="436"/>
                  </a:lnTo>
                  <a:lnTo>
                    <a:pt x="13335" y="464"/>
                  </a:lnTo>
                  <a:lnTo>
                    <a:pt x="13441" y="464"/>
                  </a:lnTo>
                  <a:lnTo>
                    <a:pt x="13512" y="491"/>
                  </a:lnTo>
                  <a:lnTo>
                    <a:pt x="13584" y="491"/>
                  </a:lnTo>
                  <a:lnTo>
                    <a:pt x="13689" y="491"/>
                  </a:lnTo>
                  <a:lnTo>
                    <a:pt x="13761" y="518"/>
                  </a:lnTo>
                  <a:lnTo>
                    <a:pt x="13867" y="518"/>
                  </a:lnTo>
                  <a:lnTo>
                    <a:pt x="13939" y="518"/>
                  </a:lnTo>
                  <a:lnTo>
                    <a:pt x="14044" y="545"/>
                  </a:lnTo>
                  <a:lnTo>
                    <a:pt x="14115" y="545"/>
                  </a:lnTo>
                  <a:lnTo>
                    <a:pt x="14187" y="545"/>
                  </a:lnTo>
                  <a:lnTo>
                    <a:pt x="14292" y="573"/>
                  </a:lnTo>
                  <a:lnTo>
                    <a:pt x="14364" y="573"/>
                  </a:lnTo>
                  <a:lnTo>
                    <a:pt x="14470" y="573"/>
                  </a:lnTo>
                  <a:lnTo>
                    <a:pt x="14541" y="573"/>
                  </a:lnTo>
                  <a:lnTo>
                    <a:pt x="14647" y="600"/>
                  </a:lnTo>
                  <a:lnTo>
                    <a:pt x="14718" y="600"/>
                  </a:lnTo>
                  <a:lnTo>
                    <a:pt x="14790" y="600"/>
                  </a:lnTo>
                  <a:lnTo>
                    <a:pt x="14896" y="600"/>
                  </a:lnTo>
                  <a:lnTo>
                    <a:pt x="14966" y="627"/>
                  </a:lnTo>
                  <a:lnTo>
                    <a:pt x="15073" y="627"/>
                  </a:lnTo>
                  <a:lnTo>
                    <a:pt x="15144" y="627"/>
                  </a:lnTo>
                  <a:lnTo>
                    <a:pt x="15251" y="627"/>
                  </a:lnTo>
                  <a:lnTo>
                    <a:pt x="15321" y="627"/>
                  </a:lnTo>
                  <a:lnTo>
                    <a:pt x="15392" y="654"/>
                  </a:lnTo>
                  <a:lnTo>
                    <a:pt x="15499" y="654"/>
                  </a:lnTo>
                  <a:lnTo>
                    <a:pt x="15569" y="654"/>
                  </a:lnTo>
                  <a:lnTo>
                    <a:pt x="15676" y="654"/>
                  </a:lnTo>
                  <a:lnTo>
                    <a:pt x="15747" y="654"/>
                  </a:lnTo>
                  <a:lnTo>
                    <a:pt x="15854" y="654"/>
                  </a:lnTo>
                  <a:lnTo>
                    <a:pt x="15924" y="654"/>
                  </a:lnTo>
                  <a:lnTo>
                    <a:pt x="15995" y="682"/>
                  </a:lnTo>
                  <a:lnTo>
                    <a:pt x="16102" y="682"/>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sp>
          <p:nvSpPr>
            <p:cNvPr id="146" name="Freeform 355"/>
            <p:cNvSpPr>
              <a:spLocks/>
            </p:cNvSpPr>
            <p:nvPr/>
          </p:nvSpPr>
          <p:spPr bwMode="auto">
            <a:xfrm>
              <a:off x="4955338" y="1047228"/>
              <a:ext cx="3969720" cy="304299"/>
            </a:xfrm>
            <a:custGeom>
              <a:avLst/>
              <a:gdLst>
                <a:gd name="T0" fmla="*/ 2147483647 w 16067"/>
                <a:gd name="T1" fmla="*/ 2147483647 h 1227"/>
                <a:gd name="T2" fmla="*/ 2147483647 w 16067"/>
                <a:gd name="T3" fmla="*/ 2147483647 h 1227"/>
                <a:gd name="T4" fmla="*/ 2147483647 w 16067"/>
                <a:gd name="T5" fmla="*/ 2147483647 h 1227"/>
                <a:gd name="T6" fmla="*/ 2147483647 w 16067"/>
                <a:gd name="T7" fmla="*/ 2147483647 h 1227"/>
                <a:gd name="T8" fmla="*/ 2147483647 w 16067"/>
                <a:gd name="T9" fmla="*/ 2147483647 h 1227"/>
                <a:gd name="T10" fmla="*/ 2147483647 w 16067"/>
                <a:gd name="T11" fmla="*/ 2147483647 h 1227"/>
                <a:gd name="T12" fmla="*/ 2147483647 w 16067"/>
                <a:gd name="T13" fmla="*/ 2147483647 h 1227"/>
                <a:gd name="T14" fmla="*/ 2147483647 w 16067"/>
                <a:gd name="T15" fmla="*/ 2147483647 h 1227"/>
                <a:gd name="T16" fmla="*/ 2147483647 w 16067"/>
                <a:gd name="T17" fmla="*/ 2147483647 h 1227"/>
                <a:gd name="T18" fmla="*/ 2147483647 w 16067"/>
                <a:gd name="T19" fmla="*/ 2147483647 h 1227"/>
                <a:gd name="T20" fmla="*/ 2147483647 w 16067"/>
                <a:gd name="T21" fmla="*/ 2147483647 h 1227"/>
                <a:gd name="T22" fmla="*/ 2147483647 w 16067"/>
                <a:gd name="T23" fmla="*/ 2147483647 h 1227"/>
                <a:gd name="T24" fmla="*/ 2147483647 w 16067"/>
                <a:gd name="T25" fmla="*/ 2147483647 h 1227"/>
                <a:gd name="T26" fmla="*/ 2147483647 w 16067"/>
                <a:gd name="T27" fmla="*/ 2147483647 h 1227"/>
                <a:gd name="T28" fmla="*/ 2147483647 w 16067"/>
                <a:gd name="T29" fmla="*/ 2147483647 h 1227"/>
                <a:gd name="T30" fmla="*/ 2147483647 w 16067"/>
                <a:gd name="T31" fmla="*/ 2147483647 h 1227"/>
                <a:gd name="T32" fmla="*/ 2147483647 w 16067"/>
                <a:gd name="T33" fmla="*/ 2147483647 h 1227"/>
                <a:gd name="T34" fmla="*/ 2147483647 w 16067"/>
                <a:gd name="T35" fmla="*/ 2147483647 h 1227"/>
                <a:gd name="T36" fmla="*/ 2147483647 w 16067"/>
                <a:gd name="T37" fmla="*/ 2147483647 h 1227"/>
                <a:gd name="T38" fmla="*/ 2147483647 w 16067"/>
                <a:gd name="T39" fmla="*/ 2147483647 h 1227"/>
                <a:gd name="T40" fmla="*/ 2147483647 w 16067"/>
                <a:gd name="T41" fmla="*/ 2147483647 h 1227"/>
                <a:gd name="T42" fmla="*/ 2147483647 w 16067"/>
                <a:gd name="T43" fmla="*/ 2147483647 h 1227"/>
                <a:gd name="T44" fmla="*/ 2147483647 w 16067"/>
                <a:gd name="T45" fmla="*/ 2147483647 h 1227"/>
                <a:gd name="T46" fmla="*/ 2147483647 w 16067"/>
                <a:gd name="T47" fmla="*/ 2147483647 h 1227"/>
                <a:gd name="T48" fmla="*/ 2147483647 w 16067"/>
                <a:gd name="T49" fmla="*/ 2147483647 h 1227"/>
                <a:gd name="T50" fmla="*/ 2147483647 w 16067"/>
                <a:gd name="T51" fmla="*/ 2147483647 h 1227"/>
                <a:gd name="T52" fmla="*/ 2147483647 w 16067"/>
                <a:gd name="T53" fmla="*/ 2147483647 h 1227"/>
                <a:gd name="T54" fmla="*/ 2147483647 w 16067"/>
                <a:gd name="T55" fmla="*/ 2147483647 h 1227"/>
                <a:gd name="T56" fmla="*/ 2147483647 w 16067"/>
                <a:gd name="T57" fmla="*/ 2147483647 h 1227"/>
                <a:gd name="T58" fmla="*/ 2147483647 w 16067"/>
                <a:gd name="T59" fmla="*/ 2147483647 h 1227"/>
                <a:gd name="T60" fmla="*/ 2147483647 w 16067"/>
                <a:gd name="T61" fmla="*/ 2147483647 h 1227"/>
                <a:gd name="T62" fmla="*/ 2147483647 w 16067"/>
                <a:gd name="T63" fmla="*/ 2147483647 h 1227"/>
                <a:gd name="T64" fmla="*/ 2147483647 w 16067"/>
                <a:gd name="T65" fmla="*/ 2147483647 h 1227"/>
                <a:gd name="T66" fmla="*/ 2147483647 w 16067"/>
                <a:gd name="T67" fmla="*/ 2147483647 h 1227"/>
                <a:gd name="T68" fmla="*/ 2147483647 w 16067"/>
                <a:gd name="T69" fmla="*/ 2147483647 h 1227"/>
                <a:gd name="T70" fmla="*/ 2147483647 w 16067"/>
                <a:gd name="T71" fmla="*/ 2147483647 h 1227"/>
                <a:gd name="T72" fmla="*/ 2147483647 w 16067"/>
                <a:gd name="T73" fmla="*/ 2147483647 h 1227"/>
                <a:gd name="T74" fmla="*/ 2147483647 w 16067"/>
                <a:gd name="T75" fmla="*/ 2147483647 h 1227"/>
                <a:gd name="T76" fmla="*/ 2147483647 w 16067"/>
                <a:gd name="T77" fmla="*/ 2147483647 h 1227"/>
                <a:gd name="T78" fmla="*/ 2147483647 w 16067"/>
                <a:gd name="T79" fmla="*/ 2147483647 h 1227"/>
                <a:gd name="T80" fmla="*/ 2147483647 w 16067"/>
                <a:gd name="T81" fmla="*/ 2147483647 h 1227"/>
                <a:gd name="T82" fmla="*/ 2147483647 w 16067"/>
                <a:gd name="T83" fmla="*/ 2147483647 h 1227"/>
                <a:gd name="T84" fmla="*/ 2147483647 w 16067"/>
                <a:gd name="T85" fmla="*/ 2147483647 h 1227"/>
                <a:gd name="T86" fmla="*/ 2147483647 w 16067"/>
                <a:gd name="T87" fmla="*/ 2147483647 h 1227"/>
                <a:gd name="T88" fmla="*/ 2147483647 w 16067"/>
                <a:gd name="T89" fmla="*/ 2147483647 h 1227"/>
                <a:gd name="T90" fmla="*/ 2147483647 w 16067"/>
                <a:gd name="T91" fmla="*/ 2147483647 h 1227"/>
                <a:gd name="T92" fmla="*/ 2147483647 w 16067"/>
                <a:gd name="T93" fmla="*/ 2147483647 h 1227"/>
                <a:gd name="T94" fmla="*/ 2147483647 w 16067"/>
                <a:gd name="T95" fmla="*/ 0 h 1227"/>
                <a:gd name="T96" fmla="*/ 2147483647 w 16067"/>
                <a:gd name="T97" fmla="*/ 2147483647 h 1227"/>
                <a:gd name="T98" fmla="*/ 2147483647 w 16067"/>
                <a:gd name="T99" fmla="*/ 2147483647 h 1227"/>
                <a:gd name="T100" fmla="*/ 2147483647 w 16067"/>
                <a:gd name="T101" fmla="*/ 2147483647 h 1227"/>
                <a:gd name="T102" fmla="*/ 2147483647 w 16067"/>
                <a:gd name="T103" fmla="*/ 2147483647 h 1227"/>
                <a:gd name="T104" fmla="*/ 2147483647 w 16067"/>
                <a:gd name="T105" fmla="*/ 2147483647 h 1227"/>
                <a:gd name="T106" fmla="*/ 2147483647 w 16067"/>
                <a:gd name="T107" fmla="*/ 2147483647 h 1227"/>
                <a:gd name="T108" fmla="*/ 2147483647 w 16067"/>
                <a:gd name="T109" fmla="*/ 2147483647 h 1227"/>
                <a:gd name="T110" fmla="*/ 2147483647 w 16067"/>
                <a:gd name="T111" fmla="*/ 2147483647 h 1227"/>
                <a:gd name="T112" fmla="*/ 2147483647 w 16067"/>
                <a:gd name="T113" fmla="*/ 2147483647 h 1227"/>
                <a:gd name="T114" fmla="*/ 2147483647 w 16067"/>
                <a:gd name="T115" fmla="*/ 2147483647 h 1227"/>
                <a:gd name="T116" fmla="*/ 2147483647 w 16067"/>
                <a:gd name="T117" fmla="*/ 2147483647 h 1227"/>
                <a:gd name="T118" fmla="*/ 2147483647 w 16067"/>
                <a:gd name="T119" fmla="*/ 2147483647 h 1227"/>
                <a:gd name="T120" fmla="*/ 2147483647 w 16067"/>
                <a:gd name="T121" fmla="*/ 2147483647 h 1227"/>
                <a:gd name="T122" fmla="*/ 2147483647 w 16067"/>
                <a:gd name="T123" fmla="*/ 2147483647 h 1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67"/>
                <a:gd name="T187" fmla="*/ 0 h 1227"/>
                <a:gd name="T188" fmla="*/ 16067 w 16067"/>
                <a:gd name="T189" fmla="*/ 1227 h 12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67" h="1227">
                  <a:moveTo>
                    <a:pt x="0" y="736"/>
                  </a:moveTo>
                  <a:lnTo>
                    <a:pt x="106" y="763"/>
                  </a:lnTo>
                  <a:lnTo>
                    <a:pt x="177" y="817"/>
                  </a:lnTo>
                  <a:lnTo>
                    <a:pt x="283" y="873"/>
                  </a:lnTo>
                  <a:lnTo>
                    <a:pt x="355" y="900"/>
                  </a:lnTo>
                  <a:lnTo>
                    <a:pt x="425" y="954"/>
                  </a:lnTo>
                  <a:lnTo>
                    <a:pt x="531" y="982"/>
                  </a:lnTo>
                  <a:lnTo>
                    <a:pt x="603" y="1009"/>
                  </a:lnTo>
                  <a:lnTo>
                    <a:pt x="709" y="1036"/>
                  </a:lnTo>
                  <a:lnTo>
                    <a:pt x="780" y="1091"/>
                  </a:lnTo>
                  <a:lnTo>
                    <a:pt x="886" y="1091"/>
                  </a:lnTo>
                  <a:lnTo>
                    <a:pt x="957" y="1118"/>
                  </a:lnTo>
                  <a:lnTo>
                    <a:pt x="1064" y="1145"/>
                  </a:lnTo>
                  <a:lnTo>
                    <a:pt x="1134" y="1145"/>
                  </a:lnTo>
                  <a:lnTo>
                    <a:pt x="1206" y="1145"/>
                  </a:lnTo>
                  <a:lnTo>
                    <a:pt x="1312" y="1145"/>
                  </a:lnTo>
                  <a:lnTo>
                    <a:pt x="1384" y="1145"/>
                  </a:lnTo>
                  <a:lnTo>
                    <a:pt x="1489" y="1145"/>
                  </a:lnTo>
                  <a:lnTo>
                    <a:pt x="1560" y="1145"/>
                  </a:lnTo>
                  <a:lnTo>
                    <a:pt x="1632" y="1118"/>
                  </a:lnTo>
                  <a:lnTo>
                    <a:pt x="1737" y="1091"/>
                  </a:lnTo>
                  <a:lnTo>
                    <a:pt x="1809" y="1063"/>
                  </a:lnTo>
                  <a:lnTo>
                    <a:pt x="1915" y="1036"/>
                  </a:lnTo>
                  <a:lnTo>
                    <a:pt x="1986" y="1009"/>
                  </a:lnTo>
                  <a:lnTo>
                    <a:pt x="2092" y="982"/>
                  </a:lnTo>
                  <a:lnTo>
                    <a:pt x="2163" y="954"/>
                  </a:lnTo>
                  <a:lnTo>
                    <a:pt x="2235" y="900"/>
                  </a:lnTo>
                  <a:lnTo>
                    <a:pt x="2341" y="873"/>
                  </a:lnTo>
                  <a:lnTo>
                    <a:pt x="2411" y="817"/>
                  </a:lnTo>
                  <a:lnTo>
                    <a:pt x="2518" y="791"/>
                  </a:lnTo>
                  <a:lnTo>
                    <a:pt x="2589" y="736"/>
                  </a:lnTo>
                  <a:lnTo>
                    <a:pt x="2696" y="708"/>
                  </a:lnTo>
                  <a:lnTo>
                    <a:pt x="2766" y="654"/>
                  </a:lnTo>
                  <a:lnTo>
                    <a:pt x="2873" y="599"/>
                  </a:lnTo>
                  <a:lnTo>
                    <a:pt x="2944" y="573"/>
                  </a:lnTo>
                  <a:lnTo>
                    <a:pt x="3014" y="518"/>
                  </a:lnTo>
                  <a:lnTo>
                    <a:pt x="3121" y="490"/>
                  </a:lnTo>
                  <a:lnTo>
                    <a:pt x="3192" y="436"/>
                  </a:lnTo>
                  <a:lnTo>
                    <a:pt x="3299" y="409"/>
                  </a:lnTo>
                  <a:lnTo>
                    <a:pt x="3369" y="381"/>
                  </a:lnTo>
                  <a:lnTo>
                    <a:pt x="3440" y="355"/>
                  </a:lnTo>
                  <a:lnTo>
                    <a:pt x="3547" y="299"/>
                  </a:lnTo>
                  <a:lnTo>
                    <a:pt x="3617" y="299"/>
                  </a:lnTo>
                  <a:lnTo>
                    <a:pt x="3724" y="272"/>
                  </a:lnTo>
                  <a:lnTo>
                    <a:pt x="3795" y="245"/>
                  </a:lnTo>
                  <a:lnTo>
                    <a:pt x="3902" y="245"/>
                  </a:lnTo>
                  <a:lnTo>
                    <a:pt x="3972" y="218"/>
                  </a:lnTo>
                  <a:lnTo>
                    <a:pt x="4043" y="218"/>
                  </a:lnTo>
                  <a:lnTo>
                    <a:pt x="4150" y="218"/>
                  </a:lnTo>
                  <a:lnTo>
                    <a:pt x="4220" y="218"/>
                  </a:lnTo>
                  <a:lnTo>
                    <a:pt x="4327" y="218"/>
                  </a:lnTo>
                  <a:lnTo>
                    <a:pt x="4398" y="218"/>
                  </a:lnTo>
                  <a:lnTo>
                    <a:pt x="4504" y="245"/>
                  </a:lnTo>
                  <a:lnTo>
                    <a:pt x="4575" y="245"/>
                  </a:lnTo>
                  <a:lnTo>
                    <a:pt x="4681" y="272"/>
                  </a:lnTo>
                  <a:lnTo>
                    <a:pt x="4753" y="272"/>
                  </a:lnTo>
                  <a:lnTo>
                    <a:pt x="4823" y="299"/>
                  </a:lnTo>
                  <a:lnTo>
                    <a:pt x="4930" y="327"/>
                  </a:lnTo>
                  <a:lnTo>
                    <a:pt x="5001" y="355"/>
                  </a:lnTo>
                  <a:lnTo>
                    <a:pt x="5107" y="409"/>
                  </a:lnTo>
                  <a:lnTo>
                    <a:pt x="5178" y="436"/>
                  </a:lnTo>
                  <a:lnTo>
                    <a:pt x="5249" y="464"/>
                  </a:lnTo>
                  <a:lnTo>
                    <a:pt x="5356" y="518"/>
                  </a:lnTo>
                  <a:lnTo>
                    <a:pt x="5426" y="545"/>
                  </a:lnTo>
                  <a:lnTo>
                    <a:pt x="5532" y="573"/>
                  </a:lnTo>
                  <a:lnTo>
                    <a:pt x="5604" y="627"/>
                  </a:lnTo>
                  <a:lnTo>
                    <a:pt x="5710" y="654"/>
                  </a:lnTo>
                  <a:lnTo>
                    <a:pt x="5781" y="708"/>
                  </a:lnTo>
                  <a:lnTo>
                    <a:pt x="5852" y="736"/>
                  </a:lnTo>
                  <a:lnTo>
                    <a:pt x="5958" y="791"/>
                  </a:lnTo>
                  <a:lnTo>
                    <a:pt x="6029" y="817"/>
                  </a:lnTo>
                  <a:lnTo>
                    <a:pt x="6135" y="873"/>
                  </a:lnTo>
                  <a:lnTo>
                    <a:pt x="6207" y="900"/>
                  </a:lnTo>
                  <a:lnTo>
                    <a:pt x="6313" y="954"/>
                  </a:lnTo>
                  <a:lnTo>
                    <a:pt x="6383" y="982"/>
                  </a:lnTo>
                  <a:lnTo>
                    <a:pt x="6490" y="1009"/>
                  </a:lnTo>
                  <a:lnTo>
                    <a:pt x="6561" y="1036"/>
                  </a:lnTo>
                  <a:lnTo>
                    <a:pt x="6633" y="1063"/>
                  </a:lnTo>
                  <a:lnTo>
                    <a:pt x="6738" y="1091"/>
                  </a:lnTo>
                  <a:lnTo>
                    <a:pt x="6810" y="1118"/>
                  </a:lnTo>
                  <a:lnTo>
                    <a:pt x="6916" y="1145"/>
                  </a:lnTo>
                  <a:lnTo>
                    <a:pt x="6986" y="1172"/>
                  </a:lnTo>
                  <a:lnTo>
                    <a:pt x="7058" y="1172"/>
                  </a:lnTo>
                  <a:lnTo>
                    <a:pt x="7164" y="1200"/>
                  </a:lnTo>
                  <a:lnTo>
                    <a:pt x="7236" y="1227"/>
                  </a:lnTo>
                  <a:lnTo>
                    <a:pt x="7341" y="1227"/>
                  </a:lnTo>
                  <a:lnTo>
                    <a:pt x="7412" y="1227"/>
                  </a:lnTo>
                  <a:lnTo>
                    <a:pt x="7519" y="1227"/>
                  </a:lnTo>
                  <a:lnTo>
                    <a:pt x="7590" y="1227"/>
                  </a:lnTo>
                  <a:lnTo>
                    <a:pt x="7661" y="1227"/>
                  </a:lnTo>
                  <a:lnTo>
                    <a:pt x="7767" y="1227"/>
                  </a:lnTo>
                  <a:lnTo>
                    <a:pt x="7838" y="1227"/>
                  </a:lnTo>
                  <a:lnTo>
                    <a:pt x="7945" y="1200"/>
                  </a:lnTo>
                  <a:lnTo>
                    <a:pt x="8015" y="1200"/>
                  </a:lnTo>
                  <a:lnTo>
                    <a:pt x="8122" y="1172"/>
                  </a:lnTo>
                  <a:lnTo>
                    <a:pt x="8193" y="1172"/>
                  </a:lnTo>
                  <a:lnTo>
                    <a:pt x="8263" y="1145"/>
                  </a:lnTo>
                  <a:lnTo>
                    <a:pt x="8370" y="1118"/>
                  </a:lnTo>
                  <a:lnTo>
                    <a:pt x="8441" y="1091"/>
                  </a:lnTo>
                  <a:lnTo>
                    <a:pt x="8548" y="1063"/>
                  </a:lnTo>
                  <a:lnTo>
                    <a:pt x="8618" y="1036"/>
                  </a:lnTo>
                  <a:lnTo>
                    <a:pt x="8725" y="1009"/>
                  </a:lnTo>
                  <a:lnTo>
                    <a:pt x="8796" y="982"/>
                  </a:lnTo>
                  <a:lnTo>
                    <a:pt x="8866" y="954"/>
                  </a:lnTo>
                  <a:lnTo>
                    <a:pt x="8973" y="927"/>
                  </a:lnTo>
                  <a:lnTo>
                    <a:pt x="9044" y="900"/>
                  </a:lnTo>
                  <a:lnTo>
                    <a:pt x="9151" y="873"/>
                  </a:lnTo>
                  <a:lnTo>
                    <a:pt x="9221" y="817"/>
                  </a:lnTo>
                  <a:lnTo>
                    <a:pt x="9328" y="791"/>
                  </a:lnTo>
                  <a:lnTo>
                    <a:pt x="9399" y="763"/>
                  </a:lnTo>
                  <a:lnTo>
                    <a:pt x="9469" y="708"/>
                  </a:lnTo>
                  <a:lnTo>
                    <a:pt x="9576" y="682"/>
                  </a:lnTo>
                  <a:lnTo>
                    <a:pt x="9647" y="654"/>
                  </a:lnTo>
                  <a:lnTo>
                    <a:pt x="9754" y="599"/>
                  </a:lnTo>
                  <a:lnTo>
                    <a:pt x="9824" y="573"/>
                  </a:lnTo>
                  <a:lnTo>
                    <a:pt x="9930" y="545"/>
                  </a:lnTo>
                  <a:lnTo>
                    <a:pt x="10002" y="518"/>
                  </a:lnTo>
                  <a:lnTo>
                    <a:pt x="10072" y="464"/>
                  </a:lnTo>
                  <a:lnTo>
                    <a:pt x="10179" y="436"/>
                  </a:lnTo>
                  <a:lnTo>
                    <a:pt x="10250" y="409"/>
                  </a:lnTo>
                  <a:lnTo>
                    <a:pt x="10357" y="381"/>
                  </a:lnTo>
                  <a:lnTo>
                    <a:pt x="10427" y="355"/>
                  </a:lnTo>
                  <a:lnTo>
                    <a:pt x="10533" y="327"/>
                  </a:lnTo>
                  <a:lnTo>
                    <a:pt x="10605" y="272"/>
                  </a:lnTo>
                  <a:lnTo>
                    <a:pt x="10675" y="272"/>
                  </a:lnTo>
                  <a:lnTo>
                    <a:pt x="10782" y="245"/>
                  </a:lnTo>
                  <a:lnTo>
                    <a:pt x="10853" y="218"/>
                  </a:lnTo>
                  <a:lnTo>
                    <a:pt x="10959" y="190"/>
                  </a:lnTo>
                  <a:lnTo>
                    <a:pt x="11030" y="163"/>
                  </a:lnTo>
                  <a:lnTo>
                    <a:pt x="11136" y="136"/>
                  </a:lnTo>
                  <a:lnTo>
                    <a:pt x="11208" y="136"/>
                  </a:lnTo>
                  <a:lnTo>
                    <a:pt x="11278" y="109"/>
                  </a:lnTo>
                  <a:lnTo>
                    <a:pt x="11384" y="81"/>
                  </a:lnTo>
                  <a:lnTo>
                    <a:pt x="11456" y="81"/>
                  </a:lnTo>
                  <a:lnTo>
                    <a:pt x="11562" y="54"/>
                  </a:lnTo>
                  <a:lnTo>
                    <a:pt x="11633" y="54"/>
                  </a:lnTo>
                  <a:lnTo>
                    <a:pt x="11739" y="54"/>
                  </a:lnTo>
                  <a:lnTo>
                    <a:pt x="11810" y="27"/>
                  </a:lnTo>
                  <a:lnTo>
                    <a:pt x="11882" y="27"/>
                  </a:lnTo>
                  <a:lnTo>
                    <a:pt x="11987" y="27"/>
                  </a:lnTo>
                  <a:lnTo>
                    <a:pt x="12059" y="27"/>
                  </a:lnTo>
                  <a:lnTo>
                    <a:pt x="12165" y="27"/>
                  </a:lnTo>
                  <a:lnTo>
                    <a:pt x="12237" y="27"/>
                  </a:lnTo>
                  <a:lnTo>
                    <a:pt x="12342" y="0"/>
                  </a:lnTo>
                  <a:lnTo>
                    <a:pt x="12413" y="0"/>
                  </a:lnTo>
                  <a:lnTo>
                    <a:pt x="12485" y="27"/>
                  </a:lnTo>
                  <a:lnTo>
                    <a:pt x="12590" y="27"/>
                  </a:lnTo>
                  <a:lnTo>
                    <a:pt x="12662" y="27"/>
                  </a:lnTo>
                  <a:lnTo>
                    <a:pt x="12768" y="27"/>
                  </a:lnTo>
                  <a:lnTo>
                    <a:pt x="12839" y="27"/>
                  </a:lnTo>
                  <a:lnTo>
                    <a:pt x="12945" y="27"/>
                  </a:lnTo>
                  <a:lnTo>
                    <a:pt x="13016" y="27"/>
                  </a:lnTo>
                  <a:lnTo>
                    <a:pt x="13088" y="54"/>
                  </a:lnTo>
                  <a:lnTo>
                    <a:pt x="13194" y="54"/>
                  </a:lnTo>
                  <a:lnTo>
                    <a:pt x="13264" y="54"/>
                  </a:lnTo>
                  <a:lnTo>
                    <a:pt x="13371" y="81"/>
                  </a:lnTo>
                  <a:lnTo>
                    <a:pt x="13442" y="81"/>
                  </a:lnTo>
                  <a:lnTo>
                    <a:pt x="13549" y="81"/>
                  </a:lnTo>
                  <a:lnTo>
                    <a:pt x="13619" y="109"/>
                  </a:lnTo>
                  <a:lnTo>
                    <a:pt x="13726" y="109"/>
                  </a:lnTo>
                  <a:lnTo>
                    <a:pt x="13797" y="136"/>
                  </a:lnTo>
                  <a:lnTo>
                    <a:pt x="13867" y="136"/>
                  </a:lnTo>
                  <a:lnTo>
                    <a:pt x="13974" y="163"/>
                  </a:lnTo>
                  <a:lnTo>
                    <a:pt x="14045" y="163"/>
                  </a:lnTo>
                  <a:lnTo>
                    <a:pt x="14152" y="163"/>
                  </a:lnTo>
                  <a:lnTo>
                    <a:pt x="14222" y="190"/>
                  </a:lnTo>
                  <a:lnTo>
                    <a:pt x="14293" y="190"/>
                  </a:lnTo>
                  <a:lnTo>
                    <a:pt x="14400" y="218"/>
                  </a:lnTo>
                  <a:lnTo>
                    <a:pt x="14470" y="218"/>
                  </a:lnTo>
                  <a:lnTo>
                    <a:pt x="14577" y="245"/>
                  </a:lnTo>
                  <a:lnTo>
                    <a:pt x="14648" y="245"/>
                  </a:lnTo>
                  <a:lnTo>
                    <a:pt x="14755" y="272"/>
                  </a:lnTo>
                  <a:lnTo>
                    <a:pt x="14825" y="272"/>
                  </a:lnTo>
                  <a:lnTo>
                    <a:pt x="14896" y="299"/>
                  </a:lnTo>
                  <a:lnTo>
                    <a:pt x="15003" y="299"/>
                  </a:lnTo>
                  <a:lnTo>
                    <a:pt x="15073" y="327"/>
                  </a:lnTo>
                  <a:lnTo>
                    <a:pt x="15180" y="327"/>
                  </a:lnTo>
                  <a:lnTo>
                    <a:pt x="15251" y="355"/>
                  </a:lnTo>
                  <a:lnTo>
                    <a:pt x="15357" y="355"/>
                  </a:lnTo>
                  <a:lnTo>
                    <a:pt x="15428" y="381"/>
                  </a:lnTo>
                  <a:lnTo>
                    <a:pt x="15534" y="381"/>
                  </a:lnTo>
                  <a:lnTo>
                    <a:pt x="15606" y="409"/>
                  </a:lnTo>
                  <a:lnTo>
                    <a:pt x="15676" y="409"/>
                  </a:lnTo>
                  <a:lnTo>
                    <a:pt x="15783" y="409"/>
                  </a:lnTo>
                  <a:lnTo>
                    <a:pt x="15854" y="436"/>
                  </a:lnTo>
                  <a:lnTo>
                    <a:pt x="15960" y="436"/>
                  </a:lnTo>
                  <a:lnTo>
                    <a:pt x="16031" y="436"/>
                  </a:lnTo>
                  <a:lnTo>
                    <a:pt x="16067" y="464"/>
                  </a:lnTo>
                </a:path>
              </a:pathLst>
            </a:custGeom>
            <a:noFill/>
            <a:ln w="6">
              <a:solidFill>
                <a:srgbClr val="000000"/>
              </a:solidFill>
              <a:prstDash val="solid"/>
              <a:round/>
              <a:headEnd/>
              <a:tailEnd/>
            </a:ln>
          </p:spPr>
          <p:txBody>
            <a:bodyPr/>
            <a:lstStyle/>
            <a:p>
              <a:endParaRPr lang="en-US" sz="1000">
                <a:solidFill>
                  <a:srgbClr val="000000"/>
                </a:solidFill>
                <a:latin typeface="Times New Roman" pitchFamily="18" charset="0"/>
              </a:endParaRPr>
            </a:p>
          </p:txBody>
        </p:sp>
      </p:grpSp>
      <p:grpSp>
        <p:nvGrpSpPr>
          <p:cNvPr id="147" name="Group 299"/>
          <p:cNvGrpSpPr>
            <a:grpSpLocks/>
          </p:cNvGrpSpPr>
          <p:nvPr/>
        </p:nvGrpSpPr>
        <p:grpSpPr bwMode="auto">
          <a:xfrm>
            <a:off x="537128" y="1626664"/>
            <a:ext cx="3444742" cy="1690452"/>
            <a:chOff x="3116" y="770"/>
            <a:chExt cx="2771" cy="1359"/>
          </a:xfrm>
        </p:grpSpPr>
        <mc:AlternateContent xmlns:mc="http://schemas.openxmlformats.org/markup-compatibility/2006" xmlns:a14="http://schemas.microsoft.com/office/drawing/2010/main">
          <mc:Choice Requires="a14">
            <p:sp>
              <p:nvSpPr>
                <p:cNvPr id="148" name="Rectangle 238"/>
                <p:cNvSpPr>
                  <a:spLocks noChangeArrowheads="1"/>
                </p:cNvSpPr>
                <p:nvPr/>
              </p:nvSpPr>
              <p:spPr bwMode="auto">
                <a:xfrm>
                  <a:off x="4905" y="1948"/>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b="0" i="1" dirty="0" smtClean="0">
                              <a:solidFill>
                                <a:srgbClr val="1F1A17"/>
                              </a:solidFill>
                              <a:latin typeface="Cambria Math"/>
                            </a:rPr>
                            <m:t>𝐸</m:t>
                          </m:r>
                        </m:e>
                        <m:sub>
                          <m:r>
                            <a:rPr lang="en-US" sz="1400" b="0" i="1" dirty="0" smtClean="0">
                              <a:solidFill>
                                <a:srgbClr val="1F1A17"/>
                              </a:solidFill>
                              <a:latin typeface="Cambria Math"/>
                            </a:rPr>
                            <m:t>𝑧</m:t>
                          </m:r>
                          <m:r>
                            <a:rPr lang="en-US" sz="1400" b="0" i="1" dirty="0" smtClean="0">
                              <a:solidFill>
                                <a:srgbClr val="1F1A17"/>
                              </a:solidFill>
                              <a:latin typeface="Cambria Math"/>
                            </a:rPr>
                            <m:t>,1</m:t>
                          </m:r>
                        </m:sub>
                      </m:sSub>
                      <m:r>
                        <a:rPr lang="en-US" sz="1400" b="0" i="1" dirty="0" smtClean="0">
                          <a:solidFill>
                            <a:srgbClr val="1F1A17"/>
                          </a:solidFill>
                          <a:latin typeface="Cambria Math"/>
                        </a:rPr>
                        <m:t>=</m:t>
                      </m:r>
                      <m:r>
                        <a:rPr lang="en-US" sz="1400" i="1" dirty="0">
                          <a:solidFill>
                            <a:srgbClr val="1F1A17"/>
                          </a:solidFill>
                          <a:latin typeface="Cambria Math"/>
                        </a:rPr>
                        <m:t>1.41 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148" name="Rectangle 238"/>
                <p:cNvSpPr>
                  <a:spLocks noRot="1" noChangeAspect="1" noMove="1" noResize="1" noEditPoints="1" noAdjustHandles="1" noChangeArrowheads="1" noChangeShapeType="1" noTextEdit="1"/>
                </p:cNvSpPr>
                <p:nvPr/>
              </p:nvSpPr>
              <p:spPr bwMode="auto">
                <a:xfrm>
                  <a:off x="4905" y="1948"/>
                  <a:ext cx="960" cy="181"/>
                </a:xfrm>
                <a:prstGeom prst="rect">
                  <a:avLst/>
                </a:prstGeom>
                <a:blipFill rotWithShape="1">
                  <a:blip r:embed="rId3"/>
                  <a:stretch>
                    <a:fillRect l="-5102" t="-21622" r="-8163" b="-432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Rectangle 241"/>
                <p:cNvSpPr>
                  <a:spLocks noChangeArrowheads="1"/>
                </p:cNvSpPr>
                <p:nvPr/>
              </p:nvSpPr>
              <p:spPr bwMode="auto">
                <a:xfrm>
                  <a:off x="4927" y="1502"/>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i="1" dirty="0">
                              <a:solidFill>
                                <a:srgbClr val="1F1A17"/>
                              </a:solidFill>
                              <a:latin typeface="Cambria Math"/>
                            </a:rPr>
                            <m:t>𝐸</m:t>
                          </m:r>
                        </m:e>
                        <m:sub>
                          <m:r>
                            <a:rPr lang="en-US" sz="1400" i="1" dirty="0">
                              <a:solidFill>
                                <a:srgbClr val="1F1A17"/>
                              </a:solidFill>
                              <a:latin typeface="Cambria Math"/>
                            </a:rPr>
                            <m:t>𝑧</m:t>
                          </m:r>
                          <m:r>
                            <a:rPr lang="en-US" sz="1400" i="1" dirty="0">
                              <a:solidFill>
                                <a:srgbClr val="1F1A17"/>
                              </a:solidFill>
                              <a:latin typeface="Cambria Math"/>
                            </a:rPr>
                            <m:t>,2</m:t>
                          </m:r>
                        </m:sub>
                      </m:sSub>
                      <m:r>
                        <a:rPr lang="en-US" sz="1400" i="1" dirty="0">
                          <a:solidFill>
                            <a:srgbClr val="1F1A17"/>
                          </a:solidFill>
                          <a:latin typeface="Cambria Math"/>
                        </a:rPr>
                        <m:t>=</m:t>
                      </m:r>
                      <m:r>
                        <a:rPr lang="en-US" sz="1400" b="0" i="1" dirty="0" smtClean="0">
                          <a:solidFill>
                            <a:srgbClr val="1F1A17"/>
                          </a:solidFill>
                          <a:latin typeface="Cambria Math"/>
                        </a:rPr>
                        <m:t>2.46</m:t>
                      </m:r>
                      <m:r>
                        <a:rPr lang="en-US" sz="1400" i="1" dirty="0">
                          <a:solidFill>
                            <a:srgbClr val="1F1A17"/>
                          </a:solidFill>
                          <a:latin typeface="Cambria Math"/>
                        </a:rPr>
                        <m:t>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149" name="Rectangle 241"/>
                <p:cNvSpPr>
                  <a:spLocks noRot="1" noChangeAspect="1" noMove="1" noResize="1" noEditPoints="1" noAdjustHandles="1" noChangeArrowheads="1" noChangeShapeType="1" noTextEdit="1"/>
                </p:cNvSpPr>
                <p:nvPr/>
              </p:nvSpPr>
              <p:spPr bwMode="auto">
                <a:xfrm>
                  <a:off x="4927" y="1502"/>
                  <a:ext cx="960" cy="181"/>
                </a:xfrm>
                <a:prstGeom prst="rect">
                  <a:avLst/>
                </a:prstGeom>
                <a:blipFill rotWithShape="1">
                  <a:blip r:embed="rId4"/>
                  <a:stretch>
                    <a:fillRect l="-4592" t="-21622" r="-8673" b="-4324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Rectangle 244"/>
                <p:cNvSpPr>
                  <a:spLocks noChangeArrowheads="1"/>
                </p:cNvSpPr>
                <p:nvPr/>
              </p:nvSpPr>
              <p:spPr bwMode="auto">
                <a:xfrm>
                  <a:off x="4920" y="1111"/>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i="1" dirty="0">
                              <a:solidFill>
                                <a:srgbClr val="1F1A17"/>
                              </a:solidFill>
                              <a:latin typeface="Cambria Math"/>
                            </a:rPr>
                            <m:t>𝐸</m:t>
                          </m:r>
                        </m:e>
                        <m:sub>
                          <m:r>
                            <a:rPr lang="en-US" sz="1400" i="1" dirty="0">
                              <a:solidFill>
                                <a:srgbClr val="1F1A17"/>
                              </a:solidFill>
                              <a:latin typeface="Cambria Math"/>
                            </a:rPr>
                            <m:t>𝑧</m:t>
                          </m:r>
                          <m:r>
                            <a:rPr lang="en-US" sz="1400" i="1" dirty="0">
                              <a:solidFill>
                                <a:srgbClr val="1F1A17"/>
                              </a:solidFill>
                              <a:latin typeface="Cambria Math"/>
                            </a:rPr>
                            <m:t>,3</m:t>
                          </m:r>
                        </m:sub>
                      </m:sSub>
                      <m:r>
                        <a:rPr lang="en-US" sz="1400" i="1" dirty="0">
                          <a:solidFill>
                            <a:srgbClr val="1F1A17"/>
                          </a:solidFill>
                          <a:latin typeface="Cambria Math"/>
                        </a:rPr>
                        <m:t>=</m:t>
                      </m:r>
                      <m:r>
                        <a:rPr lang="en-US" sz="1400" b="0" i="1" dirty="0" smtClean="0">
                          <a:solidFill>
                            <a:srgbClr val="1F1A17"/>
                          </a:solidFill>
                          <a:latin typeface="Cambria Math"/>
                        </a:rPr>
                        <m:t>3.32</m:t>
                      </m:r>
                      <m:r>
                        <a:rPr lang="en-US" sz="1400" i="1" dirty="0">
                          <a:solidFill>
                            <a:srgbClr val="1F1A17"/>
                          </a:solidFill>
                          <a:latin typeface="Cambria Math"/>
                        </a:rPr>
                        <m:t>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150" name="Rectangle 244"/>
                <p:cNvSpPr>
                  <a:spLocks noRot="1" noChangeAspect="1" noMove="1" noResize="1" noEditPoints="1" noAdjustHandles="1" noChangeArrowheads="1" noChangeShapeType="1" noTextEdit="1"/>
                </p:cNvSpPr>
                <p:nvPr/>
              </p:nvSpPr>
              <p:spPr bwMode="auto">
                <a:xfrm>
                  <a:off x="4920" y="1111"/>
                  <a:ext cx="960" cy="181"/>
                </a:xfrm>
                <a:prstGeom prst="rect">
                  <a:avLst/>
                </a:prstGeom>
                <a:blipFill rotWithShape="1">
                  <a:blip r:embed="rId5"/>
                  <a:stretch>
                    <a:fillRect l="-5102" t="-21622" r="-8163" b="-43243"/>
                  </a:stretch>
                </a:blipFill>
                <a:ln w="9525">
                  <a:noFill/>
                  <a:miter lim="800000"/>
                  <a:headEnd/>
                  <a:tailEnd/>
                </a:ln>
              </p:spPr>
              <p:txBody>
                <a:bodyPr/>
                <a:lstStyle/>
                <a:p>
                  <a:r>
                    <a:rPr lang="en-US">
                      <a:noFill/>
                    </a:rPr>
                    <a:t> </a:t>
                  </a:r>
                </a:p>
              </p:txBody>
            </p:sp>
          </mc:Fallback>
        </mc:AlternateContent>
        <p:sp>
          <p:nvSpPr>
            <p:cNvPr id="151" name="Line 346"/>
            <p:cNvSpPr>
              <a:spLocks noChangeShapeType="1"/>
            </p:cNvSpPr>
            <p:nvPr/>
          </p:nvSpPr>
          <p:spPr bwMode="auto">
            <a:xfrm>
              <a:off x="3116" y="1945"/>
              <a:ext cx="2506" cy="2"/>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52" name="Line 347"/>
            <p:cNvSpPr>
              <a:spLocks noChangeShapeType="1"/>
            </p:cNvSpPr>
            <p:nvPr/>
          </p:nvSpPr>
          <p:spPr bwMode="auto">
            <a:xfrm>
              <a:off x="3116" y="1484"/>
              <a:ext cx="2506" cy="1"/>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53" name="Line 348"/>
            <p:cNvSpPr>
              <a:spLocks noChangeShapeType="1"/>
            </p:cNvSpPr>
            <p:nvPr/>
          </p:nvSpPr>
          <p:spPr bwMode="auto">
            <a:xfrm>
              <a:off x="3116" y="1102"/>
              <a:ext cx="2506" cy="1"/>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154" name="Line 349"/>
            <p:cNvSpPr>
              <a:spLocks noChangeShapeType="1"/>
            </p:cNvSpPr>
            <p:nvPr/>
          </p:nvSpPr>
          <p:spPr bwMode="auto">
            <a:xfrm>
              <a:off x="3116" y="770"/>
              <a:ext cx="2506" cy="2"/>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mc:AlternateContent xmlns:mc="http://schemas.openxmlformats.org/markup-compatibility/2006" xmlns:a14="http://schemas.microsoft.com/office/drawing/2010/main">
          <mc:Choice Requires="a14">
            <p:sp>
              <p:nvSpPr>
                <p:cNvPr id="155" name="Rectangle 358"/>
                <p:cNvSpPr>
                  <a:spLocks noChangeArrowheads="1"/>
                </p:cNvSpPr>
                <p:nvPr/>
              </p:nvSpPr>
              <p:spPr bwMode="auto">
                <a:xfrm>
                  <a:off x="4920" y="774"/>
                  <a:ext cx="960" cy="181"/>
                </a:xfrm>
                <a:prstGeom prst="rect">
                  <a:avLst/>
                </a:prstGeom>
                <a:noFill/>
                <a:ln w="9525">
                  <a:noFill/>
                  <a:miter lim="800000"/>
                  <a:headEnd/>
                  <a:tailEnd/>
                </a:ln>
              </p:spPr>
              <p:txBody>
                <a:bodyPr wrap="none" lIns="0" tIns="0" rIns="0" bIns="0">
                  <a:spAutoFit/>
                </a:bodyPr>
                <a:lstStyle/>
                <a:p>
                  <a14:m>
                    <m:oMath xmlns:m="http://schemas.openxmlformats.org/officeDocument/2006/math">
                      <m:sSub>
                        <m:sSubPr>
                          <m:ctrlPr>
                            <a:rPr lang="en-US" sz="1400" i="1" dirty="0" smtClean="0">
                              <a:solidFill>
                                <a:srgbClr val="1F1A17"/>
                              </a:solidFill>
                              <a:latin typeface="Cambria Math" panose="02040503050406030204" pitchFamily="18" charset="0"/>
                            </a:rPr>
                          </m:ctrlPr>
                        </m:sSubPr>
                        <m:e>
                          <m:r>
                            <a:rPr lang="en-US" sz="1400" i="1" dirty="0">
                              <a:solidFill>
                                <a:srgbClr val="1F1A17"/>
                              </a:solidFill>
                              <a:latin typeface="Cambria Math"/>
                            </a:rPr>
                            <m:t>𝐸</m:t>
                          </m:r>
                        </m:e>
                        <m:sub>
                          <m:r>
                            <a:rPr lang="en-US" sz="1400" i="1" dirty="0">
                              <a:solidFill>
                                <a:srgbClr val="1F1A17"/>
                              </a:solidFill>
                              <a:latin typeface="Cambria Math"/>
                            </a:rPr>
                            <m:t>𝑧</m:t>
                          </m:r>
                          <m:r>
                            <a:rPr lang="en-US" sz="1400" i="1" dirty="0">
                              <a:solidFill>
                                <a:srgbClr val="1F1A17"/>
                              </a:solidFill>
                              <a:latin typeface="Cambria Math"/>
                            </a:rPr>
                            <m:t>,4</m:t>
                          </m:r>
                        </m:sub>
                      </m:sSub>
                      <m:r>
                        <a:rPr lang="en-US" sz="1400" i="1" dirty="0">
                          <a:solidFill>
                            <a:srgbClr val="1F1A17"/>
                          </a:solidFill>
                          <a:latin typeface="Cambria Math"/>
                        </a:rPr>
                        <m:t>=</m:t>
                      </m:r>
                      <m:r>
                        <a:rPr lang="en-US" sz="1400" b="0" i="1" dirty="0" smtClean="0">
                          <a:solidFill>
                            <a:srgbClr val="1F1A17"/>
                          </a:solidFill>
                          <a:latin typeface="Cambria Math"/>
                        </a:rPr>
                        <m:t>4.08</m:t>
                      </m:r>
                      <m:r>
                        <a:rPr lang="en-US" sz="1400" i="1" dirty="0">
                          <a:solidFill>
                            <a:srgbClr val="1F1A17"/>
                          </a:solidFill>
                          <a:latin typeface="Cambria Math"/>
                        </a:rPr>
                        <m:t> </m:t>
                      </m:r>
                    </m:oMath>
                  </a14:m>
                  <a:r>
                    <a:rPr lang="en-US" sz="1400" dirty="0" err="1">
                      <a:solidFill>
                        <a:srgbClr val="1F1A17"/>
                      </a:solidFill>
                      <a:latin typeface="Times New Roman" pitchFamily="18" charset="0"/>
                    </a:rPr>
                    <a:t>peV</a:t>
                  </a:r>
                  <a:endParaRPr lang="en-US" sz="1400" dirty="0">
                    <a:solidFill>
                      <a:srgbClr val="000000"/>
                    </a:solidFill>
                    <a:latin typeface="Times New Roman" pitchFamily="18" charset="0"/>
                  </a:endParaRPr>
                </a:p>
              </p:txBody>
            </p:sp>
          </mc:Choice>
          <mc:Fallback xmlns="">
            <p:sp>
              <p:nvSpPr>
                <p:cNvPr id="155" name="Rectangle 358"/>
                <p:cNvSpPr>
                  <a:spLocks noRot="1" noChangeAspect="1" noMove="1" noResize="1" noEditPoints="1" noAdjustHandles="1" noChangeArrowheads="1" noChangeShapeType="1" noTextEdit="1"/>
                </p:cNvSpPr>
                <p:nvPr/>
              </p:nvSpPr>
              <p:spPr bwMode="auto">
                <a:xfrm>
                  <a:off x="4920" y="774"/>
                  <a:ext cx="960" cy="181"/>
                </a:xfrm>
                <a:prstGeom prst="rect">
                  <a:avLst/>
                </a:prstGeom>
                <a:blipFill rotWithShape="1">
                  <a:blip r:embed="rId6"/>
                  <a:stretch>
                    <a:fillRect l="-5102" t="-24324" r="-8163" b="-40541"/>
                  </a:stretch>
                </a:blipFill>
                <a:ln w="9525">
                  <a:noFill/>
                  <a:miter lim="800000"/>
                  <a:headEnd/>
                  <a:tailEnd/>
                </a:ln>
              </p:spPr>
              <p:txBody>
                <a:bodyPr/>
                <a:lstStyle/>
                <a:p>
                  <a:r>
                    <a:rPr lang="en-US">
                      <a:noFill/>
                    </a:rPr>
                    <a:t> </a:t>
                  </a:r>
                </a:p>
              </p:txBody>
            </p:sp>
          </mc:Fallback>
        </mc:AlternateContent>
      </p:grpSp>
      <p:sp>
        <p:nvSpPr>
          <p:cNvPr id="156" name="Freeform 284"/>
          <p:cNvSpPr>
            <a:spLocks/>
          </p:cNvSpPr>
          <p:nvPr/>
        </p:nvSpPr>
        <p:spPr bwMode="auto">
          <a:xfrm rot="16200000" flipV="1">
            <a:off x="-714711" y="2608854"/>
            <a:ext cx="2460423" cy="35802"/>
          </a:xfrm>
          <a:custGeom>
            <a:avLst/>
            <a:gdLst>
              <a:gd name="T0" fmla="*/ 2147483647 w 16102"/>
              <a:gd name="T1" fmla="*/ 0 h 1976"/>
              <a:gd name="T2" fmla="*/ 0 w 16102"/>
              <a:gd name="T3" fmla="*/ 0 h 1976"/>
              <a:gd name="T4" fmla="*/ 2147483647 w 16102"/>
              <a:gd name="T5" fmla="*/ 0 h 1976"/>
              <a:gd name="T6" fmla="*/ 0 60000 65536"/>
              <a:gd name="T7" fmla="*/ 0 60000 65536"/>
              <a:gd name="T8" fmla="*/ 0 60000 65536"/>
              <a:gd name="T9" fmla="*/ 0 w 16102"/>
              <a:gd name="T10" fmla="*/ 0 h 1976"/>
              <a:gd name="T11" fmla="*/ 16102 w 16102"/>
              <a:gd name="T12" fmla="*/ 1976 h 1976"/>
            </a:gdLst>
            <a:ahLst/>
            <a:cxnLst>
              <a:cxn ang="T6">
                <a:pos x="T0" y="T1"/>
              </a:cxn>
              <a:cxn ang="T7">
                <a:pos x="T2" y="T3"/>
              </a:cxn>
              <a:cxn ang="T8">
                <a:pos x="T4" y="T5"/>
              </a:cxn>
            </a:cxnLst>
            <a:rect l="T9" t="T10" r="T11" b="T12"/>
            <a:pathLst>
              <a:path w="16102" h="1976">
                <a:moveTo>
                  <a:pt x="16102" y="0"/>
                </a:moveTo>
                <a:lnTo>
                  <a:pt x="0" y="0"/>
                </a:lnTo>
                <a:lnTo>
                  <a:pt x="16102" y="0"/>
                </a:lnTo>
              </a:path>
            </a:pathLst>
          </a:custGeom>
          <a:noFill/>
          <a:ln w="0">
            <a:solidFill>
              <a:srgbClr val="24282B"/>
            </a:solidFill>
            <a:prstDash val="solid"/>
            <a:round/>
            <a:headEnd type="none" w="med" len="med"/>
            <a:tailEnd type="arrow" w="med" len="med"/>
          </a:ln>
        </p:spPr>
        <p:txBody>
          <a:bodyPr/>
          <a:lstStyle/>
          <a:p>
            <a:endParaRPr lang="en-US" sz="1000">
              <a:solidFill>
                <a:srgbClr val="000000"/>
              </a:solidFill>
              <a:latin typeface="Times New Roman" pitchFamily="18" charset="0"/>
            </a:endParaRPr>
          </a:p>
        </p:txBody>
      </p:sp>
      <mc:AlternateContent xmlns:mc="http://schemas.openxmlformats.org/markup-compatibility/2006" xmlns:a14="http://schemas.microsoft.com/office/drawing/2010/main">
        <mc:Choice Requires="a14">
          <p:sp>
            <p:nvSpPr>
              <p:cNvPr id="157" name="TextBox 156"/>
              <p:cNvSpPr txBox="1"/>
              <p:nvPr/>
            </p:nvSpPr>
            <p:spPr>
              <a:xfrm>
                <a:off x="1122342" y="3317116"/>
                <a:ext cx="2287998" cy="462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a:rPr>
                        <m:t>𝑉</m:t>
                      </m:r>
                      <m:d>
                        <m:dPr>
                          <m:ctrlPr>
                            <a:rPr lang="en-US" sz="1400" b="0" i="1" smtClean="0">
                              <a:solidFill>
                                <a:srgbClr val="0070C0"/>
                              </a:solidFill>
                              <a:latin typeface="Cambria Math" panose="02040503050406030204" pitchFamily="18" charset="0"/>
                            </a:rPr>
                          </m:ctrlPr>
                        </m:dPr>
                        <m:e>
                          <m:r>
                            <a:rPr lang="en-US" sz="1400" b="0" i="1" smtClean="0">
                              <a:solidFill>
                                <a:srgbClr val="0070C0"/>
                              </a:solidFill>
                              <a:latin typeface="Cambria Math"/>
                            </a:rPr>
                            <m:t>𝑧</m:t>
                          </m:r>
                        </m:e>
                      </m:d>
                      <m:r>
                        <a:rPr lang="en-US" sz="1400" b="0" i="1" smtClean="0">
                          <a:solidFill>
                            <a:srgbClr val="0070C0"/>
                          </a:solidFill>
                          <a:latin typeface="Cambria Math"/>
                        </a:rPr>
                        <m:t>=</m:t>
                      </m:r>
                      <m:d>
                        <m:dPr>
                          <m:begChr m:val="{"/>
                          <m:endChr m:val=""/>
                          <m:ctrlPr>
                            <a:rPr lang="en-US" sz="1400" b="0" i="1" smtClean="0">
                              <a:solidFill>
                                <a:srgbClr val="0070C0"/>
                              </a:solidFill>
                              <a:latin typeface="Cambria Math" panose="02040503050406030204" pitchFamily="18" charset="0"/>
                            </a:rPr>
                          </m:ctrlPr>
                        </m:dPr>
                        <m:e>
                          <m:m>
                            <m:mPr>
                              <m:mcs>
                                <m:mc>
                                  <m:mcPr>
                                    <m:count m:val="2"/>
                                    <m:mcJc m:val="center"/>
                                  </m:mcPr>
                                </m:mc>
                              </m:mcs>
                              <m:ctrlPr>
                                <a:rPr lang="en-US" sz="1400" b="0" i="1" smtClean="0">
                                  <a:solidFill>
                                    <a:srgbClr val="0070C0"/>
                                  </a:solidFill>
                                  <a:latin typeface="Cambria Math" panose="02040503050406030204" pitchFamily="18" charset="0"/>
                                </a:rPr>
                              </m:ctrlPr>
                            </m:mPr>
                            <m:mr>
                              <m:e>
                                <m:sSub>
                                  <m:sSubPr>
                                    <m:ctrlPr>
                                      <a:rPr lang="en-US" sz="1400" i="1" dirty="0">
                                        <a:solidFill>
                                          <a:srgbClr val="0070C0"/>
                                        </a:solidFill>
                                        <a:latin typeface="Cambria Math" panose="02040503050406030204" pitchFamily="18" charset="0"/>
                                      </a:rPr>
                                    </m:ctrlPr>
                                  </m:sSubPr>
                                  <m:e>
                                    <m:r>
                                      <a:rPr lang="en-US" sz="1400" i="1" dirty="0">
                                        <a:solidFill>
                                          <a:srgbClr val="0070C0"/>
                                        </a:solidFill>
                                        <a:latin typeface="Cambria Math"/>
                                      </a:rPr>
                                      <m:t>𝑚</m:t>
                                    </m:r>
                                  </m:e>
                                  <m:sub>
                                    <m:r>
                                      <a:rPr lang="en-US" sz="1400" i="1" dirty="0">
                                        <a:solidFill>
                                          <a:srgbClr val="0070C0"/>
                                        </a:solidFill>
                                        <a:latin typeface="Cambria Math"/>
                                      </a:rPr>
                                      <m:t>𝑛</m:t>
                                    </m:r>
                                  </m:sub>
                                </m:sSub>
                                <m:r>
                                  <a:rPr lang="en-US" sz="1400" i="1" dirty="0">
                                    <a:solidFill>
                                      <a:srgbClr val="0070C0"/>
                                    </a:solidFill>
                                    <a:latin typeface="Cambria Math"/>
                                  </a:rPr>
                                  <m:t>𝑔</m:t>
                                </m:r>
                                <m:r>
                                  <a:rPr lang="en-US" sz="1400" b="0" i="1" dirty="0" smtClean="0">
                                    <a:solidFill>
                                      <a:srgbClr val="0070C0"/>
                                    </a:solidFill>
                                    <a:latin typeface="Cambria Math"/>
                                  </a:rPr>
                                  <m:t>𝑧</m:t>
                                </m:r>
                              </m:e>
                              <m:e>
                                <m:r>
                                  <a:rPr lang="en-US" sz="1400" b="0" i="1" smtClean="0">
                                    <a:solidFill>
                                      <a:srgbClr val="0070C0"/>
                                    </a:solidFill>
                                    <a:latin typeface="Cambria Math"/>
                                  </a:rPr>
                                  <m:t>𝑧</m:t>
                                </m:r>
                                <m:r>
                                  <a:rPr lang="en-US" sz="1400" b="0" i="1" smtClean="0">
                                    <a:solidFill>
                                      <a:srgbClr val="0070C0"/>
                                    </a:solidFill>
                                    <a:latin typeface="Cambria Math"/>
                                  </a:rPr>
                                  <m:t>&gt;0</m:t>
                                </m:r>
                              </m:e>
                            </m:mr>
                            <m:mr>
                              <m:e>
                                <m:r>
                                  <a:rPr lang="en-US" sz="1400" b="0" i="1" smtClean="0">
                                    <a:solidFill>
                                      <a:srgbClr val="0070C0"/>
                                    </a:solidFill>
                                    <a:latin typeface="Cambria Math"/>
                                    <a:ea typeface="Cambria Math"/>
                                  </a:rPr>
                                  <m:t>∞</m:t>
                                </m:r>
                              </m:e>
                              <m:e>
                                <m:r>
                                  <m:rPr>
                                    <m:nor/>
                                  </m:rPr>
                                  <a:rPr lang="en-US" sz="1400" b="0" i="0" smtClean="0">
                                    <a:solidFill>
                                      <a:srgbClr val="0070C0"/>
                                    </a:solidFill>
                                    <a:latin typeface="Cambria Math"/>
                                  </a:rPr>
                                  <m:t>otherwise</m:t>
                                </m:r>
                              </m:e>
                            </m:mr>
                          </m:m>
                        </m:e>
                      </m:d>
                    </m:oMath>
                  </m:oMathPara>
                </a14:m>
                <a:endParaRPr lang="en-US" sz="1400" dirty="0">
                  <a:solidFill>
                    <a:srgbClr val="0070C0"/>
                  </a:solidFill>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1122342" y="3317116"/>
                <a:ext cx="2287998" cy="462947"/>
              </a:xfrm>
              <a:prstGeom prst="rect">
                <a:avLst/>
              </a:prstGeom>
              <a:blipFill rotWithShape="1">
                <a:blip r:embed="rId7"/>
                <a:stretch>
                  <a:fillRect t="-131579" b="-20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p:cNvSpPr txBox="1"/>
              <p:nvPr/>
            </p:nvSpPr>
            <p:spPr>
              <a:xfrm>
                <a:off x="142129" y="4495800"/>
                <a:ext cx="4556184" cy="485261"/>
              </a:xfrm>
              <a:prstGeom prst="rect">
                <a:avLst/>
              </a:prstGeom>
              <a:noFill/>
            </p:spPr>
            <p:txBody>
              <a:bodyPr wrap="none" rtlCol="0">
                <a:spAutoFit/>
              </a:bodyPr>
              <a:lstStyle/>
              <a:p>
                <a14:m>
                  <m:oMath xmlns:m="http://schemas.openxmlformats.org/officeDocument/2006/math">
                    <m:sSub>
                      <m:sSubPr>
                        <m:ctrlPr>
                          <a:rPr lang="en-US" sz="1600" i="1">
                            <a:solidFill>
                              <a:srgbClr val="000000"/>
                            </a:solidFill>
                            <a:latin typeface="Cambria Math" panose="02040503050406030204" pitchFamily="18" charset="0"/>
                          </a:rPr>
                        </m:ctrlPr>
                      </m:sSubPr>
                      <m:e>
                        <m:r>
                          <m:rPr>
                            <m:sty m:val="p"/>
                          </m:rPr>
                          <a:rPr lang="en-US" sz="1600">
                            <a:solidFill>
                              <a:srgbClr val="000000"/>
                            </a:solidFill>
                            <a:latin typeface="Cambria Math"/>
                          </a:rPr>
                          <m:t>Ψ</m:t>
                        </m:r>
                      </m:e>
                      <m:sub>
                        <m:r>
                          <a:rPr lang="en-US" sz="1600" i="1">
                            <a:solidFill>
                              <a:srgbClr val="000000"/>
                            </a:solidFill>
                            <a:latin typeface="Cambria Math"/>
                          </a:rPr>
                          <m:t>𝑘</m:t>
                        </m:r>
                      </m:sub>
                    </m:sSub>
                    <m:d>
                      <m:dPr>
                        <m:ctrlPr>
                          <a:rPr lang="en-US" sz="1600" i="1">
                            <a:solidFill>
                              <a:srgbClr val="000000"/>
                            </a:solidFill>
                            <a:latin typeface="Cambria Math" panose="02040503050406030204" pitchFamily="18" charset="0"/>
                          </a:rPr>
                        </m:ctrlPr>
                      </m:dPr>
                      <m:e>
                        <m:r>
                          <a:rPr lang="en-US" sz="1600" i="1">
                            <a:solidFill>
                              <a:srgbClr val="000000"/>
                            </a:solidFill>
                            <a:latin typeface="Cambria Math"/>
                          </a:rPr>
                          <m:t>𝑧</m:t>
                        </m:r>
                      </m:e>
                    </m:d>
                    <m:r>
                      <a:rPr lang="en-US" sz="1600" i="1">
                        <a:solidFill>
                          <a:srgbClr val="000000"/>
                        </a:solidFill>
                        <a:latin typeface="Cambria Math"/>
                        <a:ea typeface="Cambria Math"/>
                      </a:rPr>
                      <m:t>∝</m:t>
                    </m:r>
                    <m:r>
                      <m:rPr>
                        <m:nor/>
                      </m:rPr>
                      <a:rPr lang="en-US" sz="1600">
                        <a:solidFill>
                          <a:srgbClr val="000000"/>
                        </a:solidFill>
                        <a:latin typeface="Cambria Math"/>
                        <a:ea typeface="Cambria Math"/>
                      </a:rPr>
                      <m:t>Ai</m:t>
                    </m:r>
                    <m:d>
                      <m:dPr>
                        <m:ctrlPr>
                          <a:rPr lang="en-US" sz="1600" i="1">
                            <a:solidFill>
                              <a:srgbClr val="000000"/>
                            </a:solidFill>
                            <a:latin typeface="Cambria Math" panose="02040503050406030204" pitchFamily="18" charset="0"/>
                            <a:ea typeface="Cambria Math"/>
                          </a:rPr>
                        </m:ctrlPr>
                      </m:dPr>
                      <m:e>
                        <m:f>
                          <m:fPr>
                            <m:ctrlPr>
                              <a:rPr lang="en-US" sz="1600" i="1">
                                <a:solidFill>
                                  <a:srgbClr val="000000"/>
                                </a:solidFill>
                                <a:latin typeface="Cambria Math" panose="02040503050406030204" pitchFamily="18" charset="0"/>
                                <a:ea typeface="Cambria Math"/>
                              </a:rPr>
                            </m:ctrlPr>
                          </m:fPr>
                          <m:num>
                            <m:r>
                              <a:rPr lang="en-US" sz="1600" i="1">
                                <a:solidFill>
                                  <a:srgbClr val="000000"/>
                                </a:solidFill>
                                <a:latin typeface="Cambria Math"/>
                                <a:ea typeface="Cambria Math"/>
                              </a:rPr>
                              <m:t>𝑧</m:t>
                            </m:r>
                            <m:r>
                              <a:rPr lang="en-US" sz="1600" i="1">
                                <a:solidFill>
                                  <a:srgbClr val="000000"/>
                                </a:solidFill>
                                <a:latin typeface="Cambria Math"/>
                                <a:ea typeface="Cambria Math"/>
                              </a:rPr>
                              <m:t>−</m:t>
                            </m:r>
                            <m:sSub>
                              <m:sSubPr>
                                <m:ctrlPr>
                                  <a:rPr lang="en-US" sz="1600" i="1">
                                    <a:solidFill>
                                      <a:srgbClr val="000000"/>
                                    </a:solidFill>
                                    <a:latin typeface="Cambria Math" panose="02040503050406030204" pitchFamily="18" charset="0"/>
                                    <a:ea typeface="Cambria Math"/>
                                  </a:rPr>
                                </m:ctrlPr>
                              </m:sSubPr>
                              <m:e>
                                <m:r>
                                  <a:rPr lang="en-US" sz="1600" i="1">
                                    <a:solidFill>
                                      <a:srgbClr val="000000"/>
                                    </a:solidFill>
                                    <a:latin typeface="Cambria Math"/>
                                    <a:ea typeface="Cambria Math"/>
                                  </a:rPr>
                                  <m:t>𝑧</m:t>
                                </m:r>
                              </m:e>
                              <m:sub>
                                <m:r>
                                  <a:rPr lang="en-US" sz="1600" i="1">
                                    <a:solidFill>
                                      <a:srgbClr val="000000"/>
                                    </a:solidFill>
                                    <a:latin typeface="Cambria Math"/>
                                    <a:ea typeface="Cambria Math"/>
                                  </a:rPr>
                                  <m:t>𝑘</m:t>
                                </m:r>
                              </m:sub>
                            </m:sSub>
                          </m:num>
                          <m:den>
                            <m:sSub>
                              <m:sSubPr>
                                <m:ctrlPr>
                                  <a:rPr lang="en-US" sz="1600" i="1">
                                    <a:solidFill>
                                      <a:srgbClr val="000000"/>
                                    </a:solidFill>
                                    <a:latin typeface="Cambria Math" panose="02040503050406030204" pitchFamily="18" charset="0"/>
                                    <a:ea typeface="Cambria Math"/>
                                  </a:rPr>
                                </m:ctrlPr>
                              </m:sSubPr>
                              <m:e>
                                <m:r>
                                  <a:rPr lang="en-US" sz="1600" i="1">
                                    <a:solidFill>
                                      <a:srgbClr val="000000"/>
                                    </a:solidFill>
                                    <a:latin typeface="Cambria Math"/>
                                    <a:ea typeface="Cambria Math"/>
                                  </a:rPr>
                                  <m:t>𝑙</m:t>
                                </m:r>
                              </m:e>
                              <m:sub>
                                <m:r>
                                  <a:rPr lang="en-US" sz="1600" i="1">
                                    <a:solidFill>
                                      <a:srgbClr val="000000"/>
                                    </a:solidFill>
                                    <a:latin typeface="Cambria Math"/>
                                    <a:ea typeface="Cambria Math"/>
                                  </a:rPr>
                                  <m:t>0</m:t>
                                </m:r>
                              </m:sub>
                            </m:sSub>
                          </m:den>
                        </m:f>
                      </m:e>
                    </m:d>
                  </m:oMath>
                </a14:m>
                <a:r>
                  <a:rPr lang="en-US" sz="1600" dirty="0">
                    <a:solidFill>
                      <a:srgbClr val="000000"/>
                    </a:solidFill>
                    <a:latin typeface="Times New Roman" pitchFamily="18" charset="0"/>
                  </a:rPr>
                  <a:t>;</a:t>
                </a:r>
                <a:r>
                  <a:rPr lang="en-US" sz="1600" dirty="0">
                    <a:solidFill>
                      <a:srgbClr val="000000"/>
                    </a:solidFill>
                    <a:ea typeface="Cambria Math"/>
                  </a:rPr>
                  <a:t> </a:t>
                </a:r>
                <a14:m>
                  <m:oMath xmlns:m="http://schemas.openxmlformats.org/officeDocument/2006/math">
                    <m:sSub>
                      <m:sSubPr>
                        <m:ctrlPr>
                          <a:rPr lang="en-US" sz="1600" i="1">
                            <a:solidFill>
                              <a:srgbClr val="000000"/>
                            </a:solidFill>
                            <a:latin typeface="Cambria Math" panose="02040503050406030204" pitchFamily="18" charset="0"/>
                            <a:ea typeface="Cambria Math"/>
                          </a:rPr>
                        </m:ctrlPr>
                      </m:sSubPr>
                      <m:e>
                        <m:r>
                          <a:rPr lang="en-US" sz="1600" i="1">
                            <a:solidFill>
                              <a:srgbClr val="000000"/>
                            </a:solidFill>
                            <a:latin typeface="Cambria Math"/>
                            <a:ea typeface="Cambria Math"/>
                          </a:rPr>
                          <m:t>𝑧</m:t>
                        </m:r>
                      </m:e>
                      <m:sub>
                        <m:r>
                          <a:rPr lang="en-US" sz="1600" i="1">
                            <a:solidFill>
                              <a:srgbClr val="000000"/>
                            </a:solidFill>
                            <a:latin typeface="Cambria Math"/>
                            <a:ea typeface="Cambria Math"/>
                          </a:rPr>
                          <m:t>𝑘</m:t>
                        </m:r>
                      </m:sub>
                    </m:sSub>
                    <m:r>
                      <a:rPr lang="en-US" sz="1600" dirty="0">
                        <a:solidFill>
                          <a:srgbClr val="000000"/>
                        </a:solidFill>
                        <a:latin typeface="Cambria Math"/>
                      </a:rPr>
                      <m:t>=</m:t>
                    </m:r>
                    <m:sSub>
                      <m:sSubPr>
                        <m:ctrlPr>
                          <a:rPr lang="en-US" sz="1600" i="1" dirty="0" smtClean="0">
                            <a:solidFill>
                              <a:srgbClr val="000000"/>
                            </a:solidFill>
                            <a:latin typeface="Cambria Math" panose="02040503050406030204" pitchFamily="18" charset="0"/>
                          </a:rPr>
                        </m:ctrlPr>
                      </m:sSubPr>
                      <m:e>
                        <m:r>
                          <a:rPr lang="en-US" sz="1600" i="1" dirty="0" smtClean="0">
                            <a:solidFill>
                              <a:srgbClr val="000000"/>
                            </a:solidFill>
                            <a:latin typeface="Cambria Math"/>
                          </a:rPr>
                          <m:t>𝑙</m:t>
                        </m:r>
                      </m:e>
                      <m:sub>
                        <m:r>
                          <a:rPr lang="en-US" sz="1600" i="1" dirty="0" smtClean="0">
                            <a:solidFill>
                              <a:srgbClr val="000000"/>
                            </a:solidFill>
                            <a:latin typeface="Cambria Math"/>
                          </a:rPr>
                          <m:t>0</m:t>
                        </m:r>
                      </m:sub>
                    </m:sSub>
                    <m:r>
                      <a:rPr lang="en-US" sz="1600" i="1" dirty="0" smtClean="0">
                        <a:solidFill>
                          <a:srgbClr val="000000"/>
                        </a:solidFill>
                        <a:latin typeface="Cambria Math"/>
                        <a:ea typeface="Cambria Math"/>
                      </a:rPr>
                      <m:t>∙</m:t>
                    </m:r>
                    <m:sSub>
                      <m:sSubPr>
                        <m:ctrlPr>
                          <a:rPr lang="en-US" sz="1600" i="1" dirty="0" smtClean="0">
                            <a:solidFill>
                              <a:srgbClr val="000000"/>
                            </a:solidFill>
                            <a:latin typeface="Cambria Math" panose="02040503050406030204" pitchFamily="18" charset="0"/>
                            <a:ea typeface="Cambria Math"/>
                          </a:rPr>
                        </m:ctrlPr>
                      </m:sSubPr>
                      <m:e>
                        <m:r>
                          <a:rPr lang="en-US" sz="1600" i="1" dirty="0" smtClean="0">
                            <a:solidFill>
                              <a:srgbClr val="000000"/>
                            </a:solidFill>
                            <a:latin typeface="Cambria Math"/>
                            <a:ea typeface="Cambria Math"/>
                          </a:rPr>
                          <m:t>𝜆</m:t>
                        </m:r>
                      </m:e>
                      <m:sub>
                        <m:r>
                          <a:rPr lang="en-US" sz="1600" i="1" dirty="0" smtClean="0">
                            <a:solidFill>
                              <a:srgbClr val="000000"/>
                            </a:solidFill>
                            <a:latin typeface="Cambria Math"/>
                            <a:ea typeface="Cambria Math"/>
                          </a:rPr>
                          <m:t>𝑘</m:t>
                        </m:r>
                      </m:sub>
                    </m:sSub>
                    <m:r>
                      <m:rPr>
                        <m:nor/>
                      </m:rPr>
                      <a:rPr lang="en-US" sz="1600" dirty="0">
                        <a:solidFill>
                          <a:srgbClr val="000000"/>
                        </a:solidFill>
                        <a:latin typeface="Times New Roman" pitchFamily="18" charset="0"/>
                      </a:rPr>
                      <m:t>;</m:t>
                    </m:r>
                  </m:oMath>
                </a14:m>
                <a:r>
                  <a:rPr lang="en-US" sz="1600" dirty="0">
                    <a:solidFill>
                      <a:srgbClr val="000000"/>
                    </a:solidFill>
                    <a:latin typeface="Times New Roman" pitchFamily="18" charset="0"/>
                  </a:rPr>
                  <a:t>  </a:t>
                </a:r>
                <a14:m>
                  <m:oMath xmlns:m="http://schemas.openxmlformats.org/officeDocument/2006/math">
                    <m:sSub>
                      <m:sSubPr>
                        <m:ctrlPr>
                          <a:rPr lang="en-US" sz="1600" i="1" dirty="0" smtClean="0">
                            <a:solidFill>
                              <a:srgbClr val="000000"/>
                            </a:solidFill>
                            <a:latin typeface="Cambria Math" panose="02040503050406030204" pitchFamily="18" charset="0"/>
                          </a:rPr>
                        </m:ctrlPr>
                      </m:sSubPr>
                      <m:e>
                        <m:r>
                          <a:rPr lang="en-US" sz="1600" i="1" dirty="0" smtClean="0">
                            <a:solidFill>
                              <a:srgbClr val="000000"/>
                            </a:solidFill>
                            <a:latin typeface="Cambria Math"/>
                          </a:rPr>
                          <m:t>𝐸</m:t>
                        </m:r>
                      </m:e>
                      <m:sub>
                        <m:r>
                          <a:rPr lang="en-US" sz="1600" i="1" dirty="0" smtClean="0">
                            <a:solidFill>
                              <a:srgbClr val="000000"/>
                            </a:solidFill>
                            <a:latin typeface="Cambria Math"/>
                          </a:rPr>
                          <m:t>𝑧</m:t>
                        </m:r>
                        <m:r>
                          <a:rPr lang="en-US" sz="1600" i="1" dirty="0" smtClean="0">
                            <a:solidFill>
                              <a:srgbClr val="000000"/>
                            </a:solidFill>
                            <a:latin typeface="Cambria Math"/>
                          </a:rPr>
                          <m:t>,</m:t>
                        </m:r>
                        <m:r>
                          <a:rPr lang="en-US" sz="1600" i="1" dirty="0" smtClean="0">
                            <a:solidFill>
                              <a:srgbClr val="000000"/>
                            </a:solidFill>
                            <a:latin typeface="Cambria Math"/>
                          </a:rPr>
                          <m:t>𝑘</m:t>
                        </m:r>
                      </m:sub>
                    </m:sSub>
                    <m:r>
                      <a:rPr lang="en-US" sz="1600" b="0" i="1" dirty="0" smtClean="0">
                        <a:solidFill>
                          <a:srgbClr val="000000"/>
                        </a:solidFill>
                        <a:latin typeface="Cambria Math"/>
                      </a:rPr>
                      <m:t>=</m:t>
                    </m:r>
                    <m:sSub>
                      <m:sSubPr>
                        <m:ctrlPr>
                          <a:rPr lang="en-US" sz="1600" i="1" dirty="0" smtClean="0">
                            <a:solidFill>
                              <a:srgbClr val="000000"/>
                            </a:solidFill>
                            <a:latin typeface="Cambria Math" panose="02040503050406030204" pitchFamily="18" charset="0"/>
                          </a:rPr>
                        </m:ctrlPr>
                      </m:sSubPr>
                      <m:e>
                        <m:r>
                          <a:rPr lang="en-US" sz="1600" i="1" dirty="0" smtClean="0">
                            <a:solidFill>
                              <a:srgbClr val="000000"/>
                            </a:solidFill>
                            <a:latin typeface="Cambria Math"/>
                          </a:rPr>
                          <m:t>𝑚</m:t>
                        </m:r>
                      </m:e>
                      <m:sub>
                        <m:r>
                          <a:rPr lang="en-US" sz="1600" i="1" dirty="0" smtClean="0">
                            <a:solidFill>
                              <a:srgbClr val="000000"/>
                            </a:solidFill>
                            <a:latin typeface="Cambria Math"/>
                          </a:rPr>
                          <m:t>𝑛</m:t>
                        </m:r>
                      </m:sub>
                    </m:sSub>
                    <m:r>
                      <a:rPr lang="en-US" sz="1600" i="1" dirty="0" smtClean="0">
                        <a:solidFill>
                          <a:srgbClr val="000000"/>
                        </a:solidFill>
                        <a:latin typeface="Cambria Math"/>
                      </a:rPr>
                      <m:t>𝑔</m:t>
                    </m:r>
                    <m:sSub>
                      <m:sSubPr>
                        <m:ctrlPr>
                          <a:rPr lang="en-US" sz="1600" i="1" dirty="0">
                            <a:solidFill>
                              <a:srgbClr val="000000"/>
                            </a:solidFill>
                            <a:latin typeface="Cambria Math" panose="02040503050406030204" pitchFamily="18" charset="0"/>
                          </a:rPr>
                        </m:ctrlPr>
                      </m:sSubPr>
                      <m:e>
                        <m:r>
                          <a:rPr lang="en-US" sz="1600" i="1" dirty="0">
                            <a:solidFill>
                              <a:srgbClr val="000000"/>
                            </a:solidFill>
                            <a:latin typeface="Cambria Math"/>
                          </a:rPr>
                          <m:t>𝑙</m:t>
                        </m:r>
                      </m:e>
                      <m:sub>
                        <m:r>
                          <a:rPr lang="en-US" sz="1600" i="1" dirty="0">
                            <a:solidFill>
                              <a:srgbClr val="000000"/>
                            </a:solidFill>
                            <a:latin typeface="Cambria Math"/>
                          </a:rPr>
                          <m:t>0</m:t>
                        </m:r>
                      </m:sub>
                    </m:sSub>
                    <m:r>
                      <a:rPr lang="en-US" sz="1600" i="1" dirty="0">
                        <a:solidFill>
                          <a:srgbClr val="000000"/>
                        </a:solidFill>
                        <a:latin typeface="Cambria Math"/>
                        <a:ea typeface="Cambria Math"/>
                      </a:rPr>
                      <m:t>∙</m:t>
                    </m:r>
                    <m:sSub>
                      <m:sSubPr>
                        <m:ctrlPr>
                          <a:rPr lang="en-US" sz="1600" i="1" dirty="0">
                            <a:solidFill>
                              <a:srgbClr val="000000"/>
                            </a:solidFill>
                            <a:latin typeface="Cambria Math" panose="02040503050406030204" pitchFamily="18" charset="0"/>
                            <a:ea typeface="Cambria Math"/>
                          </a:rPr>
                        </m:ctrlPr>
                      </m:sSubPr>
                      <m:e>
                        <m:r>
                          <a:rPr lang="en-US" sz="1600" i="1" dirty="0">
                            <a:solidFill>
                              <a:srgbClr val="000000"/>
                            </a:solidFill>
                            <a:latin typeface="Cambria Math"/>
                            <a:ea typeface="Cambria Math"/>
                          </a:rPr>
                          <m:t>𝜆</m:t>
                        </m:r>
                      </m:e>
                      <m:sub>
                        <m:r>
                          <a:rPr lang="en-US" sz="1600" i="1" dirty="0">
                            <a:solidFill>
                              <a:srgbClr val="000000"/>
                            </a:solidFill>
                            <a:latin typeface="Cambria Math"/>
                            <a:ea typeface="Cambria Math"/>
                          </a:rPr>
                          <m:t>𝑘</m:t>
                        </m:r>
                      </m:sub>
                    </m:sSub>
                  </m:oMath>
                </a14:m>
                <a:endParaRPr lang="en-US" sz="1600" dirty="0">
                  <a:solidFill>
                    <a:srgbClr val="000000"/>
                  </a:solidFill>
                  <a:latin typeface="Times New Roman" pitchFamily="18" charset="0"/>
                </a:endParaRPr>
              </a:p>
            </p:txBody>
          </p:sp>
        </mc:Choice>
        <mc:Fallback xmlns="">
          <p:sp>
            <p:nvSpPr>
              <p:cNvPr id="237" name="TextBox 236"/>
              <p:cNvSpPr txBox="1">
                <a:spLocks noRot="1" noChangeAspect="1" noMove="1" noResize="1" noEditPoints="1" noAdjustHandles="1" noChangeArrowheads="1" noChangeShapeType="1" noTextEdit="1"/>
              </p:cNvSpPr>
              <p:nvPr/>
            </p:nvSpPr>
            <p:spPr>
              <a:xfrm>
                <a:off x="142129" y="4495800"/>
                <a:ext cx="4556184" cy="48526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Box 237"/>
              <p:cNvSpPr txBox="1"/>
              <p:nvPr/>
            </p:nvSpPr>
            <p:spPr>
              <a:xfrm>
                <a:off x="74229" y="4914657"/>
                <a:ext cx="3147208" cy="338554"/>
              </a:xfrm>
              <a:prstGeom prst="rect">
                <a:avLst/>
              </a:prstGeom>
              <a:noFill/>
            </p:spPr>
            <p:txBody>
              <a:bodyPr wrap="none" rtlCol="0">
                <a:spAutoFit/>
              </a:bodyPr>
              <a:lstStyle/>
              <a:p>
                <a:r>
                  <a:rPr lang="en-US" sz="1600" dirty="0">
                    <a:solidFill>
                      <a:srgbClr val="000000"/>
                    </a:solidFill>
                    <a:latin typeface="Times New Roman" pitchFamily="18" charset="0"/>
                  </a:rPr>
                  <a:t>with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a:ea typeface="Cambria Math"/>
                          </a:rPr>
                          <m:t>𝜆</m:t>
                        </m:r>
                      </m:e>
                      <m:sub>
                        <m:r>
                          <a:rPr lang="en-US" sz="1600" i="1" smtClean="0">
                            <a:solidFill>
                              <a:srgbClr val="000000"/>
                            </a:solidFill>
                            <a:latin typeface="Cambria Math"/>
                          </a:rPr>
                          <m:t>𝑘</m:t>
                        </m:r>
                      </m:sub>
                    </m:sSub>
                    <m:r>
                      <a:rPr lang="en-US" sz="1600" i="1" smtClean="0">
                        <a:solidFill>
                          <a:srgbClr val="000000"/>
                        </a:solidFill>
                        <a:latin typeface="Cambria Math"/>
                      </a:rPr>
                      <m:t>=2.34, 4.09, 5.52, 6.79</m:t>
                    </m:r>
                  </m:oMath>
                </a14:m>
                <a:r>
                  <a:rPr lang="en-US" sz="1600" dirty="0">
                    <a:solidFill>
                      <a:srgbClr val="000000"/>
                    </a:solidFill>
                    <a:latin typeface="Times New Roman" pitchFamily="18" charset="0"/>
                  </a:rPr>
                  <a:t>, …</a:t>
                </a:r>
              </a:p>
            </p:txBody>
          </p:sp>
        </mc:Choice>
        <mc:Fallback xmlns="">
          <p:sp>
            <p:nvSpPr>
              <p:cNvPr id="238" name="TextBox 237"/>
              <p:cNvSpPr txBox="1">
                <a:spLocks noRot="1" noChangeAspect="1" noMove="1" noResize="1" noEditPoints="1" noAdjustHandles="1" noChangeArrowheads="1" noChangeShapeType="1" noTextEdit="1"/>
              </p:cNvSpPr>
              <p:nvPr/>
            </p:nvSpPr>
            <p:spPr>
              <a:xfrm>
                <a:off x="74229" y="4914657"/>
                <a:ext cx="3147208" cy="338554"/>
              </a:xfrm>
              <a:prstGeom prst="rect">
                <a:avLst/>
              </a:prstGeom>
              <a:blipFill rotWithShape="1">
                <a:blip r:embed="rId10"/>
                <a:stretch>
                  <a:fillRect l="-969" t="-5357" r="-194" b="-21429"/>
                </a:stretch>
              </a:blipFill>
            </p:spPr>
            <p:txBody>
              <a:bodyPr/>
              <a:lstStyle/>
              <a:p>
                <a:r>
                  <a:rPr lang="en-US">
                    <a:noFill/>
                  </a:rPr>
                  <a:t> </a:t>
                </a:r>
              </a:p>
            </p:txBody>
          </p:sp>
        </mc:Fallback>
      </mc:AlternateContent>
      <p:cxnSp>
        <p:nvCxnSpPr>
          <p:cNvPr id="239" name="Straight Arrow Connector 238"/>
          <p:cNvCxnSpPr/>
          <p:nvPr/>
        </p:nvCxnSpPr>
        <p:spPr>
          <a:xfrm flipV="1">
            <a:off x="1828800" y="5756540"/>
            <a:ext cx="566061" cy="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0" name="Rectangle 239"/>
              <p:cNvSpPr/>
              <p:nvPr/>
            </p:nvSpPr>
            <p:spPr>
              <a:xfrm>
                <a:off x="1446574" y="956481"/>
                <a:ext cx="1791068" cy="485261"/>
              </a:xfrm>
              <a:prstGeom prst="rect">
                <a:avLst/>
              </a:prstGeom>
            </p:spPr>
            <p:txBody>
              <a:bodyPr wrap="none">
                <a:spAutoFit/>
              </a:bodyPr>
              <a:lstStyle/>
              <a:p>
                <a14:m>
                  <m:oMath xmlns:m="http://schemas.openxmlformats.org/officeDocument/2006/math">
                    <m:sSub>
                      <m:sSubPr>
                        <m:ctrlPr>
                          <a:rPr lang="en-US" sz="1600" i="1">
                            <a:solidFill>
                              <a:srgbClr val="000000"/>
                            </a:solidFill>
                            <a:latin typeface="Cambria Math" panose="02040503050406030204" pitchFamily="18" charset="0"/>
                          </a:rPr>
                        </m:ctrlPr>
                      </m:sSubPr>
                      <m:e>
                        <m:r>
                          <m:rPr>
                            <m:sty m:val="p"/>
                          </m:rPr>
                          <a:rPr lang="en-US" sz="1600">
                            <a:solidFill>
                              <a:srgbClr val="000000"/>
                            </a:solidFill>
                            <a:latin typeface="Cambria Math"/>
                          </a:rPr>
                          <m:t>Ψ</m:t>
                        </m:r>
                      </m:e>
                      <m:sub>
                        <m:r>
                          <a:rPr lang="en-US" sz="1600" i="1">
                            <a:solidFill>
                              <a:srgbClr val="000000"/>
                            </a:solidFill>
                            <a:latin typeface="Cambria Math"/>
                          </a:rPr>
                          <m:t>𝑘</m:t>
                        </m:r>
                      </m:sub>
                    </m:sSub>
                    <m:d>
                      <m:dPr>
                        <m:ctrlPr>
                          <a:rPr lang="en-US" sz="1600" i="1">
                            <a:solidFill>
                              <a:srgbClr val="000000"/>
                            </a:solidFill>
                            <a:latin typeface="Cambria Math" panose="02040503050406030204" pitchFamily="18" charset="0"/>
                          </a:rPr>
                        </m:ctrlPr>
                      </m:dPr>
                      <m:e>
                        <m:r>
                          <a:rPr lang="en-US" sz="1600" i="1">
                            <a:solidFill>
                              <a:srgbClr val="000000"/>
                            </a:solidFill>
                            <a:latin typeface="Cambria Math"/>
                          </a:rPr>
                          <m:t>𝑧</m:t>
                        </m:r>
                      </m:e>
                    </m:d>
                    <m:r>
                      <a:rPr lang="en-US" sz="1600" i="1">
                        <a:solidFill>
                          <a:srgbClr val="000000"/>
                        </a:solidFill>
                        <a:latin typeface="Cambria Math"/>
                        <a:ea typeface="Cambria Math"/>
                      </a:rPr>
                      <m:t>∝</m:t>
                    </m:r>
                    <m:r>
                      <m:rPr>
                        <m:nor/>
                      </m:rPr>
                      <a:rPr lang="en-US" sz="1600">
                        <a:solidFill>
                          <a:srgbClr val="000000"/>
                        </a:solidFill>
                        <a:latin typeface="Cambria Math"/>
                        <a:ea typeface="Cambria Math"/>
                      </a:rPr>
                      <m:t>Ai</m:t>
                    </m:r>
                    <m:d>
                      <m:dPr>
                        <m:ctrlPr>
                          <a:rPr lang="en-US" sz="1600" i="1">
                            <a:solidFill>
                              <a:srgbClr val="000000"/>
                            </a:solidFill>
                            <a:latin typeface="Cambria Math" panose="02040503050406030204" pitchFamily="18" charset="0"/>
                            <a:ea typeface="Cambria Math"/>
                          </a:rPr>
                        </m:ctrlPr>
                      </m:dPr>
                      <m:e>
                        <m:f>
                          <m:fPr>
                            <m:ctrlPr>
                              <a:rPr lang="en-US" sz="1600" i="1">
                                <a:solidFill>
                                  <a:srgbClr val="000000"/>
                                </a:solidFill>
                                <a:latin typeface="Cambria Math" panose="02040503050406030204" pitchFamily="18" charset="0"/>
                                <a:ea typeface="Cambria Math"/>
                              </a:rPr>
                            </m:ctrlPr>
                          </m:fPr>
                          <m:num>
                            <m:r>
                              <a:rPr lang="en-US" sz="1600" i="1">
                                <a:solidFill>
                                  <a:srgbClr val="000000"/>
                                </a:solidFill>
                                <a:latin typeface="Cambria Math"/>
                                <a:ea typeface="Cambria Math"/>
                              </a:rPr>
                              <m:t>𝑧</m:t>
                            </m:r>
                            <m:r>
                              <a:rPr lang="en-US" sz="1600" i="1">
                                <a:solidFill>
                                  <a:srgbClr val="000000"/>
                                </a:solidFill>
                                <a:latin typeface="Cambria Math"/>
                                <a:ea typeface="Cambria Math"/>
                              </a:rPr>
                              <m:t>−</m:t>
                            </m:r>
                            <m:sSub>
                              <m:sSubPr>
                                <m:ctrlPr>
                                  <a:rPr lang="en-US" sz="1600" i="1">
                                    <a:solidFill>
                                      <a:srgbClr val="000000"/>
                                    </a:solidFill>
                                    <a:latin typeface="Cambria Math" panose="02040503050406030204" pitchFamily="18" charset="0"/>
                                    <a:ea typeface="Cambria Math"/>
                                  </a:rPr>
                                </m:ctrlPr>
                              </m:sSubPr>
                              <m:e>
                                <m:r>
                                  <a:rPr lang="en-US" sz="1600" i="1">
                                    <a:solidFill>
                                      <a:srgbClr val="000000"/>
                                    </a:solidFill>
                                    <a:latin typeface="Cambria Math"/>
                                    <a:ea typeface="Cambria Math"/>
                                  </a:rPr>
                                  <m:t>𝑧</m:t>
                                </m:r>
                              </m:e>
                              <m:sub>
                                <m:r>
                                  <a:rPr lang="en-US" sz="1600" i="1">
                                    <a:solidFill>
                                      <a:srgbClr val="000000"/>
                                    </a:solidFill>
                                    <a:latin typeface="Cambria Math"/>
                                    <a:ea typeface="Cambria Math"/>
                                  </a:rPr>
                                  <m:t>𝑘</m:t>
                                </m:r>
                              </m:sub>
                            </m:sSub>
                          </m:num>
                          <m:den>
                            <m:sSub>
                              <m:sSubPr>
                                <m:ctrlPr>
                                  <a:rPr lang="en-US" sz="1600" i="1">
                                    <a:solidFill>
                                      <a:srgbClr val="000000"/>
                                    </a:solidFill>
                                    <a:latin typeface="Cambria Math" panose="02040503050406030204" pitchFamily="18" charset="0"/>
                                    <a:ea typeface="Cambria Math"/>
                                  </a:rPr>
                                </m:ctrlPr>
                              </m:sSubPr>
                              <m:e>
                                <m:r>
                                  <a:rPr lang="en-US" sz="1600" i="1">
                                    <a:solidFill>
                                      <a:srgbClr val="000000"/>
                                    </a:solidFill>
                                    <a:latin typeface="Cambria Math"/>
                                    <a:ea typeface="Cambria Math"/>
                                  </a:rPr>
                                  <m:t>𝑙</m:t>
                                </m:r>
                              </m:e>
                              <m:sub>
                                <m:r>
                                  <a:rPr lang="en-US" sz="1600" i="1">
                                    <a:solidFill>
                                      <a:srgbClr val="000000"/>
                                    </a:solidFill>
                                    <a:latin typeface="Cambria Math"/>
                                    <a:ea typeface="Cambria Math"/>
                                  </a:rPr>
                                  <m:t>0</m:t>
                                </m:r>
                              </m:sub>
                            </m:sSub>
                          </m:den>
                        </m:f>
                      </m:e>
                    </m:d>
                  </m:oMath>
                </a14:m>
                <a:r>
                  <a:rPr lang="en-US" sz="1600" dirty="0">
                    <a:solidFill>
                      <a:srgbClr val="000000"/>
                    </a:solidFill>
                    <a:latin typeface="Times New Roman" pitchFamily="18" charset="0"/>
                  </a:rPr>
                  <a:t> </a:t>
                </a:r>
                <a:endParaRPr lang="en-US" sz="1600" dirty="0"/>
              </a:p>
            </p:txBody>
          </p:sp>
        </mc:Choice>
        <mc:Fallback xmlns="">
          <p:sp>
            <p:nvSpPr>
              <p:cNvPr id="240" name="Rectangle 239"/>
              <p:cNvSpPr>
                <a:spLocks noRot="1" noChangeAspect="1" noMove="1" noResize="1" noEditPoints="1" noAdjustHandles="1" noChangeArrowheads="1" noChangeShapeType="1" noTextEdit="1"/>
              </p:cNvSpPr>
              <p:nvPr/>
            </p:nvSpPr>
            <p:spPr>
              <a:xfrm>
                <a:off x="1446574" y="956481"/>
                <a:ext cx="1791068" cy="485261"/>
              </a:xfrm>
              <a:prstGeom prst="rect">
                <a:avLst/>
              </a:prstGeom>
              <a:blipFill rotWithShape="1">
                <a:blip r:embed="rId11"/>
                <a:stretch>
                  <a:fillRect/>
                </a:stretch>
              </a:blipFill>
            </p:spPr>
            <p:txBody>
              <a:bodyPr/>
              <a:lstStyle/>
              <a:p>
                <a:r>
                  <a:rPr lang="en-US">
                    <a:noFill/>
                  </a:rPr>
                  <a:t> </a:t>
                </a:r>
              </a:p>
            </p:txBody>
          </p:sp>
        </mc:Fallback>
      </mc:AlternateContent>
      <p:cxnSp>
        <p:nvCxnSpPr>
          <p:cNvPr id="242" name="Straight Arrow Connector 241"/>
          <p:cNvCxnSpPr/>
          <p:nvPr/>
        </p:nvCxnSpPr>
        <p:spPr>
          <a:xfrm flipH="1">
            <a:off x="1647833" y="1358588"/>
            <a:ext cx="310206" cy="2046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191000" y="914400"/>
            <a:ext cx="4764600" cy="4267200"/>
            <a:chOff x="4191000" y="685800"/>
            <a:chExt cx="4764600" cy="4267200"/>
          </a:xfrm>
        </p:grpSpPr>
        <p:sp>
          <p:nvSpPr>
            <p:cNvPr id="6" name="TextBox 5"/>
            <p:cNvSpPr txBox="1"/>
            <p:nvPr/>
          </p:nvSpPr>
          <p:spPr>
            <a:xfrm rot="1787059">
              <a:off x="6111733" y="2887606"/>
              <a:ext cx="2314288"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Correction not to scale</a:t>
              </a:r>
            </a:p>
          </p:txBody>
        </p:sp>
        <mc:AlternateContent xmlns:mc="http://schemas.openxmlformats.org/markup-compatibility/2006" xmlns:a14="http://schemas.microsoft.com/office/drawing/2010/main">
          <mc:Choice Requires="a14">
            <p:sp>
              <p:nvSpPr>
                <p:cNvPr id="236" name="TextBox 235"/>
                <p:cNvSpPr txBox="1"/>
                <p:nvPr/>
              </p:nvSpPr>
              <p:spPr>
                <a:xfrm>
                  <a:off x="4191000" y="956846"/>
                  <a:ext cx="2543838" cy="338554"/>
                </a:xfrm>
                <a:prstGeom prst="rect">
                  <a:avLst/>
                </a:prstGeom>
                <a:noFill/>
              </p:spPr>
              <p:txBody>
                <a:bodyPr wrap="none" rtlCol="0">
                  <a:spAutoFit/>
                </a:bodyPr>
                <a:lstStyle/>
                <a:p>
                  <a:r>
                    <a:rPr lang="en-US" sz="1600" dirty="0">
                      <a:solidFill>
                        <a:srgbClr val="0070C0"/>
                      </a:solidFill>
                      <a:latin typeface="Times New Roman" panose="02020603050405020304" pitchFamily="18" charset="0"/>
                      <a:cs typeface="Times New Roman" panose="02020603050405020304" pitchFamily="18" charset="0"/>
                    </a:rPr>
                    <a:t>Glass, we take </a:t>
                  </a:r>
                  <a14:m>
                    <m:oMath xmlns:m="http://schemas.openxmlformats.org/officeDocument/2006/math">
                      <m:sSub>
                        <m:sSubPr>
                          <m:ctrlPr>
                            <a:rPr lang="en-US" sz="1600" i="1" smtClean="0">
                              <a:solidFill>
                                <a:srgbClr val="0070C0"/>
                              </a:solidFill>
                              <a:latin typeface="Cambria Math" panose="02040503050406030204" pitchFamily="18" charset="0"/>
                              <a:cs typeface="Times New Roman" panose="02020603050405020304" pitchFamily="18" charset="0"/>
                            </a:rPr>
                          </m:ctrlPr>
                        </m:sSubPr>
                        <m:e>
                          <m:r>
                            <a:rPr lang="en-US" sz="1600" b="0" i="1" smtClean="0">
                              <a:solidFill>
                                <a:srgbClr val="0070C0"/>
                              </a:solidFill>
                              <a:latin typeface="Cambria Math"/>
                              <a:cs typeface="Times New Roman" panose="02020603050405020304" pitchFamily="18" charset="0"/>
                            </a:rPr>
                            <m:t>𝑈</m:t>
                          </m:r>
                        </m:e>
                        <m:sub>
                          <m:r>
                            <a:rPr lang="en-US" sz="1600" b="0" i="1" smtClean="0">
                              <a:solidFill>
                                <a:srgbClr val="0070C0"/>
                              </a:solidFill>
                              <a:latin typeface="Cambria Math"/>
                              <a:cs typeface="Times New Roman" panose="02020603050405020304" pitchFamily="18" charset="0"/>
                            </a:rPr>
                            <m:t>𝐹</m:t>
                          </m:r>
                        </m:sub>
                      </m:sSub>
                      <m:r>
                        <a:rPr lang="en-US" sz="1600" i="1" smtClean="0">
                          <a:solidFill>
                            <a:srgbClr val="0070C0"/>
                          </a:solidFill>
                          <a:latin typeface="Cambria Math"/>
                          <a:ea typeface="Cambria Math"/>
                          <a:cs typeface="Times New Roman" panose="02020603050405020304" pitchFamily="18" charset="0"/>
                        </a:rPr>
                        <m:t>~</m:t>
                      </m:r>
                      <m:r>
                        <a:rPr lang="en-US" sz="1600" b="0" i="1" smtClean="0">
                          <a:solidFill>
                            <a:srgbClr val="0070C0"/>
                          </a:solidFill>
                          <a:latin typeface="Cambria Math"/>
                          <a:ea typeface="Cambria Math"/>
                          <a:cs typeface="Times New Roman" panose="02020603050405020304" pitchFamily="18" charset="0"/>
                        </a:rPr>
                        <m:t>100</m:t>
                      </m:r>
                    </m:oMath>
                  </a14:m>
                  <a:r>
                    <a:rPr lang="en-US" sz="1600" dirty="0">
                      <a:solidFill>
                        <a:srgbClr val="0070C0"/>
                      </a:solidFill>
                      <a:latin typeface="Times New Roman" panose="02020603050405020304" pitchFamily="18" charset="0"/>
                      <a:cs typeface="Times New Roman" panose="02020603050405020304" pitchFamily="18" charset="0"/>
                    </a:rPr>
                    <a:t> neV</a:t>
                  </a:r>
                </a:p>
              </p:txBody>
            </p:sp>
          </mc:Choice>
          <mc:Fallback xmlns="">
            <p:sp>
              <p:nvSpPr>
                <p:cNvPr id="236" name="TextBox 235"/>
                <p:cNvSpPr txBox="1">
                  <a:spLocks noRot="1" noChangeAspect="1" noMove="1" noResize="1" noEditPoints="1" noAdjustHandles="1" noChangeArrowheads="1" noChangeShapeType="1" noTextEdit="1"/>
                </p:cNvSpPr>
                <p:nvPr/>
              </p:nvSpPr>
              <p:spPr>
                <a:xfrm>
                  <a:off x="4191000" y="956846"/>
                  <a:ext cx="2543838" cy="338554"/>
                </a:xfrm>
                <a:prstGeom prst="rect">
                  <a:avLst/>
                </a:prstGeom>
                <a:blipFill rotWithShape="1">
                  <a:blip r:embed="rId12"/>
                  <a:stretch>
                    <a:fillRect l="-1439" t="-5357" b="-21429"/>
                  </a:stretch>
                </a:blipFill>
              </p:spPr>
              <p:txBody>
                <a:bodyPr/>
                <a:lstStyle/>
                <a:p>
                  <a:r>
                    <a:rPr lang="en-US">
                      <a:noFill/>
                    </a:rPr>
                    <a:t> </a:t>
                  </a:r>
                </a:p>
              </p:txBody>
            </p:sp>
          </mc:Fallback>
        </mc:AlternateContent>
        <p:cxnSp>
          <p:nvCxnSpPr>
            <p:cNvPr id="81" name="Straight Arrow Connector 80"/>
            <p:cNvCxnSpPr/>
            <p:nvPr/>
          </p:nvCxnSpPr>
          <p:spPr>
            <a:xfrm flipV="1">
              <a:off x="4220709" y="2981672"/>
              <a:ext cx="457200" cy="12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 name="Rectangle 251"/>
            <p:cNvSpPr>
              <a:spLocks noChangeArrowheads="1"/>
            </p:cNvSpPr>
            <p:nvPr/>
          </p:nvSpPr>
          <p:spPr bwMode="auto">
            <a:xfrm>
              <a:off x="5868184" y="4737556"/>
              <a:ext cx="1809534" cy="215444"/>
            </a:xfrm>
            <a:prstGeom prst="rect">
              <a:avLst/>
            </a:prstGeom>
            <a:noFill/>
            <a:ln w="9525">
              <a:noFill/>
              <a:miter lim="800000"/>
              <a:headEnd/>
              <a:tailEnd/>
            </a:ln>
          </p:spPr>
          <p:txBody>
            <a:bodyPr wrap="none" lIns="0" tIns="0" rIns="0" bIns="0">
              <a:spAutoFit/>
            </a:bodyPr>
            <a:lstStyle/>
            <a:p>
              <a:r>
                <a:rPr lang="en-US" sz="1400" dirty="0">
                  <a:solidFill>
                    <a:srgbClr val="1F1A17"/>
                  </a:solidFill>
                  <a:latin typeface="Times New Roman" pitchFamily="18" charset="0"/>
                </a:rPr>
                <a:t>Absorber height </a:t>
              </a:r>
              <a:r>
                <a:rPr lang="el-GR" sz="1400" dirty="0">
                  <a:solidFill>
                    <a:srgbClr val="1F1A17"/>
                  </a:solidFill>
                  <a:latin typeface="Times New Roman" pitchFamily="18" charset="0"/>
                </a:rPr>
                <a:t>Δ</a:t>
              </a:r>
              <a:r>
                <a:rPr lang="en-US" sz="1400" i="1" dirty="0">
                  <a:solidFill>
                    <a:srgbClr val="1F1A17"/>
                  </a:solidFill>
                  <a:latin typeface="Times New Roman" pitchFamily="18" charset="0"/>
                </a:rPr>
                <a:t>h</a:t>
              </a:r>
              <a:r>
                <a:rPr lang="en-US" sz="1400" dirty="0">
                  <a:solidFill>
                    <a:srgbClr val="1F1A17"/>
                  </a:solidFill>
                  <a:latin typeface="Times New Roman" pitchFamily="18" charset="0"/>
                </a:rPr>
                <a:t> [µm]</a:t>
              </a:r>
              <a:endParaRPr lang="en-US" sz="1400" dirty="0">
                <a:solidFill>
                  <a:srgbClr val="000000"/>
                </a:solidFill>
                <a:latin typeface="Times New Roman" pitchFamily="18" charset="0"/>
              </a:endParaRPr>
            </a:p>
          </p:txBody>
        </p:sp>
        <p:sp>
          <p:nvSpPr>
            <p:cNvPr id="159" name="Rectangle 270"/>
            <p:cNvSpPr>
              <a:spLocks noChangeArrowheads="1"/>
            </p:cNvSpPr>
            <p:nvPr/>
          </p:nvSpPr>
          <p:spPr bwMode="auto">
            <a:xfrm>
              <a:off x="4724400" y="685800"/>
              <a:ext cx="977768" cy="215444"/>
            </a:xfrm>
            <a:prstGeom prst="rect">
              <a:avLst/>
            </a:prstGeom>
            <a:noFill/>
            <a:ln w="9525">
              <a:noFill/>
              <a:miter lim="800000"/>
              <a:headEnd/>
              <a:tailEnd/>
            </a:ln>
          </p:spPr>
          <p:txBody>
            <a:bodyPr wrap="none" lIns="0" tIns="0" rIns="0" bIns="0">
              <a:spAutoFit/>
            </a:bodyPr>
            <a:lstStyle/>
            <a:p>
              <a:r>
                <a:rPr lang="en-US" sz="1400" dirty="0">
                  <a:solidFill>
                    <a:srgbClr val="1F1A17"/>
                  </a:solidFill>
                  <a:latin typeface="Times New Roman" pitchFamily="18" charset="0"/>
                </a:rPr>
                <a:t>Energy [</a:t>
              </a:r>
              <a:r>
                <a:rPr lang="en-US" sz="1400" dirty="0" err="1">
                  <a:solidFill>
                    <a:srgbClr val="1F1A17"/>
                  </a:solidFill>
                  <a:latin typeface="Times New Roman" pitchFamily="18" charset="0"/>
                </a:rPr>
                <a:t>peV</a:t>
              </a:r>
              <a:r>
                <a:rPr lang="en-US" sz="1400" dirty="0">
                  <a:solidFill>
                    <a:srgbClr val="1F1A17"/>
                  </a:solidFill>
                  <a:latin typeface="Times New Roman" pitchFamily="18" charset="0"/>
                </a:rPr>
                <a:t>]</a:t>
              </a:r>
              <a:endParaRPr lang="en-US" sz="1400" dirty="0">
                <a:solidFill>
                  <a:srgbClr val="000000"/>
                </a:solidFill>
                <a:latin typeface="Times New Roman" pitchFamily="18" charset="0"/>
              </a:endParaRPr>
            </a:p>
          </p:txBody>
        </p:sp>
        <p:sp>
          <p:nvSpPr>
            <p:cNvPr id="160" name="Freeform 284"/>
            <p:cNvSpPr>
              <a:spLocks/>
            </p:cNvSpPr>
            <p:nvPr/>
          </p:nvSpPr>
          <p:spPr bwMode="auto">
            <a:xfrm>
              <a:off x="4686590" y="4567756"/>
              <a:ext cx="3665864" cy="45719"/>
            </a:xfrm>
            <a:custGeom>
              <a:avLst/>
              <a:gdLst>
                <a:gd name="T0" fmla="*/ 2147483647 w 16102"/>
                <a:gd name="T1" fmla="*/ 0 h 1976"/>
                <a:gd name="T2" fmla="*/ 0 w 16102"/>
                <a:gd name="T3" fmla="*/ 0 h 1976"/>
                <a:gd name="T4" fmla="*/ 2147483647 w 16102"/>
                <a:gd name="T5" fmla="*/ 0 h 1976"/>
                <a:gd name="T6" fmla="*/ 0 60000 65536"/>
                <a:gd name="T7" fmla="*/ 0 60000 65536"/>
                <a:gd name="T8" fmla="*/ 0 60000 65536"/>
                <a:gd name="T9" fmla="*/ 0 w 16102"/>
                <a:gd name="T10" fmla="*/ 0 h 1976"/>
                <a:gd name="T11" fmla="*/ 16102 w 16102"/>
                <a:gd name="T12" fmla="*/ 1976 h 1976"/>
              </a:gdLst>
              <a:ahLst/>
              <a:cxnLst>
                <a:cxn ang="T6">
                  <a:pos x="T0" y="T1"/>
                </a:cxn>
                <a:cxn ang="T7">
                  <a:pos x="T2" y="T3"/>
                </a:cxn>
                <a:cxn ang="T8">
                  <a:pos x="T4" y="T5"/>
                </a:cxn>
              </a:cxnLst>
              <a:rect l="T9" t="T10" r="T11" b="T12"/>
              <a:pathLst>
                <a:path w="16102" h="1976">
                  <a:moveTo>
                    <a:pt x="16102" y="0"/>
                  </a:moveTo>
                  <a:lnTo>
                    <a:pt x="0" y="0"/>
                  </a:lnTo>
                  <a:lnTo>
                    <a:pt x="16102" y="0"/>
                  </a:lnTo>
                </a:path>
              </a:pathLst>
            </a:custGeom>
            <a:noFill/>
            <a:ln w="0">
              <a:solidFill>
                <a:srgbClr val="24282B"/>
              </a:solidFill>
              <a:prstDash val="solid"/>
              <a:round/>
              <a:headEnd type="none" w="med" len="med"/>
              <a:tailEnd type="arrow" w="med" len="med"/>
            </a:ln>
          </p:spPr>
          <p:txBody>
            <a:bodyPr/>
            <a:lstStyle/>
            <a:p>
              <a:endParaRPr lang="en-US" sz="1000">
                <a:solidFill>
                  <a:srgbClr val="000000"/>
                </a:solidFill>
                <a:latin typeface="Times New Roman" pitchFamily="18" charset="0"/>
              </a:endParaRPr>
            </a:p>
          </p:txBody>
        </p:sp>
        <p:sp>
          <p:nvSpPr>
            <p:cNvPr id="161" name="Rectangle 287"/>
            <p:cNvSpPr>
              <a:spLocks noChangeArrowheads="1"/>
            </p:cNvSpPr>
            <p:nvPr/>
          </p:nvSpPr>
          <p:spPr bwMode="auto">
            <a:xfrm>
              <a:off x="5213525" y="4575928"/>
              <a:ext cx="135502" cy="213950"/>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0</a:t>
              </a:r>
              <a:endParaRPr lang="en-US" sz="1000" dirty="0">
                <a:solidFill>
                  <a:srgbClr val="000000"/>
                </a:solidFill>
                <a:latin typeface="Times New Roman" pitchFamily="18" charset="0"/>
              </a:endParaRPr>
            </a:p>
          </p:txBody>
        </p:sp>
        <p:sp>
          <p:nvSpPr>
            <p:cNvPr id="187" name="Line 320"/>
            <p:cNvSpPr>
              <a:spLocks noChangeShapeType="1"/>
            </p:cNvSpPr>
            <p:nvPr/>
          </p:nvSpPr>
          <p:spPr bwMode="auto">
            <a:xfrm>
              <a:off x="5237144" y="4568465"/>
              <a:ext cx="90750" cy="1244"/>
            </a:xfrm>
            <a:prstGeom prst="line">
              <a:avLst/>
            </a:prstGeom>
            <a:noFill/>
            <a:ln w="6">
              <a:solidFill>
                <a:srgbClr val="000000"/>
              </a:solidFill>
              <a:round/>
              <a:headEnd/>
              <a:tailEnd/>
            </a:ln>
          </p:spPr>
          <p:txBody>
            <a:bodyPr/>
            <a:lstStyle/>
            <a:p>
              <a:endParaRPr lang="en-US" sz="1000">
                <a:solidFill>
                  <a:srgbClr val="000000"/>
                </a:solidFill>
                <a:latin typeface="Times New Roman" pitchFamily="18" charset="0"/>
              </a:endParaRPr>
            </a:p>
          </p:txBody>
        </p:sp>
        <p:sp>
          <p:nvSpPr>
            <p:cNvPr id="213" name="Freeform 351"/>
            <p:cNvSpPr>
              <a:spLocks/>
            </p:cNvSpPr>
            <p:nvPr/>
          </p:nvSpPr>
          <p:spPr bwMode="auto">
            <a:xfrm>
              <a:off x="4686590" y="1277423"/>
              <a:ext cx="3673323" cy="3293527"/>
            </a:xfrm>
            <a:custGeom>
              <a:avLst/>
              <a:gdLst>
                <a:gd name="T0" fmla="*/ 0 w 2515"/>
                <a:gd name="T1" fmla="*/ 2147483647 h 1982"/>
                <a:gd name="T2" fmla="*/ 2147483647 w 2515"/>
                <a:gd name="T3" fmla="*/ 0 h 1982"/>
                <a:gd name="T4" fmla="*/ 2147483647 w 2515"/>
                <a:gd name="T5" fmla="*/ 2147483647 h 1982"/>
                <a:gd name="T6" fmla="*/ 2147483647 w 2515"/>
                <a:gd name="T7" fmla="*/ 2147483647 h 1982"/>
                <a:gd name="T8" fmla="*/ 0 w 2515"/>
                <a:gd name="T9" fmla="*/ 2147483647 h 1982"/>
                <a:gd name="T10" fmla="*/ 0 60000 65536"/>
                <a:gd name="T11" fmla="*/ 0 60000 65536"/>
                <a:gd name="T12" fmla="*/ 0 60000 65536"/>
                <a:gd name="T13" fmla="*/ 0 60000 65536"/>
                <a:gd name="T14" fmla="*/ 0 60000 65536"/>
                <a:gd name="T15" fmla="*/ 0 w 2515"/>
                <a:gd name="T16" fmla="*/ 0 h 1982"/>
                <a:gd name="T17" fmla="*/ 16153 w 2515"/>
                <a:gd name="T18" fmla="*/ 12720 h 1982"/>
                <a:gd name="connsiteX0" fmla="*/ 0 w 10000"/>
                <a:gd name="connsiteY0" fmla="*/ 12248 h 12278"/>
                <a:gd name="connsiteX1" fmla="*/ 41 w 10000"/>
                <a:gd name="connsiteY1" fmla="*/ 0 h 12278"/>
                <a:gd name="connsiteX2" fmla="*/ 4 w 10000"/>
                <a:gd name="connsiteY2" fmla="*/ 12268 h 12278"/>
                <a:gd name="connsiteX3" fmla="*/ 10000 w 10000"/>
                <a:gd name="connsiteY3" fmla="*/ 2278 h 12278"/>
                <a:gd name="connsiteX4" fmla="*/ 9992 w 10000"/>
                <a:gd name="connsiteY4" fmla="*/ 2323 h 12278"/>
                <a:gd name="connsiteX5" fmla="*/ 32 w 10000"/>
                <a:gd name="connsiteY5" fmla="*/ 12278 h 12278"/>
                <a:gd name="connsiteX6" fmla="*/ 0 w 10000"/>
                <a:gd name="connsiteY6" fmla="*/ 12248 h 12278"/>
                <a:gd name="connsiteX0" fmla="*/ 741 w 10741"/>
                <a:gd name="connsiteY0" fmla="*/ 13831 h 13861"/>
                <a:gd name="connsiteX1" fmla="*/ 782 w 10741"/>
                <a:gd name="connsiteY1" fmla="*/ 1583 h 13861"/>
                <a:gd name="connsiteX2" fmla="*/ 736 w 10741"/>
                <a:gd name="connsiteY2" fmla="*/ 1494 h 13861"/>
                <a:gd name="connsiteX3" fmla="*/ 745 w 10741"/>
                <a:gd name="connsiteY3" fmla="*/ 13851 h 13861"/>
                <a:gd name="connsiteX4" fmla="*/ 10741 w 10741"/>
                <a:gd name="connsiteY4" fmla="*/ 3861 h 13861"/>
                <a:gd name="connsiteX5" fmla="*/ 10733 w 10741"/>
                <a:gd name="connsiteY5" fmla="*/ 3906 h 13861"/>
                <a:gd name="connsiteX6" fmla="*/ 773 w 10741"/>
                <a:gd name="connsiteY6" fmla="*/ 13861 h 13861"/>
                <a:gd name="connsiteX7" fmla="*/ 741 w 10741"/>
                <a:gd name="connsiteY7" fmla="*/ 13831 h 13861"/>
                <a:gd name="connsiteX0" fmla="*/ 1930 w 11930"/>
                <a:gd name="connsiteY0" fmla="*/ 13831 h 13861"/>
                <a:gd name="connsiteX1" fmla="*/ 1971 w 11930"/>
                <a:gd name="connsiteY1" fmla="*/ 1583 h 13861"/>
                <a:gd name="connsiteX2" fmla="*/ 0 w 11930"/>
                <a:gd name="connsiteY2" fmla="*/ 1494 h 13861"/>
                <a:gd name="connsiteX3" fmla="*/ 1934 w 11930"/>
                <a:gd name="connsiteY3" fmla="*/ 13851 h 13861"/>
                <a:gd name="connsiteX4" fmla="*/ 11930 w 11930"/>
                <a:gd name="connsiteY4" fmla="*/ 3861 h 13861"/>
                <a:gd name="connsiteX5" fmla="*/ 11922 w 11930"/>
                <a:gd name="connsiteY5" fmla="*/ 3906 h 13861"/>
                <a:gd name="connsiteX6" fmla="*/ 1962 w 11930"/>
                <a:gd name="connsiteY6" fmla="*/ 13861 h 13861"/>
                <a:gd name="connsiteX7" fmla="*/ 1930 w 11930"/>
                <a:gd name="connsiteY7" fmla="*/ 13831 h 13861"/>
                <a:gd name="connsiteX0" fmla="*/ 1930 w 11930"/>
                <a:gd name="connsiteY0" fmla="*/ 13831 h 13861"/>
                <a:gd name="connsiteX1" fmla="*/ 1971 w 11930"/>
                <a:gd name="connsiteY1" fmla="*/ 1583 h 13861"/>
                <a:gd name="connsiteX2" fmla="*/ 0 w 11930"/>
                <a:gd name="connsiteY2" fmla="*/ 1494 h 13861"/>
                <a:gd name="connsiteX3" fmla="*/ 1934 w 11930"/>
                <a:gd name="connsiteY3" fmla="*/ 13851 h 13861"/>
                <a:gd name="connsiteX4" fmla="*/ 11930 w 11930"/>
                <a:gd name="connsiteY4" fmla="*/ 3861 h 13861"/>
                <a:gd name="connsiteX5" fmla="*/ 11922 w 11930"/>
                <a:gd name="connsiteY5" fmla="*/ 3906 h 13861"/>
                <a:gd name="connsiteX6" fmla="*/ 1962 w 11930"/>
                <a:gd name="connsiteY6" fmla="*/ 13861 h 13861"/>
                <a:gd name="connsiteX7" fmla="*/ 1930 w 11930"/>
                <a:gd name="connsiteY7" fmla="*/ 13831 h 13861"/>
                <a:gd name="connsiteX0" fmla="*/ 1671 w 11667"/>
                <a:gd name="connsiteY0" fmla="*/ 13805 h 13815"/>
                <a:gd name="connsiteX1" fmla="*/ 11667 w 11667"/>
                <a:gd name="connsiteY1" fmla="*/ 3815 h 13815"/>
                <a:gd name="connsiteX2" fmla="*/ 11659 w 11667"/>
                <a:gd name="connsiteY2" fmla="*/ 3860 h 13815"/>
                <a:gd name="connsiteX3" fmla="*/ 1699 w 11667"/>
                <a:gd name="connsiteY3" fmla="*/ 13815 h 13815"/>
                <a:gd name="connsiteX4" fmla="*/ 1667 w 11667"/>
                <a:gd name="connsiteY4" fmla="*/ 13785 h 13815"/>
                <a:gd name="connsiteX5" fmla="*/ 1708 w 11667"/>
                <a:gd name="connsiteY5" fmla="*/ 1537 h 13815"/>
                <a:gd name="connsiteX6" fmla="*/ 29 w 11667"/>
                <a:gd name="connsiteY6" fmla="*/ 1819 h 13815"/>
                <a:gd name="connsiteX0" fmla="*/ 1642 w 11638"/>
                <a:gd name="connsiteY0" fmla="*/ 12268 h 12278"/>
                <a:gd name="connsiteX1" fmla="*/ 11638 w 11638"/>
                <a:gd name="connsiteY1" fmla="*/ 2278 h 12278"/>
                <a:gd name="connsiteX2" fmla="*/ 11630 w 11638"/>
                <a:gd name="connsiteY2" fmla="*/ 2323 h 12278"/>
                <a:gd name="connsiteX3" fmla="*/ 1670 w 11638"/>
                <a:gd name="connsiteY3" fmla="*/ 12278 h 12278"/>
                <a:gd name="connsiteX4" fmla="*/ 1638 w 11638"/>
                <a:gd name="connsiteY4" fmla="*/ 12248 h 12278"/>
                <a:gd name="connsiteX5" fmla="*/ 1679 w 11638"/>
                <a:gd name="connsiteY5" fmla="*/ 0 h 12278"/>
                <a:gd name="connsiteX6" fmla="*/ 0 w 11638"/>
                <a:gd name="connsiteY6" fmla="*/ 282 h 12278"/>
                <a:gd name="connsiteX0" fmla="*/ 1753 w 11749"/>
                <a:gd name="connsiteY0" fmla="*/ 12315 h 12325"/>
                <a:gd name="connsiteX1" fmla="*/ 11749 w 11749"/>
                <a:gd name="connsiteY1" fmla="*/ 2325 h 12325"/>
                <a:gd name="connsiteX2" fmla="*/ 11741 w 11749"/>
                <a:gd name="connsiteY2" fmla="*/ 2370 h 12325"/>
                <a:gd name="connsiteX3" fmla="*/ 1781 w 11749"/>
                <a:gd name="connsiteY3" fmla="*/ 12325 h 12325"/>
                <a:gd name="connsiteX4" fmla="*/ 1749 w 11749"/>
                <a:gd name="connsiteY4" fmla="*/ 12295 h 12325"/>
                <a:gd name="connsiteX5" fmla="*/ 1790 w 11749"/>
                <a:gd name="connsiteY5" fmla="*/ 47 h 12325"/>
                <a:gd name="connsiteX6" fmla="*/ 0 w 11749"/>
                <a:gd name="connsiteY6" fmla="*/ 0 h 12325"/>
                <a:gd name="connsiteX0" fmla="*/ 1716 w 11712"/>
                <a:gd name="connsiteY0" fmla="*/ 12268 h 12278"/>
                <a:gd name="connsiteX1" fmla="*/ 11712 w 11712"/>
                <a:gd name="connsiteY1" fmla="*/ 2278 h 12278"/>
                <a:gd name="connsiteX2" fmla="*/ 11704 w 11712"/>
                <a:gd name="connsiteY2" fmla="*/ 2323 h 12278"/>
                <a:gd name="connsiteX3" fmla="*/ 1744 w 11712"/>
                <a:gd name="connsiteY3" fmla="*/ 12278 h 12278"/>
                <a:gd name="connsiteX4" fmla="*/ 1712 w 11712"/>
                <a:gd name="connsiteY4" fmla="*/ 12248 h 12278"/>
                <a:gd name="connsiteX5" fmla="*/ 1753 w 11712"/>
                <a:gd name="connsiteY5" fmla="*/ 0 h 12278"/>
                <a:gd name="connsiteX6" fmla="*/ 0 w 11712"/>
                <a:gd name="connsiteY6" fmla="*/ 1361 h 12278"/>
                <a:gd name="connsiteX0" fmla="*/ 1753 w 11749"/>
                <a:gd name="connsiteY0" fmla="*/ 12269 h 12279"/>
                <a:gd name="connsiteX1" fmla="*/ 11749 w 11749"/>
                <a:gd name="connsiteY1" fmla="*/ 2279 h 12279"/>
                <a:gd name="connsiteX2" fmla="*/ 11741 w 11749"/>
                <a:gd name="connsiteY2" fmla="*/ 2324 h 12279"/>
                <a:gd name="connsiteX3" fmla="*/ 1781 w 11749"/>
                <a:gd name="connsiteY3" fmla="*/ 12279 h 12279"/>
                <a:gd name="connsiteX4" fmla="*/ 1749 w 11749"/>
                <a:gd name="connsiteY4" fmla="*/ 12249 h 12279"/>
                <a:gd name="connsiteX5" fmla="*/ 1790 w 11749"/>
                <a:gd name="connsiteY5" fmla="*/ 1 h 12279"/>
                <a:gd name="connsiteX6" fmla="*/ 0 w 11749"/>
                <a:gd name="connsiteY6" fmla="*/ 0 h 12279"/>
                <a:gd name="connsiteX0" fmla="*/ 1753 w 11749"/>
                <a:gd name="connsiteY0" fmla="*/ 12269 h 12279"/>
                <a:gd name="connsiteX1" fmla="*/ 11749 w 11749"/>
                <a:gd name="connsiteY1" fmla="*/ 2279 h 12279"/>
                <a:gd name="connsiteX2" fmla="*/ 11741 w 11749"/>
                <a:gd name="connsiteY2" fmla="*/ 2324 h 12279"/>
                <a:gd name="connsiteX3" fmla="*/ 1781 w 11749"/>
                <a:gd name="connsiteY3" fmla="*/ 12279 h 12279"/>
                <a:gd name="connsiteX4" fmla="*/ 1749 w 11749"/>
                <a:gd name="connsiteY4" fmla="*/ 12249 h 12279"/>
                <a:gd name="connsiteX5" fmla="*/ 1790 w 11749"/>
                <a:gd name="connsiteY5" fmla="*/ 1 h 12279"/>
                <a:gd name="connsiteX6" fmla="*/ 0 w 11749"/>
                <a:gd name="connsiteY6" fmla="*/ 0 h 12279"/>
                <a:gd name="connsiteX0" fmla="*/ 1753 w 11749"/>
                <a:gd name="connsiteY0" fmla="*/ 13348 h 13358"/>
                <a:gd name="connsiteX1" fmla="*/ 11749 w 11749"/>
                <a:gd name="connsiteY1" fmla="*/ 3358 h 13358"/>
                <a:gd name="connsiteX2" fmla="*/ 11741 w 11749"/>
                <a:gd name="connsiteY2" fmla="*/ 3403 h 13358"/>
                <a:gd name="connsiteX3" fmla="*/ 1781 w 11749"/>
                <a:gd name="connsiteY3" fmla="*/ 13358 h 13358"/>
                <a:gd name="connsiteX4" fmla="*/ 1749 w 11749"/>
                <a:gd name="connsiteY4" fmla="*/ 13328 h 13358"/>
                <a:gd name="connsiteX5" fmla="*/ 1790 w 11749"/>
                <a:gd name="connsiteY5" fmla="*/ 0 h 13358"/>
                <a:gd name="connsiteX6" fmla="*/ 0 w 11749"/>
                <a:gd name="connsiteY6" fmla="*/ 1079 h 13358"/>
                <a:gd name="connsiteX0" fmla="*/ 1753 w 11749"/>
                <a:gd name="connsiteY0" fmla="*/ 13349 h 13359"/>
                <a:gd name="connsiteX1" fmla="*/ 11749 w 11749"/>
                <a:gd name="connsiteY1" fmla="*/ 3359 h 13359"/>
                <a:gd name="connsiteX2" fmla="*/ 11741 w 11749"/>
                <a:gd name="connsiteY2" fmla="*/ 3404 h 13359"/>
                <a:gd name="connsiteX3" fmla="*/ 1781 w 11749"/>
                <a:gd name="connsiteY3" fmla="*/ 13359 h 13359"/>
                <a:gd name="connsiteX4" fmla="*/ 1749 w 11749"/>
                <a:gd name="connsiteY4" fmla="*/ 13329 h 13359"/>
                <a:gd name="connsiteX5" fmla="*/ 1790 w 11749"/>
                <a:gd name="connsiteY5" fmla="*/ 1 h 13359"/>
                <a:gd name="connsiteX6" fmla="*/ 0 w 11749"/>
                <a:gd name="connsiteY6" fmla="*/ 0 h 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9" h="13359">
                  <a:moveTo>
                    <a:pt x="1753" y="13349"/>
                  </a:moveTo>
                  <a:lnTo>
                    <a:pt x="11749" y="3359"/>
                  </a:lnTo>
                  <a:cubicBezTo>
                    <a:pt x="11746" y="3374"/>
                    <a:pt x="11744" y="3389"/>
                    <a:pt x="11741" y="3404"/>
                  </a:cubicBezTo>
                  <a:lnTo>
                    <a:pt x="1781" y="13359"/>
                  </a:lnTo>
                  <a:cubicBezTo>
                    <a:pt x="1770" y="13349"/>
                    <a:pt x="1760" y="13339"/>
                    <a:pt x="1749" y="13329"/>
                  </a:cubicBezTo>
                  <a:cubicBezTo>
                    <a:pt x="1763" y="9246"/>
                    <a:pt x="1776" y="4084"/>
                    <a:pt x="1790" y="1"/>
                  </a:cubicBezTo>
                  <a:lnTo>
                    <a:pt x="0" y="0"/>
                  </a:lnTo>
                </a:path>
              </a:pathLst>
            </a:custGeom>
            <a:noFill/>
            <a:ln w="6350">
              <a:solidFill>
                <a:srgbClr val="0070C0"/>
              </a:solidFill>
              <a:round/>
              <a:headEnd/>
              <a:tailEnd/>
            </a:ln>
          </p:spPr>
          <p:txBody>
            <a:bodyPr/>
            <a:lstStyle/>
            <a:p>
              <a:endParaRPr lang="en-US" sz="1000">
                <a:solidFill>
                  <a:srgbClr val="000000"/>
                </a:solidFill>
                <a:latin typeface="Times New Roman" pitchFamily="18" charset="0"/>
              </a:endParaRPr>
            </a:p>
          </p:txBody>
        </p:sp>
        <p:grpSp>
          <p:nvGrpSpPr>
            <p:cNvPr id="214" name="Group 358"/>
            <p:cNvGrpSpPr>
              <a:grpSpLocks/>
            </p:cNvGrpSpPr>
            <p:nvPr/>
          </p:nvGrpSpPr>
          <p:grpSpPr bwMode="auto">
            <a:xfrm>
              <a:off x="5240038" y="2136652"/>
              <a:ext cx="647436" cy="1543619"/>
              <a:chOff x="5119343" y="964237"/>
              <a:chExt cx="826646" cy="1970104"/>
            </a:xfrm>
          </p:grpSpPr>
          <p:sp>
            <p:nvSpPr>
              <p:cNvPr id="215" name="Rectangle 234"/>
              <p:cNvSpPr>
                <a:spLocks noChangeArrowheads="1"/>
              </p:cNvSpPr>
              <p:nvPr/>
            </p:nvSpPr>
            <p:spPr bwMode="auto">
              <a:xfrm>
                <a:off x="5119343" y="2718897"/>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1</a:t>
                </a:r>
                <a:endParaRPr lang="en-US" sz="1400" baseline="-25000">
                  <a:solidFill>
                    <a:srgbClr val="000000"/>
                  </a:solidFill>
                  <a:latin typeface="Times New Roman" pitchFamily="18" charset="0"/>
                </a:endParaRPr>
              </a:p>
            </p:txBody>
          </p:sp>
          <p:sp>
            <p:nvSpPr>
              <p:cNvPr id="216" name="Rectangle 245"/>
              <p:cNvSpPr>
                <a:spLocks noChangeArrowheads="1"/>
              </p:cNvSpPr>
              <p:nvPr/>
            </p:nvSpPr>
            <p:spPr bwMode="auto">
              <a:xfrm>
                <a:off x="5753629" y="2082635"/>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2</a:t>
                </a:r>
                <a:endParaRPr lang="en-US" sz="1400">
                  <a:solidFill>
                    <a:srgbClr val="000000"/>
                  </a:solidFill>
                  <a:latin typeface="Times New Roman" pitchFamily="18" charset="0"/>
                </a:endParaRPr>
              </a:p>
            </p:txBody>
          </p:sp>
          <p:sp>
            <p:nvSpPr>
              <p:cNvPr id="217" name="Rectangle 247"/>
              <p:cNvSpPr>
                <a:spLocks noChangeArrowheads="1"/>
              </p:cNvSpPr>
              <p:nvPr/>
            </p:nvSpPr>
            <p:spPr bwMode="auto">
              <a:xfrm>
                <a:off x="5447354" y="1450326"/>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3</a:t>
                </a:r>
                <a:endParaRPr lang="en-US" sz="1400" baseline="-25000">
                  <a:solidFill>
                    <a:srgbClr val="000000"/>
                  </a:solidFill>
                  <a:latin typeface="Times New Roman" pitchFamily="18" charset="0"/>
                </a:endParaRPr>
              </a:p>
            </p:txBody>
          </p:sp>
          <p:sp>
            <p:nvSpPr>
              <p:cNvPr id="218" name="Rectangle 249"/>
              <p:cNvSpPr>
                <a:spLocks noChangeArrowheads="1"/>
              </p:cNvSpPr>
              <p:nvPr/>
            </p:nvSpPr>
            <p:spPr bwMode="auto">
              <a:xfrm>
                <a:off x="5467114" y="964237"/>
                <a:ext cx="192360" cy="215444"/>
              </a:xfrm>
              <a:prstGeom prst="rect">
                <a:avLst/>
              </a:prstGeom>
              <a:noFill/>
              <a:ln w="9525">
                <a:noFill/>
                <a:miter lim="800000"/>
                <a:headEnd/>
                <a:tailEnd/>
              </a:ln>
            </p:spPr>
            <p:txBody>
              <a:bodyPr wrap="none" lIns="0" tIns="0" rIns="0" bIns="0">
                <a:spAutoFit/>
              </a:bodyPr>
              <a:lstStyle/>
              <a:p>
                <a:r>
                  <a:rPr lang="en-US" sz="1400">
                    <a:solidFill>
                      <a:srgbClr val="1F1A17"/>
                    </a:solidFill>
                    <a:latin typeface="Times New Roman" pitchFamily="18" charset="0"/>
                  </a:rPr>
                  <a:t>Ψ</a:t>
                </a:r>
                <a:r>
                  <a:rPr lang="en-US" sz="1400" baseline="-25000">
                    <a:solidFill>
                      <a:srgbClr val="1F1A17"/>
                    </a:solidFill>
                    <a:latin typeface="Times New Roman" pitchFamily="18" charset="0"/>
                  </a:rPr>
                  <a:t>4</a:t>
                </a:r>
                <a:endParaRPr lang="en-US" sz="1400" baseline="-25000">
                  <a:solidFill>
                    <a:srgbClr val="000000"/>
                  </a:solidFill>
                  <a:latin typeface="Times New Roman" pitchFamily="18" charset="0"/>
                </a:endParaRPr>
              </a:p>
            </p:txBody>
          </p:sp>
        </p:grpSp>
        <p:sp>
          <p:nvSpPr>
            <p:cNvPr id="232" name="Freeform 284"/>
            <p:cNvSpPr>
              <a:spLocks/>
            </p:cNvSpPr>
            <p:nvPr/>
          </p:nvSpPr>
          <p:spPr bwMode="auto">
            <a:xfrm rot="16200000" flipV="1">
              <a:off x="3392891" y="2719265"/>
              <a:ext cx="3655163" cy="45719"/>
            </a:xfrm>
            <a:custGeom>
              <a:avLst/>
              <a:gdLst>
                <a:gd name="T0" fmla="*/ 2147483647 w 16102"/>
                <a:gd name="T1" fmla="*/ 0 h 1976"/>
                <a:gd name="T2" fmla="*/ 0 w 16102"/>
                <a:gd name="T3" fmla="*/ 0 h 1976"/>
                <a:gd name="T4" fmla="*/ 2147483647 w 16102"/>
                <a:gd name="T5" fmla="*/ 0 h 1976"/>
                <a:gd name="T6" fmla="*/ 0 60000 65536"/>
                <a:gd name="T7" fmla="*/ 0 60000 65536"/>
                <a:gd name="T8" fmla="*/ 0 60000 65536"/>
                <a:gd name="T9" fmla="*/ 0 w 16102"/>
                <a:gd name="T10" fmla="*/ 0 h 1976"/>
                <a:gd name="T11" fmla="*/ 16102 w 16102"/>
                <a:gd name="T12" fmla="*/ 1976 h 1976"/>
              </a:gdLst>
              <a:ahLst/>
              <a:cxnLst>
                <a:cxn ang="T6">
                  <a:pos x="T0" y="T1"/>
                </a:cxn>
                <a:cxn ang="T7">
                  <a:pos x="T2" y="T3"/>
                </a:cxn>
                <a:cxn ang="T8">
                  <a:pos x="T4" y="T5"/>
                </a:cxn>
              </a:cxnLst>
              <a:rect l="T9" t="T10" r="T11" b="T12"/>
              <a:pathLst>
                <a:path w="16102" h="1976">
                  <a:moveTo>
                    <a:pt x="16102" y="0"/>
                  </a:moveTo>
                  <a:lnTo>
                    <a:pt x="0" y="0"/>
                  </a:lnTo>
                  <a:lnTo>
                    <a:pt x="16102" y="0"/>
                  </a:lnTo>
                </a:path>
              </a:pathLst>
            </a:custGeom>
            <a:noFill/>
            <a:ln w="0">
              <a:solidFill>
                <a:srgbClr val="24282B"/>
              </a:solidFill>
              <a:prstDash val="solid"/>
              <a:round/>
              <a:headEnd type="none" w="med" len="med"/>
              <a:tailEnd type="arrow" w="med" len="med"/>
            </a:ln>
          </p:spPr>
          <p:txBody>
            <a:bodyPr/>
            <a:lstStyle/>
            <a:p>
              <a:endParaRPr lang="en-US" sz="1000">
                <a:solidFill>
                  <a:srgbClr val="000000"/>
                </a:solidFill>
                <a:latin typeface="Times New Roman" pitchFamily="18" charset="0"/>
              </a:endParaRPr>
            </a:p>
          </p:txBody>
        </p:sp>
        <mc:AlternateContent xmlns:mc="http://schemas.openxmlformats.org/markup-compatibility/2006" xmlns:a14="http://schemas.microsoft.com/office/drawing/2010/main">
          <mc:Choice Requires="a14">
            <p:sp>
              <p:nvSpPr>
                <p:cNvPr id="233" name="TextBox 232"/>
                <p:cNvSpPr txBox="1"/>
                <p:nvPr/>
              </p:nvSpPr>
              <p:spPr>
                <a:xfrm>
                  <a:off x="5822357" y="4029858"/>
                  <a:ext cx="2287998" cy="462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a:rPr>
                          <m:t>𝑉</m:t>
                        </m:r>
                        <m:d>
                          <m:dPr>
                            <m:ctrlPr>
                              <a:rPr lang="en-US" sz="1400" b="0" i="1" smtClean="0">
                                <a:solidFill>
                                  <a:srgbClr val="0070C0"/>
                                </a:solidFill>
                                <a:latin typeface="Cambria Math" panose="02040503050406030204" pitchFamily="18" charset="0"/>
                              </a:rPr>
                            </m:ctrlPr>
                          </m:dPr>
                          <m:e>
                            <m:r>
                              <a:rPr lang="en-US" sz="1400" b="0" i="1" smtClean="0">
                                <a:solidFill>
                                  <a:srgbClr val="0070C0"/>
                                </a:solidFill>
                                <a:latin typeface="Cambria Math"/>
                              </a:rPr>
                              <m:t>𝑧</m:t>
                            </m:r>
                          </m:e>
                        </m:d>
                        <m:r>
                          <a:rPr lang="en-US" sz="1400" b="0" i="1" smtClean="0">
                            <a:solidFill>
                              <a:srgbClr val="0070C0"/>
                            </a:solidFill>
                            <a:latin typeface="Cambria Math"/>
                          </a:rPr>
                          <m:t>=</m:t>
                        </m:r>
                        <m:d>
                          <m:dPr>
                            <m:begChr m:val="{"/>
                            <m:endChr m:val=""/>
                            <m:ctrlPr>
                              <a:rPr lang="en-US" sz="1400" b="0" i="1" smtClean="0">
                                <a:solidFill>
                                  <a:srgbClr val="0070C0"/>
                                </a:solidFill>
                                <a:latin typeface="Cambria Math" panose="02040503050406030204" pitchFamily="18" charset="0"/>
                              </a:rPr>
                            </m:ctrlPr>
                          </m:dPr>
                          <m:e>
                            <m:m>
                              <m:mPr>
                                <m:mcs>
                                  <m:mc>
                                    <m:mcPr>
                                      <m:count m:val="2"/>
                                      <m:mcJc m:val="center"/>
                                    </m:mcPr>
                                  </m:mc>
                                </m:mcs>
                                <m:ctrlPr>
                                  <a:rPr lang="en-US" sz="1400" b="0" i="1" smtClean="0">
                                    <a:solidFill>
                                      <a:srgbClr val="0070C0"/>
                                    </a:solidFill>
                                    <a:latin typeface="Cambria Math" panose="02040503050406030204" pitchFamily="18" charset="0"/>
                                  </a:rPr>
                                </m:ctrlPr>
                              </m:mPr>
                              <m:mr>
                                <m:e>
                                  <m:sSub>
                                    <m:sSubPr>
                                      <m:ctrlPr>
                                        <a:rPr lang="en-US" sz="1400" i="1" dirty="0">
                                          <a:solidFill>
                                            <a:srgbClr val="0070C0"/>
                                          </a:solidFill>
                                          <a:latin typeface="Cambria Math" panose="02040503050406030204" pitchFamily="18" charset="0"/>
                                        </a:rPr>
                                      </m:ctrlPr>
                                    </m:sSubPr>
                                    <m:e>
                                      <m:r>
                                        <a:rPr lang="en-US" sz="1400" i="1" dirty="0">
                                          <a:solidFill>
                                            <a:srgbClr val="0070C0"/>
                                          </a:solidFill>
                                          <a:latin typeface="Cambria Math"/>
                                        </a:rPr>
                                        <m:t>𝑚</m:t>
                                      </m:r>
                                    </m:e>
                                    <m:sub>
                                      <m:r>
                                        <a:rPr lang="en-US" sz="1400" i="1" dirty="0">
                                          <a:solidFill>
                                            <a:srgbClr val="0070C0"/>
                                          </a:solidFill>
                                          <a:latin typeface="Cambria Math"/>
                                        </a:rPr>
                                        <m:t>𝑛</m:t>
                                      </m:r>
                                    </m:sub>
                                  </m:sSub>
                                  <m:r>
                                    <a:rPr lang="en-US" sz="1400" i="1" dirty="0">
                                      <a:solidFill>
                                        <a:srgbClr val="0070C0"/>
                                      </a:solidFill>
                                      <a:latin typeface="Cambria Math"/>
                                    </a:rPr>
                                    <m:t>𝑔</m:t>
                                  </m:r>
                                  <m:r>
                                    <a:rPr lang="en-US" sz="1400" b="0" i="1" dirty="0" smtClean="0">
                                      <a:solidFill>
                                        <a:srgbClr val="0070C0"/>
                                      </a:solidFill>
                                      <a:latin typeface="Cambria Math"/>
                                    </a:rPr>
                                    <m:t>𝑧</m:t>
                                  </m:r>
                                </m:e>
                                <m:e>
                                  <m:r>
                                    <a:rPr lang="en-US" sz="1400" b="0" i="1" smtClean="0">
                                      <a:solidFill>
                                        <a:srgbClr val="0070C0"/>
                                      </a:solidFill>
                                      <a:latin typeface="Cambria Math"/>
                                    </a:rPr>
                                    <m:t>𝑧</m:t>
                                  </m:r>
                                  <m:r>
                                    <a:rPr lang="en-US" sz="1400" b="0" i="1" smtClean="0">
                                      <a:solidFill>
                                        <a:srgbClr val="0070C0"/>
                                      </a:solidFill>
                                      <a:latin typeface="Cambria Math"/>
                                    </a:rPr>
                                    <m:t>&gt;0</m:t>
                                  </m:r>
                                </m:e>
                              </m:mr>
                              <m:mr>
                                <m:e>
                                  <m:r>
                                    <a:rPr lang="en-US" sz="1400" b="0" i="1" smtClean="0">
                                      <a:solidFill>
                                        <a:srgbClr val="0070C0"/>
                                      </a:solidFill>
                                      <a:latin typeface="Cambria Math"/>
                                      <a:ea typeface="Cambria Math"/>
                                    </a:rPr>
                                    <m:t>∞</m:t>
                                  </m:r>
                                </m:e>
                                <m:e>
                                  <m:r>
                                    <m:rPr>
                                      <m:nor/>
                                    </m:rPr>
                                    <a:rPr lang="en-US" sz="1400" b="0" i="0" smtClean="0">
                                      <a:solidFill>
                                        <a:srgbClr val="0070C0"/>
                                      </a:solidFill>
                                      <a:latin typeface="Cambria Math"/>
                                    </a:rPr>
                                    <m:t>otherwise</m:t>
                                  </m:r>
                                </m:e>
                              </m:mr>
                            </m:m>
                          </m:e>
                        </m:d>
                      </m:oMath>
                    </m:oMathPara>
                  </a14:m>
                  <a:endParaRPr lang="en-US" sz="1400" dirty="0">
                    <a:solidFill>
                      <a:srgbClr val="0070C0"/>
                    </a:solidFill>
                  </a:endParaRPr>
                </a:p>
              </p:txBody>
            </p:sp>
          </mc:Choice>
          <mc:Fallback xmlns="">
            <p:sp>
              <p:nvSpPr>
                <p:cNvPr id="233" name="TextBox 232"/>
                <p:cNvSpPr txBox="1">
                  <a:spLocks noRot="1" noChangeAspect="1" noMove="1" noResize="1" noEditPoints="1" noAdjustHandles="1" noChangeArrowheads="1" noChangeShapeType="1" noTextEdit="1"/>
                </p:cNvSpPr>
                <p:nvPr/>
              </p:nvSpPr>
              <p:spPr>
                <a:xfrm>
                  <a:off x="5822357" y="4029858"/>
                  <a:ext cx="2287998" cy="462947"/>
                </a:xfrm>
                <a:prstGeom prst="rect">
                  <a:avLst/>
                </a:prstGeom>
                <a:blipFill rotWithShape="1">
                  <a:blip r:embed="rId8"/>
                  <a:stretch>
                    <a:fillRect t="-131579" b="-202632"/>
                  </a:stretch>
                </a:blipFill>
              </p:spPr>
              <p:txBody>
                <a:bodyPr/>
                <a:lstStyle/>
                <a:p>
                  <a:r>
                    <a:rPr lang="en-US">
                      <a:noFill/>
                    </a:rPr>
                    <a:t> </a:t>
                  </a:r>
                </a:p>
              </p:txBody>
            </p:sp>
          </mc:Fallback>
        </mc:AlternateContent>
        <p:cxnSp>
          <p:nvCxnSpPr>
            <p:cNvPr id="235" name="Straight Connector 234"/>
            <p:cNvCxnSpPr/>
            <p:nvPr/>
          </p:nvCxnSpPr>
          <p:spPr>
            <a:xfrm flipV="1">
              <a:off x="5015865" y="1768513"/>
              <a:ext cx="431249" cy="16606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4" name="Rectangle 243"/>
                <p:cNvSpPr/>
                <p:nvPr/>
              </p:nvSpPr>
              <p:spPr>
                <a:xfrm>
                  <a:off x="5854623" y="1111577"/>
                  <a:ext cx="3100977" cy="10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m:rPr>
                                <m:sty m:val="p"/>
                              </m:rPr>
                              <a:rPr lang="en-US" sz="1400">
                                <a:solidFill>
                                  <a:srgbClr val="000000"/>
                                </a:solidFill>
                                <a:latin typeface="Cambria Math"/>
                              </a:rPr>
                              <m:t>Ψ</m:t>
                            </m:r>
                          </m:e>
                          <m:sub>
                            <m:r>
                              <a:rPr lang="en-US" sz="1400" i="1">
                                <a:solidFill>
                                  <a:srgbClr val="000000"/>
                                </a:solidFill>
                                <a:latin typeface="Cambria Math"/>
                              </a:rPr>
                              <m:t>𝑘</m:t>
                            </m:r>
                          </m:sub>
                        </m:sSub>
                        <m:d>
                          <m:dPr>
                            <m:ctrlPr>
                              <a:rPr lang="en-US" sz="1400" i="1">
                                <a:solidFill>
                                  <a:srgbClr val="000000"/>
                                </a:solidFill>
                                <a:latin typeface="Cambria Math" panose="02040503050406030204" pitchFamily="18" charset="0"/>
                              </a:rPr>
                            </m:ctrlPr>
                          </m:dPr>
                          <m:e>
                            <m:r>
                              <a:rPr lang="en-US" sz="1400" i="1">
                                <a:solidFill>
                                  <a:srgbClr val="000000"/>
                                </a:solidFill>
                                <a:latin typeface="Cambria Math"/>
                              </a:rPr>
                              <m:t>𝑧</m:t>
                            </m:r>
                          </m:e>
                        </m:d>
                        <m:r>
                          <a:rPr lang="en-US" sz="1400" i="1">
                            <a:solidFill>
                              <a:srgbClr val="000000"/>
                            </a:solidFill>
                            <a:latin typeface="Cambria Math"/>
                            <a:ea typeface="Cambria Math"/>
                          </a:rPr>
                          <m:t>∝</m:t>
                        </m:r>
                        <m:d>
                          <m:dPr>
                            <m:begChr m:val="{"/>
                            <m:endChr m:val=""/>
                            <m:ctrlPr>
                              <a:rPr lang="en-US" sz="1400" i="1" smtClean="0">
                                <a:solidFill>
                                  <a:srgbClr val="000000"/>
                                </a:solidFill>
                                <a:latin typeface="Cambria Math" panose="02040503050406030204" pitchFamily="18" charset="0"/>
                                <a:ea typeface="Cambria Math"/>
                              </a:rPr>
                            </m:ctrlPr>
                          </m:dPr>
                          <m:e>
                            <m:m>
                              <m:mPr>
                                <m:mcs>
                                  <m:mc>
                                    <m:mcPr>
                                      <m:count m:val="2"/>
                                      <m:mcJc m:val="center"/>
                                    </m:mcPr>
                                  </m:mc>
                                </m:mcs>
                                <m:ctrlPr>
                                  <a:rPr lang="en-US" sz="1400" i="1" smtClean="0">
                                    <a:solidFill>
                                      <a:srgbClr val="000000"/>
                                    </a:solidFill>
                                    <a:latin typeface="Cambria Math" panose="02040503050406030204" pitchFamily="18" charset="0"/>
                                    <a:ea typeface="Cambria Math"/>
                                  </a:rPr>
                                </m:ctrlPr>
                              </m:mPr>
                              <m:mr>
                                <m:e>
                                  <m:r>
                                    <m:rPr>
                                      <m:nor/>
                                    </m:rPr>
                                    <a:rPr lang="en-US" sz="1400">
                                      <a:solidFill>
                                        <a:srgbClr val="000000"/>
                                      </a:solidFill>
                                      <a:latin typeface="Cambria Math"/>
                                      <a:ea typeface="Cambria Math"/>
                                    </a:rPr>
                                    <m:t>Ai</m:t>
                                  </m:r>
                                  <m:d>
                                    <m:dPr>
                                      <m:ctrlPr>
                                        <a:rPr lang="en-US" sz="1400" i="1">
                                          <a:solidFill>
                                            <a:srgbClr val="000000"/>
                                          </a:solidFill>
                                          <a:latin typeface="Cambria Math" panose="02040503050406030204" pitchFamily="18" charset="0"/>
                                          <a:ea typeface="Cambria Math"/>
                                        </a:rPr>
                                      </m:ctrlPr>
                                    </m:dPr>
                                    <m:e>
                                      <m:f>
                                        <m:fPr>
                                          <m:ctrlPr>
                                            <a:rPr lang="en-US" sz="1400" i="1">
                                              <a:solidFill>
                                                <a:srgbClr val="000000"/>
                                              </a:solidFill>
                                              <a:latin typeface="Cambria Math" panose="02040503050406030204" pitchFamily="18" charset="0"/>
                                              <a:ea typeface="Cambria Math"/>
                                            </a:rPr>
                                          </m:ctrlPr>
                                        </m:fPr>
                                        <m:num>
                                          <m:r>
                                            <a:rPr lang="en-US" sz="1400" i="1">
                                              <a:solidFill>
                                                <a:srgbClr val="000000"/>
                                              </a:solidFill>
                                              <a:latin typeface="Cambria Math"/>
                                              <a:ea typeface="Cambria Math"/>
                                            </a:rPr>
                                            <m:t>𝑧</m:t>
                                          </m:r>
                                          <m:r>
                                            <a:rPr lang="en-US" sz="1400" i="1">
                                              <a:solidFill>
                                                <a:srgbClr val="000000"/>
                                              </a:solidFill>
                                              <a:latin typeface="Cambria Math"/>
                                              <a:ea typeface="Cambria Math"/>
                                            </a:rPr>
                                            <m:t>−</m:t>
                                          </m:r>
                                          <m:sSub>
                                            <m:sSubPr>
                                              <m:ctrlPr>
                                                <a:rPr lang="en-US" sz="1400" i="1">
                                                  <a:solidFill>
                                                    <a:srgbClr val="000000"/>
                                                  </a:solidFill>
                                                  <a:latin typeface="Cambria Math" panose="02040503050406030204" pitchFamily="18" charset="0"/>
                                                  <a:ea typeface="Cambria Math"/>
                                                </a:rPr>
                                              </m:ctrlPr>
                                            </m:sSubPr>
                                            <m:e>
                                              <m:acc>
                                                <m:accPr>
                                                  <m:chr m:val="̃"/>
                                                  <m:ctrlPr>
                                                    <a:rPr lang="en-US" sz="1400" i="1">
                                                      <a:solidFill>
                                                        <a:srgbClr val="000000"/>
                                                      </a:solidFill>
                                                      <a:latin typeface="Cambria Math" panose="02040503050406030204" pitchFamily="18" charset="0"/>
                                                      <a:ea typeface="Cambria Math"/>
                                                    </a:rPr>
                                                  </m:ctrlPr>
                                                </m:accPr>
                                                <m:e>
                                                  <m:r>
                                                    <a:rPr lang="en-US" sz="1400" i="1">
                                                      <a:solidFill>
                                                        <a:srgbClr val="000000"/>
                                                      </a:solidFill>
                                                      <a:latin typeface="Cambria Math"/>
                                                      <a:ea typeface="Cambria Math"/>
                                                    </a:rPr>
                                                    <m:t>𝑧</m:t>
                                                  </m:r>
                                                </m:e>
                                              </m:acc>
                                            </m:e>
                                            <m:sub>
                                              <m:r>
                                                <a:rPr lang="en-US" sz="1400" i="1">
                                                  <a:solidFill>
                                                    <a:srgbClr val="000000"/>
                                                  </a:solidFill>
                                                  <a:latin typeface="Cambria Math"/>
                                                  <a:ea typeface="Cambria Math"/>
                                                </a:rPr>
                                                <m:t>𝑘</m:t>
                                              </m:r>
                                            </m:sub>
                                          </m:sSub>
                                        </m:num>
                                        <m:den>
                                          <m:sSub>
                                            <m:sSubPr>
                                              <m:ctrlPr>
                                                <a:rPr lang="en-US" sz="1400" i="1">
                                                  <a:solidFill>
                                                    <a:srgbClr val="000000"/>
                                                  </a:solidFill>
                                                  <a:latin typeface="Cambria Math" panose="02040503050406030204" pitchFamily="18" charset="0"/>
                                                  <a:ea typeface="Cambria Math"/>
                                                </a:rPr>
                                              </m:ctrlPr>
                                            </m:sSubPr>
                                            <m:e>
                                              <m:r>
                                                <a:rPr lang="en-US" sz="1400" i="1">
                                                  <a:solidFill>
                                                    <a:srgbClr val="000000"/>
                                                  </a:solidFill>
                                                  <a:latin typeface="Cambria Math"/>
                                                  <a:ea typeface="Cambria Math"/>
                                                </a:rPr>
                                                <m:t>𝑙</m:t>
                                              </m:r>
                                            </m:e>
                                            <m:sub>
                                              <m:r>
                                                <a:rPr lang="en-US" sz="1400" i="1">
                                                  <a:solidFill>
                                                    <a:srgbClr val="000000"/>
                                                  </a:solidFill>
                                                  <a:latin typeface="Cambria Math"/>
                                                  <a:ea typeface="Cambria Math"/>
                                                </a:rPr>
                                                <m:t>0</m:t>
                                              </m:r>
                                            </m:sub>
                                          </m:sSub>
                                        </m:den>
                                      </m:f>
                                    </m:e>
                                  </m:d>
                                </m:e>
                                <m:e>
                                  <m:r>
                                    <a:rPr lang="en-US" sz="1400" b="0" i="1" smtClean="0">
                                      <a:solidFill>
                                        <a:srgbClr val="000000"/>
                                      </a:solidFill>
                                      <a:latin typeface="Cambria Math"/>
                                      <a:ea typeface="Cambria Math"/>
                                    </a:rPr>
                                    <m:t>𝑧</m:t>
                                  </m:r>
                                  <m:r>
                                    <a:rPr lang="en-US" sz="1400" b="0" i="1" smtClean="0">
                                      <a:solidFill>
                                        <a:srgbClr val="000000"/>
                                      </a:solidFill>
                                      <a:latin typeface="Cambria Math"/>
                                      <a:ea typeface="Cambria Math"/>
                                    </a:rPr>
                                    <m:t>≥0</m:t>
                                  </m:r>
                                </m:e>
                              </m:mr>
                              <m:mr>
                                <m:e>
                                  <m:r>
                                    <m:rPr>
                                      <m:nor/>
                                    </m:rPr>
                                    <a:rPr lang="en-US" sz="1400" b="0" i="0" smtClean="0">
                                      <a:solidFill>
                                        <a:srgbClr val="000000"/>
                                      </a:solidFill>
                                      <a:latin typeface="Cambria Math"/>
                                      <a:ea typeface="Cambria Math"/>
                                    </a:rPr>
                                    <m:t>exp</m:t>
                                  </m:r>
                                  <m:d>
                                    <m:dPr>
                                      <m:ctrlPr>
                                        <a:rPr lang="en-US" sz="1400" b="0" i="1" smtClean="0">
                                          <a:solidFill>
                                            <a:srgbClr val="000000"/>
                                          </a:solidFill>
                                          <a:latin typeface="Cambria Math" panose="02040503050406030204" pitchFamily="18" charset="0"/>
                                          <a:ea typeface="Cambria Math"/>
                                        </a:rPr>
                                      </m:ctrlPr>
                                    </m:dPr>
                                    <m:e>
                                      <m:f>
                                        <m:fPr>
                                          <m:ctrlPr>
                                            <a:rPr lang="en-US" sz="1400" b="0" i="1" smtClean="0">
                                              <a:solidFill>
                                                <a:srgbClr val="000000"/>
                                              </a:solidFill>
                                              <a:latin typeface="Cambria Math" panose="02040503050406030204" pitchFamily="18" charset="0"/>
                                              <a:ea typeface="Cambria Math"/>
                                            </a:rPr>
                                          </m:ctrlPr>
                                        </m:fPr>
                                        <m:num>
                                          <m:r>
                                            <a:rPr lang="en-US" sz="1400" b="0" i="1" smtClean="0">
                                              <a:solidFill>
                                                <a:srgbClr val="000000"/>
                                              </a:solidFill>
                                              <a:latin typeface="Cambria Math"/>
                                              <a:ea typeface="Cambria Math"/>
                                            </a:rPr>
                                            <m:t>1</m:t>
                                          </m:r>
                                        </m:num>
                                        <m:den>
                                          <m:r>
                                            <a:rPr lang="en-US" sz="1400" b="0" i="1" smtClean="0">
                                              <a:solidFill>
                                                <a:srgbClr val="000000"/>
                                              </a:solidFill>
                                              <a:latin typeface="Cambria Math"/>
                                              <a:ea typeface="Cambria Math"/>
                                            </a:rPr>
                                            <m:t>ℏ</m:t>
                                          </m:r>
                                        </m:den>
                                      </m:f>
                                      <m:rad>
                                        <m:radPr>
                                          <m:degHide m:val="on"/>
                                          <m:ctrlPr>
                                            <a:rPr lang="en-US" sz="1400" b="0" i="1" smtClean="0">
                                              <a:solidFill>
                                                <a:srgbClr val="000000"/>
                                              </a:solidFill>
                                              <a:latin typeface="Cambria Math" panose="02040503050406030204" pitchFamily="18" charset="0"/>
                                              <a:ea typeface="Cambria Math"/>
                                            </a:rPr>
                                          </m:ctrlPr>
                                        </m:radPr>
                                        <m:deg/>
                                        <m:e>
                                          <m:r>
                                            <a:rPr lang="en-US" sz="1400" b="0" i="1" smtClean="0">
                                              <a:solidFill>
                                                <a:srgbClr val="000000"/>
                                              </a:solidFill>
                                              <a:latin typeface="Cambria Math"/>
                                              <a:ea typeface="Cambria Math"/>
                                            </a:rPr>
                                            <m:t>2</m:t>
                                          </m:r>
                                          <m:sSub>
                                            <m:sSubPr>
                                              <m:ctrlPr>
                                                <a:rPr lang="en-US" sz="1400" i="1" dirty="0">
                                                  <a:solidFill>
                                                    <a:srgbClr val="000000"/>
                                                  </a:solidFill>
                                                  <a:latin typeface="Cambria Math" panose="02040503050406030204" pitchFamily="18" charset="0"/>
                                                </a:rPr>
                                              </m:ctrlPr>
                                            </m:sSubPr>
                                            <m:e>
                                              <m:r>
                                                <a:rPr lang="en-US" sz="1400" i="1" dirty="0">
                                                  <a:solidFill>
                                                    <a:srgbClr val="000000"/>
                                                  </a:solidFill>
                                                  <a:latin typeface="Cambria Math"/>
                                                </a:rPr>
                                                <m:t>𝑚</m:t>
                                              </m:r>
                                            </m:e>
                                            <m:sub>
                                              <m:r>
                                                <a:rPr lang="en-US" sz="1400" i="1" dirty="0">
                                                  <a:solidFill>
                                                    <a:srgbClr val="000000"/>
                                                  </a:solidFill>
                                                  <a:latin typeface="Cambria Math"/>
                                                </a:rPr>
                                                <m:t>𝑛</m:t>
                                              </m:r>
                                            </m:sub>
                                          </m:sSub>
                                          <m:sSub>
                                            <m:sSubPr>
                                              <m:ctrlPr>
                                                <a:rPr lang="en-US" sz="1600" i="1">
                                                  <a:solidFill>
                                                    <a:srgbClr val="0070C0"/>
                                                  </a:solidFill>
                                                  <a:latin typeface="Cambria Math" panose="02040503050406030204" pitchFamily="18" charset="0"/>
                                                  <a:cs typeface="Times New Roman" panose="02020603050405020304" pitchFamily="18" charset="0"/>
                                                </a:rPr>
                                              </m:ctrlPr>
                                            </m:sSubPr>
                                            <m:e>
                                              <m:r>
                                                <a:rPr lang="en-US" sz="1600" i="1">
                                                  <a:solidFill>
                                                    <a:srgbClr val="0070C0"/>
                                                  </a:solidFill>
                                                  <a:latin typeface="Cambria Math"/>
                                                  <a:cs typeface="Times New Roman" panose="02020603050405020304" pitchFamily="18" charset="0"/>
                                                </a:rPr>
                                                <m:t>𝑈</m:t>
                                              </m:r>
                                            </m:e>
                                            <m:sub>
                                              <m:r>
                                                <a:rPr lang="en-US" sz="1600" i="1">
                                                  <a:solidFill>
                                                    <a:srgbClr val="0070C0"/>
                                                  </a:solidFill>
                                                  <a:latin typeface="Cambria Math"/>
                                                  <a:cs typeface="Times New Roman" panose="02020603050405020304" pitchFamily="18" charset="0"/>
                                                </a:rPr>
                                                <m:t>𝐹</m:t>
                                              </m:r>
                                            </m:sub>
                                          </m:sSub>
                                        </m:e>
                                      </m:rad>
                                      <m:r>
                                        <a:rPr lang="en-US" sz="1400" b="0" i="1" smtClean="0">
                                          <a:solidFill>
                                            <a:srgbClr val="000000"/>
                                          </a:solidFill>
                                          <a:latin typeface="Cambria Math"/>
                                          <a:ea typeface="Cambria Math"/>
                                        </a:rPr>
                                        <m:t>𝑧</m:t>
                                      </m:r>
                                    </m:e>
                                  </m:d>
                                </m:e>
                                <m:e>
                                  <m:r>
                                    <a:rPr lang="en-US" sz="1400" b="0" i="1" smtClean="0">
                                      <a:solidFill>
                                        <a:srgbClr val="000000"/>
                                      </a:solidFill>
                                      <a:latin typeface="Cambria Math"/>
                                      <a:ea typeface="Cambria Math"/>
                                    </a:rPr>
                                    <m:t>𝑧</m:t>
                                  </m:r>
                                  <m:r>
                                    <a:rPr lang="en-US" sz="1400" b="0" i="1" smtClean="0">
                                      <a:solidFill>
                                        <a:srgbClr val="000000"/>
                                      </a:solidFill>
                                      <a:latin typeface="Cambria Math"/>
                                      <a:ea typeface="Cambria Math"/>
                                    </a:rPr>
                                    <m:t>&lt;0</m:t>
                                  </m:r>
                                </m:e>
                              </m:mr>
                            </m:m>
                          </m:e>
                        </m:d>
                      </m:oMath>
                    </m:oMathPara>
                  </a14:m>
                  <a:endParaRPr lang="en-US" sz="1600" dirty="0"/>
                </a:p>
              </p:txBody>
            </p:sp>
          </mc:Choice>
          <mc:Fallback xmlns="">
            <p:sp>
              <p:nvSpPr>
                <p:cNvPr id="244" name="Rectangle 243"/>
                <p:cNvSpPr>
                  <a:spLocks noRot="1" noChangeAspect="1" noMove="1" noResize="1" noEditPoints="1" noAdjustHandles="1" noChangeArrowheads="1" noChangeShapeType="1" noTextEdit="1"/>
                </p:cNvSpPr>
                <p:nvPr/>
              </p:nvSpPr>
              <p:spPr>
                <a:xfrm>
                  <a:off x="5854623" y="1111577"/>
                  <a:ext cx="3100977" cy="1091646"/>
                </a:xfrm>
                <a:prstGeom prst="rect">
                  <a:avLst/>
                </a:prstGeom>
                <a:blipFill rotWithShape="1">
                  <a:blip r:embed="rId13"/>
                  <a:stretch>
                    <a:fillRect/>
                  </a:stretch>
                </a:blipFill>
              </p:spPr>
              <p:txBody>
                <a:bodyPr/>
                <a:lstStyle/>
                <a:p>
                  <a:r>
                    <a:rPr lang="en-US">
                      <a:noFill/>
                    </a:rPr>
                    <a:t> </a:t>
                  </a:r>
                </a:p>
              </p:txBody>
            </p:sp>
          </mc:Fallback>
        </mc:AlternateContent>
        <p:cxnSp>
          <p:nvCxnSpPr>
            <p:cNvPr id="245" name="Straight Arrow Connector 244"/>
            <p:cNvCxnSpPr/>
            <p:nvPr/>
          </p:nvCxnSpPr>
          <p:spPr>
            <a:xfrm flipH="1">
              <a:off x="6100523" y="1744976"/>
              <a:ext cx="422728" cy="4699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6" name="Rectangle 245"/>
              <p:cNvSpPr/>
              <p:nvPr/>
            </p:nvSpPr>
            <p:spPr>
              <a:xfrm>
                <a:off x="2420222" y="5402257"/>
                <a:ext cx="6342778" cy="933012"/>
              </a:xfrm>
              <a:prstGeom prst="rect">
                <a:avLst/>
              </a:prstGeom>
            </p:spPr>
            <p:txBody>
              <a:bodyPr wrap="square">
                <a:spAutoFit/>
              </a:bodyPr>
              <a:lstStyle/>
              <a:p>
                <a14:m>
                  <m:oMath xmlns:m="http://schemas.openxmlformats.org/officeDocument/2006/math">
                    <m:sSub>
                      <m:sSubPr>
                        <m:ctrlPr>
                          <a:rPr lang="en-US" i="1" smtClean="0">
                            <a:solidFill>
                              <a:srgbClr val="000000"/>
                            </a:solidFill>
                            <a:latin typeface="Cambria Math" panose="02040503050406030204" pitchFamily="18" charset="0"/>
                            <a:ea typeface="Cambria Math"/>
                          </a:rPr>
                        </m:ctrlPr>
                      </m:sSubPr>
                      <m:e>
                        <m:acc>
                          <m:accPr>
                            <m:chr m:val="̃"/>
                            <m:ctrlPr>
                              <a:rPr lang="en-US" i="1">
                                <a:solidFill>
                                  <a:srgbClr val="000000"/>
                                </a:solidFill>
                                <a:latin typeface="Cambria Math" panose="02040503050406030204" pitchFamily="18" charset="0"/>
                                <a:ea typeface="Cambria Math"/>
                              </a:rPr>
                            </m:ctrlPr>
                          </m:accPr>
                          <m:e>
                            <m:r>
                              <a:rPr lang="en-US" i="1">
                                <a:solidFill>
                                  <a:srgbClr val="000000"/>
                                </a:solidFill>
                                <a:latin typeface="Cambria Math"/>
                                <a:ea typeface="Cambria Math"/>
                              </a:rPr>
                              <m:t>𝑧</m:t>
                            </m:r>
                          </m:e>
                        </m:acc>
                      </m:e>
                      <m:sub>
                        <m:r>
                          <a:rPr lang="en-US" i="1">
                            <a:solidFill>
                              <a:srgbClr val="000000"/>
                            </a:solidFill>
                            <a:latin typeface="Cambria Math"/>
                            <a:ea typeface="Cambria Math"/>
                          </a:rPr>
                          <m:t>𝑘</m:t>
                        </m:r>
                      </m:sub>
                    </m:sSub>
                    <m:r>
                      <a:rPr lang="en-US" dirty="0">
                        <a:solidFill>
                          <a:srgbClr val="000000"/>
                        </a:solidFill>
                        <a:latin typeface="Cambria Math"/>
                      </a:rPr>
                      <m:t>=</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a:rPr>
                          <m:t>𝑙</m:t>
                        </m:r>
                      </m:e>
                      <m:sub>
                        <m:r>
                          <a:rPr lang="en-US" i="1" dirty="0">
                            <a:solidFill>
                              <a:srgbClr val="000000"/>
                            </a:solidFill>
                            <a:latin typeface="Cambria Math"/>
                          </a:rPr>
                          <m:t>0</m:t>
                        </m:r>
                      </m:sub>
                    </m:sSub>
                    <m:r>
                      <a:rPr lang="en-US" i="1" dirty="0">
                        <a:solidFill>
                          <a:srgbClr val="000000"/>
                        </a:solidFill>
                        <a:latin typeface="Cambria Math"/>
                        <a:ea typeface="Cambria Math"/>
                      </a:rPr>
                      <m:t>∙</m:t>
                    </m:r>
                    <m:sSub>
                      <m:sSubPr>
                        <m:ctrlPr>
                          <a:rPr lang="en-US" i="1" dirty="0">
                            <a:solidFill>
                              <a:srgbClr val="000000"/>
                            </a:solidFill>
                            <a:latin typeface="Cambria Math" panose="02040503050406030204" pitchFamily="18" charset="0"/>
                            <a:ea typeface="Cambria Math"/>
                          </a:rPr>
                        </m:ctrlPr>
                      </m:sSubPr>
                      <m:e>
                        <m:acc>
                          <m:accPr>
                            <m:chr m:val="̃"/>
                            <m:ctrlPr>
                              <a:rPr lang="en-US" i="1" dirty="0" smtClean="0">
                                <a:solidFill>
                                  <a:srgbClr val="000000"/>
                                </a:solidFill>
                                <a:latin typeface="Cambria Math" panose="02040503050406030204" pitchFamily="18" charset="0"/>
                                <a:ea typeface="Cambria Math"/>
                              </a:rPr>
                            </m:ctrlPr>
                          </m:accPr>
                          <m:e>
                            <m:r>
                              <a:rPr lang="en-US" i="1" dirty="0">
                                <a:solidFill>
                                  <a:srgbClr val="000000"/>
                                </a:solidFill>
                                <a:latin typeface="Cambria Math"/>
                                <a:ea typeface="Cambria Math"/>
                              </a:rPr>
                              <m:t>𝜆</m:t>
                            </m:r>
                          </m:e>
                        </m:acc>
                      </m:e>
                      <m:sub>
                        <m:r>
                          <a:rPr lang="en-US" i="1" dirty="0">
                            <a:solidFill>
                              <a:srgbClr val="000000"/>
                            </a:solidFill>
                            <a:latin typeface="Cambria Math"/>
                            <a:ea typeface="Cambria Math"/>
                          </a:rPr>
                          <m:t>𝑘</m:t>
                        </m:r>
                      </m:sub>
                    </m:sSub>
                    <m:r>
                      <m:rPr>
                        <m:nor/>
                      </m:rPr>
                      <a:rPr lang="en-US" dirty="0">
                        <a:solidFill>
                          <a:srgbClr val="000000"/>
                        </a:solidFill>
                        <a:latin typeface="Times New Roman" pitchFamily="18" charset="0"/>
                      </a:rPr>
                      <m:t>;</m:t>
                    </m:r>
                  </m:oMath>
                </a14:m>
                <a:r>
                  <a:rPr lang="en-US" dirty="0">
                    <a:solidFill>
                      <a:srgbClr val="000000"/>
                    </a:solidFill>
                    <a:latin typeface="Times New Roman" pitchFamily="18" charset="0"/>
                  </a:rPr>
                  <a:t>  </a:t>
                </a:r>
                <a14:m>
                  <m:oMath xmlns:m="http://schemas.openxmlformats.org/officeDocument/2006/math">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a:rPr>
                          <m:t>𝐸</m:t>
                        </m:r>
                      </m:e>
                      <m:sub>
                        <m:r>
                          <a:rPr lang="en-US" i="1" dirty="0">
                            <a:solidFill>
                              <a:srgbClr val="000000"/>
                            </a:solidFill>
                            <a:latin typeface="Cambria Math"/>
                          </a:rPr>
                          <m:t>𝑧</m:t>
                        </m:r>
                        <m:r>
                          <a:rPr lang="en-US" i="1" dirty="0">
                            <a:solidFill>
                              <a:srgbClr val="000000"/>
                            </a:solidFill>
                            <a:latin typeface="Cambria Math"/>
                          </a:rPr>
                          <m:t>,</m:t>
                        </m:r>
                        <m:r>
                          <a:rPr lang="en-US" i="1" dirty="0">
                            <a:solidFill>
                              <a:srgbClr val="000000"/>
                            </a:solidFill>
                            <a:latin typeface="Cambria Math"/>
                          </a:rPr>
                          <m:t>𝑘</m:t>
                        </m:r>
                      </m:sub>
                    </m:sSub>
                    <m:r>
                      <a:rPr lang="en-US" i="1" dirty="0">
                        <a:solidFill>
                          <a:srgbClr val="000000"/>
                        </a:solidFill>
                        <a:latin typeface="Cambria Math"/>
                      </a:rPr>
                      <m:t>=</m:t>
                    </m:r>
                    <m:sSub>
                      <m:sSubPr>
                        <m:ctrlPr>
                          <a:rPr lang="en-US" i="1" dirty="0" smtClean="0">
                            <a:solidFill>
                              <a:srgbClr val="000000"/>
                            </a:solidFill>
                            <a:latin typeface="Cambria Math" panose="02040503050406030204" pitchFamily="18" charset="0"/>
                          </a:rPr>
                        </m:ctrlPr>
                      </m:sSubPr>
                      <m:e>
                        <m:r>
                          <a:rPr lang="en-US" i="1" dirty="0">
                            <a:solidFill>
                              <a:srgbClr val="000000"/>
                            </a:solidFill>
                            <a:latin typeface="Cambria Math"/>
                          </a:rPr>
                          <m:t>𝑚</m:t>
                        </m:r>
                      </m:e>
                      <m:sub>
                        <m:r>
                          <a:rPr lang="en-US" i="1" dirty="0">
                            <a:solidFill>
                              <a:srgbClr val="000000"/>
                            </a:solidFill>
                            <a:latin typeface="Cambria Math"/>
                          </a:rPr>
                          <m:t>𝑛</m:t>
                        </m:r>
                      </m:sub>
                    </m:sSub>
                    <m:r>
                      <a:rPr lang="en-US" i="1" dirty="0">
                        <a:solidFill>
                          <a:srgbClr val="000000"/>
                        </a:solidFill>
                        <a:latin typeface="Cambria Math"/>
                      </a:rPr>
                      <m:t>𝑔</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a:rPr>
                          <m:t>𝑙</m:t>
                        </m:r>
                      </m:e>
                      <m:sub>
                        <m:r>
                          <a:rPr lang="en-US" i="1" dirty="0">
                            <a:solidFill>
                              <a:srgbClr val="000000"/>
                            </a:solidFill>
                            <a:latin typeface="Cambria Math"/>
                          </a:rPr>
                          <m:t>0</m:t>
                        </m:r>
                      </m:sub>
                    </m:sSub>
                    <m:r>
                      <a:rPr lang="en-US" i="1" dirty="0">
                        <a:solidFill>
                          <a:srgbClr val="000000"/>
                        </a:solidFill>
                        <a:latin typeface="Cambria Math"/>
                        <a:ea typeface="Cambria Math"/>
                      </a:rPr>
                      <m:t>∙</m:t>
                    </m:r>
                    <m:sSub>
                      <m:sSubPr>
                        <m:ctrlPr>
                          <a:rPr lang="en-US" i="1" dirty="0">
                            <a:solidFill>
                              <a:srgbClr val="000000"/>
                            </a:solidFill>
                            <a:latin typeface="Cambria Math" panose="02040503050406030204" pitchFamily="18" charset="0"/>
                            <a:ea typeface="Cambria Math"/>
                          </a:rPr>
                        </m:ctrlPr>
                      </m:sSubPr>
                      <m:e>
                        <m:acc>
                          <m:accPr>
                            <m:chr m:val="̃"/>
                            <m:ctrlPr>
                              <a:rPr lang="en-US" i="1" dirty="0" smtClean="0">
                                <a:solidFill>
                                  <a:srgbClr val="000000"/>
                                </a:solidFill>
                                <a:latin typeface="Cambria Math" panose="02040503050406030204" pitchFamily="18" charset="0"/>
                                <a:ea typeface="Cambria Math"/>
                              </a:rPr>
                            </m:ctrlPr>
                          </m:accPr>
                          <m:e>
                            <m:r>
                              <a:rPr lang="en-US" i="1" dirty="0">
                                <a:solidFill>
                                  <a:srgbClr val="000000"/>
                                </a:solidFill>
                                <a:latin typeface="Cambria Math"/>
                                <a:ea typeface="Cambria Math"/>
                              </a:rPr>
                              <m:t>𝜆</m:t>
                            </m:r>
                          </m:e>
                        </m:acc>
                      </m:e>
                      <m:sub>
                        <m:r>
                          <a:rPr lang="en-US" i="1" dirty="0">
                            <a:solidFill>
                              <a:srgbClr val="000000"/>
                            </a:solidFill>
                            <a:latin typeface="Cambria Math"/>
                            <a:ea typeface="Cambria Math"/>
                          </a:rPr>
                          <m:t>𝑘</m:t>
                        </m:r>
                      </m:sub>
                    </m:sSub>
                  </m:oMath>
                </a14:m>
                <a:r>
                  <a:rPr lang="en-US" dirty="0">
                    <a:solidFill>
                      <a:srgbClr val="000000"/>
                    </a:solidFill>
                    <a:latin typeface="Times New Roman" pitchFamily="18" charset="0"/>
                  </a:rPr>
                  <a:t>; </a:t>
                </a:r>
                <a14:m>
                  <m:oMath xmlns:m="http://schemas.openxmlformats.org/officeDocument/2006/math">
                    <m:sSub>
                      <m:sSubPr>
                        <m:ctrlPr>
                          <a:rPr lang="en-US" i="1" dirty="0">
                            <a:solidFill>
                              <a:srgbClr val="000000"/>
                            </a:solidFill>
                            <a:latin typeface="Cambria Math" panose="02040503050406030204" pitchFamily="18" charset="0"/>
                            <a:ea typeface="Cambria Math"/>
                          </a:rPr>
                        </m:ctrlPr>
                      </m:sSubPr>
                      <m:e>
                        <m:acc>
                          <m:accPr>
                            <m:chr m:val="̃"/>
                            <m:ctrlPr>
                              <a:rPr lang="en-US" i="1" dirty="0">
                                <a:solidFill>
                                  <a:srgbClr val="000000"/>
                                </a:solidFill>
                                <a:latin typeface="Cambria Math" panose="02040503050406030204" pitchFamily="18" charset="0"/>
                                <a:ea typeface="Cambria Math"/>
                              </a:rPr>
                            </m:ctrlPr>
                          </m:accPr>
                          <m:e>
                            <m:r>
                              <a:rPr lang="en-US" i="1" dirty="0">
                                <a:solidFill>
                                  <a:srgbClr val="000000"/>
                                </a:solidFill>
                                <a:latin typeface="Cambria Math"/>
                                <a:ea typeface="Cambria Math"/>
                              </a:rPr>
                              <m:t>𝜆</m:t>
                            </m:r>
                          </m:e>
                        </m:acc>
                      </m:e>
                      <m:sub>
                        <m:r>
                          <a:rPr lang="en-US" i="1" dirty="0">
                            <a:solidFill>
                              <a:srgbClr val="000000"/>
                            </a:solidFill>
                            <a:latin typeface="Cambria Math"/>
                            <a:ea typeface="Cambria Math"/>
                          </a:rPr>
                          <m:t>𝑘</m:t>
                        </m:r>
                      </m:sub>
                    </m:sSub>
                    <m:r>
                      <a:rPr lang="en-US" b="0" i="1" dirty="0" smtClean="0">
                        <a:solidFill>
                          <a:srgbClr val="000000"/>
                        </a:solidFill>
                        <a:latin typeface="Cambria Math"/>
                        <a:ea typeface="Cambria Math"/>
                      </a:rPr>
                      <m:t>=</m:t>
                    </m:r>
                    <m:sSub>
                      <m:sSubPr>
                        <m:ctrlPr>
                          <a:rPr lang="en-US" i="1" dirty="0">
                            <a:solidFill>
                              <a:srgbClr val="000000"/>
                            </a:solidFill>
                            <a:latin typeface="Cambria Math" panose="02040503050406030204" pitchFamily="18" charset="0"/>
                            <a:ea typeface="Cambria Math"/>
                          </a:rPr>
                        </m:ctrlPr>
                      </m:sSubPr>
                      <m:e>
                        <m:r>
                          <a:rPr lang="en-US" i="1" dirty="0">
                            <a:solidFill>
                              <a:srgbClr val="000000"/>
                            </a:solidFill>
                            <a:latin typeface="Cambria Math"/>
                            <a:ea typeface="Cambria Math"/>
                          </a:rPr>
                          <m:t>𝜆</m:t>
                        </m:r>
                      </m:e>
                      <m:sub>
                        <m:r>
                          <a:rPr lang="en-US" i="1" dirty="0">
                            <a:solidFill>
                              <a:srgbClr val="000000"/>
                            </a:solidFill>
                            <a:latin typeface="Cambria Math"/>
                            <a:ea typeface="Cambria Math"/>
                          </a:rPr>
                          <m:t>𝑘</m:t>
                        </m:r>
                      </m:sub>
                    </m:sSub>
                    <m:r>
                      <a:rPr lang="en-US" b="0" i="1" dirty="0" smtClean="0">
                        <a:solidFill>
                          <a:srgbClr val="000000"/>
                        </a:solidFill>
                        <a:latin typeface="Cambria Math"/>
                        <a:ea typeface="Cambria Math"/>
                      </a:rPr>
                      <m:t>−</m:t>
                    </m:r>
                    <m:f>
                      <m:fPr>
                        <m:type m:val="lin"/>
                        <m:ctrlPr>
                          <a:rPr lang="en-US" b="0" i="1" dirty="0" smtClean="0">
                            <a:solidFill>
                              <a:srgbClr val="000000"/>
                            </a:solidFill>
                            <a:latin typeface="Cambria Math" panose="02040503050406030204" pitchFamily="18" charset="0"/>
                            <a:ea typeface="Cambria Math"/>
                          </a:rPr>
                        </m:ctrlPr>
                      </m:fPr>
                      <m:num>
                        <m:r>
                          <a:rPr lang="en-US" b="0" i="1" dirty="0" smtClean="0">
                            <a:solidFill>
                              <a:srgbClr val="000000"/>
                            </a:solidFill>
                            <a:latin typeface="Cambria Math"/>
                            <a:ea typeface="Cambria Math"/>
                          </a:rPr>
                          <m:t>1</m:t>
                        </m:r>
                      </m:num>
                      <m:den>
                        <m:rad>
                          <m:radPr>
                            <m:degHide m:val="on"/>
                            <m:ctrlPr>
                              <a:rPr lang="en-US" i="1" dirty="0">
                                <a:solidFill>
                                  <a:srgbClr val="000000"/>
                                </a:solidFill>
                                <a:latin typeface="Cambria Math" panose="02040503050406030204" pitchFamily="18" charset="0"/>
                                <a:ea typeface="Cambria Math"/>
                              </a:rPr>
                            </m:ctrlPr>
                          </m:radPr>
                          <m:deg/>
                          <m:e>
                            <m:f>
                              <m:fPr>
                                <m:ctrlPr>
                                  <a:rPr lang="en-US" i="1" dirty="0">
                                    <a:solidFill>
                                      <a:srgbClr val="000000"/>
                                    </a:solidFill>
                                    <a:latin typeface="Cambria Math" panose="02040503050406030204" pitchFamily="18" charset="0"/>
                                    <a:ea typeface="Cambria Math"/>
                                  </a:rPr>
                                </m:ctrlPr>
                              </m:fPr>
                              <m:num>
                                <m:sSub>
                                  <m:sSubPr>
                                    <m:ctrlPr>
                                      <a:rPr lang="en-US" i="1">
                                        <a:solidFill>
                                          <a:srgbClr val="0070C0"/>
                                        </a:solidFill>
                                        <a:latin typeface="Cambria Math" panose="02040503050406030204" pitchFamily="18" charset="0"/>
                                        <a:cs typeface="Times New Roman" panose="02020603050405020304" pitchFamily="18" charset="0"/>
                                      </a:rPr>
                                    </m:ctrlPr>
                                  </m:sSubPr>
                                  <m:e>
                                    <m:r>
                                      <a:rPr lang="en-US" i="1">
                                        <a:solidFill>
                                          <a:srgbClr val="0070C0"/>
                                        </a:solidFill>
                                        <a:latin typeface="Cambria Math"/>
                                        <a:cs typeface="Times New Roman" panose="02020603050405020304" pitchFamily="18" charset="0"/>
                                      </a:rPr>
                                      <m:t>𝑈</m:t>
                                    </m:r>
                                  </m:e>
                                  <m:sub>
                                    <m:r>
                                      <a:rPr lang="en-US" i="1">
                                        <a:solidFill>
                                          <a:srgbClr val="0070C0"/>
                                        </a:solidFill>
                                        <a:latin typeface="Cambria Math"/>
                                        <a:cs typeface="Times New Roman" panose="02020603050405020304" pitchFamily="18" charset="0"/>
                                      </a:rPr>
                                      <m:t>𝐹</m:t>
                                    </m:r>
                                  </m:sub>
                                </m:sSub>
                              </m:num>
                              <m:den>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a:rPr>
                                      <m:t>𝑚</m:t>
                                    </m:r>
                                  </m:e>
                                  <m:sub>
                                    <m:r>
                                      <a:rPr lang="en-US" i="1" dirty="0">
                                        <a:solidFill>
                                          <a:srgbClr val="000000"/>
                                        </a:solidFill>
                                        <a:latin typeface="Cambria Math"/>
                                      </a:rPr>
                                      <m:t>𝑛</m:t>
                                    </m:r>
                                  </m:sub>
                                </m:sSub>
                                <m:r>
                                  <a:rPr lang="en-US" i="1" dirty="0">
                                    <a:solidFill>
                                      <a:srgbClr val="000000"/>
                                    </a:solidFill>
                                    <a:latin typeface="Cambria Math"/>
                                  </a:rPr>
                                  <m:t>𝑔</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a:rPr>
                                      <m:t>𝑙</m:t>
                                    </m:r>
                                  </m:e>
                                  <m:sub>
                                    <m:r>
                                      <a:rPr lang="en-US" i="1" dirty="0">
                                        <a:solidFill>
                                          <a:srgbClr val="000000"/>
                                        </a:solidFill>
                                        <a:latin typeface="Cambria Math"/>
                                      </a:rPr>
                                      <m:t>0</m:t>
                                    </m:r>
                                  </m:sub>
                                </m:sSub>
                              </m:den>
                            </m:f>
                            <m:r>
                              <a:rPr lang="en-US" i="1" dirty="0">
                                <a:solidFill>
                                  <a:srgbClr val="000000"/>
                                </a:solidFill>
                                <a:latin typeface="Cambria Math"/>
                                <a:ea typeface="Cambria Math"/>
                              </a:rPr>
                              <m:t>−</m:t>
                            </m:r>
                            <m:sSub>
                              <m:sSubPr>
                                <m:ctrlPr>
                                  <a:rPr lang="en-US" i="1" dirty="0">
                                    <a:solidFill>
                                      <a:srgbClr val="000000"/>
                                    </a:solidFill>
                                    <a:latin typeface="Cambria Math" panose="02040503050406030204" pitchFamily="18" charset="0"/>
                                    <a:ea typeface="Cambria Math"/>
                                  </a:rPr>
                                </m:ctrlPr>
                              </m:sSubPr>
                              <m:e>
                                <m:r>
                                  <a:rPr lang="en-US" i="1" dirty="0">
                                    <a:solidFill>
                                      <a:srgbClr val="000000"/>
                                    </a:solidFill>
                                    <a:latin typeface="Cambria Math"/>
                                    <a:ea typeface="Cambria Math"/>
                                  </a:rPr>
                                  <m:t>𝜆</m:t>
                                </m:r>
                              </m:e>
                              <m:sub>
                                <m:r>
                                  <a:rPr lang="en-US" i="1" dirty="0">
                                    <a:solidFill>
                                      <a:srgbClr val="000000"/>
                                    </a:solidFill>
                                    <a:latin typeface="Cambria Math"/>
                                    <a:ea typeface="Cambria Math"/>
                                  </a:rPr>
                                  <m:t>𝑘</m:t>
                                </m:r>
                              </m:sub>
                            </m:sSub>
                          </m:e>
                        </m:rad>
                      </m:den>
                    </m:f>
                  </m:oMath>
                </a14:m>
                <a:endParaRPr lang="en-US" dirty="0">
                  <a:solidFill>
                    <a:srgbClr val="000000"/>
                  </a:solidFill>
                  <a:latin typeface="Times New Roman" pitchFamily="18" charset="0"/>
                </a:endParaRPr>
              </a:p>
              <a:p>
                <a:endParaRPr lang="en-US" dirty="0">
                  <a:solidFill>
                    <a:srgbClr val="000000"/>
                  </a:solidFill>
                  <a:latin typeface="Times New Roman" pitchFamily="18" charset="0"/>
                </a:endParaRPr>
              </a:p>
            </p:txBody>
          </p:sp>
        </mc:Choice>
        <mc:Fallback xmlns="">
          <p:sp>
            <p:nvSpPr>
              <p:cNvPr id="246" name="Rectangle 245"/>
              <p:cNvSpPr>
                <a:spLocks noRot="1" noChangeAspect="1" noMove="1" noResize="1" noEditPoints="1" noAdjustHandles="1" noChangeArrowheads="1" noChangeShapeType="1" noTextEdit="1"/>
              </p:cNvSpPr>
              <p:nvPr/>
            </p:nvSpPr>
            <p:spPr>
              <a:xfrm>
                <a:off x="2420222" y="5402257"/>
                <a:ext cx="6342778" cy="933012"/>
              </a:xfrm>
              <a:prstGeom prst="rect">
                <a:avLst/>
              </a:prstGeom>
              <a:blipFill>
                <a:blip r:embed="rId14"/>
                <a:stretch>
                  <a:fillRect/>
                </a:stretch>
              </a:blipFill>
            </p:spPr>
            <p:txBody>
              <a:bodyPr/>
              <a:lstStyle/>
              <a:p>
                <a:r>
                  <a:rPr lang="en-US">
                    <a:noFill/>
                  </a:rPr>
                  <a:t> </a:t>
                </a:r>
              </a:p>
            </p:txBody>
          </p:sp>
        </mc:Fallback>
      </mc:AlternateContent>
      <p:cxnSp>
        <p:nvCxnSpPr>
          <p:cNvPr id="162" name="Straight Arrow Connector 161"/>
          <p:cNvCxnSpPr/>
          <p:nvPr/>
        </p:nvCxnSpPr>
        <p:spPr>
          <a:xfrm flipV="1">
            <a:off x="1828800" y="6174127"/>
            <a:ext cx="566061" cy="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9939" y="5987534"/>
            <a:ext cx="4523482"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Energies and positions get corrections of about 0.1%</a:t>
            </a:r>
          </a:p>
        </p:txBody>
      </p:sp>
      <p:cxnSp>
        <p:nvCxnSpPr>
          <p:cNvPr id="163" name="Straight Arrow Connector 162"/>
          <p:cNvCxnSpPr/>
          <p:nvPr/>
        </p:nvCxnSpPr>
        <p:spPr>
          <a:xfrm flipV="1">
            <a:off x="1828800" y="6591714"/>
            <a:ext cx="566061" cy="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4" name="TextBox 163"/>
              <p:cNvSpPr txBox="1"/>
              <p:nvPr/>
            </p:nvSpPr>
            <p:spPr>
              <a:xfrm>
                <a:off x="2521182" y="6407048"/>
                <a:ext cx="513422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Energy differences experience only a tiny correction (</a:t>
                </a:r>
                <a14:m>
                  <m:oMath xmlns:m="http://schemas.openxmlformats.org/officeDocument/2006/math">
                    <m:sSup>
                      <m:sSupPr>
                        <m:ctrlPr>
                          <a:rPr lang="en-US" sz="1600" i="1" smtClean="0">
                            <a:latin typeface="Cambria Math" panose="02040503050406030204" pitchFamily="18" charset="0"/>
                            <a:cs typeface="Times New Roman" panose="02020603050405020304" pitchFamily="18" charset="0"/>
                          </a:rPr>
                        </m:ctrlPr>
                      </m:sSupPr>
                      <m:e>
                        <m:r>
                          <a:rPr lang="en-US" sz="1600" b="0" i="1" smtClean="0">
                            <a:latin typeface="Cambria Math"/>
                            <a:cs typeface="Times New Roman" panose="02020603050405020304" pitchFamily="18" charset="0"/>
                          </a:rPr>
                          <m:t>10</m:t>
                        </m:r>
                      </m:e>
                      <m:sup>
                        <m:r>
                          <a:rPr lang="en-US" sz="1600" b="0" i="1" smtClean="0">
                            <a:latin typeface="Cambria Math"/>
                            <a:cs typeface="Times New Roman" panose="02020603050405020304" pitchFamily="18" charset="0"/>
                          </a:rPr>
                          <m:t>−8</m:t>
                        </m:r>
                      </m:sup>
                    </m:sSup>
                  </m:oMath>
                </a14:m>
                <a:r>
                  <a:rPr lang="en-US" sz="1600" dirty="0">
                    <a:latin typeface="Times New Roman" panose="02020603050405020304" pitchFamily="18" charset="0"/>
                    <a:cs typeface="Times New Roman" panose="02020603050405020304" pitchFamily="18" charset="0"/>
                  </a:rPr>
                  <a:t>).</a:t>
                </a:r>
              </a:p>
            </p:txBody>
          </p:sp>
        </mc:Choice>
        <mc:Fallback xmlns="">
          <p:sp>
            <p:nvSpPr>
              <p:cNvPr id="164" name="TextBox 163"/>
              <p:cNvSpPr txBox="1">
                <a:spLocks noRot="1" noChangeAspect="1" noMove="1" noResize="1" noEditPoints="1" noAdjustHandles="1" noChangeArrowheads="1" noChangeShapeType="1" noTextEdit="1"/>
              </p:cNvSpPr>
              <p:nvPr/>
            </p:nvSpPr>
            <p:spPr>
              <a:xfrm>
                <a:off x="2521182" y="6407048"/>
                <a:ext cx="5134226" cy="338554"/>
              </a:xfrm>
              <a:prstGeom prst="rect">
                <a:avLst/>
              </a:prstGeom>
              <a:blipFill>
                <a:blip r:embed="rId15"/>
                <a:stretch>
                  <a:fillRect l="-713" t="-5357" r="-238" b="-21429"/>
                </a:stretch>
              </a:blipFill>
            </p:spPr>
            <p:txBody>
              <a:bodyPr/>
              <a:lstStyle/>
              <a:p>
                <a:r>
                  <a:rPr lang="en-US">
                    <a:noFill/>
                  </a:rPr>
                  <a:t> </a:t>
                </a:r>
              </a:p>
            </p:txBody>
          </p:sp>
        </mc:Fallback>
      </mc:AlternateContent>
      <p:sp>
        <p:nvSpPr>
          <p:cNvPr id="10" name="Freeform 5"/>
          <p:cNvSpPr>
            <a:spLocks/>
          </p:cNvSpPr>
          <p:nvPr/>
        </p:nvSpPr>
        <p:spPr bwMode="auto">
          <a:xfrm>
            <a:off x="5035552" y="4802187"/>
            <a:ext cx="3322638" cy="0"/>
          </a:xfrm>
          <a:custGeom>
            <a:avLst/>
            <a:gdLst>
              <a:gd name="T0" fmla="*/ 0 w 16746"/>
              <a:gd name="T1" fmla="*/ 16746 w 16746"/>
              <a:gd name="T2" fmla="*/ 0 w 16746"/>
            </a:gdLst>
            <a:ahLst/>
            <a:cxnLst>
              <a:cxn ang="0">
                <a:pos x="T0" y="0"/>
              </a:cxn>
              <a:cxn ang="0">
                <a:pos x="T1" y="0"/>
              </a:cxn>
              <a:cxn ang="0">
                <a:pos x="T2" y="0"/>
              </a:cxn>
            </a:cxnLst>
            <a:rect l="0" t="0" r="r" b="b"/>
            <a:pathLst>
              <a:path w="16746">
                <a:moveTo>
                  <a:pt x="0" y="0"/>
                </a:moveTo>
                <a:lnTo>
                  <a:pt x="16746"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flipV="1">
            <a:off x="5105402"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imes New Roman" panose="02020603050405020304" pitchFamily="18" charset="0"/>
              <a:cs typeface="Times New Roman" panose="02020603050405020304" pitchFamily="18" charset="0"/>
            </a:endParaRPr>
          </a:p>
        </p:txBody>
      </p:sp>
      <p:sp>
        <p:nvSpPr>
          <p:cNvPr id="12" name="Line 7"/>
          <p:cNvSpPr>
            <a:spLocks noChangeShapeType="1"/>
          </p:cNvSpPr>
          <p:nvPr/>
        </p:nvSpPr>
        <p:spPr bwMode="auto">
          <a:xfrm flipV="1">
            <a:off x="5246689" y="4732337"/>
            <a:ext cx="0" cy="6985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p:cNvSpPr>
            <a:spLocks noChangeShapeType="1"/>
          </p:cNvSpPr>
          <p:nvPr/>
        </p:nvSpPr>
        <p:spPr bwMode="auto">
          <a:xfrm flipV="1">
            <a:off x="5389564"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p:cNvSpPr>
            <a:spLocks noChangeShapeType="1"/>
          </p:cNvSpPr>
          <p:nvPr/>
        </p:nvSpPr>
        <p:spPr bwMode="auto">
          <a:xfrm flipV="1">
            <a:off x="5530852"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p:cNvSpPr>
            <a:spLocks noChangeShapeType="1"/>
          </p:cNvSpPr>
          <p:nvPr/>
        </p:nvSpPr>
        <p:spPr bwMode="auto">
          <a:xfrm flipV="1">
            <a:off x="5672139"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p:cNvSpPr>
            <a:spLocks noChangeShapeType="1"/>
          </p:cNvSpPr>
          <p:nvPr/>
        </p:nvSpPr>
        <p:spPr bwMode="auto">
          <a:xfrm flipV="1">
            <a:off x="5813427"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flipV="1">
            <a:off x="5956302" y="4732337"/>
            <a:ext cx="0" cy="6985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flipV="1">
            <a:off x="6099177"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flipV="1">
            <a:off x="6240464"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flipV="1">
            <a:off x="6381752"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flipV="1">
            <a:off x="6523039"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flipV="1">
            <a:off x="6665914" y="4732337"/>
            <a:ext cx="0" cy="6985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1"/>
          <p:cNvSpPr>
            <a:spLocks noChangeShapeType="1"/>
          </p:cNvSpPr>
          <p:nvPr/>
        </p:nvSpPr>
        <p:spPr bwMode="auto">
          <a:xfrm flipV="1">
            <a:off x="6807202"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2"/>
          <p:cNvSpPr>
            <a:spLocks noChangeShapeType="1"/>
          </p:cNvSpPr>
          <p:nvPr/>
        </p:nvSpPr>
        <p:spPr bwMode="auto">
          <a:xfrm flipV="1">
            <a:off x="6948489"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flipV="1">
            <a:off x="7091364"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flipV="1">
            <a:off x="7232652"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flipV="1">
            <a:off x="7375527" y="4732337"/>
            <a:ext cx="0" cy="6985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7"/>
          <p:cNvSpPr>
            <a:spLocks noChangeShapeType="1"/>
          </p:cNvSpPr>
          <p:nvPr/>
        </p:nvSpPr>
        <p:spPr bwMode="auto">
          <a:xfrm flipV="1">
            <a:off x="7516814"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8"/>
          <p:cNvSpPr>
            <a:spLocks noChangeShapeType="1"/>
          </p:cNvSpPr>
          <p:nvPr/>
        </p:nvSpPr>
        <p:spPr bwMode="auto">
          <a:xfrm flipV="1">
            <a:off x="7658102"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29"/>
          <p:cNvSpPr>
            <a:spLocks noChangeShapeType="1"/>
          </p:cNvSpPr>
          <p:nvPr/>
        </p:nvSpPr>
        <p:spPr bwMode="auto">
          <a:xfrm flipV="1">
            <a:off x="7799389"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30"/>
          <p:cNvSpPr>
            <a:spLocks noChangeShapeType="1"/>
          </p:cNvSpPr>
          <p:nvPr/>
        </p:nvSpPr>
        <p:spPr bwMode="auto">
          <a:xfrm flipV="1">
            <a:off x="7942264"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31"/>
          <p:cNvSpPr>
            <a:spLocks noChangeShapeType="1"/>
          </p:cNvSpPr>
          <p:nvPr/>
        </p:nvSpPr>
        <p:spPr bwMode="auto">
          <a:xfrm flipV="1">
            <a:off x="8083552" y="4732337"/>
            <a:ext cx="0" cy="6985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33"/>
          <p:cNvSpPr>
            <a:spLocks noChangeShapeType="1"/>
          </p:cNvSpPr>
          <p:nvPr/>
        </p:nvSpPr>
        <p:spPr bwMode="auto">
          <a:xfrm flipV="1">
            <a:off x="8224839" y="4767262"/>
            <a:ext cx="0" cy="34925"/>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34"/>
          <p:cNvSpPr>
            <a:spLocks/>
          </p:cNvSpPr>
          <p:nvPr/>
        </p:nvSpPr>
        <p:spPr bwMode="auto">
          <a:xfrm>
            <a:off x="5243912" y="2347912"/>
            <a:ext cx="0" cy="2454275"/>
          </a:xfrm>
          <a:custGeom>
            <a:avLst/>
            <a:gdLst>
              <a:gd name="T0" fmla="*/ 15461 h 15461"/>
              <a:gd name="T1" fmla="*/ 0 h 15461"/>
              <a:gd name="T2" fmla="*/ 15461 h 15461"/>
            </a:gdLst>
            <a:ahLst/>
            <a:cxnLst>
              <a:cxn ang="0">
                <a:pos x="0" y="T0"/>
              </a:cxn>
              <a:cxn ang="0">
                <a:pos x="0" y="T1"/>
              </a:cxn>
              <a:cxn ang="0">
                <a:pos x="0" y="T2"/>
              </a:cxn>
            </a:cxnLst>
            <a:rect l="0" t="0" r="r" b="b"/>
            <a:pathLst>
              <a:path h="15461">
                <a:moveTo>
                  <a:pt x="0" y="15461"/>
                </a:moveTo>
                <a:lnTo>
                  <a:pt x="0" y="0"/>
                </a:lnTo>
                <a:lnTo>
                  <a:pt x="0" y="1546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35"/>
          <p:cNvSpPr>
            <a:spLocks noChangeShapeType="1"/>
          </p:cNvSpPr>
          <p:nvPr/>
        </p:nvSpPr>
        <p:spPr bwMode="auto">
          <a:xfrm>
            <a:off x="5035552" y="4802187"/>
            <a:ext cx="96838"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imes New Roman" panose="02020603050405020304" pitchFamily="18" charset="0"/>
              <a:cs typeface="Times New Roman" panose="02020603050405020304" pitchFamily="18" charset="0"/>
            </a:endParaRPr>
          </a:p>
        </p:txBody>
      </p:sp>
      <p:sp>
        <p:nvSpPr>
          <p:cNvPr id="249" name="Rectangle 36"/>
          <p:cNvSpPr>
            <a:spLocks noChangeArrowheads="1"/>
          </p:cNvSpPr>
          <p:nvPr/>
        </p:nvSpPr>
        <p:spPr bwMode="auto">
          <a:xfrm>
            <a:off x="5083574" y="4729162"/>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rPr>
              <a:t>0</a:t>
            </a:r>
            <a:endParaRPr kumimoji="0" lang="en-US" altLang="en-US" sz="1200" b="0" i="0" u="none" strike="noStrike" cap="none" normalizeH="0" baseline="0" dirty="0">
              <a:ln>
                <a:noFill/>
              </a:ln>
              <a:solidFill>
                <a:schemeClr val="tx1"/>
              </a:solidFill>
              <a:effectLst/>
            </a:endParaRPr>
          </a:p>
        </p:txBody>
      </p:sp>
      <p:sp>
        <p:nvSpPr>
          <p:cNvPr id="250" name="Line 37"/>
          <p:cNvSpPr>
            <a:spLocks noChangeShapeType="1"/>
          </p:cNvSpPr>
          <p:nvPr/>
        </p:nvSpPr>
        <p:spPr bwMode="auto">
          <a:xfrm>
            <a:off x="5243912" y="4692650"/>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38"/>
          <p:cNvSpPr>
            <a:spLocks noChangeShapeType="1"/>
          </p:cNvSpPr>
          <p:nvPr/>
        </p:nvSpPr>
        <p:spPr bwMode="auto">
          <a:xfrm>
            <a:off x="5243912" y="4583112"/>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39"/>
          <p:cNvSpPr>
            <a:spLocks noChangeShapeType="1"/>
          </p:cNvSpPr>
          <p:nvPr/>
        </p:nvSpPr>
        <p:spPr bwMode="auto">
          <a:xfrm>
            <a:off x="5243912" y="4475162"/>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40"/>
          <p:cNvSpPr>
            <a:spLocks noChangeShapeType="1"/>
          </p:cNvSpPr>
          <p:nvPr/>
        </p:nvSpPr>
        <p:spPr bwMode="auto">
          <a:xfrm>
            <a:off x="5243912" y="4365625"/>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41"/>
          <p:cNvSpPr>
            <a:spLocks noChangeShapeType="1"/>
          </p:cNvSpPr>
          <p:nvPr/>
        </p:nvSpPr>
        <p:spPr bwMode="auto">
          <a:xfrm>
            <a:off x="5243912" y="4256087"/>
            <a:ext cx="9683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Rectangle 42"/>
          <p:cNvSpPr>
            <a:spLocks noChangeArrowheads="1"/>
          </p:cNvSpPr>
          <p:nvPr/>
        </p:nvSpPr>
        <p:spPr bwMode="auto">
          <a:xfrm>
            <a:off x="5083574" y="4183062"/>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Line 43"/>
          <p:cNvSpPr>
            <a:spLocks noChangeShapeType="1"/>
          </p:cNvSpPr>
          <p:nvPr/>
        </p:nvSpPr>
        <p:spPr bwMode="auto">
          <a:xfrm>
            <a:off x="5243912" y="4148137"/>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44"/>
          <p:cNvSpPr>
            <a:spLocks noChangeShapeType="1"/>
          </p:cNvSpPr>
          <p:nvPr/>
        </p:nvSpPr>
        <p:spPr bwMode="auto">
          <a:xfrm>
            <a:off x="5243912" y="4038600"/>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45"/>
          <p:cNvSpPr>
            <a:spLocks noChangeShapeType="1"/>
          </p:cNvSpPr>
          <p:nvPr/>
        </p:nvSpPr>
        <p:spPr bwMode="auto">
          <a:xfrm>
            <a:off x="5243912" y="3929062"/>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46"/>
          <p:cNvSpPr>
            <a:spLocks noChangeShapeType="1"/>
          </p:cNvSpPr>
          <p:nvPr/>
        </p:nvSpPr>
        <p:spPr bwMode="auto">
          <a:xfrm>
            <a:off x="5243912" y="3821112"/>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47"/>
          <p:cNvSpPr>
            <a:spLocks noChangeShapeType="1"/>
          </p:cNvSpPr>
          <p:nvPr/>
        </p:nvSpPr>
        <p:spPr bwMode="auto">
          <a:xfrm>
            <a:off x="5243912" y="3709987"/>
            <a:ext cx="9683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48"/>
          <p:cNvSpPr>
            <a:spLocks noChangeArrowheads="1"/>
          </p:cNvSpPr>
          <p:nvPr/>
        </p:nvSpPr>
        <p:spPr bwMode="auto">
          <a:xfrm>
            <a:off x="5083574" y="3636962"/>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Line 49"/>
          <p:cNvSpPr>
            <a:spLocks noChangeShapeType="1"/>
          </p:cNvSpPr>
          <p:nvPr/>
        </p:nvSpPr>
        <p:spPr bwMode="auto">
          <a:xfrm>
            <a:off x="5243912" y="3602037"/>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50"/>
          <p:cNvSpPr>
            <a:spLocks noChangeShapeType="1"/>
          </p:cNvSpPr>
          <p:nvPr/>
        </p:nvSpPr>
        <p:spPr bwMode="auto">
          <a:xfrm>
            <a:off x="5243912" y="3492500"/>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51"/>
          <p:cNvSpPr>
            <a:spLocks noChangeShapeType="1"/>
          </p:cNvSpPr>
          <p:nvPr/>
        </p:nvSpPr>
        <p:spPr bwMode="auto">
          <a:xfrm>
            <a:off x="5243912" y="3382962"/>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52"/>
          <p:cNvSpPr>
            <a:spLocks noChangeShapeType="1"/>
          </p:cNvSpPr>
          <p:nvPr/>
        </p:nvSpPr>
        <p:spPr bwMode="auto">
          <a:xfrm>
            <a:off x="5243912" y="3273425"/>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53"/>
          <p:cNvSpPr>
            <a:spLocks noChangeShapeType="1"/>
          </p:cNvSpPr>
          <p:nvPr/>
        </p:nvSpPr>
        <p:spPr bwMode="auto">
          <a:xfrm>
            <a:off x="5243912" y="3165475"/>
            <a:ext cx="9683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54"/>
          <p:cNvSpPr>
            <a:spLocks noChangeArrowheads="1"/>
          </p:cNvSpPr>
          <p:nvPr/>
        </p:nvSpPr>
        <p:spPr bwMode="auto">
          <a:xfrm>
            <a:off x="5083574" y="30924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a:t>
            </a: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Line 55"/>
          <p:cNvSpPr>
            <a:spLocks noChangeShapeType="1"/>
          </p:cNvSpPr>
          <p:nvPr/>
        </p:nvSpPr>
        <p:spPr bwMode="auto">
          <a:xfrm>
            <a:off x="5243912" y="3057525"/>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56"/>
          <p:cNvSpPr>
            <a:spLocks noChangeShapeType="1"/>
          </p:cNvSpPr>
          <p:nvPr/>
        </p:nvSpPr>
        <p:spPr bwMode="auto">
          <a:xfrm>
            <a:off x="5243912" y="2946400"/>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57"/>
          <p:cNvSpPr>
            <a:spLocks noChangeShapeType="1"/>
          </p:cNvSpPr>
          <p:nvPr/>
        </p:nvSpPr>
        <p:spPr bwMode="auto">
          <a:xfrm>
            <a:off x="5243912" y="2838450"/>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58"/>
          <p:cNvSpPr>
            <a:spLocks noChangeShapeType="1"/>
          </p:cNvSpPr>
          <p:nvPr/>
        </p:nvSpPr>
        <p:spPr bwMode="auto">
          <a:xfrm>
            <a:off x="5243912" y="2728912"/>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59"/>
          <p:cNvSpPr>
            <a:spLocks noChangeShapeType="1"/>
          </p:cNvSpPr>
          <p:nvPr/>
        </p:nvSpPr>
        <p:spPr bwMode="auto">
          <a:xfrm>
            <a:off x="5243912" y="2619375"/>
            <a:ext cx="9683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60"/>
          <p:cNvSpPr>
            <a:spLocks noChangeArrowheads="1"/>
          </p:cNvSpPr>
          <p:nvPr/>
        </p:nvSpPr>
        <p:spPr bwMode="auto">
          <a:xfrm>
            <a:off x="5083574" y="254635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6" name="Line 61"/>
          <p:cNvSpPr>
            <a:spLocks noChangeShapeType="1"/>
          </p:cNvSpPr>
          <p:nvPr/>
        </p:nvSpPr>
        <p:spPr bwMode="auto">
          <a:xfrm>
            <a:off x="5243912" y="2511425"/>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62"/>
          <p:cNvSpPr>
            <a:spLocks noChangeShapeType="1"/>
          </p:cNvSpPr>
          <p:nvPr/>
        </p:nvSpPr>
        <p:spPr bwMode="auto">
          <a:xfrm>
            <a:off x="5243912" y="2401887"/>
            <a:ext cx="47625"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63"/>
          <p:cNvSpPr>
            <a:spLocks noChangeShapeType="1"/>
          </p:cNvSpPr>
          <p:nvPr/>
        </p:nvSpPr>
        <p:spPr bwMode="auto">
          <a:xfrm>
            <a:off x="5035552" y="4094162"/>
            <a:ext cx="3322638"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64"/>
          <p:cNvSpPr>
            <a:spLocks noChangeShapeType="1"/>
          </p:cNvSpPr>
          <p:nvPr/>
        </p:nvSpPr>
        <p:spPr bwMode="auto">
          <a:xfrm>
            <a:off x="5035552" y="3521075"/>
            <a:ext cx="3322638"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65"/>
          <p:cNvSpPr>
            <a:spLocks noChangeShapeType="1"/>
          </p:cNvSpPr>
          <p:nvPr/>
        </p:nvSpPr>
        <p:spPr bwMode="auto">
          <a:xfrm>
            <a:off x="5035552" y="3052762"/>
            <a:ext cx="3322638"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66"/>
          <p:cNvSpPr>
            <a:spLocks noChangeShapeType="1"/>
          </p:cNvSpPr>
          <p:nvPr/>
        </p:nvSpPr>
        <p:spPr bwMode="auto">
          <a:xfrm>
            <a:off x="5035552" y="2638425"/>
            <a:ext cx="3322638"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67"/>
          <p:cNvSpPr>
            <a:spLocks noChangeShapeType="1"/>
          </p:cNvSpPr>
          <p:nvPr/>
        </p:nvSpPr>
        <p:spPr bwMode="auto">
          <a:xfrm flipV="1">
            <a:off x="5246689" y="2347912"/>
            <a:ext cx="0" cy="2454275"/>
          </a:xfrm>
          <a:prstGeom prst="line">
            <a:avLst/>
          </a:prstGeom>
          <a:noFill/>
          <a:ln w="15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69"/>
          <p:cNvSpPr>
            <a:spLocks/>
          </p:cNvSpPr>
          <p:nvPr/>
        </p:nvSpPr>
        <p:spPr bwMode="auto">
          <a:xfrm>
            <a:off x="5035552" y="3921125"/>
            <a:ext cx="2108200" cy="169863"/>
          </a:xfrm>
          <a:custGeom>
            <a:avLst/>
            <a:gdLst>
              <a:gd name="T0" fmla="*/ 146 w 10626"/>
              <a:gd name="T1" fmla="*/ 1066 h 1072"/>
              <a:gd name="T2" fmla="*/ 396 w 10626"/>
              <a:gd name="T3" fmla="*/ 1043 h 1072"/>
              <a:gd name="T4" fmla="*/ 647 w 10626"/>
              <a:gd name="T5" fmla="*/ 1007 h 1072"/>
              <a:gd name="T6" fmla="*/ 897 w 10626"/>
              <a:gd name="T7" fmla="*/ 930 h 1072"/>
              <a:gd name="T8" fmla="*/ 1147 w 10626"/>
              <a:gd name="T9" fmla="*/ 782 h 1072"/>
              <a:gd name="T10" fmla="*/ 1405 w 10626"/>
              <a:gd name="T11" fmla="*/ 628 h 1072"/>
              <a:gd name="T12" fmla="*/ 1649 w 10626"/>
              <a:gd name="T13" fmla="*/ 486 h 1072"/>
              <a:gd name="T14" fmla="*/ 1907 w 10626"/>
              <a:gd name="T15" fmla="*/ 356 h 1072"/>
              <a:gd name="T16" fmla="*/ 2157 w 10626"/>
              <a:gd name="T17" fmla="*/ 243 h 1072"/>
              <a:gd name="T18" fmla="*/ 2407 w 10626"/>
              <a:gd name="T19" fmla="*/ 159 h 1072"/>
              <a:gd name="T20" fmla="*/ 2658 w 10626"/>
              <a:gd name="T21" fmla="*/ 88 h 1072"/>
              <a:gd name="T22" fmla="*/ 2908 w 10626"/>
              <a:gd name="T23" fmla="*/ 41 h 1072"/>
              <a:gd name="T24" fmla="*/ 3166 w 10626"/>
              <a:gd name="T25" fmla="*/ 12 h 1072"/>
              <a:gd name="T26" fmla="*/ 3417 w 10626"/>
              <a:gd name="T27" fmla="*/ 0 h 1072"/>
              <a:gd name="T28" fmla="*/ 3668 w 10626"/>
              <a:gd name="T29" fmla="*/ 6 h 1072"/>
              <a:gd name="T30" fmla="*/ 3918 w 10626"/>
              <a:gd name="T31" fmla="*/ 23 h 1072"/>
              <a:gd name="T32" fmla="*/ 4168 w 10626"/>
              <a:gd name="T33" fmla="*/ 59 h 1072"/>
              <a:gd name="T34" fmla="*/ 4419 w 10626"/>
              <a:gd name="T35" fmla="*/ 100 h 1072"/>
              <a:gd name="T36" fmla="*/ 4669 w 10626"/>
              <a:gd name="T37" fmla="*/ 148 h 1072"/>
              <a:gd name="T38" fmla="*/ 4927 w 10626"/>
              <a:gd name="T39" fmla="*/ 201 h 1072"/>
              <a:gd name="T40" fmla="*/ 5177 w 10626"/>
              <a:gd name="T41" fmla="*/ 260 h 1072"/>
              <a:gd name="T42" fmla="*/ 5428 w 10626"/>
              <a:gd name="T43" fmla="*/ 325 h 1072"/>
              <a:gd name="T44" fmla="*/ 5679 w 10626"/>
              <a:gd name="T45" fmla="*/ 385 h 1072"/>
              <a:gd name="T46" fmla="*/ 5929 w 10626"/>
              <a:gd name="T47" fmla="*/ 450 h 1072"/>
              <a:gd name="T48" fmla="*/ 6180 w 10626"/>
              <a:gd name="T49" fmla="*/ 509 h 1072"/>
              <a:gd name="T50" fmla="*/ 6430 w 10626"/>
              <a:gd name="T51" fmla="*/ 568 h 1072"/>
              <a:gd name="T52" fmla="*/ 6688 w 10626"/>
              <a:gd name="T53" fmla="*/ 628 h 1072"/>
              <a:gd name="T54" fmla="*/ 6938 w 10626"/>
              <a:gd name="T55" fmla="*/ 681 h 1072"/>
              <a:gd name="T56" fmla="*/ 7189 w 10626"/>
              <a:gd name="T57" fmla="*/ 723 h 1072"/>
              <a:gd name="T58" fmla="*/ 7440 w 10626"/>
              <a:gd name="T59" fmla="*/ 769 h 1072"/>
              <a:gd name="T60" fmla="*/ 7690 w 10626"/>
              <a:gd name="T61" fmla="*/ 811 h 1072"/>
              <a:gd name="T62" fmla="*/ 7941 w 10626"/>
              <a:gd name="T63" fmla="*/ 847 h 1072"/>
              <a:gd name="T64" fmla="*/ 8191 w 10626"/>
              <a:gd name="T65" fmla="*/ 882 h 1072"/>
              <a:gd name="T66" fmla="*/ 8449 w 10626"/>
              <a:gd name="T67" fmla="*/ 912 h 1072"/>
              <a:gd name="T68" fmla="*/ 8699 w 10626"/>
              <a:gd name="T69" fmla="*/ 936 h 1072"/>
              <a:gd name="T70" fmla="*/ 8950 w 10626"/>
              <a:gd name="T71" fmla="*/ 953 h 1072"/>
              <a:gd name="T72" fmla="*/ 9201 w 10626"/>
              <a:gd name="T73" fmla="*/ 977 h 1072"/>
              <a:gd name="T74" fmla="*/ 9451 w 10626"/>
              <a:gd name="T75" fmla="*/ 995 h 1072"/>
              <a:gd name="T76" fmla="*/ 9702 w 10626"/>
              <a:gd name="T77" fmla="*/ 1007 h 1072"/>
              <a:gd name="T78" fmla="*/ 9952 w 10626"/>
              <a:gd name="T79" fmla="*/ 1019 h 1072"/>
              <a:gd name="T80" fmla="*/ 10209 w 10626"/>
              <a:gd name="T81" fmla="*/ 1031 h 1072"/>
              <a:gd name="T82" fmla="*/ 10460 w 10626"/>
              <a:gd name="T83" fmla="*/ 104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6" h="1072">
                <a:moveTo>
                  <a:pt x="0" y="1072"/>
                </a:moveTo>
                <a:lnTo>
                  <a:pt x="60" y="1072"/>
                </a:lnTo>
                <a:lnTo>
                  <a:pt x="146" y="1066"/>
                </a:lnTo>
                <a:lnTo>
                  <a:pt x="225" y="1060"/>
                </a:lnTo>
                <a:lnTo>
                  <a:pt x="310" y="1054"/>
                </a:lnTo>
                <a:lnTo>
                  <a:pt x="396" y="1043"/>
                </a:lnTo>
                <a:lnTo>
                  <a:pt x="482" y="1037"/>
                </a:lnTo>
                <a:lnTo>
                  <a:pt x="561" y="1019"/>
                </a:lnTo>
                <a:lnTo>
                  <a:pt x="647" y="1007"/>
                </a:lnTo>
                <a:lnTo>
                  <a:pt x="732" y="983"/>
                </a:lnTo>
                <a:lnTo>
                  <a:pt x="818" y="960"/>
                </a:lnTo>
                <a:lnTo>
                  <a:pt x="897" y="930"/>
                </a:lnTo>
                <a:lnTo>
                  <a:pt x="983" y="882"/>
                </a:lnTo>
                <a:lnTo>
                  <a:pt x="1068" y="836"/>
                </a:lnTo>
                <a:lnTo>
                  <a:pt x="1147" y="782"/>
                </a:lnTo>
                <a:lnTo>
                  <a:pt x="1233" y="729"/>
                </a:lnTo>
                <a:lnTo>
                  <a:pt x="1319" y="675"/>
                </a:lnTo>
                <a:lnTo>
                  <a:pt x="1405" y="628"/>
                </a:lnTo>
                <a:lnTo>
                  <a:pt x="1485" y="574"/>
                </a:lnTo>
                <a:lnTo>
                  <a:pt x="1570" y="527"/>
                </a:lnTo>
                <a:lnTo>
                  <a:pt x="1649" y="486"/>
                </a:lnTo>
                <a:lnTo>
                  <a:pt x="1742" y="438"/>
                </a:lnTo>
                <a:lnTo>
                  <a:pt x="1821" y="396"/>
                </a:lnTo>
                <a:lnTo>
                  <a:pt x="1907" y="356"/>
                </a:lnTo>
                <a:lnTo>
                  <a:pt x="1986" y="314"/>
                </a:lnTo>
                <a:lnTo>
                  <a:pt x="2071" y="278"/>
                </a:lnTo>
                <a:lnTo>
                  <a:pt x="2157" y="243"/>
                </a:lnTo>
                <a:lnTo>
                  <a:pt x="2243" y="219"/>
                </a:lnTo>
                <a:lnTo>
                  <a:pt x="2322" y="184"/>
                </a:lnTo>
                <a:lnTo>
                  <a:pt x="2407" y="159"/>
                </a:lnTo>
                <a:lnTo>
                  <a:pt x="2493" y="136"/>
                </a:lnTo>
                <a:lnTo>
                  <a:pt x="2579" y="113"/>
                </a:lnTo>
                <a:lnTo>
                  <a:pt x="2658" y="88"/>
                </a:lnTo>
                <a:lnTo>
                  <a:pt x="2744" y="71"/>
                </a:lnTo>
                <a:lnTo>
                  <a:pt x="2829" y="59"/>
                </a:lnTo>
                <a:lnTo>
                  <a:pt x="2908" y="41"/>
                </a:lnTo>
                <a:lnTo>
                  <a:pt x="2994" y="29"/>
                </a:lnTo>
                <a:lnTo>
                  <a:pt x="3080" y="23"/>
                </a:lnTo>
                <a:lnTo>
                  <a:pt x="3166" y="12"/>
                </a:lnTo>
                <a:lnTo>
                  <a:pt x="3246" y="6"/>
                </a:lnTo>
                <a:lnTo>
                  <a:pt x="3330" y="6"/>
                </a:lnTo>
                <a:lnTo>
                  <a:pt x="3417" y="0"/>
                </a:lnTo>
                <a:lnTo>
                  <a:pt x="3503" y="0"/>
                </a:lnTo>
                <a:lnTo>
                  <a:pt x="3582" y="6"/>
                </a:lnTo>
                <a:lnTo>
                  <a:pt x="3668" y="6"/>
                </a:lnTo>
                <a:lnTo>
                  <a:pt x="3746" y="12"/>
                </a:lnTo>
                <a:lnTo>
                  <a:pt x="3832" y="17"/>
                </a:lnTo>
                <a:lnTo>
                  <a:pt x="3918" y="23"/>
                </a:lnTo>
                <a:lnTo>
                  <a:pt x="4004" y="35"/>
                </a:lnTo>
                <a:lnTo>
                  <a:pt x="4083" y="47"/>
                </a:lnTo>
                <a:lnTo>
                  <a:pt x="4168" y="59"/>
                </a:lnTo>
                <a:lnTo>
                  <a:pt x="4254" y="71"/>
                </a:lnTo>
                <a:lnTo>
                  <a:pt x="4340" y="82"/>
                </a:lnTo>
                <a:lnTo>
                  <a:pt x="4419" y="100"/>
                </a:lnTo>
                <a:lnTo>
                  <a:pt x="4505" y="113"/>
                </a:lnTo>
                <a:lnTo>
                  <a:pt x="4590" y="130"/>
                </a:lnTo>
                <a:lnTo>
                  <a:pt x="4669" y="148"/>
                </a:lnTo>
                <a:lnTo>
                  <a:pt x="4755" y="165"/>
                </a:lnTo>
                <a:lnTo>
                  <a:pt x="4841" y="184"/>
                </a:lnTo>
                <a:lnTo>
                  <a:pt x="4927" y="201"/>
                </a:lnTo>
                <a:lnTo>
                  <a:pt x="5007" y="224"/>
                </a:lnTo>
                <a:lnTo>
                  <a:pt x="5091" y="243"/>
                </a:lnTo>
                <a:lnTo>
                  <a:pt x="5177" y="260"/>
                </a:lnTo>
                <a:lnTo>
                  <a:pt x="5263" y="284"/>
                </a:lnTo>
                <a:lnTo>
                  <a:pt x="5343" y="308"/>
                </a:lnTo>
                <a:lnTo>
                  <a:pt x="5428" y="325"/>
                </a:lnTo>
                <a:lnTo>
                  <a:pt x="5507" y="343"/>
                </a:lnTo>
                <a:lnTo>
                  <a:pt x="5600" y="367"/>
                </a:lnTo>
                <a:lnTo>
                  <a:pt x="5679" y="385"/>
                </a:lnTo>
                <a:lnTo>
                  <a:pt x="5765" y="408"/>
                </a:lnTo>
                <a:lnTo>
                  <a:pt x="5844" y="432"/>
                </a:lnTo>
                <a:lnTo>
                  <a:pt x="5929" y="450"/>
                </a:lnTo>
                <a:lnTo>
                  <a:pt x="6015" y="467"/>
                </a:lnTo>
                <a:lnTo>
                  <a:pt x="6101" y="492"/>
                </a:lnTo>
                <a:lnTo>
                  <a:pt x="6180" y="509"/>
                </a:lnTo>
                <a:lnTo>
                  <a:pt x="6266" y="527"/>
                </a:lnTo>
                <a:lnTo>
                  <a:pt x="6351" y="551"/>
                </a:lnTo>
                <a:lnTo>
                  <a:pt x="6430" y="568"/>
                </a:lnTo>
                <a:lnTo>
                  <a:pt x="6516" y="586"/>
                </a:lnTo>
                <a:lnTo>
                  <a:pt x="6602" y="610"/>
                </a:lnTo>
                <a:lnTo>
                  <a:pt x="6688" y="628"/>
                </a:lnTo>
                <a:lnTo>
                  <a:pt x="6766" y="645"/>
                </a:lnTo>
                <a:lnTo>
                  <a:pt x="6852" y="664"/>
                </a:lnTo>
                <a:lnTo>
                  <a:pt x="6938" y="681"/>
                </a:lnTo>
                <a:lnTo>
                  <a:pt x="7024" y="693"/>
                </a:lnTo>
                <a:lnTo>
                  <a:pt x="7104" y="710"/>
                </a:lnTo>
                <a:lnTo>
                  <a:pt x="7189" y="723"/>
                </a:lnTo>
                <a:lnTo>
                  <a:pt x="7268" y="740"/>
                </a:lnTo>
                <a:lnTo>
                  <a:pt x="7361" y="758"/>
                </a:lnTo>
                <a:lnTo>
                  <a:pt x="7440" y="769"/>
                </a:lnTo>
                <a:lnTo>
                  <a:pt x="7526" y="788"/>
                </a:lnTo>
                <a:lnTo>
                  <a:pt x="7605" y="794"/>
                </a:lnTo>
                <a:lnTo>
                  <a:pt x="7690" y="811"/>
                </a:lnTo>
                <a:lnTo>
                  <a:pt x="7776" y="823"/>
                </a:lnTo>
                <a:lnTo>
                  <a:pt x="7862" y="836"/>
                </a:lnTo>
                <a:lnTo>
                  <a:pt x="7941" y="847"/>
                </a:lnTo>
                <a:lnTo>
                  <a:pt x="8027" y="859"/>
                </a:lnTo>
                <a:lnTo>
                  <a:pt x="8112" y="871"/>
                </a:lnTo>
                <a:lnTo>
                  <a:pt x="8191" y="882"/>
                </a:lnTo>
                <a:lnTo>
                  <a:pt x="8277" y="894"/>
                </a:lnTo>
                <a:lnTo>
                  <a:pt x="8363" y="901"/>
                </a:lnTo>
                <a:lnTo>
                  <a:pt x="8449" y="912"/>
                </a:lnTo>
                <a:lnTo>
                  <a:pt x="8527" y="918"/>
                </a:lnTo>
                <a:lnTo>
                  <a:pt x="8613" y="930"/>
                </a:lnTo>
                <a:lnTo>
                  <a:pt x="8699" y="936"/>
                </a:lnTo>
                <a:lnTo>
                  <a:pt x="8785" y="941"/>
                </a:lnTo>
                <a:lnTo>
                  <a:pt x="8865" y="947"/>
                </a:lnTo>
                <a:lnTo>
                  <a:pt x="8950" y="953"/>
                </a:lnTo>
                <a:lnTo>
                  <a:pt x="9029" y="966"/>
                </a:lnTo>
                <a:lnTo>
                  <a:pt x="9122" y="972"/>
                </a:lnTo>
                <a:lnTo>
                  <a:pt x="9201" y="977"/>
                </a:lnTo>
                <a:lnTo>
                  <a:pt x="9287" y="983"/>
                </a:lnTo>
                <a:lnTo>
                  <a:pt x="9366" y="989"/>
                </a:lnTo>
                <a:lnTo>
                  <a:pt x="9451" y="995"/>
                </a:lnTo>
                <a:lnTo>
                  <a:pt x="9537" y="1001"/>
                </a:lnTo>
                <a:lnTo>
                  <a:pt x="9623" y="1007"/>
                </a:lnTo>
                <a:lnTo>
                  <a:pt x="9702" y="1007"/>
                </a:lnTo>
                <a:lnTo>
                  <a:pt x="9788" y="1012"/>
                </a:lnTo>
                <a:lnTo>
                  <a:pt x="9873" y="1019"/>
                </a:lnTo>
                <a:lnTo>
                  <a:pt x="9952" y="1019"/>
                </a:lnTo>
                <a:lnTo>
                  <a:pt x="10038" y="1025"/>
                </a:lnTo>
                <a:lnTo>
                  <a:pt x="10124" y="1031"/>
                </a:lnTo>
                <a:lnTo>
                  <a:pt x="10209" y="1031"/>
                </a:lnTo>
                <a:lnTo>
                  <a:pt x="10288" y="1037"/>
                </a:lnTo>
                <a:lnTo>
                  <a:pt x="10374" y="1037"/>
                </a:lnTo>
                <a:lnTo>
                  <a:pt x="10460" y="1043"/>
                </a:lnTo>
                <a:lnTo>
                  <a:pt x="10546" y="1043"/>
                </a:lnTo>
                <a:lnTo>
                  <a:pt x="10626" y="10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70"/>
          <p:cNvSpPr>
            <a:spLocks/>
          </p:cNvSpPr>
          <p:nvPr/>
        </p:nvSpPr>
        <p:spPr bwMode="auto">
          <a:xfrm>
            <a:off x="7127877" y="4086225"/>
            <a:ext cx="1230313" cy="7938"/>
          </a:xfrm>
          <a:custGeom>
            <a:avLst/>
            <a:gdLst>
              <a:gd name="T0" fmla="*/ 0 w 6200"/>
              <a:gd name="T1" fmla="*/ 0 h 41"/>
              <a:gd name="T2" fmla="*/ 80 w 6200"/>
              <a:gd name="T3" fmla="*/ 5 h 41"/>
              <a:gd name="T4" fmla="*/ 165 w 6200"/>
              <a:gd name="T5" fmla="*/ 5 h 41"/>
              <a:gd name="T6" fmla="*/ 244 w 6200"/>
              <a:gd name="T7" fmla="*/ 11 h 41"/>
              <a:gd name="T8" fmla="*/ 502 w 6200"/>
              <a:gd name="T9" fmla="*/ 11 h 41"/>
              <a:gd name="T10" fmla="*/ 581 w 6200"/>
              <a:gd name="T11" fmla="*/ 17 h 41"/>
              <a:gd name="T12" fmla="*/ 838 w 6200"/>
              <a:gd name="T13" fmla="*/ 17 h 41"/>
              <a:gd name="T14" fmla="*/ 917 w 6200"/>
              <a:gd name="T15" fmla="*/ 23 h 41"/>
              <a:gd name="T16" fmla="*/ 1088 w 6200"/>
              <a:gd name="T17" fmla="*/ 23 h 41"/>
              <a:gd name="T18" fmla="*/ 1174 w 6200"/>
              <a:gd name="T19" fmla="*/ 29 h 41"/>
              <a:gd name="T20" fmla="*/ 1761 w 6200"/>
              <a:gd name="T21" fmla="*/ 29 h 41"/>
              <a:gd name="T22" fmla="*/ 1841 w 6200"/>
              <a:gd name="T23" fmla="*/ 36 h 41"/>
              <a:gd name="T24" fmla="*/ 3350 w 6200"/>
              <a:gd name="T25" fmla="*/ 36 h 41"/>
              <a:gd name="T26" fmla="*/ 3436 w 6200"/>
              <a:gd name="T27" fmla="*/ 41 h 41"/>
              <a:gd name="T28" fmla="*/ 6200 w 6200"/>
              <a:gd name="T2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0" h="41">
                <a:moveTo>
                  <a:pt x="0" y="0"/>
                </a:moveTo>
                <a:lnTo>
                  <a:pt x="80" y="5"/>
                </a:lnTo>
                <a:lnTo>
                  <a:pt x="165" y="5"/>
                </a:lnTo>
                <a:lnTo>
                  <a:pt x="244" y="11"/>
                </a:lnTo>
                <a:lnTo>
                  <a:pt x="502" y="11"/>
                </a:lnTo>
                <a:lnTo>
                  <a:pt x="581" y="17"/>
                </a:lnTo>
                <a:lnTo>
                  <a:pt x="838" y="17"/>
                </a:lnTo>
                <a:lnTo>
                  <a:pt x="917" y="23"/>
                </a:lnTo>
                <a:lnTo>
                  <a:pt x="1088" y="23"/>
                </a:lnTo>
                <a:lnTo>
                  <a:pt x="1174" y="29"/>
                </a:lnTo>
                <a:lnTo>
                  <a:pt x="1761" y="29"/>
                </a:lnTo>
                <a:lnTo>
                  <a:pt x="1841" y="36"/>
                </a:lnTo>
                <a:lnTo>
                  <a:pt x="3350" y="36"/>
                </a:lnTo>
                <a:lnTo>
                  <a:pt x="3436" y="41"/>
                </a:lnTo>
                <a:lnTo>
                  <a:pt x="6200" y="4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71"/>
          <p:cNvSpPr>
            <a:spLocks/>
          </p:cNvSpPr>
          <p:nvPr/>
        </p:nvSpPr>
        <p:spPr bwMode="auto">
          <a:xfrm>
            <a:off x="5035552" y="3370262"/>
            <a:ext cx="2101850" cy="268288"/>
          </a:xfrm>
          <a:custGeom>
            <a:avLst/>
            <a:gdLst>
              <a:gd name="T0" fmla="*/ 27 w 10592"/>
              <a:gd name="T1" fmla="*/ 966 h 1689"/>
              <a:gd name="T2" fmla="*/ 198 w 10592"/>
              <a:gd name="T3" fmla="*/ 972 h 1689"/>
              <a:gd name="T4" fmla="*/ 363 w 10592"/>
              <a:gd name="T5" fmla="*/ 989 h 1689"/>
              <a:gd name="T6" fmla="*/ 534 w 10592"/>
              <a:gd name="T7" fmla="*/ 1008 h 1689"/>
              <a:gd name="T8" fmla="*/ 699 w 10592"/>
              <a:gd name="T9" fmla="*/ 1043 h 1689"/>
              <a:gd name="T10" fmla="*/ 871 w 10592"/>
              <a:gd name="T11" fmla="*/ 1096 h 1689"/>
              <a:gd name="T12" fmla="*/ 1035 w 10592"/>
              <a:gd name="T13" fmla="*/ 1185 h 1689"/>
              <a:gd name="T14" fmla="*/ 1201 w 10592"/>
              <a:gd name="T15" fmla="*/ 1286 h 1689"/>
              <a:gd name="T16" fmla="*/ 1373 w 10592"/>
              <a:gd name="T17" fmla="*/ 1381 h 1689"/>
              <a:gd name="T18" fmla="*/ 1537 w 10592"/>
              <a:gd name="T19" fmla="*/ 1469 h 1689"/>
              <a:gd name="T20" fmla="*/ 1702 w 10592"/>
              <a:gd name="T21" fmla="*/ 1541 h 1689"/>
              <a:gd name="T22" fmla="*/ 1873 w 10592"/>
              <a:gd name="T23" fmla="*/ 1600 h 1689"/>
              <a:gd name="T24" fmla="*/ 2038 w 10592"/>
              <a:gd name="T25" fmla="*/ 1647 h 1689"/>
              <a:gd name="T26" fmla="*/ 2210 w 10592"/>
              <a:gd name="T27" fmla="*/ 1671 h 1689"/>
              <a:gd name="T28" fmla="*/ 2374 w 10592"/>
              <a:gd name="T29" fmla="*/ 1689 h 1689"/>
              <a:gd name="T30" fmla="*/ 2632 w 10592"/>
              <a:gd name="T31" fmla="*/ 1683 h 1689"/>
              <a:gd name="T32" fmla="*/ 2796 w 10592"/>
              <a:gd name="T33" fmla="*/ 1653 h 1689"/>
              <a:gd name="T34" fmla="*/ 2962 w 10592"/>
              <a:gd name="T35" fmla="*/ 1618 h 1689"/>
              <a:gd name="T36" fmla="*/ 3134 w 10592"/>
              <a:gd name="T37" fmla="*/ 1564 h 1689"/>
              <a:gd name="T38" fmla="*/ 3298 w 10592"/>
              <a:gd name="T39" fmla="*/ 1505 h 1689"/>
              <a:gd name="T40" fmla="*/ 3470 w 10592"/>
              <a:gd name="T41" fmla="*/ 1434 h 1689"/>
              <a:gd name="T42" fmla="*/ 3634 w 10592"/>
              <a:gd name="T43" fmla="*/ 1351 h 1689"/>
              <a:gd name="T44" fmla="*/ 3799 w 10592"/>
              <a:gd name="T45" fmla="*/ 1262 h 1689"/>
              <a:gd name="T46" fmla="*/ 3971 w 10592"/>
              <a:gd name="T47" fmla="*/ 1173 h 1689"/>
              <a:gd name="T48" fmla="*/ 4135 w 10592"/>
              <a:gd name="T49" fmla="*/ 1079 h 1689"/>
              <a:gd name="T50" fmla="*/ 4300 w 10592"/>
              <a:gd name="T51" fmla="*/ 977 h 1689"/>
              <a:gd name="T52" fmla="*/ 4472 w 10592"/>
              <a:gd name="T53" fmla="*/ 877 h 1689"/>
              <a:gd name="T54" fmla="*/ 4637 w 10592"/>
              <a:gd name="T55" fmla="*/ 782 h 1689"/>
              <a:gd name="T56" fmla="*/ 4809 w 10592"/>
              <a:gd name="T57" fmla="*/ 687 h 1689"/>
              <a:gd name="T58" fmla="*/ 4973 w 10592"/>
              <a:gd name="T59" fmla="*/ 593 h 1689"/>
              <a:gd name="T60" fmla="*/ 5145 w 10592"/>
              <a:gd name="T61" fmla="*/ 503 h 1689"/>
              <a:gd name="T62" fmla="*/ 5310 w 10592"/>
              <a:gd name="T63" fmla="*/ 421 h 1689"/>
              <a:gd name="T64" fmla="*/ 5481 w 10592"/>
              <a:gd name="T65" fmla="*/ 350 h 1689"/>
              <a:gd name="T66" fmla="*/ 5646 w 10592"/>
              <a:gd name="T67" fmla="*/ 279 h 1689"/>
              <a:gd name="T68" fmla="*/ 5817 w 10592"/>
              <a:gd name="T69" fmla="*/ 220 h 1689"/>
              <a:gd name="T70" fmla="*/ 5982 w 10592"/>
              <a:gd name="T71" fmla="*/ 166 h 1689"/>
              <a:gd name="T72" fmla="*/ 6154 w 10592"/>
              <a:gd name="T73" fmla="*/ 119 h 1689"/>
              <a:gd name="T74" fmla="*/ 6318 w 10592"/>
              <a:gd name="T75" fmla="*/ 83 h 1689"/>
              <a:gd name="T76" fmla="*/ 6484 w 10592"/>
              <a:gd name="T77" fmla="*/ 53 h 1689"/>
              <a:gd name="T78" fmla="*/ 6654 w 10592"/>
              <a:gd name="T79" fmla="*/ 30 h 1689"/>
              <a:gd name="T80" fmla="*/ 6820 w 10592"/>
              <a:gd name="T81" fmla="*/ 12 h 1689"/>
              <a:gd name="T82" fmla="*/ 6992 w 10592"/>
              <a:gd name="T83" fmla="*/ 6 h 1689"/>
              <a:gd name="T84" fmla="*/ 7156 w 10592"/>
              <a:gd name="T85" fmla="*/ 0 h 1689"/>
              <a:gd name="T86" fmla="*/ 7321 w 10592"/>
              <a:gd name="T87" fmla="*/ 12 h 1689"/>
              <a:gd name="T88" fmla="*/ 7493 w 10592"/>
              <a:gd name="T89" fmla="*/ 17 h 1689"/>
              <a:gd name="T90" fmla="*/ 7657 w 10592"/>
              <a:gd name="T91" fmla="*/ 36 h 1689"/>
              <a:gd name="T92" fmla="*/ 7822 w 10592"/>
              <a:gd name="T93" fmla="*/ 53 h 1689"/>
              <a:gd name="T94" fmla="*/ 7993 w 10592"/>
              <a:gd name="T95" fmla="*/ 77 h 1689"/>
              <a:gd name="T96" fmla="*/ 8158 w 10592"/>
              <a:gd name="T97" fmla="*/ 101 h 1689"/>
              <a:gd name="T98" fmla="*/ 8330 w 10592"/>
              <a:gd name="T99" fmla="*/ 130 h 1689"/>
              <a:gd name="T100" fmla="*/ 8495 w 10592"/>
              <a:gd name="T101" fmla="*/ 160 h 1689"/>
              <a:gd name="T102" fmla="*/ 8667 w 10592"/>
              <a:gd name="T103" fmla="*/ 195 h 1689"/>
              <a:gd name="T104" fmla="*/ 8832 w 10592"/>
              <a:gd name="T105" fmla="*/ 231 h 1689"/>
              <a:gd name="T106" fmla="*/ 9003 w 10592"/>
              <a:gd name="T107" fmla="*/ 266 h 1689"/>
              <a:gd name="T108" fmla="*/ 9168 w 10592"/>
              <a:gd name="T109" fmla="*/ 302 h 1689"/>
              <a:gd name="T110" fmla="*/ 9339 w 10592"/>
              <a:gd name="T111" fmla="*/ 338 h 1689"/>
              <a:gd name="T112" fmla="*/ 9504 w 10592"/>
              <a:gd name="T113" fmla="*/ 379 h 1689"/>
              <a:gd name="T114" fmla="*/ 9675 w 10592"/>
              <a:gd name="T115" fmla="*/ 415 h 1689"/>
              <a:gd name="T116" fmla="*/ 9840 w 10592"/>
              <a:gd name="T117" fmla="*/ 450 h 1689"/>
              <a:gd name="T118" fmla="*/ 10005 w 10592"/>
              <a:gd name="T119" fmla="*/ 480 h 1689"/>
              <a:gd name="T120" fmla="*/ 10176 w 10592"/>
              <a:gd name="T121" fmla="*/ 516 h 1689"/>
              <a:gd name="T122" fmla="*/ 10342 w 10592"/>
              <a:gd name="T123" fmla="*/ 551 h 1689"/>
              <a:gd name="T124" fmla="*/ 10514 w 10592"/>
              <a:gd name="T125" fmla="*/ 581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92" h="1689">
                <a:moveTo>
                  <a:pt x="0" y="960"/>
                </a:moveTo>
                <a:lnTo>
                  <a:pt x="27" y="966"/>
                </a:lnTo>
                <a:lnTo>
                  <a:pt x="112" y="972"/>
                </a:lnTo>
                <a:lnTo>
                  <a:pt x="198" y="972"/>
                </a:lnTo>
                <a:lnTo>
                  <a:pt x="277" y="977"/>
                </a:lnTo>
                <a:lnTo>
                  <a:pt x="363" y="989"/>
                </a:lnTo>
                <a:lnTo>
                  <a:pt x="449" y="996"/>
                </a:lnTo>
                <a:lnTo>
                  <a:pt x="534" y="1008"/>
                </a:lnTo>
                <a:lnTo>
                  <a:pt x="613" y="1025"/>
                </a:lnTo>
                <a:lnTo>
                  <a:pt x="699" y="1043"/>
                </a:lnTo>
                <a:lnTo>
                  <a:pt x="778" y="1067"/>
                </a:lnTo>
                <a:lnTo>
                  <a:pt x="871" y="1096"/>
                </a:lnTo>
                <a:lnTo>
                  <a:pt x="950" y="1132"/>
                </a:lnTo>
                <a:lnTo>
                  <a:pt x="1035" y="1185"/>
                </a:lnTo>
                <a:lnTo>
                  <a:pt x="1115" y="1239"/>
                </a:lnTo>
                <a:lnTo>
                  <a:pt x="1201" y="1286"/>
                </a:lnTo>
                <a:lnTo>
                  <a:pt x="1287" y="1333"/>
                </a:lnTo>
                <a:lnTo>
                  <a:pt x="1373" y="1381"/>
                </a:lnTo>
                <a:lnTo>
                  <a:pt x="1451" y="1428"/>
                </a:lnTo>
                <a:lnTo>
                  <a:pt x="1537" y="1469"/>
                </a:lnTo>
                <a:lnTo>
                  <a:pt x="1623" y="1505"/>
                </a:lnTo>
                <a:lnTo>
                  <a:pt x="1702" y="1541"/>
                </a:lnTo>
                <a:lnTo>
                  <a:pt x="1788" y="1576"/>
                </a:lnTo>
                <a:lnTo>
                  <a:pt x="1873" y="1600"/>
                </a:lnTo>
                <a:lnTo>
                  <a:pt x="1959" y="1624"/>
                </a:lnTo>
                <a:lnTo>
                  <a:pt x="2038" y="1647"/>
                </a:lnTo>
                <a:lnTo>
                  <a:pt x="2124" y="1665"/>
                </a:lnTo>
                <a:lnTo>
                  <a:pt x="2210" y="1671"/>
                </a:lnTo>
                <a:lnTo>
                  <a:pt x="2295" y="1683"/>
                </a:lnTo>
                <a:lnTo>
                  <a:pt x="2374" y="1689"/>
                </a:lnTo>
                <a:lnTo>
                  <a:pt x="2539" y="1689"/>
                </a:lnTo>
                <a:lnTo>
                  <a:pt x="2632" y="1683"/>
                </a:lnTo>
                <a:lnTo>
                  <a:pt x="2711" y="1671"/>
                </a:lnTo>
                <a:lnTo>
                  <a:pt x="2796" y="1653"/>
                </a:lnTo>
                <a:lnTo>
                  <a:pt x="2876" y="1635"/>
                </a:lnTo>
                <a:lnTo>
                  <a:pt x="2962" y="1618"/>
                </a:lnTo>
                <a:lnTo>
                  <a:pt x="3048" y="1594"/>
                </a:lnTo>
                <a:lnTo>
                  <a:pt x="3134" y="1564"/>
                </a:lnTo>
                <a:lnTo>
                  <a:pt x="3212" y="1541"/>
                </a:lnTo>
                <a:lnTo>
                  <a:pt x="3298" y="1505"/>
                </a:lnTo>
                <a:lnTo>
                  <a:pt x="3384" y="1469"/>
                </a:lnTo>
                <a:lnTo>
                  <a:pt x="3470" y="1434"/>
                </a:lnTo>
                <a:lnTo>
                  <a:pt x="3549" y="1392"/>
                </a:lnTo>
                <a:lnTo>
                  <a:pt x="3634" y="1351"/>
                </a:lnTo>
                <a:lnTo>
                  <a:pt x="3720" y="1310"/>
                </a:lnTo>
                <a:lnTo>
                  <a:pt x="3799" y="1262"/>
                </a:lnTo>
                <a:lnTo>
                  <a:pt x="3885" y="1220"/>
                </a:lnTo>
                <a:lnTo>
                  <a:pt x="3971" y="1173"/>
                </a:lnTo>
                <a:lnTo>
                  <a:pt x="4056" y="1120"/>
                </a:lnTo>
                <a:lnTo>
                  <a:pt x="4135" y="1079"/>
                </a:lnTo>
                <a:lnTo>
                  <a:pt x="4221" y="1025"/>
                </a:lnTo>
                <a:lnTo>
                  <a:pt x="4300" y="977"/>
                </a:lnTo>
                <a:lnTo>
                  <a:pt x="4393" y="924"/>
                </a:lnTo>
                <a:lnTo>
                  <a:pt x="4472" y="877"/>
                </a:lnTo>
                <a:lnTo>
                  <a:pt x="4557" y="830"/>
                </a:lnTo>
                <a:lnTo>
                  <a:pt x="4637" y="782"/>
                </a:lnTo>
                <a:lnTo>
                  <a:pt x="4723" y="729"/>
                </a:lnTo>
                <a:lnTo>
                  <a:pt x="4809" y="687"/>
                </a:lnTo>
                <a:lnTo>
                  <a:pt x="4893" y="640"/>
                </a:lnTo>
                <a:lnTo>
                  <a:pt x="4973" y="593"/>
                </a:lnTo>
                <a:lnTo>
                  <a:pt x="5059" y="551"/>
                </a:lnTo>
                <a:lnTo>
                  <a:pt x="5145" y="503"/>
                </a:lnTo>
                <a:lnTo>
                  <a:pt x="5231" y="463"/>
                </a:lnTo>
                <a:lnTo>
                  <a:pt x="5310" y="421"/>
                </a:lnTo>
                <a:lnTo>
                  <a:pt x="5395" y="385"/>
                </a:lnTo>
                <a:lnTo>
                  <a:pt x="5481" y="350"/>
                </a:lnTo>
                <a:lnTo>
                  <a:pt x="5560" y="314"/>
                </a:lnTo>
                <a:lnTo>
                  <a:pt x="5646" y="279"/>
                </a:lnTo>
                <a:lnTo>
                  <a:pt x="5732" y="249"/>
                </a:lnTo>
                <a:lnTo>
                  <a:pt x="5817" y="220"/>
                </a:lnTo>
                <a:lnTo>
                  <a:pt x="5896" y="189"/>
                </a:lnTo>
                <a:lnTo>
                  <a:pt x="5982" y="166"/>
                </a:lnTo>
                <a:lnTo>
                  <a:pt x="6061" y="142"/>
                </a:lnTo>
                <a:lnTo>
                  <a:pt x="6154" y="119"/>
                </a:lnTo>
                <a:lnTo>
                  <a:pt x="6232" y="101"/>
                </a:lnTo>
                <a:lnTo>
                  <a:pt x="6318" y="83"/>
                </a:lnTo>
                <a:lnTo>
                  <a:pt x="6397" y="65"/>
                </a:lnTo>
                <a:lnTo>
                  <a:pt x="6484" y="53"/>
                </a:lnTo>
                <a:lnTo>
                  <a:pt x="6570" y="36"/>
                </a:lnTo>
                <a:lnTo>
                  <a:pt x="6654" y="30"/>
                </a:lnTo>
                <a:lnTo>
                  <a:pt x="6734" y="17"/>
                </a:lnTo>
                <a:lnTo>
                  <a:pt x="6820" y="12"/>
                </a:lnTo>
                <a:lnTo>
                  <a:pt x="6906" y="12"/>
                </a:lnTo>
                <a:lnTo>
                  <a:pt x="6992" y="6"/>
                </a:lnTo>
                <a:lnTo>
                  <a:pt x="7071" y="6"/>
                </a:lnTo>
                <a:lnTo>
                  <a:pt x="7156" y="0"/>
                </a:lnTo>
                <a:lnTo>
                  <a:pt x="7242" y="6"/>
                </a:lnTo>
                <a:lnTo>
                  <a:pt x="7321" y="12"/>
                </a:lnTo>
                <a:lnTo>
                  <a:pt x="7407" y="12"/>
                </a:lnTo>
                <a:lnTo>
                  <a:pt x="7493" y="17"/>
                </a:lnTo>
                <a:lnTo>
                  <a:pt x="7578" y="23"/>
                </a:lnTo>
                <a:lnTo>
                  <a:pt x="7657" y="36"/>
                </a:lnTo>
                <a:lnTo>
                  <a:pt x="7743" y="42"/>
                </a:lnTo>
                <a:lnTo>
                  <a:pt x="7822" y="53"/>
                </a:lnTo>
                <a:lnTo>
                  <a:pt x="7914" y="65"/>
                </a:lnTo>
                <a:lnTo>
                  <a:pt x="7993" y="77"/>
                </a:lnTo>
                <a:lnTo>
                  <a:pt x="8079" y="88"/>
                </a:lnTo>
                <a:lnTo>
                  <a:pt x="8158" y="101"/>
                </a:lnTo>
                <a:lnTo>
                  <a:pt x="8244" y="119"/>
                </a:lnTo>
                <a:lnTo>
                  <a:pt x="8330" y="130"/>
                </a:lnTo>
                <a:lnTo>
                  <a:pt x="8415" y="148"/>
                </a:lnTo>
                <a:lnTo>
                  <a:pt x="8495" y="160"/>
                </a:lnTo>
                <a:lnTo>
                  <a:pt x="8581" y="178"/>
                </a:lnTo>
                <a:lnTo>
                  <a:pt x="8667" y="195"/>
                </a:lnTo>
                <a:lnTo>
                  <a:pt x="8753" y="214"/>
                </a:lnTo>
                <a:lnTo>
                  <a:pt x="8832" y="231"/>
                </a:lnTo>
                <a:lnTo>
                  <a:pt x="8917" y="249"/>
                </a:lnTo>
                <a:lnTo>
                  <a:pt x="9003" y="266"/>
                </a:lnTo>
                <a:lnTo>
                  <a:pt x="9082" y="285"/>
                </a:lnTo>
                <a:lnTo>
                  <a:pt x="9168" y="302"/>
                </a:lnTo>
                <a:lnTo>
                  <a:pt x="9253" y="320"/>
                </a:lnTo>
                <a:lnTo>
                  <a:pt x="9339" y="338"/>
                </a:lnTo>
                <a:lnTo>
                  <a:pt x="9418" y="356"/>
                </a:lnTo>
                <a:lnTo>
                  <a:pt x="9504" y="379"/>
                </a:lnTo>
                <a:lnTo>
                  <a:pt x="9590" y="397"/>
                </a:lnTo>
                <a:lnTo>
                  <a:pt x="9675" y="415"/>
                </a:lnTo>
                <a:lnTo>
                  <a:pt x="9754" y="432"/>
                </a:lnTo>
                <a:lnTo>
                  <a:pt x="9840" y="450"/>
                </a:lnTo>
                <a:lnTo>
                  <a:pt x="9919" y="463"/>
                </a:lnTo>
                <a:lnTo>
                  <a:pt x="10005" y="480"/>
                </a:lnTo>
                <a:lnTo>
                  <a:pt x="10091" y="497"/>
                </a:lnTo>
                <a:lnTo>
                  <a:pt x="10176" y="516"/>
                </a:lnTo>
                <a:lnTo>
                  <a:pt x="10256" y="533"/>
                </a:lnTo>
                <a:lnTo>
                  <a:pt x="10342" y="551"/>
                </a:lnTo>
                <a:lnTo>
                  <a:pt x="10428" y="563"/>
                </a:lnTo>
                <a:lnTo>
                  <a:pt x="10514" y="581"/>
                </a:lnTo>
                <a:lnTo>
                  <a:pt x="10592" y="59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72"/>
          <p:cNvSpPr>
            <a:spLocks/>
          </p:cNvSpPr>
          <p:nvPr/>
        </p:nvSpPr>
        <p:spPr bwMode="auto">
          <a:xfrm>
            <a:off x="7121527" y="3462337"/>
            <a:ext cx="1236663" cy="57150"/>
          </a:xfrm>
          <a:custGeom>
            <a:avLst/>
            <a:gdLst>
              <a:gd name="T0" fmla="*/ 0 w 6232"/>
              <a:gd name="T1" fmla="*/ 0 h 362"/>
              <a:gd name="T2" fmla="*/ 78 w 6232"/>
              <a:gd name="T3" fmla="*/ 12 h 362"/>
              <a:gd name="T4" fmla="*/ 164 w 6232"/>
              <a:gd name="T5" fmla="*/ 29 h 362"/>
              <a:gd name="T6" fmla="*/ 250 w 6232"/>
              <a:gd name="T7" fmla="*/ 41 h 362"/>
              <a:gd name="T8" fmla="*/ 329 w 6232"/>
              <a:gd name="T9" fmla="*/ 53 h 362"/>
              <a:gd name="T10" fmla="*/ 415 w 6232"/>
              <a:gd name="T11" fmla="*/ 71 h 362"/>
              <a:gd name="T12" fmla="*/ 500 w 6232"/>
              <a:gd name="T13" fmla="*/ 83 h 362"/>
              <a:gd name="T14" fmla="*/ 586 w 6232"/>
              <a:gd name="T15" fmla="*/ 94 h 362"/>
              <a:gd name="T16" fmla="*/ 665 w 6232"/>
              <a:gd name="T17" fmla="*/ 106 h 362"/>
              <a:gd name="T18" fmla="*/ 751 w 6232"/>
              <a:gd name="T19" fmla="*/ 119 h 362"/>
              <a:gd name="T20" fmla="*/ 837 w 6232"/>
              <a:gd name="T21" fmla="*/ 130 h 362"/>
              <a:gd name="T22" fmla="*/ 922 w 6232"/>
              <a:gd name="T23" fmla="*/ 142 h 362"/>
              <a:gd name="T24" fmla="*/ 1001 w 6232"/>
              <a:gd name="T25" fmla="*/ 148 h 362"/>
              <a:gd name="T26" fmla="*/ 1087 w 6232"/>
              <a:gd name="T27" fmla="*/ 159 h 362"/>
              <a:gd name="T28" fmla="*/ 1166 w 6232"/>
              <a:gd name="T29" fmla="*/ 172 h 362"/>
              <a:gd name="T30" fmla="*/ 1252 w 6232"/>
              <a:gd name="T31" fmla="*/ 184 h 362"/>
              <a:gd name="T32" fmla="*/ 1338 w 6232"/>
              <a:gd name="T33" fmla="*/ 190 h 362"/>
              <a:gd name="T34" fmla="*/ 1423 w 6232"/>
              <a:gd name="T35" fmla="*/ 201 h 362"/>
              <a:gd name="T36" fmla="*/ 1503 w 6232"/>
              <a:gd name="T37" fmla="*/ 207 h 362"/>
              <a:gd name="T38" fmla="*/ 1589 w 6232"/>
              <a:gd name="T39" fmla="*/ 219 h 362"/>
              <a:gd name="T40" fmla="*/ 1675 w 6232"/>
              <a:gd name="T41" fmla="*/ 225 h 362"/>
              <a:gd name="T42" fmla="*/ 1761 w 6232"/>
              <a:gd name="T43" fmla="*/ 230 h 362"/>
              <a:gd name="T44" fmla="*/ 1839 w 6232"/>
              <a:gd name="T45" fmla="*/ 237 h 362"/>
              <a:gd name="T46" fmla="*/ 1925 w 6232"/>
              <a:gd name="T47" fmla="*/ 249 h 362"/>
              <a:gd name="T48" fmla="*/ 2011 w 6232"/>
              <a:gd name="T49" fmla="*/ 255 h 362"/>
              <a:gd name="T50" fmla="*/ 2090 w 6232"/>
              <a:gd name="T51" fmla="*/ 255 h 362"/>
              <a:gd name="T52" fmla="*/ 2176 w 6232"/>
              <a:gd name="T53" fmla="*/ 266 h 362"/>
              <a:gd name="T54" fmla="*/ 2261 w 6232"/>
              <a:gd name="T55" fmla="*/ 272 h 362"/>
              <a:gd name="T56" fmla="*/ 2347 w 6232"/>
              <a:gd name="T57" fmla="*/ 272 h 362"/>
              <a:gd name="T58" fmla="*/ 2426 w 6232"/>
              <a:gd name="T59" fmla="*/ 284 h 362"/>
              <a:gd name="T60" fmla="*/ 2512 w 6232"/>
              <a:gd name="T61" fmla="*/ 284 h 362"/>
              <a:gd name="T62" fmla="*/ 2598 w 6232"/>
              <a:gd name="T63" fmla="*/ 290 h 362"/>
              <a:gd name="T64" fmla="*/ 2683 w 6232"/>
              <a:gd name="T65" fmla="*/ 296 h 362"/>
              <a:gd name="T66" fmla="*/ 2762 w 6232"/>
              <a:gd name="T67" fmla="*/ 302 h 362"/>
              <a:gd name="T68" fmla="*/ 2848 w 6232"/>
              <a:gd name="T69" fmla="*/ 302 h 362"/>
              <a:gd name="T70" fmla="*/ 2927 w 6232"/>
              <a:gd name="T71" fmla="*/ 308 h 362"/>
              <a:gd name="T72" fmla="*/ 3020 w 6232"/>
              <a:gd name="T73" fmla="*/ 308 h 362"/>
              <a:gd name="T74" fmla="*/ 3099 w 6232"/>
              <a:gd name="T75" fmla="*/ 314 h 362"/>
              <a:gd name="T76" fmla="*/ 3184 w 6232"/>
              <a:gd name="T77" fmla="*/ 320 h 362"/>
              <a:gd name="T78" fmla="*/ 3264 w 6232"/>
              <a:gd name="T79" fmla="*/ 320 h 362"/>
              <a:gd name="T80" fmla="*/ 3350 w 6232"/>
              <a:gd name="T81" fmla="*/ 326 h 362"/>
              <a:gd name="T82" fmla="*/ 3520 w 6232"/>
              <a:gd name="T83" fmla="*/ 326 h 362"/>
              <a:gd name="T84" fmla="*/ 3600 w 6232"/>
              <a:gd name="T85" fmla="*/ 331 h 362"/>
              <a:gd name="T86" fmla="*/ 3686 w 6232"/>
              <a:gd name="T87" fmla="*/ 337 h 362"/>
              <a:gd name="T88" fmla="*/ 3937 w 6232"/>
              <a:gd name="T89" fmla="*/ 337 h 362"/>
              <a:gd name="T90" fmla="*/ 4022 w 6232"/>
              <a:gd name="T91" fmla="*/ 343 h 362"/>
              <a:gd name="T92" fmla="*/ 4273 w 6232"/>
              <a:gd name="T93" fmla="*/ 343 h 362"/>
              <a:gd name="T94" fmla="*/ 4359 w 6232"/>
              <a:gd name="T95" fmla="*/ 349 h 362"/>
              <a:gd name="T96" fmla="*/ 4523 w 6232"/>
              <a:gd name="T97" fmla="*/ 349 h 362"/>
              <a:gd name="T98" fmla="*/ 4609 w 6232"/>
              <a:gd name="T99" fmla="*/ 356 h 362"/>
              <a:gd name="T100" fmla="*/ 5111 w 6232"/>
              <a:gd name="T101" fmla="*/ 356 h 362"/>
              <a:gd name="T102" fmla="*/ 5197 w 6232"/>
              <a:gd name="T103" fmla="*/ 362 h 362"/>
              <a:gd name="T104" fmla="*/ 6232 w 6232"/>
              <a:gd name="T105"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2" h="362">
                <a:moveTo>
                  <a:pt x="0" y="0"/>
                </a:moveTo>
                <a:lnTo>
                  <a:pt x="78" y="12"/>
                </a:lnTo>
                <a:lnTo>
                  <a:pt x="164" y="29"/>
                </a:lnTo>
                <a:lnTo>
                  <a:pt x="250" y="41"/>
                </a:lnTo>
                <a:lnTo>
                  <a:pt x="329" y="53"/>
                </a:lnTo>
                <a:lnTo>
                  <a:pt x="415" y="71"/>
                </a:lnTo>
                <a:lnTo>
                  <a:pt x="500" y="83"/>
                </a:lnTo>
                <a:lnTo>
                  <a:pt x="586" y="94"/>
                </a:lnTo>
                <a:lnTo>
                  <a:pt x="665" y="106"/>
                </a:lnTo>
                <a:lnTo>
                  <a:pt x="751" y="119"/>
                </a:lnTo>
                <a:lnTo>
                  <a:pt x="837" y="130"/>
                </a:lnTo>
                <a:lnTo>
                  <a:pt x="922" y="142"/>
                </a:lnTo>
                <a:lnTo>
                  <a:pt x="1001" y="148"/>
                </a:lnTo>
                <a:lnTo>
                  <a:pt x="1087" y="159"/>
                </a:lnTo>
                <a:lnTo>
                  <a:pt x="1166" y="172"/>
                </a:lnTo>
                <a:lnTo>
                  <a:pt x="1252" y="184"/>
                </a:lnTo>
                <a:lnTo>
                  <a:pt x="1338" y="190"/>
                </a:lnTo>
                <a:lnTo>
                  <a:pt x="1423" y="201"/>
                </a:lnTo>
                <a:lnTo>
                  <a:pt x="1503" y="207"/>
                </a:lnTo>
                <a:lnTo>
                  <a:pt x="1589" y="219"/>
                </a:lnTo>
                <a:lnTo>
                  <a:pt x="1675" y="225"/>
                </a:lnTo>
                <a:lnTo>
                  <a:pt x="1761" y="230"/>
                </a:lnTo>
                <a:lnTo>
                  <a:pt x="1839" y="237"/>
                </a:lnTo>
                <a:lnTo>
                  <a:pt x="1925" y="249"/>
                </a:lnTo>
                <a:lnTo>
                  <a:pt x="2011" y="255"/>
                </a:lnTo>
                <a:lnTo>
                  <a:pt x="2090" y="255"/>
                </a:lnTo>
                <a:lnTo>
                  <a:pt x="2176" y="266"/>
                </a:lnTo>
                <a:lnTo>
                  <a:pt x="2261" y="272"/>
                </a:lnTo>
                <a:lnTo>
                  <a:pt x="2347" y="272"/>
                </a:lnTo>
                <a:lnTo>
                  <a:pt x="2426" y="284"/>
                </a:lnTo>
                <a:lnTo>
                  <a:pt x="2512" y="284"/>
                </a:lnTo>
                <a:lnTo>
                  <a:pt x="2598" y="290"/>
                </a:lnTo>
                <a:lnTo>
                  <a:pt x="2683" y="296"/>
                </a:lnTo>
                <a:lnTo>
                  <a:pt x="2762" y="302"/>
                </a:lnTo>
                <a:lnTo>
                  <a:pt x="2848" y="302"/>
                </a:lnTo>
                <a:lnTo>
                  <a:pt x="2927" y="308"/>
                </a:lnTo>
                <a:lnTo>
                  <a:pt x="3020" y="308"/>
                </a:lnTo>
                <a:lnTo>
                  <a:pt x="3099" y="314"/>
                </a:lnTo>
                <a:lnTo>
                  <a:pt x="3184" y="320"/>
                </a:lnTo>
                <a:lnTo>
                  <a:pt x="3264" y="320"/>
                </a:lnTo>
                <a:lnTo>
                  <a:pt x="3350" y="326"/>
                </a:lnTo>
                <a:lnTo>
                  <a:pt x="3520" y="326"/>
                </a:lnTo>
                <a:lnTo>
                  <a:pt x="3600" y="331"/>
                </a:lnTo>
                <a:lnTo>
                  <a:pt x="3686" y="337"/>
                </a:lnTo>
                <a:lnTo>
                  <a:pt x="3937" y="337"/>
                </a:lnTo>
                <a:lnTo>
                  <a:pt x="4022" y="343"/>
                </a:lnTo>
                <a:lnTo>
                  <a:pt x="4273" y="343"/>
                </a:lnTo>
                <a:lnTo>
                  <a:pt x="4359" y="349"/>
                </a:lnTo>
                <a:lnTo>
                  <a:pt x="4523" y="349"/>
                </a:lnTo>
                <a:lnTo>
                  <a:pt x="4609" y="356"/>
                </a:lnTo>
                <a:lnTo>
                  <a:pt x="5111" y="356"/>
                </a:lnTo>
                <a:lnTo>
                  <a:pt x="5197" y="362"/>
                </a:lnTo>
                <a:lnTo>
                  <a:pt x="6232" y="36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73"/>
          <p:cNvSpPr>
            <a:spLocks/>
          </p:cNvSpPr>
          <p:nvPr/>
        </p:nvSpPr>
        <p:spPr bwMode="auto">
          <a:xfrm>
            <a:off x="5035552" y="2913062"/>
            <a:ext cx="2095500" cy="247650"/>
          </a:xfrm>
          <a:custGeom>
            <a:avLst/>
            <a:gdLst>
              <a:gd name="T0" fmla="*/ 86 w 10566"/>
              <a:gd name="T1" fmla="*/ 859 h 1564"/>
              <a:gd name="T2" fmla="*/ 258 w 10566"/>
              <a:gd name="T3" fmla="*/ 847 h 1564"/>
              <a:gd name="T4" fmla="*/ 422 w 10566"/>
              <a:gd name="T5" fmla="*/ 835 h 1564"/>
              <a:gd name="T6" fmla="*/ 594 w 10566"/>
              <a:gd name="T7" fmla="*/ 806 h 1564"/>
              <a:gd name="T8" fmla="*/ 759 w 10566"/>
              <a:gd name="T9" fmla="*/ 765 h 1564"/>
              <a:gd name="T10" fmla="*/ 923 w 10566"/>
              <a:gd name="T11" fmla="*/ 705 h 1564"/>
              <a:gd name="T12" fmla="*/ 1095 w 10566"/>
              <a:gd name="T13" fmla="*/ 604 h 1564"/>
              <a:gd name="T14" fmla="*/ 1259 w 10566"/>
              <a:gd name="T15" fmla="*/ 510 h 1564"/>
              <a:gd name="T16" fmla="*/ 1425 w 10566"/>
              <a:gd name="T17" fmla="*/ 421 h 1564"/>
              <a:gd name="T18" fmla="*/ 1597 w 10566"/>
              <a:gd name="T19" fmla="*/ 355 h 1564"/>
              <a:gd name="T20" fmla="*/ 1761 w 10566"/>
              <a:gd name="T21" fmla="*/ 302 h 1564"/>
              <a:gd name="T22" fmla="*/ 1933 w 10566"/>
              <a:gd name="T23" fmla="*/ 267 h 1564"/>
              <a:gd name="T24" fmla="*/ 2098 w 10566"/>
              <a:gd name="T25" fmla="*/ 254 h 1564"/>
              <a:gd name="T26" fmla="*/ 2262 w 10566"/>
              <a:gd name="T27" fmla="*/ 261 h 1564"/>
              <a:gd name="T28" fmla="*/ 2434 w 10566"/>
              <a:gd name="T29" fmla="*/ 284 h 1564"/>
              <a:gd name="T30" fmla="*/ 2598 w 10566"/>
              <a:gd name="T31" fmla="*/ 320 h 1564"/>
              <a:gd name="T32" fmla="*/ 2770 w 10566"/>
              <a:gd name="T33" fmla="*/ 386 h 1564"/>
              <a:gd name="T34" fmla="*/ 2936 w 10566"/>
              <a:gd name="T35" fmla="*/ 456 h 1564"/>
              <a:gd name="T36" fmla="*/ 3106 w 10566"/>
              <a:gd name="T37" fmla="*/ 533 h 1564"/>
              <a:gd name="T38" fmla="*/ 3272 w 10566"/>
              <a:gd name="T39" fmla="*/ 634 h 1564"/>
              <a:gd name="T40" fmla="*/ 3443 w 10566"/>
              <a:gd name="T41" fmla="*/ 729 h 1564"/>
              <a:gd name="T42" fmla="*/ 3608 w 10566"/>
              <a:gd name="T43" fmla="*/ 835 h 1564"/>
              <a:gd name="T44" fmla="*/ 3780 w 10566"/>
              <a:gd name="T45" fmla="*/ 942 h 1564"/>
              <a:gd name="T46" fmla="*/ 3944 w 10566"/>
              <a:gd name="T47" fmla="*/ 1043 h 1564"/>
              <a:gd name="T48" fmla="*/ 4116 w 10566"/>
              <a:gd name="T49" fmla="*/ 1143 h 1564"/>
              <a:gd name="T50" fmla="*/ 4281 w 10566"/>
              <a:gd name="T51" fmla="*/ 1239 h 1564"/>
              <a:gd name="T52" fmla="*/ 4445 w 10566"/>
              <a:gd name="T53" fmla="*/ 1321 h 1564"/>
              <a:gd name="T54" fmla="*/ 4617 w 10566"/>
              <a:gd name="T55" fmla="*/ 1392 h 1564"/>
              <a:gd name="T56" fmla="*/ 4781 w 10566"/>
              <a:gd name="T57" fmla="*/ 1457 h 1564"/>
              <a:gd name="T58" fmla="*/ 4953 w 10566"/>
              <a:gd name="T59" fmla="*/ 1505 h 1564"/>
              <a:gd name="T60" fmla="*/ 5119 w 10566"/>
              <a:gd name="T61" fmla="*/ 1541 h 1564"/>
              <a:gd name="T62" fmla="*/ 5283 w 10566"/>
              <a:gd name="T63" fmla="*/ 1558 h 1564"/>
              <a:gd name="T64" fmla="*/ 5455 w 10566"/>
              <a:gd name="T65" fmla="*/ 1564 h 1564"/>
              <a:gd name="T66" fmla="*/ 5619 w 10566"/>
              <a:gd name="T67" fmla="*/ 1558 h 1564"/>
              <a:gd name="T68" fmla="*/ 5784 w 10566"/>
              <a:gd name="T69" fmla="*/ 1529 h 1564"/>
              <a:gd name="T70" fmla="*/ 5956 w 10566"/>
              <a:gd name="T71" fmla="*/ 1499 h 1564"/>
              <a:gd name="T72" fmla="*/ 6120 w 10566"/>
              <a:gd name="T73" fmla="*/ 1452 h 1564"/>
              <a:gd name="T74" fmla="*/ 6292 w 10566"/>
              <a:gd name="T75" fmla="*/ 1392 h 1564"/>
              <a:gd name="T76" fmla="*/ 6457 w 10566"/>
              <a:gd name="T77" fmla="*/ 1327 h 1564"/>
              <a:gd name="T78" fmla="*/ 6628 w 10566"/>
              <a:gd name="T79" fmla="*/ 1250 h 1564"/>
              <a:gd name="T80" fmla="*/ 6794 w 10566"/>
              <a:gd name="T81" fmla="*/ 1168 h 1564"/>
              <a:gd name="T82" fmla="*/ 6964 w 10566"/>
              <a:gd name="T83" fmla="*/ 1084 h 1564"/>
              <a:gd name="T84" fmla="*/ 7130 w 10566"/>
              <a:gd name="T85" fmla="*/ 996 h 1564"/>
              <a:gd name="T86" fmla="*/ 7302 w 10566"/>
              <a:gd name="T87" fmla="*/ 901 h 1564"/>
              <a:gd name="T88" fmla="*/ 7466 w 10566"/>
              <a:gd name="T89" fmla="*/ 812 h 1564"/>
              <a:gd name="T90" fmla="*/ 7638 w 10566"/>
              <a:gd name="T91" fmla="*/ 723 h 1564"/>
              <a:gd name="T92" fmla="*/ 7802 w 10566"/>
              <a:gd name="T93" fmla="*/ 634 h 1564"/>
              <a:gd name="T94" fmla="*/ 7967 w 10566"/>
              <a:gd name="T95" fmla="*/ 545 h 1564"/>
              <a:gd name="T96" fmla="*/ 8139 w 10566"/>
              <a:gd name="T97" fmla="*/ 462 h 1564"/>
              <a:gd name="T98" fmla="*/ 8303 w 10566"/>
              <a:gd name="T99" fmla="*/ 391 h 1564"/>
              <a:gd name="T100" fmla="*/ 8475 w 10566"/>
              <a:gd name="T101" fmla="*/ 320 h 1564"/>
              <a:gd name="T102" fmla="*/ 8641 w 10566"/>
              <a:gd name="T103" fmla="*/ 254 h 1564"/>
              <a:gd name="T104" fmla="*/ 8805 w 10566"/>
              <a:gd name="T105" fmla="*/ 195 h 1564"/>
              <a:gd name="T106" fmla="*/ 8977 w 10566"/>
              <a:gd name="T107" fmla="*/ 148 h 1564"/>
              <a:gd name="T108" fmla="*/ 9141 w 10566"/>
              <a:gd name="T109" fmla="*/ 107 h 1564"/>
              <a:gd name="T110" fmla="*/ 9313 w 10566"/>
              <a:gd name="T111" fmla="*/ 71 h 1564"/>
              <a:gd name="T112" fmla="*/ 9478 w 10566"/>
              <a:gd name="T113" fmla="*/ 47 h 1564"/>
              <a:gd name="T114" fmla="*/ 9642 w 10566"/>
              <a:gd name="T115" fmla="*/ 24 h 1564"/>
              <a:gd name="T116" fmla="*/ 9814 w 10566"/>
              <a:gd name="T117" fmla="*/ 11 h 1564"/>
              <a:gd name="T118" fmla="*/ 10316 w 10566"/>
              <a:gd name="T119" fmla="*/ 0 h 1564"/>
              <a:gd name="T120" fmla="*/ 10486 w 10566"/>
              <a:gd name="T121" fmla="*/ 1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6" h="1564">
                <a:moveTo>
                  <a:pt x="0" y="866"/>
                </a:moveTo>
                <a:lnTo>
                  <a:pt x="86" y="859"/>
                </a:lnTo>
                <a:lnTo>
                  <a:pt x="172" y="853"/>
                </a:lnTo>
                <a:lnTo>
                  <a:pt x="258" y="847"/>
                </a:lnTo>
                <a:lnTo>
                  <a:pt x="337" y="841"/>
                </a:lnTo>
                <a:lnTo>
                  <a:pt x="422" y="835"/>
                </a:lnTo>
                <a:lnTo>
                  <a:pt x="501" y="818"/>
                </a:lnTo>
                <a:lnTo>
                  <a:pt x="594" y="806"/>
                </a:lnTo>
                <a:lnTo>
                  <a:pt x="673" y="788"/>
                </a:lnTo>
                <a:lnTo>
                  <a:pt x="759" y="765"/>
                </a:lnTo>
                <a:lnTo>
                  <a:pt x="838" y="741"/>
                </a:lnTo>
                <a:lnTo>
                  <a:pt x="923" y="705"/>
                </a:lnTo>
                <a:lnTo>
                  <a:pt x="1009" y="658"/>
                </a:lnTo>
                <a:lnTo>
                  <a:pt x="1095" y="604"/>
                </a:lnTo>
                <a:lnTo>
                  <a:pt x="1175" y="551"/>
                </a:lnTo>
                <a:lnTo>
                  <a:pt x="1259" y="510"/>
                </a:lnTo>
                <a:lnTo>
                  <a:pt x="1345" y="462"/>
                </a:lnTo>
                <a:lnTo>
                  <a:pt x="1425" y="421"/>
                </a:lnTo>
                <a:lnTo>
                  <a:pt x="1511" y="386"/>
                </a:lnTo>
                <a:lnTo>
                  <a:pt x="1597" y="355"/>
                </a:lnTo>
                <a:lnTo>
                  <a:pt x="1682" y="326"/>
                </a:lnTo>
                <a:lnTo>
                  <a:pt x="1761" y="302"/>
                </a:lnTo>
                <a:lnTo>
                  <a:pt x="1847" y="284"/>
                </a:lnTo>
                <a:lnTo>
                  <a:pt x="1933" y="267"/>
                </a:lnTo>
                <a:lnTo>
                  <a:pt x="2019" y="261"/>
                </a:lnTo>
                <a:lnTo>
                  <a:pt x="2098" y="254"/>
                </a:lnTo>
                <a:lnTo>
                  <a:pt x="2183" y="254"/>
                </a:lnTo>
                <a:lnTo>
                  <a:pt x="2262" y="261"/>
                </a:lnTo>
                <a:lnTo>
                  <a:pt x="2355" y="267"/>
                </a:lnTo>
                <a:lnTo>
                  <a:pt x="2434" y="284"/>
                </a:lnTo>
                <a:lnTo>
                  <a:pt x="2520" y="302"/>
                </a:lnTo>
                <a:lnTo>
                  <a:pt x="2598" y="320"/>
                </a:lnTo>
                <a:lnTo>
                  <a:pt x="2684" y="350"/>
                </a:lnTo>
                <a:lnTo>
                  <a:pt x="2770" y="386"/>
                </a:lnTo>
                <a:lnTo>
                  <a:pt x="2856" y="415"/>
                </a:lnTo>
                <a:lnTo>
                  <a:pt x="2936" y="456"/>
                </a:lnTo>
                <a:lnTo>
                  <a:pt x="3020" y="491"/>
                </a:lnTo>
                <a:lnTo>
                  <a:pt x="3106" y="533"/>
                </a:lnTo>
                <a:lnTo>
                  <a:pt x="3192" y="581"/>
                </a:lnTo>
                <a:lnTo>
                  <a:pt x="3272" y="634"/>
                </a:lnTo>
                <a:lnTo>
                  <a:pt x="3358" y="682"/>
                </a:lnTo>
                <a:lnTo>
                  <a:pt x="3443" y="729"/>
                </a:lnTo>
                <a:lnTo>
                  <a:pt x="3522" y="782"/>
                </a:lnTo>
                <a:lnTo>
                  <a:pt x="3608" y="835"/>
                </a:lnTo>
                <a:lnTo>
                  <a:pt x="3694" y="889"/>
                </a:lnTo>
                <a:lnTo>
                  <a:pt x="3780" y="942"/>
                </a:lnTo>
                <a:lnTo>
                  <a:pt x="3859" y="990"/>
                </a:lnTo>
                <a:lnTo>
                  <a:pt x="3944" y="1043"/>
                </a:lnTo>
                <a:lnTo>
                  <a:pt x="4023" y="1096"/>
                </a:lnTo>
                <a:lnTo>
                  <a:pt x="4116" y="1143"/>
                </a:lnTo>
                <a:lnTo>
                  <a:pt x="4195" y="1191"/>
                </a:lnTo>
                <a:lnTo>
                  <a:pt x="4281" y="1239"/>
                </a:lnTo>
                <a:lnTo>
                  <a:pt x="4359" y="1280"/>
                </a:lnTo>
                <a:lnTo>
                  <a:pt x="4445" y="1321"/>
                </a:lnTo>
                <a:lnTo>
                  <a:pt x="4531" y="1357"/>
                </a:lnTo>
                <a:lnTo>
                  <a:pt x="4617" y="1392"/>
                </a:lnTo>
                <a:lnTo>
                  <a:pt x="4696" y="1422"/>
                </a:lnTo>
                <a:lnTo>
                  <a:pt x="4781" y="1457"/>
                </a:lnTo>
                <a:lnTo>
                  <a:pt x="4867" y="1482"/>
                </a:lnTo>
                <a:lnTo>
                  <a:pt x="4953" y="1505"/>
                </a:lnTo>
                <a:lnTo>
                  <a:pt x="5033" y="1522"/>
                </a:lnTo>
                <a:lnTo>
                  <a:pt x="5119" y="1541"/>
                </a:lnTo>
                <a:lnTo>
                  <a:pt x="5204" y="1547"/>
                </a:lnTo>
                <a:lnTo>
                  <a:pt x="5283" y="1558"/>
                </a:lnTo>
                <a:lnTo>
                  <a:pt x="5369" y="1564"/>
                </a:lnTo>
                <a:lnTo>
                  <a:pt x="5455" y="1564"/>
                </a:lnTo>
                <a:lnTo>
                  <a:pt x="5541" y="1558"/>
                </a:lnTo>
                <a:lnTo>
                  <a:pt x="5619" y="1558"/>
                </a:lnTo>
                <a:lnTo>
                  <a:pt x="5705" y="1547"/>
                </a:lnTo>
                <a:lnTo>
                  <a:pt x="5784" y="1529"/>
                </a:lnTo>
                <a:lnTo>
                  <a:pt x="5877" y="1517"/>
                </a:lnTo>
                <a:lnTo>
                  <a:pt x="5956" y="1499"/>
                </a:lnTo>
                <a:lnTo>
                  <a:pt x="6041" y="1476"/>
                </a:lnTo>
                <a:lnTo>
                  <a:pt x="6120" y="1452"/>
                </a:lnTo>
                <a:lnTo>
                  <a:pt x="6206" y="1422"/>
                </a:lnTo>
                <a:lnTo>
                  <a:pt x="6292" y="1392"/>
                </a:lnTo>
                <a:lnTo>
                  <a:pt x="6378" y="1363"/>
                </a:lnTo>
                <a:lnTo>
                  <a:pt x="6457" y="1327"/>
                </a:lnTo>
                <a:lnTo>
                  <a:pt x="6542" y="1292"/>
                </a:lnTo>
                <a:lnTo>
                  <a:pt x="6628" y="1250"/>
                </a:lnTo>
                <a:lnTo>
                  <a:pt x="6714" y="1209"/>
                </a:lnTo>
                <a:lnTo>
                  <a:pt x="6794" y="1168"/>
                </a:lnTo>
                <a:lnTo>
                  <a:pt x="6880" y="1126"/>
                </a:lnTo>
                <a:lnTo>
                  <a:pt x="6964" y="1084"/>
                </a:lnTo>
                <a:lnTo>
                  <a:pt x="7044" y="1037"/>
                </a:lnTo>
                <a:lnTo>
                  <a:pt x="7130" y="996"/>
                </a:lnTo>
                <a:lnTo>
                  <a:pt x="7216" y="948"/>
                </a:lnTo>
                <a:lnTo>
                  <a:pt x="7302" y="901"/>
                </a:lnTo>
                <a:lnTo>
                  <a:pt x="7380" y="853"/>
                </a:lnTo>
                <a:lnTo>
                  <a:pt x="7466" y="812"/>
                </a:lnTo>
                <a:lnTo>
                  <a:pt x="7545" y="765"/>
                </a:lnTo>
                <a:lnTo>
                  <a:pt x="7638" y="723"/>
                </a:lnTo>
                <a:lnTo>
                  <a:pt x="7717" y="675"/>
                </a:lnTo>
                <a:lnTo>
                  <a:pt x="7802" y="634"/>
                </a:lnTo>
                <a:lnTo>
                  <a:pt x="7881" y="587"/>
                </a:lnTo>
                <a:lnTo>
                  <a:pt x="7967" y="545"/>
                </a:lnTo>
                <a:lnTo>
                  <a:pt x="8053" y="504"/>
                </a:lnTo>
                <a:lnTo>
                  <a:pt x="8139" y="462"/>
                </a:lnTo>
                <a:lnTo>
                  <a:pt x="8218" y="426"/>
                </a:lnTo>
                <a:lnTo>
                  <a:pt x="8303" y="391"/>
                </a:lnTo>
                <a:lnTo>
                  <a:pt x="8389" y="355"/>
                </a:lnTo>
                <a:lnTo>
                  <a:pt x="8475" y="320"/>
                </a:lnTo>
                <a:lnTo>
                  <a:pt x="8555" y="284"/>
                </a:lnTo>
                <a:lnTo>
                  <a:pt x="8641" y="254"/>
                </a:lnTo>
                <a:lnTo>
                  <a:pt x="8725" y="225"/>
                </a:lnTo>
                <a:lnTo>
                  <a:pt x="8805" y="195"/>
                </a:lnTo>
                <a:lnTo>
                  <a:pt x="8891" y="172"/>
                </a:lnTo>
                <a:lnTo>
                  <a:pt x="8977" y="148"/>
                </a:lnTo>
                <a:lnTo>
                  <a:pt x="9062" y="124"/>
                </a:lnTo>
                <a:lnTo>
                  <a:pt x="9141" y="107"/>
                </a:lnTo>
                <a:lnTo>
                  <a:pt x="9227" y="89"/>
                </a:lnTo>
                <a:lnTo>
                  <a:pt x="9313" y="71"/>
                </a:lnTo>
                <a:lnTo>
                  <a:pt x="9399" y="53"/>
                </a:lnTo>
                <a:lnTo>
                  <a:pt x="9478" y="47"/>
                </a:lnTo>
                <a:lnTo>
                  <a:pt x="9563" y="30"/>
                </a:lnTo>
                <a:lnTo>
                  <a:pt x="9642" y="24"/>
                </a:lnTo>
                <a:lnTo>
                  <a:pt x="9728" y="11"/>
                </a:lnTo>
                <a:lnTo>
                  <a:pt x="9814" y="11"/>
                </a:lnTo>
                <a:lnTo>
                  <a:pt x="9900" y="0"/>
                </a:lnTo>
                <a:lnTo>
                  <a:pt x="10316" y="0"/>
                </a:lnTo>
                <a:lnTo>
                  <a:pt x="10400" y="6"/>
                </a:lnTo>
                <a:lnTo>
                  <a:pt x="10486" y="11"/>
                </a:lnTo>
                <a:lnTo>
                  <a:pt x="10566"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74"/>
          <p:cNvSpPr>
            <a:spLocks/>
          </p:cNvSpPr>
          <p:nvPr/>
        </p:nvSpPr>
        <p:spPr bwMode="auto">
          <a:xfrm>
            <a:off x="7116764" y="2914650"/>
            <a:ext cx="1241425" cy="130175"/>
          </a:xfrm>
          <a:custGeom>
            <a:avLst/>
            <a:gdLst>
              <a:gd name="T0" fmla="*/ 80 w 6260"/>
              <a:gd name="T1" fmla="*/ 7 h 819"/>
              <a:gd name="T2" fmla="*/ 252 w 6260"/>
              <a:gd name="T3" fmla="*/ 25 h 819"/>
              <a:gd name="T4" fmla="*/ 416 w 6260"/>
              <a:gd name="T5" fmla="*/ 42 h 819"/>
              <a:gd name="T6" fmla="*/ 588 w 6260"/>
              <a:gd name="T7" fmla="*/ 67 h 819"/>
              <a:gd name="T8" fmla="*/ 753 w 6260"/>
              <a:gd name="T9" fmla="*/ 96 h 819"/>
              <a:gd name="T10" fmla="*/ 917 w 6260"/>
              <a:gd name="T11" fmla="*/ 125 h 819"/>
              <a:gd name="T12" fmla="*/ 1089 w 6260"/>
              <a:gd name="T13" fmla="*/ 149 h 819"/>
              <a:gd name="T14" fmla="*/ 1253 w 6260"/>
              <a:gd name="T15" fmla="*/ 184 h 819"/>
              <a:gd name="T16" fmla="*/ 1425 w 6260"/>
              <a:gd name="T17" fmla="*/ 214 h 819"/>
              <a:gd name="T18" fmla="*/ 1591 w 6260"/>
              <a:gd name="T19" fmla="*/ 250 h 819"/>
              <a:gd name="T20" fmla="*/ 1761 w 6260"/>
              <a:gd name="T21" fmla="*/ 285 h 819"/>
              <a:gd name="T22" fmla="*/ 1927 w 6260"/>
              <a:gd name="T23" fmla="*/ 321 h 819"/>
              <a:gd name="T24" fmla="*/ 2098 w 6260"/>
              <a:gd name="T25" fmla="*/ 350 h 819"/>
              <a:gd name="T26" fmla="*/ 2263 w 6260"/>
              <a:gd name="T27" fmla="*/ 386 h 819"/>
              <a:gd name="T28" fmla="*/ 2435 w 6260"/>
              <a:gd name="T29" fmla="*/ 415 h 819"/>
              <a:gd name="T30" fmla="*/ 2599 w 6260"/>
              <a:gd name="T31" fmla="*/ 451 h 819"/>
              <a:gd name="T32" fmla="*/ 2771 w 6260"/>
              <a:gd name="T33" fmla="*/ 480 h 819"/>
              <a:gd name="T34" fmla="*/ 2935 w 6260"/>
              <a:gd name="T35" fmla="*/ 505 h 819"/>
              <a:gd name="T36" fmla="*/ 3100 w 6260"/>
              <a:gd name="T37" fmla="*/ 534 h 819"/>
              <a:gd name="T38" fmla="*/ 3272 w 6260"/>
              <a:gd name="T39" fmla="*/ 564 h 819"/>
              <a:gd name="T40" fmla="*/ 3436 w 6260"/>
              <a:gd name="T41" fmla="*/ 587 h 819"/>
              <a:gd name="T42" fmla="*/ 3602 w 6260"/>
              <a:gd name="T43" fmla="*/ 612 h 819"/>
              <a:gd name="T44" fmla="*/ 3774 w 6260"/>
              <a:gd name="T45" fmla="*/ 635 h 819"/>
              <a:gd name="T46" fmla="*/ 3938 w 6260"/>
              <a:gd name="T47" fmla="*/ 658 h 819"/>
              <a:gd name="T48" fmla="*/ 4110 w 6260"/>
              <a:gd name="T49" fmla="*/ 677 h 819"/>
              <a:gd name="T50" fmla="*/ 4274 w 6260"/>
              <a:gd name="T51" fmla="*/ 694 h 819"/>
              <a:gd name="T52" fmla="*/ 4439 w 6260"/>
              <a:gd name="T53" fmla="*/ 712 h 819"/>
              <a:gd name="T54" fmla="*/ 4611 w 6260"/>
              <a:gd name="T55" fmla="*/ 723 h 819"/>
              <a:gd name="T56" fmla="*/ 4775 w 6260"/>
              <a:gd name="T57" fmla="*/ 736 h 819"/>
              <a:gd name="T58" fmla="*/ 4947 w 6260"/>
              <a:gd name="T59" fmla="*/ 754 h 819"/>
              <a:gd name="T60" fmla="*/ 5112 w 6260"/>
              <a:gd name="T61" fmla="*/ 765 h 819"/>
              <a:gd name="T62" fmla="*/ 5283 w 6260"/>
              <a:gd name="T63" fmla="*/ 771 h 819"/>
              <a:gd name="T64" fmla="*/ 5449 w 6260"/>
              <a:gd name="T65" fmla="*/ 783 h 819"/>
              <a:gd name="T66" fmla="*/ 5620 w 6260"/>
              <a:gd name="T67" fmla="*/ 795 h 819"/>
              <a:gd name="T68" fmla="*/ 5785 w 6260"/>
              <a:gd name="T69" fmla="*/ 801 h 819"/>
              <a:gd name="T70" fmla="*/ 5957 w 6260"/>
              <a:gd name="T71" fmla="*/ 807 h 819"/>
              <a:gd name="T72" fmla="*/ 6121 w 6260"/>
              <a:gd name="T73"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60" h="819">
                <a:moveTo>
                  <a:pt x="0" y="0"/>
                </a:moveTo>
                <a:lnTo>
                  <a:pt x="80" y="7"/>
                </a:lnTo>
                <a:lnTo>
                  <a:pt x="166" y="19"/>
                </a:lnTo>
                <a:lnTo>
                  <a:pt x="252" y="25"/>
                </a:lnTo>
                <a:lnTo>
                  <a:pt x="337" y="36"/>
                </a:lnTo>
                <a:lnTo>
                  <a:pt x="416" y="42"/>
                </a:lnTo>
                <a:lnTo>
                  <a:pt x="502" y="54"/>
                </a:lnTo>
                <a:lnTo>
                  <a:pt x="588" y="67"/>
                </a:lnTo>
                <a:lnTo>
                  <a:pt x="674" y="78"/>
                </a:lnTo>
                <a:lnTo>
                  <a:pt x="753" y="96"/>
                </a:lnTo>
                <a:lnTo>
                  <a:pt x="838" y="107"/>
                </a:lnTo>
                <a:lnTo>
                  <a:pt x="917" y="125"/>
                </a:lnTo>
                <a:lnTo>
                  <a:pt x="1010" y="137"/>
                </a:lnTo>
                <a:lnTo>
                  <a:pt x="1089" y="149"/>
                </a:lnTo>
                <a:lnTo>
                  <a:pt x="1175" y="167"/>
                </a:lnTo>
                <a:lnTo>
                  <a:pt x="1253" y="184"/>
                </a:lnTo>
                <a:lnTo>
                  <a:pt x="1339" y="203"/>
                </a:lnTo>
                <a:lnTo>
                  <a:pt x="1425" y="214"/>
                </a:lnTo>
                <a:lnTo>
                  <a:pt x="1511" y="232"/>
                </a:lnTo>
                <a:lnTo>
                  <a:pt x="1591" y="250"/>
                </a:lnTo>
                <a:lnTo>
                  <a:pt x="1675" y="268"/>
                </a:lnTo>
                <a:lnTo>
                  <a:pt x="1761" y="285"/>
                </a:lnTo>
                <a:lnTo>
                  <a:pt x="1841" y="303"/>
                </a:lnTo>
                <a:lnTo>
                  <a:pt x="1927" y="321"/>
                </a:lnTo>
                <a:lnTo>
                  <a:pt x="2013" y="339"/>
                </a:lnTo>
                <a:lnTo>
                  <a:pt x="2098" y="350"/>
                </a:lnTo>
                <a:lnTo>
                  <a:pt x="2177" y="369"/>
                </a:lnTo>
                <a:lnTo>
                  <a:pt x="2263" y="386"/>
                </a:lnTo>
                <a:lnTo>
                  <a:pt x="2349" y="398"/>
                </a:lnTo>
                <a:lnTo>
                  <a:pt x="2435" y="415"/>
                </a:lnTo>
                <a:lnTo>
                  <a:pt x="2514" y="434"/>
                </a:lnTo>
                <a:lnTo>
                  <a:pt x="2599" y="451"/>
                </a:lnTo>
                <a:lnTo>
                  <a:pt x="2678" y="463"/>
                </a:lnTo>
                <a:lnTo>
                  <a:pt x="2771" y="480"/>
                </a:lnTo>
                <a:lnTo>
                  <a:pt x="2850" y="493"/>
                </a:lnTo>
                <a:lnTo>
                  <a:pt x="2935" y="505"/>
                </a:lnTo>
                <a:lnTo>
                  <a:pt x="3014" y="522"/>
                </a:lnTo>
                <a:lnTo>
                  <a:pt x="3100" y="534"/>
                </a:lnTo>
                <a:lnTo>
                  <a:pt x="3186" y="552"/>
                </a:lnTo>
                <a:lnTo>
                  <a:pt x="3272" y="564"/>
                </a:lnTo>
                <a:lnTo>
                  <a:pt x="3352" y="576"/>
                </a:lnTo>
                <a:lnTo>
                  <a:pt x="3436" y="587"/>
                </a:lnTo>
                <a:lnTo>
                  <a:pt x="3522" y="599"/>
                </a:lnTo>
                <a:lnTo>
                  <a:pt x="3602" y="612"/>
                </a:lnTo>
                <a:lnTo>
                  <a:pt x="3688" y="623"/>
                </a:lnTo>
                <a:lnTo>
                  <a:pt x="3774" y="635"/>
                </a:lnTo>
                <a:lnTo>
                  <a:pt x="3859" y="647"/>
                </a:lnTo>
                <a:lnTo>
                  <a:pt x="3938" y="658"/>
                </a:lnTo>
                <a:lnTo>
                  <a:pt x="4024" y="664"/>
                </a:lnTo>
                <a:lnTo>
                  <a:pt x="4110" y="677"/>
                </a:lnTo>
                <a:lnTo>
                  <a:pt x="4196" y="683"/>
                </a:lnTo>
                <a:lnTo>
                  <a:pt x="4274" y="694"/>
                </a:lnTo>
                <a:lnTo>
                  <a:pt x="4360" y="700"/>
                </a:lnTo>
                <a:lnTo>
                  <a:pt x="4439" y="712"/>
                </a:lnTo>
                <a:lnTo>
                  <a:pt x="4532" y="718"/>
                </a:lnTo>
                <a:lnTo>
                  <a:pt x="4611" y="723"/>
                </a:lnTo>
                <a:lnTo>
                  <a:pt x="4696" y="730"/>
                </a:lnTo>
                <a:lnTo>
                  <a:pt x="4775" y="736"/>
                </a:lnTo>
                <a:lnTo>
                  <a:pt x="4861" y="748"/>
                </a:lnTo>
                <a:lnTo>
                  <a:pt x="4947" y="754"/>
                </a:lnTo>
                <a:lnTo>
                  <a:pt x="5033" y="759"/>
                </a:lnTo>
                <a:lnTo>
                  <a:pt x="5112" y="765"/>
                </a:lnTo>
                <a:lnTo>
                  <a:pt x="5197" y="771"/>
                </a:lnTo>
                <a:lnTo>
                  <a:pt x="5283" y="771"/>
                </a:lnTo>
                <a:lnTo>
                  <a:pt x="5363" y="783"/>
                </a:lnTo>
                <a:lnTo>
                  <a:pt x="5449" y="783"/>
                </a:lnTo>
                <a:lnTo>
                  <a:pt x="5535" y="788"/>
                </a:lnTo>
                <a:lnTo>
                  <a:pt x="5620" y="795"/>
                </a:lnTo>
                <a:lnTo>
                  <a:pt x="5699" y="801"/>
                </a:lnTo>
                <a:lnTo>
                  <a:pt x="5785" y="801"/>
                </a:lnTo>
                <a:lnTo>
                  <a:pt x="5871" y="807"/>
                </a:lnTo>
                <a:lnTo>
                  <a:pt x="5957" y="807"/>
                </a:lnTo>
                <a:lnTo>
                  <a:pt x="6035" y="813"/>
                </a:lnTo>
                <a:lnTo>
                  <a:pt x="6121" y="819"/>
                </a:lnTo>
                <a:lnTo>
                  <a:pt x="6260" y="8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75"/>
          <p:cNvSpPr>
            <a:spLocks/>
          </p:cNvSpPr>
          <p:nvPr/>
        </p:nvSpPr>
        <p:spPr bwMode="auto">
          <a:xfrm>
            <a:off x="5035552" y="2544762"/>
            <a:ext cx="2105025" cy="196850"/>
          </a:xfrm>
          <a:custGeom>
            <a:avLst/>
            <a:gdLst>
              <a:gd name="T0" fmla="*/ 132 w 10612"/>
              <a:gd name="T1" fmla="*/ 611 h 1244"/>
              <a:gd name="T2" fmla="*/ 382 w 10612"/>
              <a:gd name="T3" fmla="*/ 628 h 1244"/>
              <a:gd name="T4" fmla="*/ 634 w 10612"/>
              <a:gd name="T5" fmla="*/ 670 h 1244"/>
              <a:gd name="T6" fmla="*/ 890 w 10612"/>
              <a:gd name="T7" fmla="*/ 752 h 1244"/>
              <a:gd name="T8" fmla="*/ 1135 w 10612"/>
              <a:gd name="T9" fmla="*/ 895 h 1244"/>
              <a:gd name="T10" fmla="*/ 1392 w 10612"/>
              <a:gd name="T11" fmla="*/ 1020 h 1244"/>
              <a:gd name="T12" fmla="*/ 1642 w 10612"/>
              <a:gd name="T13" fmla="*/ 1108 h 1244"/>
              <a:gd name="T14" fmla="*/ 1893 w 10612"/>
              <a:gd name="T15" fmla="*/ 1144 h 1244"/>
              <a:gd name="T16" fmla="*/ 2143 w 10612"/>
              <a:gd name="T17" fmla="*/ 1138 h 1244"/>
              <a:gd name="T18" fmla="*/ 2395 w 10612"/>
              <a:gd name="T19" fmla="*/ 1079 h 1244"/>
              <a:gd name="T20" fmla="*/ 2651 w 10612"/>
              <a:gd name="T21" fmla="*/ 984 h 1244"/>
              <a:gd name="T22" fmla="*/ 2896 w 10612"/>
              <a:gd name="T23" fmla="*/ 848 h 1244"/>
              <a:gd name="T24" fmla="*/ 3153 w 10612"/>
              <a:gd name="T25" fmla="*/ 699 h 1244"/>
              <a:gd name="T26" fmla="*/ 3403 w 10612"/>
              <a:gd name="T27" fmla="*/ 540 h 1244"/>
              <a:gd name="T28" fmla="*/ 3654 w 10612"/>
              <a:gd name="T29" fmla="*/ 379 h 1244"/>
              <a:gd name="T30" fmla="*/ 3904 w 10612"/>
              <a:gd name="T31" fmla="*/ 237 h 1244"/>
              <a:gd name="T32" fmla="*/ 4156 w 10612"/>
              <a:gd name="T33" fmla="*/ 125 h 1244"/>
              <a:gd name="T34" fmla="*/ 4412 w 10612"/>
              <a:gd name="T35" fmla="*/ 47 h 1244"/>
              <a:gd name="T36" fmla="*/ 4657 w 10612"/>
              <a:gd name="T37" fmla="*/ 6 h 1244"/>
              <a:gd name="T38" fmla="*/ 4914 w 10612"/>
              <a:gd name="T39" fmla="*/ 6 h 1244"/>
              <a:gd name="T40" fmla="*/ 5164 w 10612"/>
              <a:gd name="T41" fmla="*/ 41 h 1244"/>
              <a:gd name="T42" fmla="*/ 5415 w 10612"/>
              <a:gd name="T43" fmla="*/ 119 h 1244"/>
              <a:gd name="T44" fmla="*/ 5665 w 10612"/>
              <a:gd name="T45" fmla="*/ 225 h 1244"/>
              <a:gd name="T46" fmla="*/ 5917 w 10612"/>
              <a:gd name="T47" fmla="*/ 356 h 1244"/>
              <a:gd name="T48" fmla="*/ 6173 w 10612"/>
              <a:gd name="T49" fmla="*/ 504 h 1244"/>
              <a:gd name="T50" fmla="*/ 6418 w 10612"/>
              <a:gd name="T51" fmla="*/ 651 h 1244"/>
              <a:gd name="T52" fmla="*/ 6675 w 10612"/>
              <a:gd name="T53" fmla="*/ 794 h 1244"/>
              <a:gd name="T54" fmla="*/ 6925 w 10612"/>
              <a:gd name="T55" fmla="*/ 930 h 1244"/>
              <a:gd name="T56" fmla="*/ 7176 w 10612"/>
              <a:gd name="T57" fmla="*/ 1049 h 1244"/>
              <a:gd name="T58" fmla="*/ 7426 w 10612"/>
              <a:gd name="T59" fmla="*/ 1144 h 1244"/>
              <a:gd name="T60" fmla="*/ 7677 w 10612"/>
              <a:gd name="T61" fmla="*/ 1203 h 1244"/>
              <a:gd name="T62" fmla="*/ 7934 w 10612"/>
              <a:gd name="T63" fmla="*/ 1238 h 1244"/>
              <a:gd name="T64" fmla="*/ 8179 w 10612"/>
              <a:gd name="T65" fmla="*/ 1238 h 1244"/>
              <a:gd name="T66" fmla="*/ 8436 w 10612"/>
              <a:gd name="T67" fmla="*/ 1215 h 1244"/>
              <a:gd name="T68" fmla="*/ 8686 w 10612"/>
              <a:gd name="T69" fmla="*/ 1162 h 1244"/>
              <a:gd name="T70" fmla="*/ 8937 w 10612"/>
              <a:gd name="T71" fmla="*/ 1079 h 1244"/>
              <a:gd name="T72" fmla="*/ 9187 w 10612"/>
              <a:gd name="T73" fmla="*/ 984 h 1244"/>
              <a:gd name="T74" fmla="*/ 9438 w 10612"/>
              <a:gd name="T75" fmla="*/ 865 h 1244"/>
              <a:gd name="T76" fmla="*/ 9695 w 10612"/>
              <a:gd name="T77" fmla="*/ 741 h 1244"/>
              <a:gd name="T78" fmla="*/ 9940 w 10612"/>
              <a:gd name="T79" fmla="*/ 616 h 1244"/>
              <a:gd name="T80" fmla="*/ 10197 w 10612"/>
              <a:gd name="T81" fmla="*/ 486 h 1244"/>
              <a:gd name="T82" fmla="*/ 10447 w 10612"/>
              <a:gd name="T83" fmla="*/ 356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12" h="1244">
                <a:moveTo>
                  <a:pt x="0" y="605"/>
                </a:moveTo>
                <a:lnTo>
                  <a:pt x="46" y="611"/>
                </a:lnTo>
                <a:lnTo>
                  <a:pt x="132" y="611"/>
                </a:lnTo>
                <a:lnTo>
                  <a:pt x="218" y="616"/>
                </a:lnTo>
                <a:lnTo>
                  <a:pt x="297" y="622"/>
                </a:lnTo>
                <a:lnTo>
                  <a:pt x="382" y="628"/>
                </a:lnTo>
                <a:lnTo>
                  <a:pt x="468" y="640"/>
                </a:lnTo>
                <a:lnTo>
                  <a:pt x="554" y="651"/>
                </a:lnTo>
                <a:lnTo>
                  <a:pt x="634" y="670"/>
                </a:lnTo>
                <a:lnTo>
                  <a:pt x="720" y="687"/>
                </a:lnTo>
                <a:lnTo>
                  <a:pt x="799" y="717"/>
                </a:lnTo>
                <a:lnTo>
                  <a:pt x="890" y="752"/>
                </a:lnTo>
                <a:lnTo>
                  <a:pt x="970" y="794"/>
                </a:lnTo>
                <a:lnTo>
                  <a:pt x="1056" y="842"/>
                </a:lnTo>
                <a:lnTo>
                  <a:pt x="1135" y="895"/>
                </a:lnTo>
                <a:lnTo>
                  <a:pt x="1221" y="936"/>
                </a:lnTo>
                <a:lnTo>
                  <a:pt x="1306" y="984"/>
                </a:lnTo>
                <a:lnTo>
                  <a:pt x="1392" y="1020"/>
                </a:lnTo>
                <a:lnTo>
                  <a:pt x="1471" y="1055"/>
                </a:lnTo>
                <a:lnTo>
                  <a:pt x="1557" y="1079"/>
                </a:lnTo>
                <a:lnTo>
                  <a:pt x="1642" y="1108"/>
                </a:lnTo>
                <a:lnTo>
                  <a:pt x="1728" y="1126"/>
                </a:lnTo>
                <a:lnTo>
                  <a:pt x="1807" y="1138"/>
                </a:lnTo>
                <a:lnTo>
                  <a:pt x="1893" y="1144"/>
                </a:lnTo>
                <a:lnTo>
                  <a:pt x="1979" y="1150"/>
                </a:lnTo>
                <a:lnTo>
                  <a:pt x="2058" y="1144"/>
                </a:lnTo>
                <a:lnTo>
                  <a:pt x="2143" y="1138"/>
                </a:lnTo>
                <a:lnTo>
                  <a:pt x="2229" y="1126"/>
                </a:lnTo>
                <a:lnTo>
                  <a:pt x="2315" y="1102"/>
                </a:lnTo>
                <a:lnTo>
                  <a:pt x="2395" y="1079"/>
                </a:lnTo>
                <a:lnTo>
                  <a:pt x="2481" y="1055"/>
                </a:lnTo>
                <a:lnTo>
                  <a:pt x="2560" y="1020"/>
                </a:lnTo>
                <a:lnTo>
                  <a:pt x="2651" y="984"/>
                </a:lnTo>
                <a:lnTo>
                  <a:pt x="2731" y="936"/>
                </a:lnTo>
                <a:lnTo>
                  <a:pt x="2817" y="895"/>
                </a:lnTo>
                <a:lnTo>
                  <a:pt x="2896" y="848"/>
                </a:lnTo>
                <a:lnTo>
                  <a:pt x="2981" y="800"/>
                </a:lnTo>
                <a:lnTo>
                  <a:pt x="3067" y="752"/>
                </a:lnTo>
                <a:lnTo>
                  <a:pt x="3153" y="699"/>
                </a:lnTo>
                <a:lnTo>
                  <a:pt x="3232" y="646"/>
                </a:lnTo>
                <a:lnTo>
                  <a:pt x="3318" y="593"/>
                </a:lnTo>
                <a:lnTo>
                  <a:pt x="3403" y="540"/>
                </a:lnTo>
                <a:lnTo>
                  <a:pt x="3489" y="486"/>
                </a:lnTo>
                <a:lnTo>
                  <a:pt x="3568" y="433"/>
                </a:lnTo>
                <a:lnTo>
                  <a:pt x="3654" y="379"/>
                </a:lnTo>
                <a:lnTo>
                  <a:pt x="3740" y="332"/>
                </a:lnTo>
                <a:lnTo>
                  <a:pt x="3819" y="284"/>
                </a:lnTo>
                <a:lnTo>
                  <a:pt x="3904" y="237"/>
                </a:lnTo>
                <a:lnTo>
                  <a:pt x="3990" y="202"/>
                </a:lnTo>
                <a:lnTo>
                  <a:pt x="4076" y="160"/>
                </a:lnTo>
                <a:lnTo>
                  <a:pt x="4156" y="125"/>
                </a:lnTo>
                <a:lnTo>
                  <a:pt x="4242" y="95"/>
                </a:lnTo>
                <a:lnTo>
                  <a:pt x="4320" y="65"/>
                </a:lnTo>
                <a:lnTo>
                  <a:pt x="4412" y="47"/>
                </a:lnTo>
                <a:lnTo>
                  <a:pt x="4492" y="30"/>
                </a:lnTo>
                <a:lnTo>
                  <a:pt x="4578" y="12"/>
                </a:lnTo>
                <a:lnTo>
                  <a:pt x="4657" y="6"/>
                </a:lnTo>
                <a:lnTo>
                  <a:pt x="4742" y="0"/>
                </a:lnTo>
                <a:lnTo>
                  <a:pt x="4828" y="0"/>
                </a:lnTo>
                <a:lnTo>
                  <a:pt x="4914" y="6"/>
                </a:lnTo>
                <a:lnTo>
                  <a:pt x="4993" y="12"/>
                </a:lnTo>
                <a:lnTo>
                  <a:pt x="5079" y="24"/>
                </a:lnTo>
                <a:lnTo>
                  <a:pt x="5164" y="41"/>
                </a:lnTo>
                <a:lnTo>
                  <a:pt x="5250" y="65"/>
                </a:lnTo>
                <a:lnTo>
                  <a:pt x="5329" y="95"/>
                </a:lnTo>
                <a:lnTo>
                  <a:pt x="5415" y="119"/>
                </a:lnTo>
                <a:lnTo>
                  <a:pt x="5501" y="154"/>
                </a:lnTo>
                <a:lnTo>
                  <a:pt x="5580" y="190"/>
                </a:lnTo>
                <a:lnTo>
                  <a:pt x="5665" y="225"/>
                </a:lnTo>
                <a:lnTo>
                  <a:pt x="5751" y="267"/>
                </a:lnTo>
                <a:lnTo>
                  <a:pt x="5837" y="314"/>
                </a:lnTo>
                <a:lnTo>
                  <a:pt x="5917" y="356"/>
                </a:lnTo>
                <a:lnTo>
                  <a:pt x="6001" y="403"/>
                </a:lnTo>
                <a:lnTo>
                  <a:pt x="6087" y="450"/>
                </a:lnTo>
                <a:lnTo>
                  <a:pt x="6173" y="504"/>
                </a:lnTo>
                <a:lnTo>
                  <a:pt x="6253" y="551"/>
                </a:lnTo>
                <a:lnTo>
                  <a:pt x="6339" y="599"/>
                </a:lnTo>
                <a:lnTo>
                  <a:pt x="6418" y="651"/>
                </a:lnTo>
                <a:lnTo>
                  <a:pt x="6503" y="699"/>
                </a:lnTo>
                <a:lnTo>
                  <a:pt x="6589" y="752"/>
                </a:lnTo>
                <a:lnTo>
                  <a:pt x="6675" y="794"/>
                </a:lnTo>
                <a:lnTo>
                  <a:pt x="6754" y="842"/>
                </a:lnTo>
                <a:lnTo>
                  <a:pt x="6840" y="889"/>
                </a:lnTo>
                <a:lnTo>
                  <a:pt x="6925" y="930"/>
                </a:lnTo>
                <a:lnTo>
                  <a:pt x="7011" y="972"/>
                </a:lnTo>
                <a:lnTo>
                  <a:pt x="7090" y="1013"/>
                </a:lnTo>
                <a:lnTo>
                  <a:pt x="7176" y="1049"/>
                </a:lnTo>
                <a:lnTo>
                  <a:pt x="7262" y="1079"/>
                </a:lnTo>
                <a:lnTo>
                  <a:pt x="7340" y="1114"/>
                </a:lnTo>
                <a:lnTo>
                  <a:pt x="7426" y="1144"/>
                </a:lnTo>
                <a:lnTo>
                  <a:pt x="7512" y="1167"/>
                </a:lnTo>
                <a:lnTo>
                  <a:pt x="7598" y="1185"/>
                </a:lnTo>
                <a:lnTo>
                  <a:pt x="7677" y="1203"/>
                </a:lnTo>
                <a:lnTo>
                  <a:pt x="7762" y="1221"/>
                </a:lnTo>
                <a:lnTo>
                  <a:pt x="7848" y="1232"/>
                </a:lnTo>
                <a:lnTo>
                  <a:pt x="7934" y="1238"/>
                </a:lnTo>
                <a:lnTo>
                  <a:pt x="8014" y="1238"/>
                </a:lnTo>
                <a:lnTo>
                  <a:pt x="8100" y="1244"/>
                </a:lnTo>
                <a:lnTo>
                  <a:pt x="8179" y="1238"/>
                </a:lnTo>
                <a:lnTo>
                  <a:pt x="8264" y="1232"/>
                </a:lnTo>
                <a:lnTo>
                  <a:pt x="8350" y="1227"/>
                </a:lnTo>
                <a:lnTo>
                  <a:pt x="8436" y="1215"/>
                </a:lnTo>
                <a:lnTo>
                  <a:pt x="8515" y="1198"/>
                </a:lnTo>
                <a:lnTo>
                  <a:pt x="8601" y="1179"/>
                </a:lnTo>
                <a:lnTo>
                  <a:pt x="8686" y="1162"/>
                </a:lnTo>
                <a:lnTo>
                  <a:pt x="8772" y="1138"/>
                </a:lnTo>
                <a:lnTo>
                  <a:pt x="8851" y="1108"/>
                </a:lnTo>
                <a:lnTo>
                  <a:pt x="8937" y="1079"/>
                </a:lnTo>
                <a:lnTo>
                  <a:pt x="9023" y="1049"/>
                </a:lnTo>
                <a:lnTo>
                  <a:pt x="9101" y="1020"/>
                </a:lnTo>
                <a:lnTo>
                  <a:pt x="9187" y="984"/>
                </a:lnTo>
                <a:lnTo>
                  <a:pt x="9273" y="948"/>
                </a:lnTo>
                <a:lnTo>
                  <a:pt x="9359" y="907"/>
                </a:lnTo>
                <a:lnTo>
                  <a:pt x="9438" y="865"/>
                </a:lnTo>
                <a:lnTo>
                  <a:pt x="9523" y="829"/>
                </a:lnTo>
                <a:lnTo>
                  <a:pt x="9609" y="788"/>
                </a:lnTo>
                <a:lnTo>
                  <a:pt x="9695" y="741"/>
                </a:lnTo>
                <a:lnTo>
                  <a:pt x="9775" y="699"/>
                </a:lnTo>
                <a:lnTo>
                  <a:pt x="9861" y="658"/>
                </a:lnTo>
                <a:lnTo>
                  <a:pt x="9940" y="616"/>
                </a:lnTo>
                <a:lnTo>
                  <a:pt x="10031" y="575"/>
                </a:lnTo>
                <a:lnTo>
                  <a:pt x="10111" y="527"/>
                </a:lnTo>
                <a:lnTo>
                  <a:pt x="10197" y="486"/>
                </a:lnTo>
                <a:lnTo>
                  <a:pt x="10276" y="439"/>
                </a:lnTo>
                <a:lnTo>
                  <a:pt x="10362" y="397"/>
                </a:lnTo>
                <a:lnTo>
                  <a:pt x="10447" y="356"/>
                </a:lnTo>
                <a:lnTo>
                  <a:pt x="10533" y="314"/>
                </a:lnTo>
                <a:lnTo>
                  <a:pt x="10612" y="2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76"/>
          <p:cNvSpPr>
            <a:spLocks/>
          </p:cNvSpPr>
          <p:nvPr/>
        </p:nvSpPr>
        <p:spPr bwMode="auto">
          <a:xfrm>
            <a:off x="7124702" y="2505075"/>
            <a:ext cx="1233488" cy="95250"/>
          </a:xfrm>
          <a:custGeom>
            <a:avLst/>
            <a:gdLst>
              <a:gd name="T0" fmla="*/ 79 w 6213"/>
              <a:gd name="T1" fmla="*/ 521 h 592"/>
              <a:gd name="T2" fmla="*/ 250 w 6213"/>
              <a:gd name="T3" fmla="*/ 445 h 592"/>
              <a:gd name="T4" fmla="*/ 415 w 6213"/>
              <a:gd name="T5" fmla="*/ 374 h 592"/>
              <a:gd name="T6" fmla="*/ 587 w 6213"/>
              <a:gd name="T7" fmla="*/ 303 h 592"/>
              <a:gd name="T8" fmla="*/ 751 w 6213"/>
              <a:gd name="T9" fmla="*/ 243 h 592"/>
              <a:gd name="T10" fmla="*/ 923 w 6213"/>
              <a:gd name="T11" fmla="*/ 190 h 592"/>
              <a:gd name="T12" fmla="*/ 1089 w 6213"/>
              <a:gd name="T13" fmla="*/ 142 h 592"/>
              <a:gd name="T14" fmla="*/ 1259 w 6213"/>
              <a:gd name="T15" fmla="*/ 101 h 592"/>
              <a:gd name="T16" fmla="*/ 1425 w 6213"/>
              <a:gd name="T17" fmla="*/ 71 h 592"/>
              <a:gd name="T18" fmla="*/ 1589 w 6213"/>
              <a:gd name="T19" fmla="*/ 41 h 592"/>
              <a:gd name="T20" fmla="*/ 1761 w 6213"/>
              <a:gd name="T21" fmla="*/ 24 h 592"/>
              <a:gd name="T22" fmla="*/ 1926 w 6213"/>
              <a:gd name="T23" fmla="*/ 6 h 592"/>
              <a:gd name="T24" fmla="*/ 2090 w 6213"/>
              <a:gd name="T25" fmla="*/ 0 h 592"/>
              <a:gd name="T26" fmla="*/ 2427 w 6213"/>
              <a:gd name="T27" fmla="*/ 6 h 592"/>
              <a:gd name="T28" fmla="*/ 2598 w 6213"/>
              <a:gd name="T29" fmla="*/ 12 h 592"/>
              <a:gd name="T30" fmla="*/ 2764 w 6213"/>
              <a:gd name="T31" fmla="*/ 24 h 592"/>
              <a:gd name="T32" fmla="*/ 2928 w 6213"/>
              <a:gd name="T33" fmla="*/ 41 h 592"/>
              <a:gd name="T34" fmla="*/ 3100 w 6213"/>
              <a:gd name="T35" fmla="*/ 66 h 592"/>
              <a:gd name="T36" fmla="*/ 3265 w 6213"/>
              <a:gd name="T37" fmla="*/ 89 h 592"/>
              <a:gd name="T38" fmla="*/ 3436 w 6213"/>
              <a:gd name="T39" fmla="*/ 113 h 592"/>
              <a:gd name="T40" fmla="*/ 3601 w 6213"/>
              <a:gd name="T41" fmla="*/ 142 h 592"/>
              <a:gd name="T42" fmla="*/ 3772 w 6213"/>
              <a:gd name="T43" fmla="*/ 171 h 592"/>
              <a:gd name="T44" fmla="*/ 3937 w 6213"/>
              <a:gd name="T45" fmla="*/ 202 h 592"/>
              <a:gd name="T46" fmla="*/ 4109 w 6213"/>
              <a:gd name="T47" fmla="*/ 231 h 592"/>
              <a:gd name="T48" fmla="*/ 4273 w 6213"/>
              <a:gd name="T49" fmla="*/ 267 h 592"/>
              <a:gd name="T50" fmla="*/ 4445 w 6213"/>
              <a:gd name="T51" fmla="*/ 297 h 592"/>
              <a:gd name="T52" fmla="*/ 4609 w 6213"/>
              <a:gd name="T53" fmla="*/ 326 h 592"/>
              <a:gd name="T54" fmla="*/ 4781 w 6213"/>
              <a:gd name="T55" fmla="*/ 362 h 592"/>
              <a:gd name="T56" fmla="*/ 4947 w 6213"/>
              <a:gd name="T57" fmla="*/ 391 h 592"/>
              <a:gd name="T58" fmla="*/ 5111 w 6213"/>
              <a:gd name="T59" fmla="*/ 427 h 592"/>
              <a:gd name="T60" fmla="*/ 5283 w 6213"/>
              <a:gd name="T61" fmla="*/ 450 h 592"/>
              <a:gd name="T62" fmla="*/ 5448 w 6213"/>
              <a:gd name="T63" fmla="*/ 480 h 592"/>
              <a:gd name="T64" fmla="*/ 5619 w 6213"/>
              <a:gd name="T65" fmla="*/ 504 h 592"/>
              <a:gd name="T66" fmla="*/ 5784 w 6213"/>
              <a:gd name="T67" fmla="*/ 533 h 592"/>
              <a:gd name="T68" fmla="*/ 5948 w 6213"/>
              <a:gd name="T69" fmla="*/ 557 h 592"/>
              <a:gd name="T70" fmla="*/ 6120 w 6213"/>
              <a:gd name="T71" fmla="*/ 581 h 592"/>
              <a:gd name="T72" fmla="*/ 6213 w 6213"/>
              <a:gd name="T73"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13" h="592">
                <a:moveTo>
                  <a:pt x="0" y="557"/>
                </a:moveTo>
                <a:lnTo>
                  <a:pt x="79" y="521"/>
                </a:lnTo>
                <a:lnTo>
                  <a:pt x="165" y="480"/>
                </a:lnTo>
                <a:lnTo>
                  <a:pt x="250" y="445"/>
                </a:lnTo>
                <a:lnTo>
                  <a:pt x="329" y="409"/>
                </a:lnTo>
                <a:lnTo>
                  <a:pt x="415" y="374"/>
                </a:lnTo>
                <a:lnTo>
                  <a:pt x="501" y="338"/>
                </a:lnTo>
                <a:lnTo>
                  <a:pt x="587" y="303"/>
                </a:lnTo>
                <a:lnTo>
                  <a:pt x="666" y="273"/>
                </a:lnTo>
                <a:lnTo>
                  <a:pt x="751" y="243"/>
                </a:lnTo>
                <a:lnTo>
                  <a:pt x="837" y="213"/>
                </a:lnTo>
                <a:lnTo>
                  <a:pt x="923" y="190"/>
                </a:lnTo>
                <a:lnTo>
                  <a:pt x="1003" y="166"/>
                </a:lnTo>
                <a:lnTo>
                  <a:pt x="1089" y="142"/>
                </a:lnTo>
                <a:lnTo>
                  <a:pt x="1168" y="125"/>
                </a:lnTo>
                <a:lnTo>
                  <a:pt x="1259" y="101"/>
                </a:lnTo>
                <a:lnTo>
                  <a:pt x="1339" y="83"/>
                </a:lnTo>
                <a:lnTo>
                  <a:pt x="1425" y="71"/>
                </a:lnTo>
                <a:lnTo>
                  <a:pt x="1504" y="54"/>
                </a:lnTo>
                <a:lnTo>
                  <a:pt x="1589" y="41"/>
                </a:lnTo>
                <a:lnTo>
                  <a:pt x="1675" y="30"/>
                </a:lnTo>
                <a:lnTo>
                  <a:pt x="1761" y="24"/>
                </a:lnTo>
                <a:lnTo>
                  <a:pt x="1840" y="18"/>
                </a:lnTo>
                <a:lnTo>
                  <a:pt x="1926" y="6"/>
                </a:lnTo>
                <a:lnTo>
                  <a:pt x="2011" y="6"/>
                </a:lnTo>
                <a:lnTo>
                  <a:pt x="2090" y="0"/>
                </a:lnTo>
                <a:lnTo>
                  <a:pt x="2348" y="0"/>
                </a:lnTo>
                <a:lnTo>
                  <a:pt x="2427" y="6"/>
                </a:lnTo>
                <a:lnTo>
                  <a:pt x="2512" y="6"/>
                </a:lnTo>
                <a:lnTo>
                  <a:pt x="2598" y="12"/>
                </a:lnTo>
                <a:lnTo>
                  <a:pt x="2684" y="18"/>
                </a:lnTo>
                <a:lnTo>
                  <a:pt x="2764" y="24"/>
                </a:lnTo>
                <a:lnTo>
                  <a:pt x="2850" y="35"/>
                </a:lnTo>
                <a:lnTo>
                  <a:pt x="2928" y="41"/>
                </a:lnTo>
                <a:lnTo>
                  <a:pt x="3020" y="54"/>
                </a:lnTo>
                <a:lnTo>
                  <a:pt x="3100" y="66"/>
                </a:lnTo>
                <a:lnTo>
                  <a:pt x="3186" y="77"/>
                </a:lnTo>
                <a:lnTo>
                  <a:pt x="3265" y="89"/>
                </a:lnTo>
                <a:lnTo>
                  <a:pt x="3350" y="101"/>
                </a:lnTo>
                <a:lnTo>
                  <a:pt x="3436" y="113"/>
                </a:lnTo>
                <a:lnTo>
                  <a:pt x="3522" y="125"/>
                </a:lnTo>
                <a:lnTo>
                  <a:pt x="3601" y="142"/>
                </a:lnTo>
                <a:lnTo>
                  <a:pt x="3687" y="154"/>
                </a:lnTo>
                <a:lnTo>
                  <a:pt x="3772" y="171"/>
                </a:lnTo>
                <a:lnTo>
                  <a:pt x="3858" y="184"/>
                </a:lnTo>
                <a:lnTo>
                  <a:pt x="3937" y="202"/>
                </a:lnTo>
                <a:lnTo>
                  <a:pt x="4023" y="219"/>
                </a:lnTo>
                <a:lnTo>
                  <a:pt x="4109" y="231"/>
                </a:lnTo>
                <a:lnTo>
                  <a:pt x="4188" y="249"/>
                </a:lnTo>
                <a:lnTo>
                  <a:pt x="4273" y="267"/>
                </a:lnTo>
                <a:lnTo>
                  <a:pt x="4359" y="284"/>
                </a:lnTo>
                <a:lnTo>
                  <a:pt x="4445" y="297"/>
                </a:lnTo>
                <a:lnTo>
                  <a:pt x="4525" y="314"/>
                </a:lnTo>
                <a:lnTo>
                  <a:pt x="4609" y="326"/>
                </a:lnTo>
                <a:lnTo>
                  <a:pt x="4689" y="343"/>
                </a:lnTo>
                <a:lnTo>
                  <a:pt x="4781" y="362"/>
                </a:lnTo>
                <a:lnTo>
                  <a:pt x="4861" y="379"/>
                </a:lnTo>
                <a:lnTo>
                  <a:pt x="4947" y="391"/>
                </a:lnTo>
                <a:lnTo>
                  <a:pt x="5026" y="409"/>
                </a:lnTo>
                <a:lnTo>
                  <a:pt x="5111" y="427"/>
                </a:lnTo>
                <a:lnTo>
                  <a:pt x="5197" y="439"/>
                </a:lnTo>
                <a:lnTo>
                  <a:pt x="5283" y="450"/>
                </a:lnTo>
                <a:lnTo>
                  <a:pt x="5362" y="468"/>
                </a:lnTo>
                <a:lnTo>
                  <a:pt x="5448" y="480"/>
                </a:lnTo>
                <a:lnTo>
                  <a:pt x="5533" y="498"/>
                </a:lnTo>
                <a:lnTo>
                  <a:pt x="5619" y="504"/>
                </a:lnTo>
                <a:lnTo>
                  <a:pt x="5698" y="521"/>
                </a:lnTo>
                <a:lnTo>
                  <a:pt x="5784" y="533"/>
                </a:lnTo>
                <a:lnTo>
                  <a:pt x="5870" y="546"/>
                </a:lnTo>
                <a:lnTo>
                  <a:pt x="5948" y="557"/>
                </a:lnTo>
                <a:lnTo>
                  <a:pt x="6034" y="569"/>
                </a:lnTo>
                <a:lnTo>
                  <a:pt x="6120" y="581"/>
                </a:lnTo>
                <a:lnTo>
                  <a:pt x="6206" y="592"/>
                </a:lnTo>
                <a:lnTo>
                  <a:pt x="6213" y="59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292"/>
          <p:cNvSpPr>
            <a:spLocks noChangeArrowheads="1"/>
          </p:cNvSpPr>
          <p:nvPr/>
        </p:nvSpPr>
        <p:spPr bwMode="auto">
          <a:xfrm>
            <a:off x="5864861" y="4799556"/>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10</a:t>
            </a:r>
            <a:endParaRPr lang="en-US" sz="1000" dirty="0">
              <a:solidFill>
                <a:srgbClr val="000000"/>
              </a:solidFill>
              <a:latin typeface="Times New Roman" pitchFamily="18" charset="0"/>
            </a:endParaRPr>
          </a:p>
        </p:txBody>
      </p:sp>
      <p:sp>
        <p:nvSpPr>
          <p:cNvPr id="195" name="Rectangle 299"/>
          <p:cNvSpPr>
            <a:spLocks noChangeArrowheads="1"/>
          </p:cNvSpPr>
          <p:nvPr/>
        </p:nvSpPr>
        <p:spPr bwMode="auto">
          <a:xfrm>
            <a:off x="6579667" y="4799556"/>
            <a:ext cx="119341" cy="14304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20</a:t>
            </a:r>
            <a:endParaRPr lang="en-US" sz="1000">
              <a:solidFill>
                <a:srgbClr val="000000"/>
              </a:solidFill>
              <a:latin typeface="Times New Roman" pitchFamily="18" charset="0"/>
            </a:endParaRPr>
          </a:p>
        </p:txBody>
      </p:sp>
      <p:sp>
        <p:nvSpPr>
          <p:cNvPr id="196" name="Rectangle 306"/>
          <p:cNvSpPr>
            <a:spLocks noChangeArrowheads="1"/>
          </p:cNvSpPr>
          <p:nvPr/>
        </p:nvSpPr>
        <p:spPr bwMode="auto">
          <a:xfrm>
            <a:off x="7285771" y="4799556"/>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30</a:t>
            </a:r>
            <a:endParaRPr lang="en-US" sz="1000" dirty="0">
              <a:solidFill>
                <a:srgbClr val="000000"/>
              </a:solidFill>
              <a:latin typeface="Times New Roman" pitchFamily="18" charset="0"/>
            </a:endParaRPr>
          </a:p>
        </p:txBody>
      </p:sp>
      <p:sp>
        <p:nvSpPr>
          <p:cNvPr id="197" name="Rectangle 313"/>
          <p:cNvSpPr>
            <a:spLocks noChangeArrowheads="1"/>
          </p:cNvSpPr>
          <p:nvPr/>
        </p:nvSpPr>
        <p:spPr bwMode="auto">
          <a:xfrm>
            <a:off x="7999334" y="4799556"/>
            <a:ext cx="119341" cy="14304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New Roman" pitchFamily="18" charset="0"/>
              </a:rPr>
              <a:t>40</a:t>
            </a:r>
            <a:endParaRPr lang="en-US" sz="1000" dirty="0">
              <a:solidFill>
                <a:srgbClr val="000000"/>
              </a:solidFill>
              <a:latin typeface="Times New Roman" pitchFamily="18" charset="0"/>
            </a:endParaRPr>
          </a:p>
        </p:txBody>
      </p:sp>
      <p:sp>
        <p:nvSpPr>
          <p:cNvPr id="183" name="TextBox 182"/>
          <p:cNvSpPr txBox="1"/>
          <p:nvPr/>
        </p:nvSpPr>
        <p:spPr>
          <a:xfrm>
            <a:off x="6240464" y="5214775"/>
            <a:ext cx="29527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A.E. </a:t>
            </a:r>
            <a:r>
              <a:rPr lang="en-US" sz="1200" dirty="0" err="1">
                <a:latin typeface="Times New Roman" panose="02020603050405020304" pitchFamily="18" charset="0"/>
                <a:cs typeface="Times New Roman" panose="02020603050405020304" pitchFamily="18" charset="0"/>
              </a:rPr>
              <a:t>Meyerovitch</a:t>
            </a:r>
            <a:r>
              <a:rPr lang="en-US" sz="1200" dirty="0">
                <a:latin typeface="Times New Roman" panose="02020603050405020304" pitchFamily="18" charset="0"/>
                <a:cs typeface="Times New Roman" panose="02020603050405020304" pitchFamily="18" charset="0"/>
              </a:rPr>
              <a:t>, PRA 73, 063616 (2006)</a:t>
            </a:r>
          </a:p>
        </p:txBody>
      </p:sp>
    </p:spTree>
    <p:extLst>
      <p:ext uri="{BB962C8B-B14F-4D97-AF65-F5344CB8AC3E}">
        <p14:creationId xmlns:p14="http://schemas.microsoft.com/office/powerpoint/2010/main" val="3484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500"/>
                                        <p:tgtEl>
                                          <p:spTgt spid="246"/>
                                        </p:tgtEl>
                                      </p:cBhvr>
                                    </p:animEffect>
                                  </p:childTnLst>
                                </p:cTn>
                              </p:par>
                              <p:par>
                                <p:cTn id="11" presetID="10" presetClass="entr" presetSubtype="0" fill="hold"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500"/>
                                        <p:tgtEl>
                                          <p:spTgt spid="2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500"/>
                                        <p:tgtEl>
                                          <p:spTgt spid="1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500"/>
                                        <p:tgtEl>
                                          <p:spTgt spid="1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4"/>
                                        </p:tgtEl>
                                        <p:attrNameLst>
                                          <p:attrName>style.visibility</p:attrName>
                                        </p:attrNameLst>
                                      </p:cBhvr>
                                      <p:to>
                                        <p:strVal val="visible"/>
                                      </p:to>
                                    </p:set>
                                    <p:animEffect transition="in" filter="fade">
                                      <p:cBhvr>
                                        <p:cTn id="29"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7" grpId="0"/>
      <p:bldP spid="1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3|11.6|8.5|5.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5654</TotalTime>
  <Words>3094</Words>
  <Application>Microsoft Office PowerPoint</Application>
  <PresentationFormat>On-screen Show (4:3)</PresentationFormat>
  <Paragraphs>634</Paragraphs>
  <Slides>23</Slides>
  <Notes>3</Notes>
  <HiddenSlides>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1" baseType="lpstr">
      <vt:lpstr>Arial</vt:lpstr>
      <vt:lpstr>Calibri Light</vt:lpstr>
      <vt:lpstr>Cambria Math</vt:lpstr>
      <vt:lpstr>Times New Roman</vt:lpstr>
      <vt:lpstr>Calibri</vt:lpstr>
      <vt:lpstr>Office Theme</vt:lpstr>
      <vt:lpstr>Equation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Baessler, Stefan (sfb5d)</dc:creator>
  <cp:lastModifiedBy>Baessler, Stefan (sfb5d)</cp:lastModifiedBy>
  <cp:revision>184</cp:revision>
  <cp:lastPrinted>2020-10-28T04:43:06Z</cp:lastPrinted>
  <dcterms:created xsi:type="dcterms:W3CDTF">2018-10-30T14:37:08Z</dcterms:created>
  <dcterms:modified xsi:type="dcterms:W3CDTF">2024-04-10T16:07:02Z</dcterms:modified>
</cp:coreProperties>
</file>