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05B3CA-E218-4D0C-9E66-D4A7523E5F3B}">
  <a:tblStyle styleId="{C105B3CA-E218-4D0C-9E66-D4A7523E5F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882cd289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882cd289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882cd289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c882cd289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882cd289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882cd289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882cd289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882cd289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882cd289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c882cd289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882cd289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c882cd289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9e09462c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9e09462c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85a7c07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85a7c07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c882cd289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c882cd289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882cd289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882cd28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882cd289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882cd28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882cd289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882cd289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882cd289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882cd289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882cd289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c882cd289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882cd289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c882cd289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hyperlink" Target="http://drive.google.com/file/d/18zh-zAW0DjDJWQxfXc12ocILutYLiE9H/view" TargetMode="External"/><Relationship Id="rId7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29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73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/>
              <a:t>UCN and VCN source workshop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/>
              <a:t>Institute of nuclear physics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/>
              <a:t>Kazakhstan</a:t>
            </a:r>
            <a:endParaRPr sz="3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4800" y="1988800"/>
            <a:ext cx="8520600" cy="11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n2EDM experiment at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Paul Scherrer institute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(PSI) Switzerland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4774200"/>
            <a:ext cx="312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224800" y="3138700"/>
            <a:ext cx="8520600" cy="19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Lejuez Anthony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the nedm collaboration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LPC Caen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April 8 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399" y="2337500"/>
            <a:ext cx="1600925" cy="6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687" y="3550450"/>
            <a:ext cx="1679974" cy="8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800" y="2104849"/>
            <a:ext cx="1679974" cy="80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1400" y="3285300"/>
            <a:ext cx="1748300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UCN detector </a:t>
            </a:r>
            <a:r>
              <a:rPr lang="fr"/>
              <a:t>(GADGET)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5805475" y="2618650"/>
            <a:ext cx="301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625" y="0"/>
            <a:ext cx="3384169" cy="24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062" y="2474148"/>
            <a:ext cx="3969025" cy="205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26400" y="1508100"/>
            <a:ext cx="4854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Step 1		</a:t>
            </a:r>
            <a:r>
              <a:rPr lang="fr" sz="1800">
                <a:solidFill>
                  <a:srgbClr val="005DFF"/>
                </a:solidFill>
              </a:rPr>
              <a:t>n</a:t>
            </a:r>
            <a:r>
              <a:rPr lang="fr" sz="1800">
                <a:solidFill>
                  <a:schemeClr val="dk2"/>
                </a:solidFill>
              </a:rPr>
              <a:t> + </a:t>
            </a:r>
            <a:r>
              <a:rPr baseline="30000" lang="fr" sz="1800">
                <a:solidFill>
                  <a:schemeClr val="accent4"/>
                </a:solidFill>
              </a:rPr>
              <a:t>3</a:t>
            </a:r>
            <a:r>
              <a:rPr lang="fr" sz="1800">
                <a:solidFill>
                  <a:schemeClr val="accent4"/>
                </a:solidFill>
              </a:rPr>
              <a:t>He</a:t>
            </a:r>
            <a:r>
              <a:rPr lang="fr" sz="1800">
                <a:solidFill>
                  <a:schemeClr val="dk2"/>
                </a:solidFill>
              </a:rPr>
              <a:t> → </a:t>
            </a:r>
            <a:r>
              <a:rPr baseline="30000" lang="fr" sz="1800">
                <a:solidFill>
                  <a:srgbClr val="FF0000"/>
                </a:solidFill>
              </a:rPr>
              <a:t>1</a:t>
            </a:r>
            <a:r>
              <a:rPr lang="fr" sz="1800">
                <a:solidFill>
                  <a:srgbClr val="FF0000"/>
                </a:solidFill>
              </a:rPr>
              <a:t>H + </a:t>
            </a:r>
            <a:r>
              <a:rPr baseline="30000" lang="fr" sz="1800">
                <a:solidFill>
                  <a:srgbClr val="FF0000"/>
                </a:solidFill>
              </a:rPr>
              <a:t>3</a:t>
            </a:r>
            <a:r>
              <a:rPr lang="fr" sz="1800">
                <a:solidFill>
                  <a:srgbClr val="FF0000"/>
                </a:solidFill>
              </a:rPr>
              <a:t>H </a:t>
            </a:r>
            <a:r>
              <a:rPr lang="fr" sz="1800">
                <a:solidFill>
                  <a:schemeClr val="dk2"/>
                </a:solidFill>
              </a:rPr>
              <a:t>(Q=764 keV 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Step 2 		</a:t>
            </a:r>
            <a:r>
              <a:rPr baseline="30000" lang="fr" sz="1800">
                <a:solidFill>
                  <a:srgbClr val="FF0000"/>
                </a:solidFill>
              </a:rPr>
              <a:t>1</a:t>
            </a:r>
            <a:r>
              <a:rPr lang="fr" sz="1800">
                <a:solidFill>
                  <a:srgbClr val="FF0000"/>
                </a:solidFill>
              </a:rPr>
              <a:t>H </a:t>
            </a:r>
            <a:r>
              <a:rPr lang="fr" sz="1800">
                <a:solidFill>
                  <a:schemeClr val="dk2"/>
                </a:solidFill>
              </a:rPr>
              <a:t>+</a:t>
            </a:r>
            <a:r>
              <a:rPr lang="fr" sz="1800">
                <a:solidFill>
                  <a:srgbClr val="408E07"/>
                </a:solidFill>
              </a:rPr>
              <a:t>CF</a:t>
            </a:r>
            <a:r>
              <a:rPr baseline="-25000" lang="fr" sz="1800">
                <a:solidFill>
                  <a:srgbClr val="408E07"/>
                </a:solidFill>
              </a:rPr>
              <a:t>4</a:t>
            </a:r>
            <a:r>
              <a:rPr lang="fr" sz="1800">
                <a:solidFill>
                  <a:schemeClr val="dk2"/>
                </a:solidFill>
              </a:rPr>
              <a:t>→ </a:t>
            </a:r>
            <a:r>
              <a:rPr lang="fr" sz="1800">
                <a:solidFill>
                  <a:srgbClr val="00FF00"/>
                </a:solidFill>
              </a:rPr>
              <a:t>CF</a:t>
            </a:r>
            <a:r>
              <a:rPr baseline="-25000" lang="fr" sz="1800">
                <a:solidFill>
                  <a:srgbClr val="00FF00"/>
                </a:solidFill>
              </a:rPr>
              <a:t>4</a:t>
            </a:r>
            <a:r>
              <a:rPr lang="fr" sz="1800">
                <a:solidFill>
                  <a:srgbClr val="00FF00"/>
                </a:solidFill>
              </a:rPr>
              <a:t>*</a:t>
            </a:r>
            <a:endParaRPr sz="1800">
              <a:solidFill>
                <a:srgbClr val="00FF00"/>
              </a:solidFill>
            </a:endParaRPr>
          </a:p>
          <a:p>
            <a:pPr indent="457200" lvl="0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aseline="30000" lang="fr" sz="1800">
                <a:solidFill>
                  <a:srgbClr val="FF0000"/>
                </a:solidFill>
              </a:rPr>
              <a:t>3</a:t>
            </a:r>
            <a:r>
              <a:rPr lang="fr" sz="1800">
                <a:solidFill>
                  <a:srgbClr val="FF0000"/>
                </a:solidFill>
              </a:rPr>
              <a:t>H </a:t>
            </a:r>
            <a:r>
              <a:rPr lang="fr" sz="1800">
                <a:solidFill>
                  <a:schemeClr val="dk2"/>
                </a:solidFill>
              </a:rPr>
              <a:t>+</a:t>
            </a:r>
            <a:r>
              <a:rPr lang="fr" sz="1800">
                <a:solidFill>
                  <a:srgbClr val="408E07"/>
                </a:solidFill>
              </a:rPr>
              <a:t>CF</a:t>
            </a:r>
            <a:r>
              <a:rPr baseline="-25000" lang="fr" sz="1800">
                <a:solidFill>
                  <a:srgbClr val="408E07"/>
                </a:solidFill>
              </a:rPr>
              <a:t>4</a:t>
            </a:r>
            <a:r>
              <a:rPr lang="fr" sz="1800">
                <a:solidFill>
                  <a:schemeClr val="dk2"/>
                </a:solidFill>
              </a:rPr>
              <a:t>→ </a:t>
            </a:r>
            <a:r>
              <a:rPr lang="fr" sz="1800">
                <a:solidFill>
                  <a:srgbClr val="00FF00"/>
                </a:solidFill>
              </a:rPr>
              <a:t>CF</a:t>
            </a:r>
            <a:r>
              <a:rPr baseline="-25000" lang="fr" sz="1800">
                <a:solidFill>
                  <a:srgbClr val="00FF00"/>
                </a:solidFill>
              </a:rPr>
              <a:t>4</a:t>
            </a:r>
            <a:r>
              <a:rPr lang="fr" sz="1800">
                <a:solidFill>
                  <a:srgbClr val="00FF00"/>
                </a:solidFill>
              </a:rPr>
              <a:t>*</a:t>
            </a:r>
            <a:endParaRPr sz="18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Step 3 		</a:t>
            </a:r>
            <a:r>
              <a:rPr lang="fr" sz="1800">
                <a:solidFill>
                  <a:srgbClr val="00FF00"/>
                </a:solidFill>
              </a:rPr>
              <a:t>CF</a:t>
            </a:r>
            <a:r>
              <a:rPr baseline="-25000" lang="fr" sz="1800">
                <a:solidFill>
                  <a:srgbClr val="00FF00"/>
                </a:solidFill>
              </a:rPr>
              <a:t>4</a:t>
            </a:r>
            <a:r>
              <a:rPr lang="fr" sz="1800">
                <a:solidFill>
                  <a:srgbClr val="00FF00"/>
                </a:solidFill>
              </a:rPr>
              <a:t>*</a:t>
            </a:r>
            <a:r>
              <a:rPr lang="fr" sz="1800">
                <a:solidFill>
                  <a:schemeClr val="dk2"/>
                </a:solidFill>
              </a:rPr>
              <a:t> →</a:t>
            </a:r>
            <a:r>
              <a:rPr lang="fr" sz="1800">
                <a:solidFill>
                  <a:srgbClr val="408E07"/>
                </a:solidFill>
              </a:rPr>
              <a:t> CF</a:t>
            </a:r>
            <a:r>
              <a:rPr baseline="-25000" lang="fr" sz="1800">
                <a:solidFill>
                  <a:srgbClr val="408E07"/>
                </a:solidFill>
              </a:rPr>
              <a:t>4</a:t>
            </a:r>
            <a:r>
              <a:rPr lang="fr" sz="1800">
                <a:solidFill>
                  <a:srgbClr val="408E07"/>
                </a:solidFill>
              </a:rPr>
              <a:t> </a:t>
            </a:r>
            <a:r>
              <a:rPr lang="fr" sz="1800">
                <a:solidFill>
                  <a:schemeClr val="dk2"/>
                </a:solidFill>
              </a:rPr>
              <a:t>+ </a:t>
            </a:r>
            <a:r>
              <a:rPr lang="fr" sz="1800">
                <a:solidFill>
                  <a:srgbClr val="FF00FF"/>
                </a:solidFill>
              </a:rPr>
              <a:t>photon (UV )</a:t>
            </a:r>
            <a:endParaRPr sz="180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Step 4 		Collection of photons by 3 PMT’s 			in coincidence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1800">
                <a:solidFill>
                  <a:srgbClr val="FFFFFF"/>
                </a:solidFill>
              </a:rPr>
              <a:t>Step 6 		Signal analysis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7730975" y="1335275"/>
            <a:ext cx="1483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25 mbar </a:t>
            </a:r>
            <a:r>
              <a:rPr baseline="30000" lang="fr">
                <a:solidFill>
                  <a:schemeClr val="accent4"/>
                </a:solidFill>
              </a:rPr>
              <a:t>3</a:t>
            </a:r>
            <a:r>
              <a:rPr lang="fr">
                <a:solidFill>
                  <a:schemeClr val="accent4"/>
                </a:solidFill>
              </a:rPr>
              <a:t>He</a:t>
            </a:r>
            <a:endParaRPr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1015 mbar </a:t>
            </a:r>
            <a:r>
              <a:rPr lang="fr">
                <a:solidFill>
                  <a:srgbClr val="408E07"/>
                </a:solidFill>
              </a:rPr>
              <a:t>CF</a:t>
            </a:r>
            <a:r>
              <a:rPr baseline="-25000" lang="fr">
                <a:solidFill>
                  <a:srgbClr val="408E07"/>
                </a:solidFill>
              </a:rPr>
              <a:t>4</a:t>
            </a:r>
            <a:r>
              <a:rPr lang="fr">
                <a:solidFill>
                  <a:schemeClr val="dk2"/>
                </a:solidFill>
              </a:rPr>
              <a:t> </a:t>
            </a:r>
            <a:r>
              <a:rPr lang="fr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FASTER											DMI</a:t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19021" t="0"/>
          <a:stretch/>
        </p:blipFill>
        <p:spPr>
          <a:xfrm>
            <a:off x="3634825" y="1618775"/>
            <a:ext cx="5386324" cy="31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3957000" y="942075"/>
            <a:ext cx="48753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All data types are stored and plottable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datas are available in live!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3634825" y="4670050"/>
            <a:ext cx="51354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Number of neutrons as a function of time (date)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311700" y="2657950"/>
            <a:ext cx="3140400" cy="22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Detector signal acquisition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➢"/>
            </a:pPr>
            <a:r>
              <a:rPr lang="fr" sz="1800">
                <a:solidFill>
                  <a:schemeClr val="dk2"/>
                </a:solidFill>
              </a:rPr>
              <a:t>Detect more than 10⁶ events per </a:t>
            </a:r>
            <a:r>
              <a:rPr lang="fr" sz="1800">
                <a:solidFill>
                  <a:schemeClr val="dk2"/>
                </a:solidFill>
              </a:rPr>
              <a:t>seconde</a:t>
            </a:r>
            <a:r>
              <a:rPr lang="f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➢"/>
            </a:pPr>
            <a:r>
              <a:rPr lang="fr" sz="1800">
                <a:solidFill>
                  <a:schemeClr val="dk2"/>
                </a:solidFill>
              </a:rPr>
              <a:t>2ns time resolution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➢"/>
            </a:pPr>
            <a:r>
              <a:rPr lang="fr" sz="1800">
                <a:solidFill>
                  <a:schemeClr val="dk2"/>
                </a:solidFill>
              </a:rPr>
              <a:t>Give the information of charge, amplitude of pulses …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5383275" y="541425"/>
            <a:ext cx="19569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 b="8561" l="9744" r="5221" t="21664"/>
          <a:stretch/>
        </p:blipFill>
        <p:spPr>
          <a:xfrm>
            <a:off x="595175" y="935025"/>
            <a:ext cx="2035968" cy="167072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3802675" y="2132675"/>
            <a:ext cx="7902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Filling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4741700" y="1892950"/>
            <a:ext cx="1302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Storage/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emptying guides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6167475" y="2099075"/>
            <a:ext cx="2721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Chambers emptying/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neutrons counting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88" name="Google Shape;188;p23"/>
          <p:cNvCxnSpPr/>
          <p:nvPr/>
        </p:nvCxnSpPr>
        <p:spPr>
          <a:xfrm>
            <a:off x="3834075" y="2846450"/>
            <a:ext cx="68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89" name="Google Shape;189;p23"/>
          <p:cNvCxnSpPr/>
          <p:nvPr/>
        </p:nvCxnSpPr>
        <p:spPr>
          <a:xfrm>
            <a:off x="4519875" y="2846450"/>
            <a:ext cx="129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90" name="Google Shape;190;p23"/>
          <p:cNvCxnSpPr/>
          <p:nvPr/>
        </p:nvCxnSpPr>
        <p:spPr>
          <a:xfrm>
            <a:off x="5815275" y="2846450"/>
            <a:ext cx="32043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311700" y="10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Field homogeneity					Mapping </a:t>
            </a:r>
            <a:r>
              <a:rPr lang="fr"/>
              <a:t>campaign</a:t>
            </a:r>
            <a:r>
              <a:rPr lang="fr"/>
              <a:t> (2022)</a:t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179625" y="677100"/>
            <a:ext cx="4465500" cy="43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Requirements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Field uniformity in chambers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σ(Bz) &lt; 170 pT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Top-Bottom gradient: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-0.6pTcm-1&lt;G1,0&lt;0.6pTcm-1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Reproducibility of order 5 gradient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σ(G5)&lt;20 fT.cm-1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fr"/>
              <a:t>Measurements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Fi</a:t>
            </a:r>
            <a:r>
              <a:rPr lang="fr"/>
              <a:t>eld uniformity in chambers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σ(Bz) = 49 pT  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Top-Bottom gradient: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G1,0= (0.35±0.25) pT.cm-1 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Reproducibility of order 5 gradient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r"/>
              <a:t>σ(G5) = (3.5±4.3) fT.cm-1 ✅</a:t>
            </a:r>
            <a:endParaRPr/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200" y="1058350"/>
            <a:ext cx="4175865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Neutron detection: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Pulse Shape Analysis: A= f(Q/A)</a:t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b="0" l="48995" r="0" t="52455"/>
          <a:stretch/>
        </p:blipFill>
        <p:spPr>
          <a:xfrm>
            <a:off x="-154575" y="1690850"/>
            <a:ext cx="5355449" cy="2608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/>
          <p:nvPr/>
        </p:nvSpPr>
        <p:spPr>
          <a:xfrm>
            <a:off x="3068225" y="1264075"/>
            <a:ext cx="154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</a:rPr>
              <a:t>UCN spot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147625" y="4108675"/>
            <a:ext cx="15489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Gamma ray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674350" y="1298126"/>
            <a:ext cx="1548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08E07"/>
                </a:solidFill>
              </a:rPr>
              <a:t>Cherenkov</a:t>
            </a:r>
            <a:endParaRPr sz="1800">
              <a:solidFill>
                <a:srgbClr val="408E07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3968950" y="4166425"/>
            <a:ext cx="15489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FF"/>
                </a:solidFill>
              </a:rPr>
              <a:t>Edge Event</a:t>
            </a:r>
            <a:endParaRPr sz="1800">
              <a:solidFill>
                <a:srgbClr val="FF00FF"/>
              </a:solidFill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896650" y="3638875"/>
            <a:ext cx="1644600" cy="282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2871300" y="2286975"/>
            <a:ext cx="1181700" cy="1458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5690275" y="755775"/>
            <a:ext cx="34134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➢"/>
            </a:pPr>
            <a:r>
              <a:rPr lang="fr" sz="1800">
                <a:solidFill>
                  <a:srgbClr val="FF0000"/>
                </a:solidFill>
              </a:rPr>
              <a:t>UCN</a:t>
            </a:r>
            <a:r>
              <a:rPr lang="f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</a:rPr>
              <a:t>Full energy deposition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</a:rPr>
              <a:t>90% of all events</a:t>
            </a:r>
            <a:endParaRPr sz="1800">
              <a:solidFill>
                <a:srgbClr val="FF00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 sz="1800"/>
              <a:t>Gamma ray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</a:rPr>
              <a:t>Background due to cosmic particles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Char char="➢"/>
            </a:pPr>
            <a:r>
              <a:rPr lang="fr" sz="1800">
                <a:solidFill>
                  <a:srgbClr val="FF00FF"/>
                </a:solidFill>
              </a:rPr>
              <a:t>Edge Event</a:t>
            </a:r>
            <a:endParaRPr sz="1800">
              <a:solidFill>
                <a:srgbClr val="FF00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</a:rPr>
              <a:t>Protons or tritons stopped in the wall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08E07"/>
              </a:buClr>
              <a:buSzPts val="1800"/>
              <a:buChar char="➢"/>
            </a:pPr>
            <a:r>
              <a:rPr lang="fr" sz="1800">
                <a:solidFill>
                  <a:srgbClr val="408E07"/>
                </a:solidFill>
              </a:rPr>
              <a:t>Cherenkov</a:t>
            </a:r>
            <a:endParaRPr sz="1800">
              <a:solidFill>
                <a:srgbClr val="408E07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fr" sz="1800">
                <a:solidFill>
                  <a:schemeClr val="dk2"/>
                </a:solidFill>
              </a:rPr>
              <a:t>Occurs in the PMT glass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1993075" y="1882475"/>
            <a:ext cx="675900" cy="1708500"/>
          </a:xfrm>
          <a:prstGeom prst="rect">
            <a:avLst/>
          </a:prstGeom>
          <a:noFill/>
          <a:ln cap="flat" cmpd="sng" w="19050">
            <a:solidFill>
              <a:srgbClr val="408E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2339050" y="3415350"/>
            <a:ext cx="958200" cy="505500"/>
          </a:xfrm>
          <a:prstGeom prst="ellipse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311700" y="20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Spin analysis Performances</a:t>
            </a:r>
            <a:endParaRPr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aphicFrame>
        <p:nvGraphicFramePr>
          <p:cNvPr id="221" name="Google Shape;221;p26"/>
          <p:cNvGraphicFramePr/>
          <p:nvPr/>
        </p:nvGraphicFramePr>
        <p:xfrm>
          <a:off x="243475" y="85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{C105B3CA-E218-4D0C-9E66-D4A7523E5F3B}</a:tableStyleId>
              </a:tblPr>
              <a:tblGrid>
                <a:gridCol w="1600375"/>
                <a:gridCol w="887950"/>
                <a:gridCol w="966100"/>
                <a:gridCol w="976775"/>
                <a:gridCol w="964300"/>
              </a:tblGrid>
              <a:tr h="42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Bottom 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Top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</a:tr>
              <a:tr h="42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Detector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  <a:highlight>
                            <a:srgbClr val="FF0000"/>
                          </a:highlight>
                        </a:rPr>
                        <a:t>Red</a:t>
                      </a:r>
                      <a:endParaRPr>
                        <a:solidFill>
                          <a:schemeClr val="lt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lt1"/>
                          </a:solidFill>
                          <a:highlight>
                            <a:srgbClr val="0000FF"/>
                          </a:highlight>
                        </a:rPr>
                        <a:t>Blue</a:t>
                      </a:r>
                      <a:endParaRPr>
                        <a:solidFill>
                          <a:schemeClr val="lt1"/>
                        </a:solidFill>
                        <a:highlight>
                          <a:srgbClr val="0000FF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highlight>
                            <a:srgbClr val="FFFF00"/>
                          </a:highlight>
                        </a:rPr>
                        <a:t>Yellow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White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3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fr" sz="1200">
                          <a:solidFill>
                            <a:schemeClr val="dk1"/>
                          </a:solidFill>
                        </a:rPr>
                        <a:t>requency(kHz)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80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70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90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90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42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</a:rPr>
                        <a:t>Analyzing power (%)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91.5±0.15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92.3 </a:t>
                      </a:r>
                      <a:r>
                        <a:rPr lang="fr" sz="1200">
                          <a:solidFill>
                            <a:schemeClr val="dk1"/>
                          </a:solidFill>
                        </a:rPr>
                        <a:t>±0.15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90.8</a:t>
                      </a:r>
                      <a:r>
                        <a:rPr lang="fr" sz="1200">
                          <a:solidFill>
                            <a:schemeClr val="dk1"/>
                          </a:solidFill>
                        </a:rPr>
                        <a:t>±0.15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/>
                        <a:t>89.9</a:t>
                      </a:r>
                      <a:r>
                        <a:rPr lang="fr" sz="1200">
                          <a:solidFill>
                            <a:schemeClr val="dk1"/>
                          </a:solidFill>
                        </a:rPr>
                        <a:t>±0.15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0" l="0" r="0" t="7252"/>
          <a:stretch/>
        </p:blipFill>
        <p:spPr>
          <a:xfrm>
            <a:off x="5470350" y="2758475"/>
            <a:ext cx="3361850" cy="22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311688" y="3544400"/>
            <a:ext cx="35394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Allow us to obtain our first Ramsey curve! (12/2023)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4" name="Google Shape;224;p26"/>
          <p:cNvSpPr txBox="1"/>
          <p:nvPr/>
        </p:nvSpPr>
        <p:spPr>
          <a:xfrm>
            <a:off x="3565700" y="2985638"/>
            <a:ext cx="17244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600">
                <a:solidFill>
                  <a:srgbClr val="FF0000"/>
                </a:solidFill>
              </a:rPr>
              <a:t>⇨</a:t>
            </a:r>
            <a:endParaRPr sz="9600">
              <a:solidFill>
                <a:srgbClr val="FF0000"/>
              </a:solidFill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6067650" y="128625"/>
            <a:ext cx="284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Asymmetry is defined as: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227250" y="2611750"/>
            <a:ext cx="539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We are able to measure the neutron polarisation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7" name="Google Shape;227;p26" title="[89,89,89,&quot;https://www.codecogs.com/eqnedit.php?latex=A%3D%5Cdfrac%7BN_%7BON%7D-N_%7BOFF%7D%7D%7BN_%7BON%7D%2BN_%7BOFF%7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325" y="641425"/>
            <a:ext cx="1724400" cy="465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 title="[89,89,89,&quot;https://www.codecogs.com/eqnedit.php?latex=A%5Capprox%5Cdfrac%7BN_%7B%5Cuparrow%7D-N_%7B%5Cdownarrow%7D%7D%7BN_%7B%5Cuparrow%7D%2BN_%7B%5Cdownarrow%7D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5075" y="1282200"/>
            <a:ext cx="1780100" cy="72185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Current Status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311700" y="1617175"/>
            <a:ext cx="52629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n2EDM is in commissioning phase with UCN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Neutron optics / switch / shutters, DAQ / control, spin analysing, detectors, spin transport coils already operational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Next: high voltage, Cs and Hg magnetometry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fr"/>
              <a:t>Optimization still on going for the other components</a:t>
            </a:r>
            <a:endParaRPr/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36" name="Google Shape;2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600" y="1170125"/>
            <a:ext cx="2992530" cy="33406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7"/>
          <p:cNvCxnSpPr/>
          <p:nvPr/>
        </p:nvCxnSpPr>
        <p:spPr>
          <a:xfrm flipH="1">
            <a:off x="8094200" y="2623975"/>
            <a:ext cx="532200" cy="415200"/>
          </a:xfrm>
          <a:prstGeom prst="straightConnector1">
            <a:avLst/>
          </a:prstGeom>
          <a:noFill/>
          <a:ln cap="flat" cmpd="sng" w="9525">
            <a:solidFill>
              <a:srgbClr val="005D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27"/>
          <p:cNvSpPr txBox="1"/>
          <p:nvPr/>
        </p:nvSpPr>
        <p:spPr>
          <a:xfrm>
            <a:off x="8136725" y="2118350"/>
            <a:ext cx="1007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PSI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(2020)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493650" y="4199425"/>
            <a:ext cx="57375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2"/>
                </a:solidFill>
              </a:rPr>
              <a:t>Stay tuned!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700" y="2816594"/>
            <a:ext cx="1512300" cy="140893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6" name="Google Shape;2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700" y="553225"/>
            <a:ext cx="6090501" cy="279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1092500" y="3780175"/>
            <a:ext cx="6839700" cy="1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chemeClr val="dk2"/>
                </a:solidFill>
              </a:rPr>
              <a:t>Thank you for your attention!</a:t>
            </a:r>
            <a:endParaRPr b="1" sz="3000">
              <a:solidFill>
                <a:schemeClr val="dk2"/>
              </a:solidFill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2400" y="363675"/>
            <a:ext cx="1324950" cy="5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77" y="2460450"/>
            <a:ext cx="1458625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979" y="246100"/>
            <a:ext cx="1415421" cy="6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Motivation and goal of the n2EDM experiment: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237850" y="1126300"/>
            <a:ext cx="51588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Explain the matter-antimatter asymmetry in the universe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0000"/>
                </a:solidFill>
              </a:rPr>
              <a:t>Sakharov Condition:</a:t>
            </a:r>
            <a:endParaRPr b="1">
              <a:solidFill>
                <a:srgbClr val="990000"/>
              </a:solidFill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lang="fr"/>
              <a:t>Thermal equilibrium breaking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fr"/>
              <a:t>Baryon number violation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fr" u="sng"/>
              <a:t>CP</a:t>
            </a:r>
            <a:r>
              <a:rPr lang="fr"/>
              <a:t> violation ≡ </a:t>
            </a:r>
            <a:r>
              <a:rPr lang="fr" u="sng"/>
              <a:t>T </a:t>
            </a:r>
            <a:r>
              <a:rPr lang="fr"/>
              <a:t>violation via the </a:t>
            </a:r>
            <a:r>
              <a:rPr lang="fr" u="sng"/>
              <a:t>CPT theorem</a:t>
            </a:r>
            <a:endParaRPr u="sng"/>
          </a:p>
          <a:p>
            <a:pPr indent="-323532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○"/>
            </a:pPr>
            <a:r>
              <a:rPr lang="fr" sz="1616">
                <a:solidFill>
                  <a:srgbClr val="FF0000"/>
                </a:solidFill>
              </a:rPr>
              <a:t>N</a:t>
            </a:r>
            <a:r>
              <a:rPr lang="fr" sz="1616">
                <a:solidFill>
                  <a:srgbClr val="FF0000"/>
                </a:solidFill>
              </a:rPr>
              <a:t>eutron EDM involve CP violation</a:t>
            </a:r>
            <a:endParaRPr sz="1616">
              <a:solidFill>
                <a:srgbClr val="FF0000"/>
              </a:solidFill>
            </a:endParaRPr>
          </a:p>
          <a:p>
            <a:pPr indent="-3235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" sz="1616"/>
              <a:t>Standard model prediction (</a:t>
            </a:r>
            <a:r>
              <a:rPr b="1" lang="fr" sz="1800">
                <a:solidFill>
                  <a:srgbClr val="1155CC"/>
                </a:solidFill>
              </a:rPr>
              <a:t>≃</a:t>
            </a:r>
            <a:r>
              <a:rPr b="1" lang="fr" sz="1616">
                <a:solidFill>
                  <a:srgbClr val="1155CC"/>
                </a:solidFill>
              </a:rPr>
              <a:t>10</a:t>
            </a:r>
            <a:r>
              <a:rPr b="1" baseline="30000" lang="fr" sz="1616">
                <a:solidFill>
                  <a:srgbClr val="1155CC"/>
                </a:solidFill>
              </a:rPr>
              <a:t>-32</a:t>
            </a:r>
            <a:r>
              <a:rPr b="1" lang="fr" sz="1616">
                <a:solidFill>
                  <a:srgbClr val="1155CC"/>
                </a:solidFill>
              </a:rPr>
              <a:t>e.cm</a:t>
            </a:r>
            <a:r>
              <a:rPr lang="fr" sz="1616"/>
              <a:t>)</a:t>
            </a:r>
            <a:endParaRPr sz="161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90000"/>
                </a:solidFill>
              </a:rPr>
              <a:t>Goal:</a:t>
            </a:r>
            <a:r>
              <a:rPr b="1" lang="fr"/>
              <a:t> 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➢"/>
            </a:pPr>
            <a:r>
              <a:rPr lang="fr"/>
              <a:t>Set the nEDM value/limit at</a:t>
            </a:r>
            <a:r>
              <a:rPr lang="fr">
                <a:solidFill>
                  <a:srgbClr val="1155CC"/>
                </a:solidFill>
              </a:rPr>
              <a:t> </a:t>
            </a:r>
            <a:r>
              <a:rPr b="1" lang="fr">
                <a:solidFill>
                  <a:srgbClr val="1155CC"/>
                </a:solidFill>
              </a:rPr>
              <a:t>10</a:t>
            </a:r>
            <a:r>
              <a:rPr b="1" baseline="30000" lang="fr">
                <a:solidFill>
                  <a:srgbClr val="1155CC"/>
                </a:solidFill>
              </a:rPr>
              <a:t>-27 </a:t>
            </a:r>
            <a:r>
              <a:rPr b="1" lang="fr">
                <a:solidFill>
                  <a:srgbClr val="1155CC"/>
                </a:solidFill>
              </a:rPr>
              <a:t>e.cm</a:t>
            </a:r>
            <a:r>
              <a:rPr b="1" lang="fr"/>
              <a:t> </a:t>
            </a:r>
            <a:r>
              <a:rPr lang="fr"/>
              <a:t>level</a:t>
            </a:r>
            <a:endParaRPr/>
          </a:p>
          <a:p>
            <a:pPr indent="-3235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fr" sz="1616"/>
              <a:t>500 days of data </a:t>
            </a:r>
            <a:r>
              <a:rPr lang="fr" sz="1616"/>
              <a:t>taking</a:t>
            </a:r>
            <a:r>
              <a:rPr lang="fr" sz="1616"/>
              <a:t> </a:t>
            </a:r>
            <a:endParaRPr sz="1616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How to </a:t>
            </a:r>
            <a:r>
              <a:rPr lang="fr"/>
              <a:t>access</a:t>
            </a:r>
            <a:r>
              <a:rPr lang="fr"/>
              <a:t> to EDM ?</a:t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" y="1862726"/>
            <a:ext cx="4990675" cy="1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900" y="1248625"/>
            <a:ext cx="2466975" cy="514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5"/>
          <p:cNvCxnSpPr/>
          <p:nvPr/>
        </p:nvCxnSpPr>
        <p:spPr>
          <a:xfrm flipH="1">
            <a:off x="5060925" y="2596225"/>
            <a:ext cx="3000" cy="235200"/>
          </a:xfrm>
          <a:prstGeom prst="straightConnector1">
            <a:avLst/>
          </a:prstGeom>
          <a:noFill/>
          <a:ln cap="flat" cmpd="sng" w="9525">
            <a:solidFill>
              <a:srgbClr val="005DFF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79" name="Google Shape;79;p15"/>
          <p:cNvCxnSpPr/>
          <p:nvPr/>
        </p:nvCxnSpPr>
        <p:spPr>
          <a:xfrm>
            <a:off x="5213875" y="2136150"/>
            <a:ext cx="1500" cy="1180200"/>
          </a:xfrm>
          <a:prstGeom prst="straightConnector1">
            <a:avLst/>
          </a:prstGeom>
          <a:noFill/>
          <a:ln cap="flat" cmpd="sng" w="9525">
            <a:solidFill>
              <a:srgbClr val="96DC96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80" name="Google Shape;80;p15" title="[89,89,89,&quot;https://www.codecogs.com/eqnedit.php?latex=%20%5Ccolor%7Bgreen%7Dh%5Cnu_%7B%20%5Cparallel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8600" y="2243100"/>
            <a:ext cx="235619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 title="[89,89,89,&quot;https://www.codecogs.com/eqnedit.php?latex=%20%5Ccolor%7Bblue%7Dh_%7B%5Cnu%20%5Cnparallel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2075" y="2877850"/>
            <a:ext cx="235917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904875" y="2555350"/>
            <a:ext cx="2927400" cy="17247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dk2"/>
                </a:solidFill>
              </a:rPr>
              <a:t>Measure frequencies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dk2"/>
                </a:solidFill>
              </a:rPr>
              <a:t>Count neutrons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dk2"/>
                </a:solidFill>
              </a:rPr>
              <a:t>Get nEDM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83" name="Google Shape;83;p15" title="[0,0,0,&quot;https://www.codecogs.com/eqnedit.php?latex=d_%7Bn%7D%3D%5Cdfrac%7Bh(%5Ccolor%7Bblue%7D%5Cnu_%7B%5Cparallel%7D%5Ccolor%7Bblack%7D-%5Ccolor%7Bgreen%7D%5Cnu_%7B%5Cnparallel%7D%5Ccolor%7Bblack%7D)%7D%7B4E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9188" y="3827550"/>
            <a:ext cx="3260400" cy="10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title="[0,0,0,&quot;https://www.codecogs.com/eqnedit.php?latex=%5Cvec%7B%5Cmu%7D%20%3D%5Cmu%20%5Ccdot%20%5Cdfrac%7B%5Cvec%7BS%7D%7D%7BS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06577" y="1052375"/>
            <a:ext cx="1173225" cy="68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[0,0,0,&quot;https://www.codecogs.com/eqnedit.php?latex=%5Cvec%7Bd%7D%20%3Dd%20%5Ccdot%20%5Cdfrac%7B%5Cvec%7BS%7D%7D%7BS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65375" y="1042075"/>
            <a:ext cx="1173225" cy="7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31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 practice we count neutrons (N</a:t>
            </a:r>
            <a:r>
              <a:rPr baseline="-25000" lang="fr"/>
              <a:t>↑↓</a:t>
            </a:r>
            <a:r>
              <a:rPr lang="fr"/>
              <a:t>) and use the Ramsey oscillating field method!</a:t>
            </a:r>
            <a:endParaRPr/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16141" r="62275" t="0"/>
          <a:stretch/>
        </p:blipFill>
        <p:spPr>
          <a:xfrm>
            <a:off x="3092499" y="1235850"/>
            <a:ext cx="142222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927" y="1053600"/>
            <a:ext cx="4011575" cy="68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1325" y="1812325"/>
            <a:ext cx="4321175" cy="29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spin_flip_video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25" y="1812325"/>
            <a:ext cx="3041075" cy="2280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n2EDM overview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170125"/>
            <a:ext cx="7096125" cy="359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7"/>
          <p:cNvCxnSpPr/>
          <p:nvPr/>
        </p:nvCxnSpPr>
        <p:spPr>
          <a:xfrm>
            <a:off x="4204625" y="1490650"/>
            <a:ext cx="2288400" cy="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04" name="Google Shape;104;p17"/>
          <p:cNvSpPr txBox="1"/>
          <p:nvPr/>
        </p:nvSpPr>
        <p:spPr>
          <a:xfrm>
            <a:off x="4883700" y="1125725"/>
            <a:ext cx="17643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5 meters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60450" y="4684850"/>
            <a:ext cx="76281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highlight>
                  <a:srgbClr val="FFFFFF"/>
                </a:highlight>
              </a:rPr>
              <a:t>nEDM collaboration:</a:t>
            </a:r>
            <a:r>
              <a:rPr lang="fr">
                <a:solidFill>
                  <a:srgbClr val="222222"/>
                </a:solidFill>
                <a:highlight>
                  <a:srgbClr val="FFFFFF"/>
                </a:highlight>
              </a:rPr>
              <a:t>The design of the n2EDM experiment. </a:t>
            </a:r>
            <a:r>
              <a:rPr i="1" lang="fr">
                <a:solidFill>
                  <a:srgbClr val="222222"/>
                </a:solidFill>
                <a:highlight>
                  <a:srgbClr val="FFFFFF"/>
                </a:highlight>
              </a:rPr>
              <a:t>Eur. Phys. J. C</a:t>
            </a:r>
            <a:r>
              <a:rPr lang="fr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b="1" lang="fr">
                <a:solidFill>
                  <a:srgbClr val="222222"/>
                </a:solidFill>
                <a:highlight>
                  <a:srgbClr val="FFFFFF"/>
                </a:highlight>
              </a:rPr>
              <a:t>81</a:t>
            </a:r>
            <a:r>
              <a:rPr lang="fr">
                <a:solidFill>
                  <a:srgbClr val="222222"/>
                </a:solidFill>
                <a:highlight>
                  <a:srgbClr val="FFFFFF"/>
                </a:highlight>
              </a:rPr>
              <a:t>, 512 (2021)</a:t>
            </a:r>
            <a:r>
              <a:rPr lang="fr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Superconducting</a:t>
            </a:r>
            <a:r>
              <a:rPr lang="fr"/>
              <a:t> Magnet           UCN Switch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SCM 5T</a:t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19788" t="0"/>
          <a:stretch/>
        </p:blipFill>
        <p:spPr>
          <a:xfrm>
            <a:off x="115150" y="1454175"/>
            <a:ext cx="3949899" cy="3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000" y="1454175"/>
            <a:ext cx="4573154" cy="3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2002400" y="3223725"/>
            <a:ext cx="15933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</a:rPr>
              <a:t>polarizer</a:t>
            </a:r>
            <a:r>
              <a:rPr lang="fr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3264000" y="3248525"/>
            <a:ext cx="15600" cy="7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1926950" y="2793150"/>
            <a:ext cx="1451700" cy="541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UCN direction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1079550" y="4650500"/>
            <a:ext cx="2756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100% polarized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Magnetic Shielded Room             Active Magnetic Shield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MSR										AMS</a:t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5" y="1383025"/>
            <a:ext cx="30575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4">
            <a:alphaModFix/>
          </a:blip>
          <a:srcRect b="0" l="51983" r="0" t="0"/>
          <a:stretch/>
        </p:blipFill>
        <p:spPr>
          <a:xfrm>
            <a:off x="6493000" y="1840225"/>
            <a:ext cx="2562474" cy="306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4725825" y="587825"/>
            <a:ext cx="3746700" cy="79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 b="0" l="0" r="61092" t="0"/>
          <a:stretch/>
        </p:blipFill>
        <p:spPr>
          <a:xfrm>
            <a:off x="4523625" y="1618375"/>
            <a:ext cx="2076324" cy="306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68875" y="4497700"/>
            <a:ext cx="33684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Weight = 50T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Shielding factor = 100,000 at 0.01 Hz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Precession chambers</a:t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1175450"/>
            <a:ext cx="672465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7786850" y="1287475"/>
            <a:ext cx="129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</a:rPr>
              <a:t>(112)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137" name="Google Shape;137;p20"/>
          <p:cNvCxnSpPr>
            <a:stCxn id="135" idx="1"/>
          </p:cNvCxnSpPr>
          <p:nvPr/>
        </p:nvCxnSpPr>
        <p:spPr>
          <a:xfrm flipH="1" rot="10800000">
            <a:off x="1209675" y="2549263"/>
            <a:ext cx="900" cy="3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8" name="Google Shape;138;p20"/>
          <p:cNvCxnSpPr/>
          <p:nvPr/>
        </p:nvCxnSpPr>
        <p:spPr>
          <a:xfrm flipH="1">
            <a:off x="1209675" y="2854063"/>
            <a:ext cx="900" cy="32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39" name="Google Shape;139;p20"/>
          <p:cNvSpPr txBox="1"/>
          <p:nvPr/>
        </p:nvSpPr>
        <p:spPr>
          <a:xfrm>
            <a:off x="87700" y="2644800"/>
            <a:ext cx="129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2x12cm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 rot="10800000">
            <a:off x="2697100" y="4546850"/>
            <a:ext cx="21705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41" name="Google Shape;141;p20"/>
          <p:cNvSpPr txBox="1"/>
          <p:nvPr/>
        </p:nvSpPr>
        <p:spPr>
          <a:xfrm>
            <a:off x="2870650" y="4532875"/>
            <a:ext cx="203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80 cm diameter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1802125" y="1865000"/>
            <a:ext cx="952500" cy="2153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B0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</a:t>
            </a:r>
            <a:r>
              <a:rPr b="1" lang="fr" sz="1200"/>
              <a:t>𝜇</a:t>
            </a:r>
            <a:r>
              <a:rPr b="1" lang="fr" sz="1200"/>
              <a:t>T</a:t>
            </a:r>
            <a:endParaRPr b="1" sz="1200"/>
          </a:p>
        </p:txBody>
      </p:sp>
      <p:sp>
        <p:nvSpPr>
          <p:cNvPr id="143" name="Google Shape;143;p20"/>
          <p:cNvSpPr txBox="1"/>
          <p:nvPr/>
        </p:nvSpPr>
        <p:spPr>
          <a:xfrm>
            <a:off x="3039050" y="2515675"/>
            <a:ext cx="62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accent4"/>
                </a:solidFill>
              </a:rPr>
              <a:t>E//</a:t>
            </a:r>
            <a:endParaRPr b="1" sz="1800">
              <a:solidFill>
                <a:schemeClr val="accent4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039050" y="3049075"/>
            <a:ext cx="62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5DFF"/>
                </a:solidFill>
              </a:rPr>
              <a:t>E∦</a:t>
            </a:r>
            <a:endParaRPr b="1" sz="1800">
              <a:solidFill>
                <a:srgbClr val="005DFF"/>
              </a:solidFill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3563025" y="2575775"/>
            <a:ext cx="256800" cy="3264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 rot="10800000">
            <a:off x="3563025" y="3032975"/>
            <a:ext cx="256800" cy="326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5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476700" y="45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 Shape Simultaneous spin Analyzer (USSA)</a:t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5805475" y="2618650"/>
            <a:ext cx="301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00" y="716287"/>
            <a:ext cx="2050850" cy="24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275" y="3391838"/>
            <a:ext cx="2832454" cy="160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3100" y="666427"/>
            <a:ext cx="4731199" cy="291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4363100" y="3764738"/>
            <a:ext cx="349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rgbClr val="408E07"/>
                </a:solidFill>
              </a:rPr>
              <a:t>—</a:t>
            </a:r>
            <a:r>
              <a:rPr lang="fr" sz="1800">
                <a:solidFill>
                  <a:srgbClr val="2B6004"/>
                </a:solidFill>
              </a:rPr>
              <a:t> </a:t>
            </a:r>
            <a:r>
              <a:rPr lang="fr" sz="1800">
                <a:solidFill>
                  <a:schemeClr val="dk2"/>
                </a:solidFill>
              </a:rPr>
              <a:t>Analysing foil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ASF = Adiabatic Spin Flipper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372025" y="885100"/>
            <a:ext cx="146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x2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Top &amp;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bottom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937825" y="618550"/>
            <a:ext cx="109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</a:rPr>
              <a:t>UCN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60" name="Google Shape;160;p21"/>
          <p:cNvCxnSpPr/>
          <p:nvPr/>
        </p:nvCxnSpPr>
        <p:spPr>
          <a:xfrm flipH="1">
            <a:off x="1819900" y="667275"/>
            <a:ext cx="10800" cy="26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1" name="Google Shape;161;p21"/>
          <p:cNvPicPr preferRelativeResize="0"/>
          <p:nvPr/>
        </p:nvPicPr>
        <p:blipFill rotWithShape="1">
          <a:blip r:embed="rId6">
            <a:alphaModFix/>
          </a:blip>
          <a:srcRect b="0" l="17879" r="51516" t="41523"/>
          <a:stretch/>
        </p:blipFill>
        <p:spPr>
          <a:xfrm>
            <a:off x="397375" y="618555"/>
            <a:ext cx="3105966" cy="30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