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2" r:id="rId3"/>
    <p:sldMasterId id="2147483721" r:id="rId4"/>
    <p:sldMasterId id="2147483733" r:id="rId5"/>
    <p:sldMasterId id="2147483751" r:id="rId6"/>
    <p:sldMasterId id="2147483769" r:id="rId7"/>
    <p:sldMasterId id="2147483781" r:id="rId8"/>
    <p:sldMasterId id="2147483817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26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0E287-9B8A-4529-81E8-F9339262B7E8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FFD4562D-A775-4D67-B0AA-059EE8AA142C}">
      <dgm:prSet phldrT="[Текст]"/>
      <dgm:spPr/>
      <dgm:t>
        <a:bodyPr/>
        <a:lstStyle/>
        <a:p>
          <a:r>
            <a:rPr lang="ru-RU" dirty="0"/>
            <a:t>оцифровка аналоговых сигналов детекторов  и запись кодов  в </a:t>
          </a:r>
          <a:r>
            <a:rPr lang="ru-RU" dirty="0" err="1"/>
            <a:t>буфферные</a:t>
          </a:r>
          <a:r>
            <a:rPr lang="ru-RU" dirty="0"/>
            <a:t> памяти подсистем</a:t>
          </a:r>
          <a:endParaRPr lang="ru-KZ" dirty="0"/>
        </a:p>
      </dgm:t>
    </dgm:pt>
    <dgm:pt modelId="{AF80508A-73EA-42EB-B6AD-7CAE2BB90762}" type="parTrans" cxnId="{AB7C9317-333B-4DB5-8F61-443CCD4C6501}">
      <dgm:prSet/>
      <dgm:spPr/>
      <dgm:t>
        <a:bodyPr/>
        <a:lstStyle/>
        <a:p>
          <a:endParaRPr lang="ru-KZ"/>
        </a:p>
      </dgm:t>
    </dgm:pt>
    <dgm:pt modelId="{C50D4351-825A-43F3-B336-1B6C7932552D}" type="sibTrans" cxnId="{AB7C9317-333B-4DB5-8F61-443CCD4C6501}">
      <dgm:prSet/>
      <dgm:spPr/>
      <dgm:t>
        <a:bodyPr/>
        <a:lstStyle/>
        <a:p>
          <a:endParaRPr lang="ru-KZ"/>
        </a:p>
      </dgm:t>
    </dgm:pt>
    <dgm:pt modelId="{84EF2803-9EAC-4E13-8D93-CA4ACE3C7705}">
      <dgm:prSet phldrT="[Текст]"/>
      <dgm:spPr/>
      <dgm:t>
        <a:bodyPr/>
        <a:lstStyle/>
        <a:p>
          <a:r>
            <a:rPr lang="ru-RU" dirty="0"/>
            <a:t>прием  данных  из </a:t>
          </a:r>
          <a:r>
            <a:rPr lang="ru-RU" dirty="0" err="1"/>
            <a:t>буфферной</a:t>
          </a:r>
          <a:r>
            <a:rPr lang="ru-RU" dirty="0"/>
            <a:t>  памяти последовательно по подсистемам</a:t>
          </a:r>
          <a:endParaRPr lang="ru-KZ" dirty="0"/>
        </a:p>
      </dgm:t>
    </dgm:pt>
    <dgm:pt modelId="{A721ECF0-CEC6-4C0B-BB1E-536B117E7929}" type="parTrans" cxnId="{D3F364AF-DAD2-4098-85F2-6121CAFE12D9}">
      <dgm:prSet/>
      <dgm:spPr/>
      <dgm:t>
        <a:bodyPr/>
        <a:lstStyle/>
        <a:p>
          <a:endParaRPr lang="ru-KZ"/>
        </a:p>
      </dgm:t>
    </dgm:pt>
    <dgm:pt modelId="{6B7551E2-33A7-4ED5-94F3-C369D1179EEF}" type="sibTrans" cxnId="{D3F364AF-DAD2-4098-85F2-6121CAFE12D9}">
      <dgm:prSet/>
      <dgm:spPr/>
      <dgm:t>
        <a:bodyPr/>
        <a:lstStyle/>
        <a:p>
          <a:endParaRPr lang="ru-KZ"/>
        </a:p>
      </dgm:t>
    </dgm:pt>
    <dgm:pt modelId="{77B952B2-D8E4-478E-A40F-BE85C33110F2}">
      <dgm:prSet phldrT="[Текст]"/>
      <dgm:spPr/>
      <dgm:t>
        <a:bodyPr/>
        <a:lstStyle/>
        <a:p>
          <a:r>
            <a:rPr lang="ru-RU" dirty="0"/>
            <a:t>дистанционный визуальный контроль за работой установки</a:t>
          </a:r>
          <a:endParaRPr lang="ru-KZ" dirty="0"/>
        </a:p>
      </dgm:t>
    </dgm:pt>
    <dgm:pt modelId="{891BA178-1B94-4A43-A54D-DB06F33E7D0B}" type="parTrans" cxnId="{9CEBCB1C-9129-4F29-AD14-4D5DADCD8091}">
      <dgm:prSet/>
      <dgm:spPr/>
      <dgm:t>
        <a:bodyPr/>
        <a:lstStyle/>
        <a:p>
          <a:endParaRPr lang="ru-KZ"/>
        </a:p>
      </dgm:t>
    </dgm:pt>
    <dgm:pt modelId="{3F08999A-1C5D-4D9B-9BA0-EC8CDD3F4EB3}" type="sibTrans" cxnId="{9CEBCB1C-9129-4F29-AD14-4D5DADCD8091}">
      <dgm:prSet/>
      <dgm:spPr/>
      <dgm:t>
        <a:bodyPr/>
        <a:lstStyle/>
        <a:p>
          <a:endParaRPr lang="ru-KZ"/>
        </a:p>
      </dgm:t>
    </dgm:pt>
    <dgm:pt modelId="{58C9281D-C89A-45FF-B5E3-20EBB069C8B0}">
      <dgm:prSet phldrT="[Текст]"/>
      <dgm:spPr/>
      <dgm:t>
        <a:bodyPr/>
        <a:lstStyle/>
        <a:p>
          <a:r>
            <a:rPr lang="ru-RU" dirty="0"/>
            <a:t>формирование и  хранение Базы данных.</a:t>
          </a:r>
          <a:endParaRPr lang="ru-KZ" dirty="0"/>
        </a:p>
      </dgm:t>
    </dgm:pt>
    <dgm:pt modelId="{B0F67CB0-494D-49BE-B3CB-2ACC511B6594}" type="parTrans" cxnId="{26D4FB34-0686-465B-958C-20F9DD1FB2C9}">
      <dgm:prSet/>
      <dgm:spPr/>
      <dgm:t>
        <a:bodyPr/>
        <a:lstStyle/>
        <a:p>
          <a:endParaRPr lang="ru-KZ"/>
        </a:p>
      </dgm:t>
    </dgm:pt>
    <dgm:pt modelId="{4FBC02D5-B4EC-4CCF-96D9-4A4B4EC4D7D4}" type="sibTrans" cxnId="{26D4FB34-0686-465B-958C-20F9DD1FB2C9}">
      <dgm:prSet/>
      <dgm:spPr/>
      <dgm:t>
        <a:bodyPr/>
        <a:lstStyle/>
        <a:p>
          <a:endParaRPr lang="ru-KZ"/>
        </a:p>
      </dgm:t>
    </dgm:pt>
    <dgm:pt modelId="{930401A9-1AF2-4CE5-90F2-C3A5CFA99276}" type="pres">
      <dgm:prSet presAssocID="{7660E287-9B8A-4529-81E8-F9339262B7E8}" presName="diagram" presStyleCnt="0">
        <dgm:presLayoutVars>
          <dgm:dir/>
          <dgm:resizeHandles val="exact"/>
        </dgm:presLayoutVars>
      </dgm:prSet>
      <dgm:spPr/>
    </dgm:pt>
    <dgm:pt modelId="{05B29CCC-E21D-43DF-9B7F-BCC1F8B79247}" type="pres">
      <dgm:prSet presAssocID="{FFD4562D-A775-4D67-B0AA-059EE8AA142C}" presName="node" presStyleLbl="node1" presStyleIdx="0" presStyleCnt="4" custLinFactNeighborX="-46558" custLinFactNeighborY="-148">
        <dgm:presLayoutVars>
          <dgm:bulletEnabled val="1"/>
        </dgm:presLayoutVars>
      </dgm:prSet>
      <dgm:spPr/>
    </dgm:pt>
    <dgm:pt modelId="{31A8AA35-F756-49F8-AAF2-6B4B42E82552}" type="pres">
      <dgm:prSet presAssocID="{C50D4351-825A-43F3-B336-1B6C7932552D}" presName="sibTrans" presStyleCnt="0"/>
      <dgm:spPr/>
    </dgm:pt>
    <dgm:pt modelId="{70798A40-5FC7-49C9-88FC-F069BDFCA3CF}" type="pres">
      <dgm:prSet presAssocID="{84EF2803-9EAC-4E13-8D93-CA4ACE3C7705}" presName="node" presStyleLbl="node1" presStyleIdx="1" presStyleCnt="4" custLinFactNeighborX="-15094" custLinFactNeighborY="-4593">
        <dgm:presLayoutVars>
          <dgm:bulletEnabled val="1"/>
        </dgm:presLayoutVars>
      </dgm:prSet>
      <dgm:spPr/>
    </dgm:pt>
    <dgm:pt modelId="{3C87AA3B-06E0-490B-8D72-495A5CF7C617}" type="pres">
      <dgm:prSet presAssocID="{6B7551E2-33A7-4ED5-94F3-C369D1179EEF}" presName="sibTrans" presStyleCnt="0"/>
      <dgm:spPr/>
    </dgm:pt>
    <dgm:pt modelId="{1D1CEB76-3C13-4DA4-996C-147F8F1FC8FC}" type="pres">
      <dgm:prSet presAssocID="{77B952B2-D8E4-478E-A40F-BE85C33110F2}" presName="node" presStyleLbl="node1" presStyleIdx="2" presStyleCnt="4" custLinFactNeighborX="-4164" custLinFactNeighborY="426">
        <dgm:presLayoutVars>
          <dgm:bulletEnabled val="1"/>
        </dgm:presLayoutVars>
      </dgm:prSet>
      <dgm:spPr/>
    </dgm:pt>
    <dgm:pt modelId="{12FF3BE9-99ED-49F4-8C6F-2FF88EA33E42}" type="pres">
      <dgm:prSet presAssocID="{3F08999A-1C5D-4D9B-9BA0-EC8CDD3F4EB3}" presName="sibTrans" presStyleCnt="0"/>
      <dgm:spPr/>
    </dgm:pt>
    <dgm:pt modelId="{197D611F-32B3-4B35-AF2D-62755A935185}" type="pres">
      <dgm:prSet presAssocID="{58C9281D-C89A-45FF-B5E3-20EBB069C8B0}" presName="node" presStyleLbl="node1" presStyleIdx="3" presStyleCnt="4" custLinFactNeighborX="-14229" custLinFactNeighborY="9500">
        <dgm:presLayoutVars>
          <dgm:bulletEnabled val="1"/>
        </dgm:presLayoutVars>
      </dgm:prSet>
      <dgm:spPr/>
    </dgm:pt>
  </dgm:ptLst>
  <dgm:cxnLst>
    <dgm:cxn modelId="{AB7C9317-333B-4DB5-8F61-443CCD4C6501}" srcId="{7660E287-9B8A-4529-81E8-F9339262B7E8}" destId="{FFD4562D-A775-4D67-B0AA-059EE8AA142C}" srcOrd="0" destOrd="0" parTransId="{AF80508A-73EA-42EB-B6AD-7CAE2BB90762}" sibTransId="{C50D4351-825A-43F3-B336-1B6C7932552D}"/>
    <dgm:cxn modelId="{9CEBCB1C-9129-4F29-AD14-4D5DADCD8091}" srcId="{7660E287-9B8A-4529-81E8-F9339262B7E8}" destId="{77B952B2-D8E4-478E-A40F-BE85C33110F2}" srcOrd="2" destOrd="0" parTransId="{891BA178-1B94-4A43-A54D-DB06F33E7D0B}" sibTransId="{3F08999A-1C5D-4D9B-9BA0-EC8CDD3F4EB3}"/>
    <dgm:cxn modelId="{5E6D2C1D-5139-4DA4-97A7-379E45973880}" type="presOf" srcId="{84EF2803-9EAC-4E13-8D93-CA4ACE3C7705}" destId="{70798A40-5FC7-49C9-88FC-F069BDFCA3CF}" srcOrd="0" destOrd="0" presId="urn:microsoft.com/office/officeart/2005/8/layout/default"/>
    <dgm:cxn modelId="{26D4FB34-0686-465B-958C-20F9DD1FB2C9}" srcId="{7660E287-9B8A-4529-81E8-F9339262B7E8}" destId="{58C9281D-C89A-45FF-B5E3-20EBB069C8B0}" srcOrd="3" destOrd="0" parTransId="{B0F67CB0-494D-49BE-B3CB-2ACC511B6594}" sibTransId="{4FBC02D5-B4EC-4CCF-96D9-4A4B4EC4D7D4}"/>
    <dgm:cxn modelId="{74534067-E2E9-490C-B6CF-A91E46C284F9}" type="presOf" srcId="{7660E287-9B8A-4529-81E8-F9339262B7E8}" destId="{930401A9-1AF2-4CE5-90F2-C3A5CFA99276}" srcOrd="0" destOrd="0" presId="urn:microsoft.com/office/officeart/2005/8/layout/default"/>
    <dgm:cxn modelId="{5FE5E186-0287-41DB-8514-B65216C49261}" type="presOf" srcId="{FFD4562D-A775-4D67-B0AA-059EE8AA142C}" destId="{05B29CCC-E21D-43DF-9B7F-BCC1F8B79247}" srcOrd="0" destOrd="0" presId="urn:microsoft.com/office/officeart/2005/8/layout/default"/>
    <dgm:cxn modelId="{6DDC6694-82B5-43BF-A6E8-93ECBCA9BA83}" type="presOf" srcId="{77B952B2-D8E4-478E-A40F-BE85C33110F2}" destId="{1D1CEB76-3C13-4DA4-996C-147F8F1FC8FC}" srcOrd="0" destOrd="0" presId="urn:microsoft.com/office/officeart/2005/8/layout/default"/>
    <dgm:cxn modelId="{D3F364AF-DAD2-4098-85F2-6121CAFE12D9}" srcId="{7660E287-9B8A-4529-81E8-F9339262B7E8}" destId="{84EF2803-9EAC-4E13-8D93-CA4ACE3C7705}" srcOrd="1" destOrd="0" parTransId="{A721ECF0-CEC6-4C0B-BB1E-536B117E7929}" sibTransId="{6B7551E2-33A7-4ED5-94F3-C369D1179EEF}"/>
    <dgm:cxn modelId="{F0A5CDB7-493D-4101-BD0B-A4EE5EE4EEBE}" type="presOf" srcId="{58C9281D-C89A-45FF-B5E3-20EBB069C8B0}" destId="{197D611F-32B3-4B35-AF2D-62755A935185}" srcOrd="0" destOrd="0" presId="urn:microsoft.com/office/officeart/2005/8/layout/default"/>
    <dgm:cxn modelId="{AE1B8EE2-4091-49BC-B27C-8B4F1597C144}" type="presParOf" srcId="{930401A9-1AF2-4CE5-90F2-C3A5CFA99276}" destId="{05B29CCC-E21D-43DF-9B7F-BCC1F8B79247}" srcOrd="0" destOrd="0" presId="urn:microsoft.com/office/officeart/2005/8/layout/default"/>
    <dgm:cxn modelId="{7B8B5449-584D-4705-9465-472B3AB62FF6}" type="presParOf" srcId="{930401A9-1AF2-4CE5-90F2-C3A5CFA99276}" destId="{31A8AA35-F756-49F8-AAF2-6B4B42E82552}" srcOrd="1" destOrd="0" presId="urn:microsoft.com/office/officeart/2005/8/layout/default"/>
    <dgm:cxn modelId="{F7318299-3FEF-4229-8989-B1B118247B79}" type="presParOf" srcId="{930401A9-1AF2-4CE5-90F2-C3A5CFA99276}" destId="{70798A40-5FC7-49C9-88FC-F069BDFCA3CF}" srcOrd="2" destOrd="0" presId="urn:microsoft.com/office/officeart/2005/8/layout/default"/>
    <dgm:cxn modelId="{C1B4A1EC-44DD-4D3B-AEF2-3C634DCF7703}" type="presParOf" srcId="{930401A9-1AF2-4CE5-90F2-C3A5CFA99276}" destId="{3C87AA3B-06E0-490B-8D72-495A5CF7C617}" srcOrd="3" destOrd="0" presId="urn:microsoft.com/office/officeart/2005/8/layout/default"/>
    <dgm:cxn modelId="{7FDFADB0-B5F4-48ED-8D8D-AD2750DBF123}" type="presParOf" srcId="{930401A9-1AF2-4CE5-90F2-C3A5CFA99276}" destId="{1D1CEB76-3C13-4DA4-996C-147F8F1FC8FC}" srcOrd="4" destOrd="0" presId="urn:microsoft.com/office/officeart/2005/8/layout/default"/>
    <dgm:cxn modelId="{D4920E5A-FE41-40C1-ABAA-E804781A129D}" type="presParOf" srcId="{930401A9-1AF2-4CE5-90F2-C3A5CFA99276}" destId="{12FF3BE9-99ED-49F4-8C6F-2FF88EA33E42}" srcOrd="5" destOrd="0" presId="urn:microsoft.com/office/officeart/2005/8/layout/default"/>
    <dgm:cxn modelId="{73E25E05-2267-4C21-96A6-B76B9286B10F}" type="presParOf" srcId="{930401A9-1AF2-4CE5-90F2-C3A5CFA99276}" destId="{197D611F-32B3-4B35-AF2D-62755A93518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29CCC-E21D-43DF-9B7F-BCC1F8B79247}">
      <dsp:nvSpPr>
        <dsp:cNvPr id="0" name=""/>
        <dsp:cNvSpPr/>
      </dsp:nvSpPr>
      <dsp:spPr>
        <a:xfrm>
          <a:off x="0" y="0"/>
          <a:ext cx="2804940" cy="16829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оцифровка аналоговых сигналов детекторов  и запись кодов  в </a:t>
          </a:r>
          <a:r>
            <a:rPr lang="ru-RU" sz="2100" kern="1200" dirty="0" err="1"/>
            <a:t>буфферные</a:t>
          </a:r>
          <a:r>
            <a:rPr lang="ru-RU" sz="2100" kern="1200" dirty="0"/>
            <a:t> памяти подсистем</a:t>
          </a:r>
          <a:endParaRPr lang="ru-KZ" sz="2100" kern="1200" dirty="0"/>
        </a:p>
      </dsp:txBody>
      <dsp:txXfrm>
        <a:off x="0" y="0"/>
        <a:ext cx="2804940" cy="1682964"/>
      </dsp:txXfrm>
    </dsp:sp>
    <dsp:sp modelId="{70798A40-5FC7-49C9-88FC-F069BDFCA3CF}">
      <dsp:nvSpPr>
        <dsp:cNvPr id="0" name=""/>
        <dsp:cNvSpPr/>
      </dsp:nvSpPr>
      <dsp:spPr>
        <a:xfrm>
          <a:off x="3239864" y="0"/>
          <a:ext cx="2804940" cy="16829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прием  данных  из </a:t>
          </a:r>
          <a:r>
            <a:rPr lang="ru-RU" sz="2100" kern="1200" dirty="0" err="1"/>
            <a:t>буфферной</a:t>
          </a:r>
          <a:r>
            <a:rPr lang="ru-RU" sz="2100" kern="1200" dirty="0"/>
            <a:t>  памяти последовательно по подсистемам</a:t>
          </a:r>
          <a:endParaRPr lang="ru-KZ" sz="2100" kern="1200" dirty="0"/>
        </a:p>
      </dsp:txBody>
      <dsp:txXfrm>
        <a:off x="3239864" y="0"/>
        <a:ext cx="2804940" cy="1682964"/>
      </dsp:txXfrm>
    </dsp:sp>
    <dsp:sp modelId="{1D1CEB76-3C13-4DA4-996C-147F8F1FC8FC}">
      <dsp:nvSpPr>
        <dsp:cNvPr id="0" name=""/>
        <dsp:cNvSpPr/>
      </dsp:nvSpPr>
      <dsp:spPr>
        <a:xfrm>
          <a:off x="6631879" y="8789"/>
          <a:ext cx="2804940" cy="16829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дистанционный визуальный контроль за работой установки</a:t>
          </a:r>
          <a:endParaRPr lang="ru-KZ" sz="2100" kern="1200" dirty="0"/>
        </a:p>
      </dsp:txBody>
      <dsp:txXfrm>
        <a:off x="6631879" y="8789"/>
        <a:ext cx="2804940" cy="1682964"/>
      </dsp:txXfrm>
    </dsp:sp>
    <dsp:sp modelId="{197D611F-32B3-4B35-AF2D-62755A935185}">
      <dsp:nvSpPr>
        <dsp:cNvPr id="0" name=""/>
        <dsp:cNvSpPr/>
      </dsp:nvSpPr>
      <dsp:spPr>
        <a:xfrm>
          <a:off x="3264127" y="1966697"/>
          <a:ext cx="2804940" cy="16829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формирование и  хранение Базы данных.</a:t>
          </a:r>
          <a:endParaRPr lang="ru-KZ" sz="2100" kern="1200" dirty="0"/>
        </a:p>
      </dsp:txBody>
      <dsp:txXfrm>
        <a:off x="3264127" y="1966697"/>
        <a:ext cx="2804940" cy="1682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274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504169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489292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19716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37213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3488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34910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100776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96519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73309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58691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4678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95651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3706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256432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98851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975816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2877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851865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44950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129928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42036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35855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96963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645774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339936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138385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03068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46397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30526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968552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08592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97904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798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213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66921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57302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685546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26623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35256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76222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7732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102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4980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8802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380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56021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414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49361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24094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77955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1619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14142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59262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7776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81615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06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9257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709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K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9568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6120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1236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26363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13754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36971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6430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3924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94556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6141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5061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96778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3911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8377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35171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7598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42054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357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36134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CCC7B-766D-EFFC-F257-3843E8E11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33C2F6-424C-C1C7-553F-615A9B51C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0C872-8514-B3F7-9BE0-3BACEFE4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9D8283-08B9-2A67-E67C-FA120B54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924B78-5D02-A60D-5E1D-767473B7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7426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FE13-C05F-873D-5C59-B36397C6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9DA34-E2C3-B756-A7B1-46DDE233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48315-1F57-18F3-A227-E3315352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84E139-D554-B2BF-63A3-4FB58BDB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921040-D59E-BA4F-92C0-CB4AE663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7434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88C9B-56B3-C7C2-7053-ADB7AC9F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6B3089-91D0-782A-89BC-6B2897E54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D4117-93D6-C9AA-3232-619049B0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BDF71-DB80-07A1-D193-7C3019A6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34268-D433-A7AF-06FA-E9CC8A91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1726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09332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87633-3250-D91E-CE0E-5B28F12F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1971C0-EAC4-B9EB-F470-2CBEA7DBA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355C61-EFE2-27A7-0923-2DE9A315F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26150-6B07-C8B1-4E7D-869157F9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F3D895-E1E2-CB8F-5C27-EF438E4B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DE27E0-95E7-BC44-0A16-464962AC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8963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EECBA-DED0-01FC-9990-BF92E4B2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1FDDCC-4828-2582-0450-BF358936F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363701-C3BE-9A60-27D2-748DE483F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B8AF5D-9F36-169D-359E-B7C1167FC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E3D79F-FA9D-71A3-3620-65DCFDC93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061D92-E61A-FF55-CB21-6B063DC4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56893E-F42A-CF5D-DA57-73A158E2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A6C5A4-D86B-23A0-AFE4-3A35D5A7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7078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E0F46-D12B-A475-906A-7B38C0BB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6B4C2C-7DF3-21A4-1990-9E12D3A9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0E5EDC-25DD-B32F-0EC5-9D1A7375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9FB624-2AAD-C572-6AF0-F73F9F61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956206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A651BE-F77F-388D-F908-50E014FC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CA7E8E-DE78-FF3E-09DC-4F8951DF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C54CAC-75C7-32AB-CA18-48D890B3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407108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B55B1-CCBA-8F73-6BD5-620F3A9F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2844E3-494F-E107-7065-0E01FEDB2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EB50DB-DDFB-A0BC-262D-F8E7D01E4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9ABB00-1F7A-E5BC-83E0-4C197583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74E13-6A2F-4B8D-D7E1-0A482D1E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2EAAFD-2A45-6248-6500-AA49B9B9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86683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511EA-91F5-276B-6918-B4F3524C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55692B-BB2C-28CC-35E7-BB6FEB5B3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4789F4-BB95-9AB6-6A6A-37AE1D349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788CD9-3658-CF4C-A101-A2A0E4073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89C177-ED2D-5C97-BE34-8B18C6EA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DDE94D-4EE0-2360-3AAF-8BE7D3C6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7594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26228-BBF2-56F2-4E90-15D30A17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704C1F-6C3C-7BB7-F20C-8C1AFA7B0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FEAA5-DD79-5B34-279F-2AA6C4CB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EECA5-0720-0CFD-AE1E-EF5E0916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6595EC-7BFC-1315-F80E-6835EA87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48305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7F119A-4090-3A34-69FE-B2CB4AB2B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F631CE-FA14-5F2F-5D29-E2EAEBD64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FADA0B-7B7A-9CCD-6D87-1DEA1321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E0CFFC-6B58-CAE1-FC64-55E440B2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8AFD2-DC50-F4AB-7798-75187777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87846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12910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243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75139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10112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6550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191499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95821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48078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37699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65776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18948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728100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084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48181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68324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779699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37094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233315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513289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3645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01053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35935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08436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0386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870421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650027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659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537969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375200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12288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294363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191024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33098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44137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2729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93399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725651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6710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2050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915808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90655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26908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8140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2756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225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600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8703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3674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786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B55B7-2D8A-E9FF-DD52-A2E77927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923E74-0527-7233-FAA0-315382ADE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00E46-B711-5C09-869D-4F2E28A39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B4547-6973-C1E4-2038-F493844EF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16E4D-A645-4CEB-853A-5C5A229D0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6502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68860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0597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6539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68673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F3A4C-4888-4876-AE45-A0121ADBE408}" type="datetimeFigureOut">
              <a:rPr lang="ru-KZ" smtClean="0"/>
              <a:t>25.09.2024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17B73-ED4B-4A16-93B4-3710B899B1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5180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9D26A-23B8-1A88-26EF-148B70763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592" y="1654867"/>
            <a:ext cx="10445262" cy="2387600"/>
          </a:xfrm>
        </p:spPr>
        <p:txBody>
          <a:bodyPr>
            <a:noAutofit/>
          </a:bodyPr>
          <a:lstStyle/>
          <a:p>
            <a:r>
              <a:rPr lang="ru-RU" sz="4800" dirty="0"/>
              <a:t>Тема доклада:</a:t>
            </a:r>
            <a:br>
              <a:rPr lang="ru-RU" sz="4800" dirty="0"/>
            </a:br>
            <a:r>
              <a:rPr lang="ru-RU" sz="4800" dirty="0"/>
              <a:t>Исследование особенностей развития адронных каскадов в стволе ШАЛ методом ионизационного калориметра «Адрон-55» </a:t>
            </a:r>
            <a:endParaRPr lang="ru-KZ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B0320D-5288-084F-EE77-38DC45621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6707" y="4914899"/>
            <a:ext cx="9144000" cy="949570"/>
          </a:xfrm>
        </p:spPr>
        <p:txBody>
          <a:bodyPr/>
          <a:lstStyle/>
          <a:p>
            <a:pPr algn="r"/>
            <a:endParaRPr lang="ru-RU" dirty="0"/>
          </a:p>
          <a:p>
            <a:pPr algn="r"/>
            <a:r>
              <a:rPr lang="ru-RU" dirty="0"/>
              <a:t>Спикер доклада: Махмет Х. К.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0369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625C8-F8B7-C03C-41E3-34DF4FE8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Нахождение оси атмосферного ливня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18436A-89B1-5F29-575C-16169368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9" y="1887090"/>
            <a:ext cx="10131425" cy="3649133"/>
          </a:xfrm>
        </p:spPr>
        <p:txBody>
          <a:bodyPr>
            <a:normAutofit/>
          </a:bodyPr>
          <a:lstStyle/>
          <a:p>
            <a:pPr marL="0" indent="360363">
              <a:buNone/>
            </a:pPr>
            <a:r>
              <a:rPr lang="ru-RU" sz="2400" dirty="0"/>
              <a:t>Для вычисления местоположения оси ливня необходимо определить координаты ее следов в на «ковре» сцинтилляторов. </a:t>
            </a:r>
          </a:p>
          <a:p>
            <a:pPr marL="0" indent="360363">
              <a:buNone/>
            </a:pPr>
            <a:r>
              <a:rPr lang="ru-RU" sz="2400" dirty="0"/>
              <a:t>Координаты следа оси ливня находятся только по показаниям детекторов «ковра» методом определения центра тяжести.  </a:t>
            </a:r>
          </a:p>
          <a:p>
            <a:pPr marL="0" indent="360363">
              <a:buNone/>
            </a:pPr>
            <a:endParaRPr lang="en-US" dirty="0"/>
          </a:p>
          <a:p>
            <a:pPr marL="0" indent="360363">
              <a:buNone/>
            </a:pP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3325DC8C-8AB8-167E-CC36-2CE75217EC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5141869"/>
                  </p:ext>
                </p:extLst>
              </p:nvPr>
            </p:nvGraphicFramePr>
            <p:xfrm>
              <a:off x="1917701" y="4676204"/>
              <a:ext cx="8128000" cy="13729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302548550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420357835"/>
                        </a:ext>
                      </a:extLst>
                    </a:gridCol>
                  </a:tblGrid>
                  <a:tr h="137290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KZ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sSub>
                                      <m:sSubPr>
                                        <m:ctrlPr>
                                          <a:rPr lang="ru-KZ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nary>
                                      <m:naryPr>
                                        <m:chr m:val="∑"/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ru-KZ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nary>
                                      <m:naryPr>
                                        <m:chr m:val="∑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ru-K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67113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3325DC8C-8AB8-167E-CC36-2CE75217EC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5141869"/>
                  </p:ext>
                </p:extLst>
              </p:nvPr>
            </p:nvGraphicFramePr>
            <p:xfrm>
              <a:off x="1917701" y="4676204"/>
              <a:ext cx="8128000" cy="13729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302548550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420357835"/>
                        </a:ext>
                      </a:extLst>
                    </a:gridCol>
                  </a:tblGrid>
                  <a:tr h="1372904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711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515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B87F8-613F-BA87-2206-5C1978AA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Количество электронов в ливне </a:t>
            </a:r>
            <a:r>
              <a:rPr lang="en-US" dirty="0"/>
              <a:t>N</a:t>
            </a:r>
            <a:r>
              <a:rPr lang="en-US" sz="3200" dirty="0"/>
              <a:t>e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F379F5D-CA3B-BD90-3D11-DF17B35B8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360363">
                  <a:buNone/>
                </a:pPr>
                <a:r>
                  <a:rPr lang="ru-RU" sz="2400" dirty="0"/>
                  <a:t>Число электронов ливня, которые попали в калориметр определяется по показаниям ионизационных камер. </a:t>
                </a:r>
              </a:p>
              <a:p>
                <a:pPr marL="0" indent="360363">
                  <a:buNone/>
                </a:pPr>
                <a:r>
                  <a:rPr lang="ru-RU" sz="2400" dirty="0"/>
                  <a:t>Ионизация есть число частиц «пойманного» ливня. Тогда количество электронов ливня будет равно:</a:t>
                </a:r>
                <a:endParaRPr lang="en-US" sz="2400" dirty="0"/>
              </a:p>
              <a:p>
                <a:pPr marL="0" indent="360363">
                  <a:buNone/>
                </a:pPr>
                <a:endParaRPr lang="ru-RU" dirty="0"/>
              </a:p>
              <a:p>
                <a:pPr marL="0" indent="360363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KZ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KZ" sz="28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F379F5D-CA3B-BD90-3D11-DF17B35B8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4" t="-1541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37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E5F09-2676-73DC-3633-F10B2B21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098"/>
            <a:ext cx="10515600" cy="962513"/>
          </a:xfrm>
        </p:spPr>
        <p:txBody>
          <a:bodyPr/>
          <a:lstStyle/>
          <a:p>
            <a:pPr algn="ctr"/>
            <a:r>
              <a:rPr lang="ru-RU" dirty="0"/>
              <a:t>Спектр ШАЛ</a:t>
            </a:r>
            <a:endParaRPr lang="ru-KZ" dirty="0"/>
          </a:p>
        </p:txBody>
      </p:sp>
      <p:pic>
        <p:nvPicPr>
          <p:cNvPr id="5" name="Объект 4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836B7871-9F22-717A-5040-D45B859B2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69" y="1239715"/>
            <a:ext cx="6445849" cy="5115247"/>
          </a:xfr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BF13F76-FA73-AA81-B088-419993C45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25394"/>
              </p:ext>
            </p:extLst>
          </p:nvPr>
        </p:nvGraphicFramePr>
        <p:xfrm>
          <a:off x="315207" y="1239714"/>
          <a:ext cx="4175369" cy="511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59">
                  <a:extLst>
                    <a:ext uri="{9D8B030D-6E8A-4147-A177-3AD203B41FA5}">
                      <a16:colId xmlns:a16="http://schemas.microsoft.com/office/drawing/2014/main" val="2763922594"/>
                    </a:ext>
                  </a:extLst>
                </a:gridCol>
                <a:gridCol w="1263074">
                  <a:extLst>
                    <a:ext uri="{9D8B030D-6E8A-4147-A177-3AD203B41FA5}">
                      <a16:colId xmlns:a16="http://schemas.microsoft.com/office/drawing/2014/main" val="2580808010"/>
                    </a:ext>
                  </a:extLst>
                </a:gridCol>
                <a:gridCol w="2271436">
                  <a:extLst>
                    <a:ext uri="{9D8B030D-6E8A-4147-A177-3AD203B41FA5}">
                      <a16:colId xmlns:a16="http://schemas.microsoft.com/office/drawing/2014/main" val="1666272155"/>
                    </a:ext>
                  </a:extLst>
                </a:gridCol>
              </a:tblGrid>
              <a:tr h="653852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Число ливней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Диапазон </a:t>
                      </a:r>
                    </a:p>
                    <a:p>
                      <a:r>
                        <a:rPr lang="ru-RU" dirty="0"/>
                        <a:t>Энергий, ТэВ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50517"/>
                  </a:ext>
                </a:extLst>
              </a:tr>
              <a:tr h="637342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108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12-31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750028"/>
                  </a:ext>
                </a:extLst>
              </a:tr>
              <a:tr h="637342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260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31-57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707162"/>
                  </a:ext>
                </a:extLst>
              </a:tr>
              <a:tr h="637342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410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57-100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420814"/>
                  </a:ext>
                </a:extLst>
              </a:tr>
              <a:tr h="637342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102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100-175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44117"/>
                  </a:ext>
                </a:extLst>
              </a:tr>
              <a:tr h="637342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175-315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266624"/>
                  </a:ext>
                </a:extLst>
              </a:tr>
              <a:tr h="637342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82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315-565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050812"/>
                  </a:ext>
                </a:extLst>
              </a:tr>
              <a:tr h="637342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565-1000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542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6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0F5FE-B148-D6C4-F8BA-06359825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Обсуждение результатов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A52469-B008-2C96-27D4-6C6FB448F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577"/>
            <a:ext cx="10515600" cy="4501661"/>
          </a:xfrm>
        </p:spPr>
        <p:txBody>
          <a:bodyPr>
            <a:normAutofit fontScale="92500"/>
          </a:bodyPr>
          <a:lstStyle/>
          <a:p>
            <a:pPr marL="0" indent="360363" algn="just">
              <a:buNone/>
            </a:pPr>
            <a:r>
              <a:rPr lang="ru-RU" sz="2800" dirty="0"/>
              <a:t>Результаты анализа пространственно-энергетических характеристик адронной компоненты ШАЛ можно охарактеризовать следующим образом. Согласие с расчетами, выполненными по общепринятым моделям, имеет место при низких энергиях адронов либо при малых значениях  </a:t>
            </a:r>
            <a:r>
              <a:rPr lang="en-US" sz="2800" dirty="0"/>
              <a:t>N</a:t>
            </a:r>
            <a:r>
              <a:rPr lang="en-US" sz="3200" dirty="0"/>
              <a:t>e. </a:t>
            </a:r>
            <a:r>
              <a:rPr lang="ru-RU" sz="2800" dirty="0"/>
              <a:t> С ростом этих величин согласие между расчетами и экспериментами нарушается.</a:t>
            </a:r>
          </a:p>
          <a:p>
            <a:pPr marL="0" indent="360363" algn="just">
              <a:buNone/>
            </a:pPr>
            <a:r>
              <a:rPr lang="ru-RU" sz="2800" dirty="0"/>
              <a:t>Наша установка из-за больших размеров, лучшего пространственного разрешения и большей точности измерения пространственно-энергетических характеристик адронной компоненты ШАЛ позволяет получить гораздо более надежные данные, чем в других работах.  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249992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DBB1A9-22FF-46E7-97B9-AE547747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6145E-1E40-D003-56CC-4FF2FBCA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3" y="1289888"/>
            <a:ext cx="5854698" cy="42782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СПАСИБО ЗА ВНИМАНИЕ!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AAD47-56AD-4EE6-A88C-981D060D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7811" y="2473325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61EFF-5AB3-2170-083D-2592C718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7344"/>
          </a:xfrm>
        </p:spPr>
        <p:txBody>
          <a:bodyPr/>
          <a:lstStyle/>
          <a:p>
            <a:pPr algn="ctr"/>
            <a:r>
              <a:rPr lang="ru-RU" dirty="0"/>
              <a:t>Вступление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1D9866F-935A-AFA0-EDFB-3CE56971C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8315"/>
                <a:ext cx="10515600" cy="4708648"/>
              </a:xfrm>
            </p:spPr>
            <p:txBody>
              <a:bodyPr>
                <a:normAutofit/>
              </a:bodyPr>
              <a:lstStyle/>
              <a:p>
                <a:pPr marL="0" indent="360363" algn="just">
                  <a:buNone/>
                </a:pPr>
                <a:r>
                  <a:rPr lang="ru-RU" sz="2800" dirty="0"/>
                  <a:t>Широкие атмосферные ливни (ШАЛ) в качестве метода изучения элементарного акта неупругих столкновений адронов и ядер перед другими исследованиями взаимодействий адронов при энергиях выше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dirty="0"/>
                  <a:t>эВ имеет важное преимущество. Оно состоит в том, что можно с достаточной определенностью сказать, какова энергия первичной частицы, вызвавшей наблюдаемый каскад.</a:t>
                </a:r>
              </a:p>
              <a:p>
                <a:pPr marL="0" indent="360363" algn="just">
                  <a:buNone/>
                </a:pPr>
                <a:r>
                  <a:rPr lang="ru-RU" sz="2800" dirty="0"/>
                  <a:t>Традиционно исследуемые характеристики – пространственные распределения и спектр адронов в ливне. Регистрация электронно-фотонной компоненты является самым простым и доступным методом наблюдения ШАЛ.   </a:t>
                </a:r>
                <a:endParaRPr lang="ru-KZ" sz="28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1D9866F-935A-AFA0-EDFB-3CE56971C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8315"/>
                <a:ext cx="10515600" cy="4708648"/>
              </a:xfrm>
              <a:blipFill>
                <a:blip r:embed="rId2"/>
                <a:stretch>
                  <a:fillRect l="-1217" r="-1159" b="-1425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63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B6A44-6943-9B9C-BDD4-C2FF68DF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8" y="408976"/>
            <a:ext cx="10131425" cy="1191224"/>
          </a:xfrm>
        </p:spPr>
        <p:txBody>
          <a:bodyPr/>
          <a:lstStyle/>
          <a:p>
            <a:pPr algn="ctr"/>
            <a:r>
              <a:rPr lang="ru-RU" dirty="0"/>
              <a:t>Комплексная установка «Адрон-55»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E29DD38-3465-AABF-4E89-E02885F765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10679722" cy="4576763"/>
              </a:xfrm>
            </p:spPr>
            <p:txBody>
              <a:bodyPr>
                <a:normAutofit fontScale="92500"/>
              </a:bodyPr>
              <a:lstStyle/>
              <a:p>
                <a:pPr marL="0" indent="360363">
                  <a:buNone/>
                </a:pPr>
                <a:r>
                  <a:rPr lang="ru-RU" sz="2800" dirty="0"/>
                  <a:t>Комплексная установка Адрон-55 расположена на Тянь-Шаньской высокогорной научной станции расположенной на высоте 3340 метров над уровнем моря. Установка «Адрон-55»  площадью 55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/>
                  <a:t> и толщиной поглотителя  1050 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/>
                  <a:t>. </a:t>
                </a:r>
              </a:p>
              <a:p>
                <a:pPr marL="0" indent="360363">
                  <a:buNone/>
                </a:pPr>
                <a:r>
                  <a:rPr lang="ru-RU" sz="2800" dirty="0"/>
                  <a:t>Адрон-55 представляет  собой 2-х-ярусный координатный ионизационный калориметр площадью 55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/>
                  <a:t> с общей толщиной поглотителя 1200 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/>
                  <a:t> и центральную ливневую установку из 30 сцинтилляционных детекторов  площадью около  320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/>
                  <a:t> и 8-ми периферийных </a:t>
                </a:r>
                <a:r>
                  <a:rPr lang="ru-RU" sz="2800" dirty="0" err="1"/>
                  <a:t>Сц</a:t>
                </a:r>
                <a:r>
                  <a:rPr lang="ru-RU" sz="2800" dirty="0"/>
                  <a:t>-детекторов на расстоянии до 100 м.</a:t>
                </a:r>
              </a:p>
              <a:p>
                <a:pPr marL="0" indent="360363">
                  <a:buNone/>
                </a:pPr>
                <a:r>
                  <a:rPr lang="ru-RU" sz="2800" dirty="0"/>
                  <a:t>   Установка состоит из двух  блоков-ярусов,  разнесенных на 2,2 метра. </a:t>
                </a:r>
              </a:p>
              <a:p>
                <a:pPr marL="0" indent="360363">
                  <a:buNone/>
                </a:pPr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E29DD38-3465-AABF-4E89-E02885F76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10679722" cy="4576763"/>
              </a:xfrm>
              <a:blipFill>
                <a:blip r:embed="rId2"/>
                <a:stretch>
                  <a:fillRect l="-1028" t="-2400" r="-628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42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2F0DB-3045-41DD-6469-F5FFD8D43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537" y="2060042"/>
            <a:ext cx="4091940" cy="258318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6A9A2E-7C7A-4ABE-8B86-DD584A709719}"/>
              </a:ext>
            </a:extLst>
          </p:cNvPr>
          <p:cNvSpPr txBox="1"/>
          <p:nvPr/>
        </p:nvSpPr>
        <p:spPr>
          <a:xfrm>
            <a:off x="1113183" y="6042991"/>
            <a:ext cx="1065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0A9A291-40BC-C3B7-7918-1DCA85AF0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338379"/>
              </p:ext>
            </p:extLst>
          </p:nvPr>
        </p:nvGraphicFramePr>
        <p:xfrm>
          <a:off x="1113183" y="6264694"/>
          <a:ext cx="103962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509">
                  <a:extLst>
                    <a:ext uri="{9D8B030D-6E8A-4147-A177-3AD203B41FA5}">
                      <a16:colId xmlns:a16="http://schemas.microsoft.com/office/drawing/2014/main" val="2965072377"/>
                    </a:ext>
                  </a:extLst>
                </a:gridCol>
                <a:gridCol w="5442739">
                  <a:extLst>
                    <a:ext uri="{9D8B030D-6E8A-4147-A177-3AD203B41FA5}">
                      <a16:colId xmlns:a16="http://schemas.microsoft.com/office/drawing/2014/main" val="382868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Рис. 1а – поперечный размер калориметра </a:t>
                      </a:r>
                      <a:endParaRPr lang="ru-K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Рис. 1б – план расположения ковра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</a:rPr>
                        <a:t>сц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. датчиков</a:t>
                      </a:r>
                      <a:endParaRPr lang="ru-K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134665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E06247-4643-CBF1-5419-650E271A22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8"/>
          <a:stretch/>
        </p:blipFill>
        <p:spPr bwMode="auto">
          <a:xfrm>
            <a:off x="194269" y="422557"/>
            <a:ext cx="6610841" cy="5731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0C5CB7F-B7D7-9350-7A97-5998B7CEA6B3}"/>
              </a:ext>
            </a:extLst>
          </p:cNvPr>
          <p:cNvSpPr/>
          <p:nvPr/>
        </p:nvSpPr>
        <p:spPr>
          <a:xfrm>
            <a:off x="5553882" y="1758462"/>
            <a:ext cx="1251228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778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2B74E-C8CF-DC20-9D01-F2B3A3FA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Система регистрации</a:t>
            </a:r>
            <a:endParaRPr lang="ru-KZ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5DC50C5-FA7D-4782-C424-85B2C1551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634246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45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План, Технический чертеж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8DCC30E-26C3-527B-A235-806DF81E0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68" y="178904"/>
            <a:ext cx="5691443" cy="6579705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85B398-9975-E00B-40B6-2D473438DFD5}"/>
              </a:ext>
            </a:extLst>
          </p:cNvPr>
          <p:cNvSpPr/>
          <p:nvPr/>
        </p:nvSpPr>
        <p:spPr>
          <a:xfrm>
            <a:off x="7604080" y="6351104"/>
            <a:ext cx="526129" cy="298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571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ED548-5D11-6DB7-D49E-91993D6655AE}"/>
              </a:ext>
            </a:extLst>
          </p:cNvPr>
          <p:cNvSpPr txBox="1"/>
          <p:nvPr/>
        </p:nvSpPr>
        <p:spPr>
          <a:xfrm>
            <a:off x="7865806" y="643463"/>
            <a:ext cx="3706762" cy="160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Рис. 3 – Схема формирования триггерного сигнала ОМ для  запуска установки  на регистрацию.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D47B99-1573-01BD-70FA-154E406B2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4" y="1663843"/>
            <a:ext cx="6897878" cy="353959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7AF174A-C146-3906-FEB2-2EE62DF16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dirty="0" err="1"/>
              <a:t>Установка</a:t>
            </a:r>
            <a:r>
              <a:rPr lang="en-US" dirty="0"/>
              <a:t> </a:t>
            </a:r>
            <a:r>
              <a:rPr lang="en-US" dirty="0" err="1"/>
              <a:t>управляется</a:t>
            </a:r>
            <a:r>
              <a:rPr lang="en-US" dirty="0"/>
              <a:t> </a:t>
            </a:r>
            <a:r>
              <a:rPr lang="en-US" dirty="0" err="1"/>
              <a:t>триггерами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формируют</a:t>
            </a:r>
            <a:r>
              <a:rPr lang="en-US" dirty="0"/>
              <a:t> </a:t>
            </a:r>
            <a:r>
              <a:rPr lang="en-US" dirty="0" err="1"/>
              <a:t>сигнал</a:t>
            </a:r>
            <a:r>
              <a:rPr lang="en-US" dirty="0"/>
              <a:t> «</a:t>
            </a:r>
            <a:r>
              <a:rPr lang="en-US" dirty="0" err="1"/>
              <a:t>общий</a:t>
            </a:r>
            <a:r>
              <a:rPr lang="en-US" dirty="0"/>
              <a:t> </a:t>
            </a:r>
            <a:r>
              <a:rPr lang="en-US" dirty="0" err="1"/>
              <a:t>мастер</a:t>
            </a:r>
            <a:r>
              <a:rPr lang="en-US" dirty="0"/>
              <a:t>» (ОМ) и  </a:t>
            </a:r>
            <a:r>
              <a:rPr lang="en-US" dirty="0" err="1"/>
              <a:t>позволяют</a:t>
            </a:r>
            <a:r>
              <a:rPr lang="en-US" dirty="0"/>
              <a:t>  </a:t>
            </a:r>
            <a:r>
              <a:rPr lang="en-US" dirty="0" err="1"/>
              <a:t>отбирать</a:t>
            </a:r>
            <a:r>
              <a:rPr lang="en-US" dirty="0"/>
              <a:t>  </a:t>
            </a:r>
            <a:r>
              <a:rPr lang="en-US" dirty="0" err="1"/>
              <a:t>события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3-м </a:t>
            </a:r>
            <a:r>
              <a:rPr lang="en-US" dirty="0" err="1"/>
              <a:t>условиям</a:t>
            </a:r>
            <a:r>
              <a:rPr lang="en-US" dirty="0"/>
              <a:t>:  </a:t>
            </a:r>
            <a:r>
              <a:rPr lang="en-US" dirty="0" err="1"/>
              <a:t>ливневой</a:t>
            </a:r>
            <a:r>
              <a:rPr lang="en-US" dirty="0"/>
              <a:t> </a:t>
            </a:r>
            <a:r>
              <a:rPr lang="en-US" dirty="0" err="1"/>
              <a:t>мастер</a:t>
            </a:r>
            <a:r>
              <a:rPr lang="en-US" dirty="0"/>
              <a:t> </a:t>
            </a:r>
            <a:r>
              <a:rPr lang="en-US" dirty="0" err="1"/>
              <a:t>Мсц</a:t>
            </a:r>
            <a:r>
              <a:rPr lang="en-US" dirty="0"/>
              <a:t>,  </a:t>
            </a:r>
            <a:r>
              <a:rPr lang="en-US" dirty="0" err="1"/>
              <a:t>триггер</a:t>
            </a:r>
            <a:r>
              <a:rPr lang="en-US" dirty="0"/>
              <a:t> </a:t>
            </a:r>
            <a:r>
              <a:rPr lang="en-US" dirty="0" err="1"/>
              <a:t>суммы</a:t>
            </a:r>
            <a:r>
              <a:rPr lang="en-US" dirty="0"/>
              <a:t> </a:t>
            </a:r>
            <a:r>
              <a:rPr lang="en-US" dirty="0" err="1"/>
              <a:t>гамма-блока</a:t>
            </a:r>
            <a:r>
              <a:rPr lang="en-US" dirty="0"/>
              <a:t> </a:t>
            </a:r>
            <a:r>
              <a:rPr lang="en-US" dirty="0" err="1"/>
              <a:t>Мгам</a:t>
            </a:r>
            <a:r>
              <a:rPr lang="en-US" dirty="0"/>
              <a:t>  и </a:t>
            </a:r>
            <a:r>
              <a:rPr lang="en-US" dirty="0" err="1"/>
              <a:t>триггер</a:t>
            </a:r>
            <a:r>
              <a:rPr lang="en-US" dirty="0"/>
              <a:t> </a:t>
            </a:r>
            <a:r>
              <a:rPr lang="en-US" dirty="0" err="1"/>
              <a:t>суммы</a:t>
            </a:r>
            <a:r>
              <a:rPr lang="en-US" dirty="0"/>
              <a:t>  </a:t>
            </a:r>
            <a:r>
              <a:rPr lang="en-US" dirty="0" err="1"/>
              <a:t>адронной</a:t>
            </a:r>
            <a:r>
              <a:rPr lang="en-US" dirty="0"/>
              <a:t> </a:t>
            </a:r>
            <a:r>
              <a:rPr lang="en-US" dirty="0" err="1"/>
              <a:t>компоненты</a:t>
            </a:r>
            <a:r>
              <a:rPr lang="en-US" dirty="0"/>
              <a:t>, </a:t>
            </a:r>
            <a:r>
              <a:rPr lang="en-US" dirty="0" err="1"/>
              <a:t>Мадр</a:t>
            </a:r>
            <a:r>
              <a:rPr lang="en-US" dirty="0"/>
              <a:t>:  </a:t>
            </a:r>
          </a:p>
          <a:p>
            <a:pPr marL="0" indent="0"/>
            <a:r>
              <a:rPr lang="en-US" dirty="0"/>
              <a:t>ОМ = </a:t>
            </a:r>
            <a:r>
              <a:rPr lang="en-US" dirty="0" err="1"/>
              <a:t>Мсц</a:t>
            </a:r>
            <a:r>
              <a:rPr lang="en-US" dirty="0"/>
              <a:t> + </a:t>
            </a:r>
            <a:r>
              <a:rPr lang="en-US" dirty="0" err="1"/>
              <a:t>Мгам</a:t>
            </a:r>
            <a:r>
              <a:rPr lang="en-US" dirty="0"/>
              <a:t> + </a:t>
            </a:r>
            <a:r>
              <a:rPr lang="en-US" dirty="0" err="1"/>
              <a:t>Мадрон</a:t>
            </a:r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7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5987F-2B10-A200-1FE6-17E0B47B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94523" cy="11329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Картина, наблюдаемая в калориметре при прохождении ШАЛ</a:t>
            </a:r>
            <a:endParaRPr lang="ru-KZ" sz="4000" dirty="0"/>
          </a:p>
        </p:txBody>
      </p:sp>
      <p:pic>
        <p:nvPicPr>
          <p:cNvPr id="5" name="Объект 4" descr="Изображение выглядит как текст, Шрифт, линия, График">
            <a:extLst>
              <a:ext uri="{FF2B5EF4-FFF2-40B4-BE49-F238E27FC236}">
                <a16:creationId xmlns:a16="http://schemas.microsoft.com/office/drawing/2014/main" id="{F6BCFC5D-8C5C-E775-20FF-3A8E4AA80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92" y="1566254"/>
            <a:ext cx="7804016" cy="45523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CD3A3E-476C-4548-9027-C2A166F39252}"/>
              </a:ext>
            </a:extLst>
          </p:cNvPr>
          <p:cNvSpPr txBox="1"/>
          <p:nvPr/>
        </p:nvSpPr>
        <p:spPr>
          <a:xfrm>
            <a:off x="2519464" y="6206247"/>
            <a:ext cx="721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Рис. 4 – характерное распределение ионизации по калориметру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91022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14780-E4AD-5D66-5739-4557FDC4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683"/>
          </a:xfrm>
        </p:spPr>
        <p:txBody>
          <a:bodyPr>
            <a:normAutofit/>
          </a:bodyPr>
          <a:lstStyle/>
          <a:p>
            <a:r>
              <a:rPr lang="ru-RU" dirty="0"/>
              <a:t>Определение энергии в калориметре 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AC2A29-BAF9-07C8-368E-6F20DD74B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1069"/>
                <a:ext cx="10515600" cy="4971806"/>
              </a:xfrm>
            </p:spPr>
            <p:txBody>
              <a:bodyPr>
                <a:normAutofit/>
              </a:bodyPr>
              <a:lstStyle/>
              <a:p>
                <a:pPr marL="0" indent="360363">
                  <a:buNone/>
                </a:pPr>
                <a:r>
                  <a:rPr lang="ru-RU" sz="2400" dirty="0"/>
                  <a:t>Энергия, выделившаяся в калориметре вычислялась по обычной калориметрической формуле: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K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Е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стр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360363" algn="just">
                  <a:buNone/>
                </a:pPr>
                <a:r>
                  <a:rPr lang="ru-RU" sz="2400" dirty="0"/>
                  <a:t>Число частиц, прошедших через камеру, определяется по показаниям канала регистрации.</a:t>
                </a:r>
              </a:p>
              <a:p>
                <a:pPr marL="0" indent="360363" algn="just">
                  <a:buNone/>
                </a:pPr>
                <a:r>
                  <a:rPr lang="ru-RU" sz="2400" dirty="0"/>
                  <a:t>Из-за конечной толщины калориметра в нем выделяется часть энергии струи. Оценка доли энергии струи, уносимая за пределы калориметра, равна 17 + 9%. </a:t>
                </a:r>
                <a:endParaRPr lang="ru-KZ" sz="24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AC2A29-BAF9-07C8-368E-6F20DD74B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1069"/>
                <a:ext cx="10515600" cy="4971806"/>
              </a:xfrm>
              <a:blipFill>
                <a:blip r:embed="rId2"/>
                <a:stretch>
                  <a:fillRect l="-928" r="-870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509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1_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6.xml><?xml version="1.0" encoding="utf-8"?>
<a:theme xmlns:a="http://schemas.openxmlformats.org/drawingml/2006/main" name="2_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7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8.xml><?xml version="1.0" encoding="utf-8"?>
<a:theme xmlns:a="http://schemas.openxmlformats.org/drawingml/2006/main" name="3_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9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835</TotalTime>
  <Words>572</Words>
  <Application>Microsoft Office PowerPoint</Application>
  <PresentationFormat>Широкоэкранный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37" baseType="lpstr">
      <vt:lpstr>Aptos</vt:lpstr>
      <vt:lpstr>Aptos Display</vt:lpstr>
      <vt:lpstr>Arial</vt:lpstr>
      <vt:lpstr>Bookman Old Style</vt:lpstr>
      <vt:lpstr>Calibri</vt:lpstr>
      <vt:lpstr>Calibri Light</vt:lpstr>
      <vt:lpstr>Cambria</vt:lpstr>
      <vt:lpstr>Cambria Math</vt:lpstr>
      <vt:lpstr>Century Schoolbook</vt:lpstr>
      <vt:lpstr>Rockwell</vt:lpstr>
      <vt:lpstr>Rockwell Condensed</vt:lpstr>
      <vt:lpstr>Tw Cen MT</vt:lpstr>
      <vt:lpstr>Wingdings</vt:lpstr>
      <vt:lpstr>Wingdings 2</vt:lpstr>
      <vt:lpstr>1_Дерево</vt:lpstr>
      <vt:lpstr>Небесная</vt:lpstr>
      <vt:lpstr>Капля</vt:lpstr>
      <vt:lpstr>Тема Office</vt:lpstr>
      <vt:lpstr>1_Небесная</vt:lpstr>
      <vt:lpstr>2_Небесная</vt:lpstr>
      <vt:lpstr>Вид</vt:lpstr>
      <vt:lpstr>3_Небесная</vt:lpstr>
      <vt:lpstr>Damask</vt:lpstr>
      <vt:lpstr>Тема доклада: Исследование особенностей развития адронных каскадов в стволе ШАЛ методом ионизационного калориметра «Адрон-55» </vt:lpstr>
      <vt:lpstr>Вступление</vt:lpstr>
      <vt:lpstr>Комплексная установка «Адрон-55»</vt:lpstr>
      <vt:lpstr>Презентация PowerPoint</vt:lpstr>
      <vt:lpstr>Система регистрации</vt:lpstr>
      <vt:lpstr>Презентация PowerPoint</vt:lpstr>
      <vt:lpstr>Презентация PowerPoint</vt:lpstr>
      <vt:lpstr>Картина, наблюдаемая в калориметре при прохождении ШАЛ</vt:lpstr>
      <vt:lpstr>Определение энергии в калориметре </vt:lpstr>
      <vt:lpstr>Нахождение оси атмосферного ливня </vt:lpstr>
      <vt:lpstr>Количество электронов в ливне Ne</vt:lpstr>
      <vt:lpstr>Спектр ШАЛ</vt:lpstr>
      <vt:lpstr>Обсуждение результатов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Ханшайым Махмет</dc:creator>
  <cp:lastModifiedBy>Ханшайым Махмет</cp:lastModifiedBy>
  <cp:revision>5</cp:revision>
  <dcterms:created xsi:type="dcterms:W3CDTF">2024-09-17T16:13:18Z</dcterms:created>
  <dcterms:modified xsi:type="dcterms:W3CDTF">2024-09-25T16:12:21Z</dcterms:modified>
</cp:coreProperties>
</file>