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360" r:id="rId3"/>
    <p:sldId id="433" r:id="rId4"/>
    <p:sldId id="307" r:id="rId5"/>
    <p:sldId id="262" r:id="rId6"/>
    <p:sldId id="378" r:id="rId7"/>
    <p:sldId id="319" r:id="rId8"/>
    <p:sldId id="431" r:id="rId9"/>
    <p:sldId id="432" r:id="rId10"/>
    <p:sldId id="443" r:id="rId11"/>
    <p:sldId id="444" r:id="rId12"/>
    <p:sldId id="441" r:id="rId13"/>
    <p:sldId id="356" r:id="rId14"/>
    <p:sldId id="353" r:id="rId15"/>
    <p:sldId id="354" r:id="rId16"/>
    <p:sldId id="359" r:id="rId17"/>
    <p:sldId id="357" r:id="rId18"/>
    <p:sldId id="424" r:id="rId19"/>
    <p:sldId id="425" r:id="rId20"/>
    <p:sldId id="427" r:id="rId21"/>
    <p:sldId id="428" r:id="rId22"/>
    <p:sldId id="429" r:id="rId23"/>
    <p:sldId id="363" r:id="rId24"/>
    <p:sldId id="283" r:id="rId2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  <a:srgbClr val="A1B098"/>
    <a:srgbClr val="657D55"/>
    <a:srgbClr val="1F4E79"/>
    <a:srgbClr val="006633"/>
    <a:srgbClr val="3A6AA1"/>
    <a:srgbClr val="0000CC"/>
    <a:srgbClr val="225895"/>
    <a:srgbClr val="7D9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7" autoAdjust="0"/>
    <p:restoredTop sz="93412" autoAdjust="0"/>
  </p:normalViewPr>
  <p:slideViewPr>
    <p:cSldViewPr snapToGrid="0">
      <p:cViewPr varScale="1">
        <p:scale>
          <a:sx n="95" d="100"/>
          <a:sy n="95" d="100"/>
        </p:scale>
        <p:origin x="13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9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80AFD4-C4AC-4A6C-8246-528554F4360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94DE18-AA27-46DC-96C7-93A779B4FFB4}">
      <dgm:prSet phldrT="[Текст]"/>
      <dgm:spPr/>
      <dgm:t>
        <a:bodyPr/>
        <a:lstStyle/>
        <a:p>
          <a:r>
            <a:rPr lang="en-US" b="1" dirty="0"/>
            <a:t>Experiments with neutron</a:t>
          </a:r>
          <a:endParaRPr lang="ru-RU" b="1" dirty="0"/>
        </a:p>
      </dgm:t>
    </dgm:pt>
    <dgm:pt modelId="{DC472406-E26C-4DE8-8398-A1AB3305B45F}" type="parTrans" cxnId="{C2E1369D-12A8-415C-BE7B-63EA59456A26}">
      <dgm:prSet/>
      <dgm:spPr/>
      <dgm:t>
        <a:bodyPr/>
        <a:lstStyle/>
        <a:p>
          <a:endParaRPr lang="ru-RU"/>
        </a:p>
      </dgm:t>
    </dgm:pt>
    <dgm:pt modelId="{3B72FAD4-DC26-4D15-9A63-BBCB4B72C1E7}" type="sibTrans" cxnId="{C2E1369D-12A8-415C-BE7B-63EA59456A26}">
      <dgm:prSet/>
      <dgm:spPr/>
      <dgm:t>
        <a:bodyPr/>
        <a:lstStyle/>
        <a:p>
          <a:endParaRPr lang="ru-RU"/>
        </a:p>
      </dgm:t>
    </dgm:pt>
    <dgm:pt modelId="{D0093CA4-09EA-4CEF-B5A8-3EF750088672}">
      <dgm:prSet phldrT="[Текст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Neutron as instrument</a:t>
          </a:r>
          <a:endParaRPr lang="ru-RU" dirty="0">
            <a:solidFill>
              <a:schemeClr val="bg1"/>
            </a:solidFill>
          </a:endParaRPr>
        </a:p>
      </dgm:t>
    </dgm:pt>
    <dgm:pt modelId="{392A251E-FB49-413C-906D-FDE069F07725}" type="parTrans" cxnId="{EF64059A-9D6C-4752-8850-60C286F1CDE4}">
      <dgm:prSet/>
      <dgm:spPr>
        <a:ln w="38100"/>
      </dgm:spPr>
      <dgm:t>
        <a:bodyPr/>
        <a:lstStyle/>
        <a:p>
          <a:endParaRPr lang="ru-RU"/>
        </a:p>
      </dgm:t>
    </dgm:pt>
    <dgm:pt modelId="{0107F58A-7E9E-4D52-AF38-99CF0D76C7C1}" type="sibTrans" cxnId="{EF64059A-9D6C-4752-8850-60C286F1CDE4}">
      <dgm:prSet/>
      <dgm:spPr/>
      <dgm:t>
        <a:bodyPr/>
        <a:lstStyle/>
        <a:p>
          <a:endParaRPr lang="ru-RU"/>
        </a:p>
      </dgm:t>
    </dgm:pt>
    <dgm:pt modelId="{206EBCD6-3D46-408A-8263-A27363B30F10}">
      <dgm:prSet phldrT="[Текст]"/>
      <dgm:spPr/>
      <dgm:t>
        <a:bodyPr/>
        <a:lstStyle/>
        <a:p>
          <a:r>
            <a:rPr lang="en-US" dirty="0"/>
            <a:t>Neutron as an object of research</a:t>
          </a:r>
          <a:endParaRPr lang="ru-RU" dirty="0"/>
        </a:p>
      </dgm:t>
    </dgm:pt>
    <dgm:pt modelId="{769A8016-796F-4CF2-942C-60618D7719F3}" type="parTrans" cxnId="{557030C2-FD33-4A48-98CE-7DB0D9FE6763}">
      <dgm:prSet/>
      <dgm:spPr>
        <a:ln w="38100"/>
      </dgm:spPr>
      <dgm:t>
        <a:bodyPr/>
        <a:lstStyle/>
        <a:p>
          <a:endParaRPr lang="ru-RU"/>
        </a:p>
      </dgm:t>
    </dgm:pt>
    <dgm:pt modelId="{099E66CD-DA6B-4ECB-A8A9-9167FD6EADDE}" type="sibTrans" cxnId="{557030C2-FD33-4A48-98CE-7DB0D9FE6763}">
      <dgm:prSet/>
      <dgm:spPr/>
      <dgm:t>
        <a:bodyPr/>
        <a:lstStyle/>
        <a:p>
          <a:endParaRPr lang="ru-RU"/>
        </a:p>
      </dgm:t>
    </dgm:pt>
    <dgm:pt modelId="{93A78A0D-CCE6-4212-823B-57472DC9109F}">
      <dgm:prSet phldrT="[Текст]"/>
      <dgm:spPr/>
      <dgm:t>
        <a:bodyPr/>
        <a:lstStyle/>
        <a:p>
          <a:r>
            <a:rPr lang="en-US" dirty="0"/>
            <a:t>Property of fundamental interactions</a:t>
          </a:r>
          <a:endParaRPr lang="ru-RU" dirty="0"/>
        </a:p>
      </dgm:t>
    </dgm:pt>
    <dgm:pt modelId="{4310B24C-F31A-44E4-B4FF-6C61E69C48CB}" type="parTrans" cxnId="{3EE869DF-FB98-4167-9520-94CB79DF37AC}">
      <dgm:prSet/>
      <dgm:spPr>
        <a:ln w="38100"/>
      </dgm:spPr>
      <dgm:t>
        <a:bodyPr/>
        <a:lstStyle/>
        <a:p>
          <a:endParaRPr lang="ru-RU"/>
        </a:p>
      </dgm:t>
    </dgm:pt>
    <dgm:pt modelId="{D384E866-F388-4436-89A3-1E0B27FAB959}" type="sibTrans" cxnId="{3EE869DF-FB98-4167-9520-94CB79DF37AC}">
      <dgm:prSet/>
      <dgm:spPr/>
      <dgm:t>
        <a:bodyPr/>
        <a:lstStyle/>
        <a:p>
          <a:endParaRPr lang="ru-RU"/>
        </a:p>
      </dgm:t>
    </dgm:pt>
    <dgm:pt modelId="{169668FF-5679-4A62-8C82-B392ED5E5738}">
      <dgm:prSet phldrT="[Текст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Structure and dynamics of matter</a:t>
          </a:r>
          <a:endParaRPr lang="ru-RU" dirty="0">
            <a:solidFill>
              <a:schemeClr val="bg1"/>
            </a:solidFill>
          </a:endParaRPr>
        </a:p>
      </dgm:t>
    </dgm:pt>
    <dgm:pt modelId="{757C94C9-6BCC-4438-B86F-90A8517DB892}" type="parTrans" cxnId="{924ABC1C-E248-4779-92DC-4783287D9F6B}">
      <dgm:prSet/>
      <dgm:spPr>
        <a:ln w="38100"/>
      </dgm:spPr>
      <dgm:t>
        <a:bodyPr/>
        <a:lstStyle/>
        <a:p>
          <a:endParaRPr lang="ru-RU"/>
        </a:p>
      </dgm:t>
    </dgm:pt>
    <dgm:pt modelId="{D051B374-1EB0-438B-8E9D-D95801C5304E}" type="sibTrans" cxnId="{924ABC1C-E248-4779-92DC-4783287D9F6B}">
      <dgm:prSet/>
      <dgm:spPr/>
      <dgm:t>
        <a:bodyPr/>
        <a:lstStyle/>
        <a:p>
          <a:endParaRPr lang="ru-RU"/>
        </a:p>
      </dgm:t>
    </dgm:pt>
    <dgm:pt modelId="{4F686526-8B93-4748-98AC-835A91CB0AAA}">
      <dgm:prSet phldrT="[Текст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Industrial application</a:t>
          </a:r>
          <a:endParaRPr lang="ru-RU" dirty="0">
            <a:solidFill>
              <a:schemeClr val="bg1"/>
            </a:solidFill>
          </a:endParaRPr>
        </a:p>
      </dgm:t>
    </dgm:pt>
    <dgm:pt modelId="{5AC97DBE-9375-422B-ACFE-EEE47AC04566}" type="parTrans" cxnId="{3ED40537-9B49-4A2B-8901-7CDF4A8AC60B}">
      <dgm:prSet/>
      <dgm:spPr>
        <a:ln w="38100"/>
      </dgm:spPr>
      <dgm:t>
        <a:bodyPr/>
        <a:lstStyle/>
        <a:p>
          <a:endParaRPr lang="ru-RU"/>
        </a:p>
      </dgm:t>
    </dgm:pt>
    <dgm:pt modelId="{4233B512-16E9-40D2-82CF-C91833DA3118}" type="sibTrans" cxnId="{3ED40537-9B49-4A2B-8901-7CDF4A8AC60B}">
      <dgm:prSet/>
      <dgm:spPr/>
      <dgm:t>
        <a:bodyPr/>
        <a:lstStyle/>
        <a:p>
          <a:endParaRPr lang="ru-RU"/>
        </a:p>
      </dgm:t>
    </dgm:pt>
    <dgm:pt modelId="{5655C9C8-6371-4FA6-94FF-C1E2645623A4}" type="pres">
      <dgm:prSet presAssocID="{7180AFD4-C4AC-4A6C-8246-528554F436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AC618EC-6E2A-4042-B070-B7A3D87EC7AB}" type="pres">
      <dgm:prSet presAssocID="{6994DE18-AA27-46DC-96C7-93A779B4FFB4}" presName="hierRoot1" presStyleCnt="0">
        <dgm:presLayoutVars>
          <dgm:hierBranch val="init"/>
        </dgm:presLayoutVars>
      </dgm:prSet>
      <dgm:spPr/>
    </dgm:pt>
    <dgm:pt modelId="{7A8DB4FD-BC80-4137-90A7-A881709D77DD}" type="pres">
      <dgm:prSet presAssocID="{6994DE18-AA27-46DC-96C7-93A779B4FFB4}" presName="rootComposite1" presStyleCnt="0"/>
      <dgm:spPr/>
    </dgm:pt>
    <dgm:pt modelId="{FF5A5D93-5544-423B-9A5D-715CFA9AB757}" type="pres">
      <dgm:prSet presAssocID="{6994DE18-AA27-46DC-96C7-93A779B4FFB4}" presName="rootText1" presStyleLbl="node0" presStyleIdx="0" presStyleCnt="1">
        <dgm:presLayoutVars>
          <dgm:chPref val="3"/>
        </dgm:presLayoutVars>
      </dgm:prSet>
      <dgm:spPr/>
    </dgm:pt>
    <dgm:pt modelId="{CB8E0568-707B-4316-B9F4-1CF5E12DE781}" type="pres">
      <dgm:prSet presAssocID="{6994DE18-AA27-46DC-96C7-93A779B4FFB4}" presName="rootConnector1" presStyleLbl="node1" presStyleIdx="0" presStyleCnt="0"/>
      <dgm:spPr/>
    </dgm:pt>
    <dgm:pt modelId="{A50FEBAE-2FE7-4CBC-8A6F-B8A2A22D4566}" type="pres">
      <dgm:prSet presAssocID="{6994DE18-AA27-46DC-96C7-93A779B4FFB4}" presName="hierChild2" presStyleCnt="0"/>
      <dgm:spPr/>
    </dgm:pt>
    <dgm:pt modelId="{99413FA1-AFE5-4E64-A52F-23839E0A5D82}" type="pres">
      <dgm:prSet presAssocID="{392A251E-FB49-413C-906D-FDE069F07725}" presName="Name37" presStyleLbl="parChTrans1D2" presStyleIdx="0" presStyleCnt="2"/>
      <dgm:spPr/>
    </dgm:pt>
    <dgm:pt modelId="{0AEEF35B-56B6-496F-B052-974D869C9E0A}" type="pres">
      <dgm:prSet presAssocID="{D0093CA4-09EA-4CEF-B5A8-3EF750088672}" presName="hierRoot2" presStyleCnt="0">
        <dgm:presLayoutVars>
          <dgm:hierBranch val="init"/>
        </dgm:presLayoutVars>
      </dgm:prSet>
      <dgm:spPr/>
    </dgm:pt>
    <dgm:pt modelId="{AB2EA202-B1B7-4D91-8D14-D62FF33EFF86}" type="pres">
      <dgm:prSet presAssocID="{D0093CA4-09EA-4CEF-B5A8-3EF750088672}" presName="rootComposite" presStyleCnt="0"/>
      <dgm:spPr/>
    </dgm:pt>
    <dgm:pt modelId="{212AC25F-E5CB-48A0-9575-630602118FB2}" type="pres">
      <dgm:prSet presAssocID="{D0093CA4-09EA-4CEF-B5A8-3EF750088672}" presName="rootText" presStyleLbl="node2" presStyleIdx="0" presStyleCnt="2" custLinFactNeighborX="-11292" custLinFactNeighborY="-8604">
        <dgm:presLayoutVars>
          <dgm:chPref val="3"/>
        </dgm:presLayoutVars>
      </dgm:prSet>
      <dgm:spPr/>
    </dgm:pt>
    <dgm:pt modelId="{C2950469-87BE-4144-8ED6-811AB7C8B785}" type="pres">
      <dgm:prSet presAssocID="{D0093CA4-09EA-4CEF-B5A8-3EF750088672}" presName="rootConnector" presStyleLbl="node2" presStyleIdx="0" presStyleCnt="2"/>
      <dgm:spPr/>
    </dgm:pt>
    <dgm:pt modelId="{057D0084-FCE7-42E9-B989-BE71AC58CC57}" type="pres">
      <dgm:prSet presAssocID="{D0093CA4-09EA-4CEF-B5A8-3EF750088672}" presName="hierChild4" presStyleCnt="0"/>
      <dgm:spPr/>
    </dgm:pt>
    <dgm:pt modelId="{A2D3FD15-2BF0-4F1F-BB7E-A80D2D47C736}" type="pres">
      <dgm:prSet presAssocID="{757C94C9-6BCC-4438-B86F-90A8517DB892}" presName="Name37" presStyleLbl="parChTrans1D3" presStyleIdx="0" presStyleCnt="3"/>
      <dgm:spPr/>
    </dgm:pt>
    <dgm:pt modelId="{BDEA374E-4F18-4B33-8270-7916FCDC79CB}" type="pres">
      <dgm:prSet presAssocID="{169668FF-5679-4A62-8C82-B392ED5E5738}" presName="hierRoot2" presStyleCnt="0">
        <dgm:presLayoutVars>
          <dgm:hierBranch val="init"/>
        </dgm:presLayoutVars>
      </dgm:prSet>
      <dgm:spPr/>
    </dgm:pt>
    <dgm:pt modelId="{C383470C-C9A7-4974-A379-4883E01D7A1E}" type="pres">
      <dgm:prSet presAssocID="{169668FF-5679-4A62-8C82-B392ED5E5738}" presName="rootComposite" presStyleCnt="0"/>
      <dgm:spPr/>
    </dgm:pt>
    <dgm:pt modelId="{8B2F16B3-0ABA-4BBF-8976-0429AC2D1021}" type="pres">
      <dgm:prSet presAssocID="{169668FF-5679-4A62-8C82-B392ED5E5738}" presName="rootText" presStyleLbl="node3" presStyleIdx="0" presStyleCnt="3" custLinFactNeighborX="30318" custLinFactNeighborY="-29797">
        <dgm:presLayoutVars>
          <dgm:chPref val="3"/>
        </dgm:presLayoutVars>
      </dgm:prSet>
      <dgm:spPr/>
    </dgm:pt>
    <dgm:pt modelId="{C3B04582-9B62-4AAC-8758-7AA20BD285B2}" type="pres">
      <dgm:prSet presAssocID="{169668FF-5679-4A62-8C82-B392ED5E5738}" presName="rootConnector" presStyleLbl="node3" presStyleIdx="0" presStyleCnt="3"/>
      <dgm:spPr/>
    </dgm:pt>
    <dgm:pt modelId="{B643434A-FAE1-4582-8499-2EBB51712EEC}" type="pres">
      <dgm:prSet presAssocID="{169668FF-5679-4A62-8C82-B392ED5E5738}" presName="hierChild4" presStyleCnt="0"/>
      <dgm:spPr/>
    </dgm:pt>
    <dgm:pt modelId="{E0218083-8FAE-429B-AB72-CA68639130DD}" type="pres">
      <dgm:prSet presAssocID="{169668FF-5679-4A62-8C82-B392ED5E5738}" presName="hierChild5" presStyleCnt="0"/>
      <dgm:spPr/>
    </dgm:pt>
    <dgm:pt modelId="{B20DCA6C-A661-4DEF-87D5-9AB156E5DA7E}" type="pres">
      <dgm:prSet presAssocID="{5AC97DBE-9375-422B-ACFE-EEE47AC04566}" presName="Name37" presStyleLbl="parChTrans1D3" presStyleIdx="1" presStyleCnt="3"/>
      <dgm:spPr/>
    </dgm:pt>
    <dgm:pt modelId="{36771DE9-4A05-45A0-B9FC-F14907AEC99F}" type="pres">
      <dgm:prSet presAssocID="{4F686526-8B93-4748-98AC-835A91CB0AAA}" presName="hierRoot2" presStyleCnt="0">
        <dgm:presLayoutVars>
          <dgm:hierBranch val="init"/>
        </dgm:presLayoutVars>
      </dgm:prSet>
      <dgm:spPr/>
    </dgm:pt>
    <dgm:pt modelId="{DA60AAD0-2C1C-4C7E-94F4-F1BD3FA49F41}" type="pres">
      <dgm:prSet presAssocID="{4F686526-8B93-4748-98AC-835A91CB0AAA}" presName="rootComposite" presStyleCnt="0"/>
      <dgm:spPr/>
    </dgm:pt>
    <dgm:pt modelId="{CD853429-289E-45B4-B63F-41723DD30C3E}" type="pres">
      <dgm:prSet presAssocID="{4F686526-8B93-4748-98AC-835A91CB0AAA}" presName="rootText" presStyleLbl="node3" presStyleIdx="1" presStyleCnt="3" custScaleY="100000" custLinFactX="-36876" custLinFactY="-71982" custLinFactNeighborX="-100000" custLinFactNeighborY="-100000">
        <dgm:presLayoutVars>
          <dgm:chPref val="3"/>
        </dgm:presLayoutVars>
      </dgm:prSet>
      <dgm:spPr/>
    </dgm:pt>
    <dgm:pt modelId="{0AE86F38-B6B3-4659-A577-822F632900BF}" type="pres">
      <dgm:prSet presAssocID="{4F686526-8B93-4748-98AC-835A91CB0AAA}" presName="rootConnector" presStyleLbl="node3" presStyleIdx="1" presStyleCnt="3"/>
      <dgm:spPr/>
    </dgm:pt>
    <dgm:pt modelId="{39BA0AFF-6700-405A-A0D0-FBA0ED4B06CC}" type="pres">
      <dgm:prSet presAssocID="{4F686526-8B93-4748-98AC-835A91CB0AAA}" presName="hierChild4" presStyleCnt="0"/>
      <dgm:spPr/>
    </dgm:pt>
    <dgm:pt modelId="{17E51254-93B7-4B96-878F-E03E3A87EB0B}" type="pres">
      <dgm:prSet presAssocID="{4F686526-8B93-4748-98AC-835A91CB0AAA}" presName="hierChild5" presStyleCnt="0"/>
      <dgm:spPr/>
    </dgm:pt>
    <dgm:pt modelId="{38F8111A-CCD0-42E6-BBAE-4E0D2B4BEE57}" type="pres">
      <dgm:prSet presAssocID="{D0093CA4-09EA-4CEF-B5A8-3EF750088672}" presName="hierChild5" presStyleCnt="0"/>
      <dgm:spPr/>
    </dgm:pt>
    <dgm:pt modelId="{A36F41A9-027D-4808-85B4-8282D5175A0A}" type="pres">
      <dgm:prSet presAssocID="{769A8016-796F-4CF2-942C-60618D7719F3}" presName="Name37" presStyleLbl="parChTrans1D2" presStyleIdx="1" presStyleCnt="2"/>
      <dgm:spPr/>
    </dgm:pt>
    <dgm:pt modelId="{B84A4395-6144-432B-8D15-5C0AA2EF6BE6}" type="pres">
      <dgm:prSet presAssocID="{206EBCD6-3D46-408A-8263-A27363B30F10}" presName="hierRoot2" presStyleCnt="0">
        <dgm:presLayoutVars>
          <dgm:hierBranch val="init"/>
        </dgm:presLayoutVars>
      </dgm:prSet>
      <dgm:spPr/>
    </dgm:pt>
    <dgm:pt modelId="{72997DDE-5B65-4C8D-B204-A5330124BA81}" type="pres">
      <dgm:prSet presAssocID="{206EBCD6-3D46-408A-8263-A27363B30F10}" presName="rootComposite" presStyleCnt="0"/>
      <dgm:spPr/>
    </dgm:pt>
    <dgm:pt modelId="{FDA4C71C-5C63-45F1-BE64-CFF65A2F7D6E}" type="pres">
      <dgm:prSet presAssocID="{206EBCD6-3D46-408A-8263-A27363B30F10}" presName="rootText" presStyleLbl="node2" presStyleIdx="1" presStyleCnt="2" custLinFactNeighborX="65549" custLinFactNeighborY="-8603">
        <dgm:presLayoutVars>
          <dgm:chPref val="3"/>
        </dgm:presLayoutVars>
      </dgm:prSet>
      <dgm:spPr/>
    </dgm:pt>
    <dgm:pt modelId="{D9D24B3F-1CD0-4225-B8BE-896CFA55FD19}" type="pres">
      <dgm:prSet presAssocID="{206EBCD6-3D46-408A-8263-A27363B30F10}" presName="rootConnector" presStyleLbl="node2" presStyleIdx="1" presStyleCnt="2"/>
      <dgm:spPr/>
    </dgm:pt>
    <dgm:pt modelId="{B674DA2D-2486-48FC-BDFF-1DB516957B62}" type="pres">
      <dgm:prSet presAssocID="{206EBCD6-3D46-408A-8263-A27363B30F10}" presName="hierChild4" presStyleCnt="0"/>
      <dgm:spPr/>
    </dgm:pt>
    <dgm:pt modelId="{EC7C6F75-FB66-42F1-BB64-F67BA9B31235}" type="pres">
      <dgm:prSet presAssocID="{4310B24C-F31A-44E4-B4FF-6C61E69C48CB}" presName="Name37" presStyleLbl="parChTrans1D3" presStyleIdx="2" presStyleCnt="3"/>
      <dgm:spPr/>
    </dgm:pt>
    <dgm:pt modelId="{A502CCCE-3C46-4CE8-909B-0FC6E51693F4}" type="pres">
      <dgm:prSet presAssocID="{93A78A0D-CCE6-4212-823B-57472DC9109F}" presName="hierRoot2" presStyleCnt="0">
        <dgm:presLayoutVars>
          <dgm:hierBranch val="init"/>
        </dgm:presLayoutVars>
      </dgm:prSet>
      <dgm:spPr/>
    </dgm:pt>
    <dgm:pt modelId="{A4E9B870-5747-47D5-BD5C-B88809019DE8}" type="pres">
      <dgm:prSet presAssocID="{93A78A0D-CCE6-4212-823B-57472DC9109F}" presName="rootComposite" presStyleCnt="0"/>
      <dgm:spPr/>
    </dgm:pt>
    <dgm:pt modelId="{4EBFE85B-888A-4691-BFB8-25C4728782B7}" type="pres">
      <dgm:prSet presAssocID="{93A78A0D-CCE6-4212-823B-57472DC9109F}" presName="rootText" presStyleLbl="node3" presStyleIdx="2" presStyleCnt="3" custLinFactNeighborX="68156" custLinFactNeighborY="-29797">
        <dgm:presLayoutVars>
          <dgm:chPref val="3"/>
        </dgm:presLayoutVars>
      </dgm:prSet>
      <dgm:spPr/>
    </dgm:pt>
    <dgm:pt modelId="{8EAB5850-D197-42E8-A5BD-5F8159DACAEC}" type="pres">
      <dgm:prSet presAssocID="{93A78A0D-CCE6-4212-823B-57472DC9109F}" presName="rootConnector" presStyleLbl="node3" presStyleIdx="2" presStyleCnt="3"/>
      <dgm:spPr/>
    </dgm:pt>
    <dgm:pt modelId="{ADDE6FA7-436E-4DA7-90B8-ADF8E198BFDD}" type="pres">
      <dgm:prSet presAssocID="{93A78A0D-CCE6-4212-823B-57472DC9109F}" presName="hierChild4" presStyleCnt="0"/>
      <dgm:spPr/>
    </dgm:pt>
    <dgm:pt modelId="{42A4F84F-AA21-4624-9FD8-070406856FA3}" type="pres">
      <dgm:prSet presAssocID="{93A78A0D-CCE6-4212-823B-57472DC9109F}" presName="hierChild5" presStyleCnt="0"/>
      <dgm:spPr/>
    </dgm:pt>
    <dgm:pt modelId="{B43BEB47-9FF2-40EA-8120-5DF792B1F785}" type="pres">
      <dgm:prSet presAssocID="{206EBCD6-3D46-408A-8263-A27363B30F10}" presName="hierChild5" presStyleCnt="0"/>
      <dgm:spPr/>
    </dgm:pt>
    <dgm:pt modelId="{81118E08-19E4-4F74-A6B2-BF1B84C3BCEA}" type="pres">
      <dgm:prSet presAssocID="{6994DE18-AA27-46DC-96C7-93A779B4FFB4}" presName="hierChild3" presStyleCnt="0"/>
      <dgm:spPr/>
    </dgm:pt>
  </dgm:ptLst>
  <dgm:cxnLst>
    <dgm:cxn modelId="{7E0ED903-DC3B-42CE-B4C2-9ABC63624689}" type="presOf" srcId="{169668FF-5679-4A62-8C82-B392ED5E5738}" destId="{8B2F16B3-0ABA-4BBF-8976-0429AC2D1021}" srcOrd="0" destOrd="0" presId="urn:microsoft.com/office/officeart/2005/8/layout/orgChart1"/>
    <dgm:cxn modelId="{9E3C2107-7D07-42ED-AB58-210452860926}" type="presOf" srcId="{D0093CA4-09EA-4CEF-B5A8-3EF750088672}" destId="{212AC25F-E5CB-48A0-9575-630602118FB2}" srcOrd="0" destOrd="0" presId="urn:microsoft.com/office/officeart/2005/8/layout/orgChart1"/>
    <dgm:cxn modelId="{04FDE01A-3C2B-4BD9-B865-FD80252E4B92}" type="presOf" srcId="{206EBCD6-3D46-408A-8263-A27363B30F10}" destId="{FDA4C71C-5C63-45F1-BE64-CFF65A2F7D6E}" srcOrd="0" destOrd="0" presId="urn:microsoft.com/office/officeart/2005/8/layout/orgChart1"/>
    <dgm:cxn modelId="{924ABC1C-E248-4779-92DC-4783287D9F6B}" srcId="{D0093CA4-09EA-4CEF-B5A8-3EF750088672}" destId="{169668FF-5679-4A62-8C82-B392ED5E5738}" srcOrd="0" destOrd="0" parTransId="{757C94C9-6BCC-4438-B86F-90A8517DB892}" sibTransId="{D051B374-1EB0-438B-8E9D-D95801C5304E}"/>
    <dgm:cxn modelId="{108EC52A-2F9D-4813-892E-76C0B3C90B2F}" type="presOf" srcId="{6994DE18-AA27-46DC-96C7-93A779B4FFB4}" destId="{CB8E0568-707B-4316-B9F4-1CF5E12DE781}" srcOrd="1" destOrd="0" presId="urn:microsoft.com/office/officeart/2005/8/layout/orgChart1"/>
    <dgm:cxn modelId="{66EDB82C-A1B5-4142-A039-9D2DA6F21471}" type="presOf" srcId="{769A8016-796F-4CF2-942C-60618D7719F3}" destId="{A36F41A9-027D-4808-85B4-8282D5175A0A}" srcOrd="0" destOrd="0" presId="urn:microsoft.com/office/officeart/2005/8/layout/orgChart1"/>
    <dgm:cxn modelId="{8484C62D-8B56-474A-A229-55E9CB3C4D2F}" type="presOf" srcId="{757C94C9-6BCC-4438-B86F-90A8517DB892}" destId="{A2D3FD15-2BF0-4F1F-BB7E-A80D2D47C736}" srcOrd="0" destOrd="0" presId="urn:microsoft.com/office/officeart/2005/8/layout/orgChart1"/>
    <dgm:cxn modelId="{3ED40537-9B49-4A2B-8901-7CDF4A8AC60B}" srcId="{D0093CA4-09EA-4CEF-B5A8-3EF750088672}" destId="{4F686526-8B93-4748-98AC-835A91CB0AAA}" srcOrd="1" destOrd="0" parTransId="{5AC97DBE-9375-422B-ACFE-EEE47AC04566}" sibTransId="{4233B512-16E9-40D2-82CF-C91833DA3118}"/>
    <dgm:cxn modelId="{F7CC8D3C-1C87-43C1-ACA4-22930F7969C1}" type="presOf" srcId="{7180AFD4-C4AC-4A6C-8246-528554F43607}" destId="{5655C9C8-6371-4FA6-94FF-C1E2645623A4}" srcOrd="0" destOrd="0" presId="urn:microsoft.com/office/officeart/2005/8/layout/orgChart1"/>
    <dgm:cxn modelId="{3624A560-B888-46CF-9EF6-7E0A23800954}" type="presOf" srcId="{4F686526-8B93-4748-98AC-835A91CB0AAA}" destId="{0AE86F38-B6B3-4659-A577-822F632900BF}" srcOrd="1" destOrd="0" presId="urn:microsoft.com/office/officeart/2005/8/layout/orgChart1"/>
    <dgm:cxn modelId="{B162AC60-59B0-48FB-9A70-6AC49FB7A610}" type="presOf" srcId="{4310B24C-F31A-44E4-B4FF-6C61E69C48CB}" destId="{EC7C6F75-FB66-42F1-BB64-F67BA9B31235}" srcOrd="0" destOrd="0" presId="urn:microsoft.com/office/officeart/2005/8/layout/orgChart1"/>
    <dgm:cxn modelId="{5BB1DF59-B1B7-47F5-A64E-4459DE5F4E39}" type="presOf" srcId="{93A78A0D-CCE6-4212-823B-57472DC9109F}" destId="{8EAB5850-D197-42E8-A5BD-5F8159DACAEC}" srcOrd="1" destOrd="0" presId="urn:microsoft.com/office/officeart/2005/8/layout/orgChart1"/>
    <dgm:cxn modelId="{EF64059A-9D6C-4752-8850-60C286F1CDE4}" srcId="{6994DE18-AA27-46DC-96C7-93A779B4FFB4}" destId="{D0093CA4-09EA-4CEF-B5A8-3EF750088672}" srcOrd="0" destOrd="0" parTransId="{392A251E-FB49-413C-906D-FDE069F07725}" sibTransId="{0107F58A-7E9E-4D52-AF38-99CF0D76C7C1}"/>
    <dgm:cxn modelId="{C2E1369D-12A8-415C-BE7B-63EA59456A26}" srcId="{7180AFD4-C4AC-4A6C-8246-528554F43607}" destId="{6994DE18-AA27-46DC-96C7-93A779B4FFB4}" srcOrd="0" destOrd="0" parTransId="{DC472406-E26C-4DE8-8398-A1AB3305B45F}" sibTransId="{3B72FAD4-DC26-4D15-9A63-BBCB4B72C1E7}"/>
    <dgm:cxn modelId="{D337619E-4E1D-4147-BB35-82DCE198E633}" type="presOf" srcId="{392A251E-FB49-413C-906D-FDE069F07725}" destId="{99413FA1-AFE5-4E64-A52F-23839E0A5D82}" srcOrd="0" destOrd="0" presId="urn:microsoft.com/office/officeart/2005/8/layout/orgChart1"/>
    <dgm:cxn modelId="{E61DDDB0-1BC5-4896-9445-BCCEE6D94ED0}" type="presOf" srcId="{5AC97DBE-9375-422B-ACFE-EEE47AC04566}" destId="{B20DCA6C-A661-4DEF-87D5-9AB156E5DA7E}" srcOrd="0" destOrd="0" presId="urn:microsoft.com/office/officeart/2005/8/layout/orgChart1"/>
    <dgm:cxn modelId="{D8389EB1-DD05-4D40-8E8B-4A8797565D05}" type="presOf" srcId="{93A78A0D-CCE6-4212-823B-57472DC9109F}" destId="{4EBFE85B-888A-4691-BFB8-25C4728782B7}" srcOrd="0" destOrd="0" presId="urn:microsoft.com/office/officeart/2005/8/layout/orgChart1"/>
    <dgm:cxn modelId="{557030C2-FD33-4A48-98CE-7DB0D9FE6763}" srcId="{6994DE18-AA27-46DC-96C7-93A779B4FFB4}" destId="{206EBCD6-3D46-408A-8263-A27363B30F10}" srcOrd="1" destOrd="0" parTransId="{769A8016-796F-4CF2-942C-60618D7719F3}" sibTransId="{099E66CD-DA6B-4ECB-A8A9-9167FD6EADDE}"/>
    <dgm:cxn modelId="{59FF4AC3-9163-44C1-81A3-93E0FDA41449}" type="presOf" srcId="{6994DE18-AA27-46DC-96C7-93A779B4FFB4}" destId="{FF5A5D93-5544-423B-9A5D-715CFA9AB757}" srcOrd="0" destOrd="0" presId="urn:microsoft.com/office/officeart/2005/8/layout/orgChart1"/>
    <dgm:cxn modelId="{8BE821D2-8B50-45C6-9E33-CD4471064768}" type="presOf" srcId="{D0093CA4-09EA-4CEF-B5A8-3EF750088672}" destId="{C2950469-87BE-4144-8ED6-811AB7C8B785}" srcOrd="1" destOrd="0" presId="urn:microsoft.com/office/officeart/2005/8/layout/orgChart1"/>
    <dgm:cxn modelId="{3EE869DF-FB98-4167-9520-94CB79DF37AC}" srcId="{206EBCD6-3D46-408A-8263-A27363B30F10}" destId="{93A78A0D-CCE6-4212-823B-57472DC9109F}" srcOrd="0" destOrd="0" parTransId="{4310B24C-F31A-44E4-B4FF-6C61E69C48CB}" sibTransId="{D384E866-F388-4436-89A3-1E0B27FAB959}"/>
    <dgm:cxn modelId="{04B333F8-A8DC-40B8-B401-5ABB1B514150}" type="presOf" srcId="{206EBCD6-3D46-408A-8263-A27363B30F10}" destId="{D9D24B3F-1CD0-4225-B8BE-896CFA55FD19}" srcOrd="1" destOrd="0" presId="urn:microsoft.com/office/officeart/2005/8/layout/orgChart1"/>
    <dgm:cxn modelId="{46EA31F9-56FD-417E-98AB-E0AA2C682114}" type="presOf" srcId="{4F686526-8B93-4748-98AC-835A91CB0AAA}" destId="{CD853429-289E-45B4-B63F-41723DD30C3E}" srcOrd="0" destOrd="0" presId="urn:microsoft.com/office/officeart/2005/8/layout/orgChart1"/>
    <dgm:cxn modelId="{E0DF61F9-ED27-4EDA-B49C-DC838BB39355}" type="presOf" srcId="{169668FF-5679-4A62-8C82-B392ED5E5738}" destId="{C3B04582-9B62-4AAC-8758-7AA20BD285B2}" srcOrd="1" destOrd="0" presId="urn:microsoft.com/office/officeart/2005/8/layout/orgChart1"/>
    <dgm:cxn modelId="{EF4317AA-9890-46F6-9250-FF591B516A5F}" type="presParOf" srcId="{5655C9C8-6371-4FA6-94FF-C1E2645623A4}" destId="{2AC618EC-6E2A-4042-B070-B7A3D87EC7AB}" srcOrd="0" destOrd="0" presId="urn:microsoft.com/office/officeart/2005/8/layout/orgChart1"/>
    <dgm:cxn modelId="{62F03B29-BA50-41A9-91C8-F12CB5B7A424}" type="presParOf" srcId="{2AC618EC-6E2A-4042-B070-B7A3D87EC7AB}" destId="{7A8DB4FD-BC80-4137-90A7-A881709D77DD}" srcOrd="0" destOrd="0" presId="urn:microsoft.com/office/officeart/2005/8/layout/orgChart1"/>
    <dgm:cxn modelId="{F8CDA941-A66F-4B99-B137-E2B61647300A}" type="presParOf" srcId="{7A8DB4FD-BC80-4137-90A7-A881709D77DD}" destId="{FF5A5D93-5544-423B-9A5D-715CFA9AB757}" srcOrd="0" destOrd="0" presId="urn:microsoft.com/office/officeart/2005/8/layout/orgChart1"/>
    <dgm:cxn modelId="{C7091F0C-5382-4951-9C96-9833C8CAF901}" type="presParOf" srcId="{7A8DB4FD-BC80-4137-90A7-A881709D77DD}" destId="{CB8E0568-707B-4316-B9F4-1CF5E12DE781}" srcOrd="1" destOrd="0" presId="urn:microsoft.com/office/officeart/2005/8/layout/orgChart1"/>
    <dgm:cxn modelId="{1A87BBDF-84BE-4DC9-915E-A8FD1900C751}" type="presParOf" srcId="{2AC618EC-6E2A-4042-B070-B7A3D87EC7AB}" destId="{A50FEBAE-2FE7-4CBC-8A6F-B8A2A22D4566}" srcOrd="1" destOrd="0" presId="urn:microsoft.com/office/officeart/2005/8/layout/orgChart1"/>
    <dgm:cxn modelId="{2C01AD70-C58E-407F-A6DB-039E650C251E}" type="presParOf" srcId="{A50FEBAE-2FE7-4CBC-8A6F-B8A2A22D4566}" destId="{99413FA1-AFE5-4E64-A52F-23839E0A5D82}" srcOrd="0" destOrd="0" presId="urn:microsoft.com/office/officeart/2005/8/layout/orgChart1"/>
    <dgm:cxn modelId="{74D6B5EA-E60A-4BA4-B90E-C91E9BF4C9FE}" type="presParOf" srcId="{A50FEBAE-2FE7-4CBC-8A6F-B8A2A22D4566}" destId="{0AEEF35B-56B6-496F-B052-974D869C9E0A}" srcOrd="1" destOrd="0" presId="urn:microsoft.com/office/officeart/2005/8/layout/orgChart1"/>
    <dgm:cxn modelId="{8D15BCDC-72AE-4B8E-9913-F898FC4944EC}" type="presParOf" srcId="{0AEEF35B-56B6-496F-B052-974D869C9E0A}" destId="{AB2EA202-B1B7-4D91-8D14-D62FF33EFF86}" srcOrd="0" destOrd="0" presId="urn:microsoft.com/office/officeart/2005/8/layout/orgChart1"/>
    <dgm:cxn modelId="{54730ECC-0531-458C-9515-1C97A9AEBE45}" type="presParOf" srcId="{AB2EA202-B1B7-4D91-8D14-D62FF33EFF86}" destId="{212AC25F-E5CB-48A0-9575-630602118FB2}" srcOrd="0" destOrd="0" presId="urn:microsoft.com/office/officeart/2005/8/layout/orgChart1"/>
    <dgm:cxn modelId="{AB1BF495-17E6-4C89-9284-3DCC99910019}" type="presParOf" srcId="{AB2EA202-B1B7-4D91-8D14-D62FF33EFF86}" destId="{C2950469-87BE-4144-8ED6-811AB7C8B785}" srcOrd="1" destOrd="0" presId="urn:microsoft.com/office/officeart/2005/8/layout/orgChart1"/>
    <dgm:cxn modelId="{1C785A21-8E96-4127-B1A9-2E94BB6FB6B7}" type="presParOf" srcId="{0AEEF35B-56B6-496F-B052-974D869C9E0A}" destId="{057D0084-FCE7-42E9-B989-BE71AC58CC57}" srcOrd="1" destOrd="0" presId="urn:microsoft.com/office/officeart/2005/8/layout/orgChart1"/>
    <dgm:cxn modelId="{ECDFBBD4-18D9-4873-9DD2-5049D653DE7D}" type="presParOf" srcId="{057D0084-FCE7-42E9-B989-BE71AC58CC57}" destId="{A2D3FD15-2BF0-4F1F-BB7E-A80D2D47C736}" srcOrd="0" destOrd="0" presId="urn:microsoft.com/office/officeart/2005/8/layout/orgChart1"/>
    <dgm:cxn modelId="{A7E39D52-31DC-40DB-864C-9A8038A5995F}" type="presParOf" srcId="{057D0084-FCE7-42E9-B989-BE71AC58CC57}" destId="{BDEA374E-4F18-4B33-8270-7916FCDC79CB}" srcOrd="1" destOrd="0" presId="urn:microsoft.com/office/officeart/2005/8/layout/orgChart1"/>
    <dgm:cxn modelId="{2CBBFB63-0CCE-4496-979F-15D9E7313F6F}" type="presParOf" srcId="{BDEA374E-4F18-4B33-8270-7916FCDC79CB}" destId="{C383470C-C9A7-4974-A379-4883E01D7A1E}" srcOrd="0" destOrd="0" presId="urn:microsoft.com/office/officeart/2005/8/layout/orgChart1"/>
    <dgm:cxn modelId="{C814C565-3CA4-4301-99F9-BDEE22015D76}" type="presParOf" srcId="{C383470C-C9A7-4974-A379-4883E01D7A1E}" destId="{8B2F16B3-0ABA-4BBF-8976-0429AC2D1021}" srcOrd="0" destOrd="0" presId="urn:microsoft.com/office/officeart/2005/8/layout/orgChart1"/>
    <dgm:cxn modelId="{EAE1A34B-E632-407D-B88D-AFABF7E6C354}" type="presParOf" srcId="{C383470C-C9A7-4974-A379-4883E01D7A1E}" destId="{C3B04582-9B62-4AAC-8758-7AA20BD285B2}" srcOrd="1" destOrd="0" presId="urn:microsoft.com/office/officeart/2005/8/layout/orgChart1"/>
    <dgm:cxn modelId="{47226A65-6766-400C-B5D0-E55697C8707E}" type="presParOf" srcId="{BDEA374E-4F18-4B33-8270-7916FCDC79CB}" destId="{B643434A-FAE1-4582-8499-2EBB51712EEC}" srcOrd="1" destOrd="0" presId="urn:microsoft.com/office/officeart/2005/8/layout/orgChart1"/>
    <dgm:cxn modelId="{1FC80D71-2052-43F9-815D-0C4CD42C6380}" type="presParOf" srcId="{BDEA374E-4F18-4B33-8270-7916FCDC79CB}" destId="{E0218083-8FAE-429B-AB72-CA68639130DD}" srcOrd="2" destOrd="0" presId="urn:microsoft.com/office/officeart/2005/8/layout/orgChart1"/>
    <dgm:cxn modelId="{B65DBA1F-B3D3-463D-8D39-012CFAE20BA1}" type="presParOf" srcId="{057D0084-FCE7-42E9-B989-BE71AC58CC57}" destId="{B20DCA6C-A661-4DEF-87D5-9AB156E5DA7E}" srcOrd="2" destOrd="0" presId="urn:microsoft.com/office/officeart/2005/8/layout/orgChart1"/>
    <dgm:cxn modelId="{E85463A5-4A74-493F-9998-4C382690A020}" type="presParOf" srcId="{057D0084-FCE7-42E9-B989-BE71AC58CC57}" destId="{36771DE9-4A05-45A0-B9FC-F14907AEC99F}" srcOrd="3" destOrd="0" presId="urn:microsoft.com/office/officeart/2005/8/layout/orgChart1"/>
    <dgm:cxn modelId="{981AE349-5851-4773-8828-0E74FBC6B3FC}" type="presParOf" srcId="{36771DE9-4A05-45A0-B9FC-F14907AEC99F}" destId="{DA60AAD0-2C1C-4C7E-94F4-F1BD3FA49F41}" srcOrd="0" destOrd="0" presId="urn:microsoft.com/office/officeart/2005/8/layout/orgChart1"/>
    <dgm:cxn modelId="{0036DEA5-3257-499E-BFBA-F5C7CE70A891}" type="presParOf" srcId="{DA60AAD0-2C1C-4C7E-94F4-F1BD3FA49F41}" destId="{CD853429-289E-45B4-B63F-41723DD30C3E}" srcOrd="0" destOrd="0" presId="urn:microsoft.com/office/officeart/2005/8/layout/orgChart1"/>
    <dgm:cxn modelId="{6C524FB1-0AA7-40D4-A09A-BE3770CA848A}" type="presParOf" srcId="{DA60AAD0-2C1C-4C7E-94F4-F1BD3FA49F41}" destId="{0AE86F38-B6B3-4659-A577-822F632900BF}" srcOrd="1" destOrd="0" presId="urn:microsoft.com/office/officeart/2005/8/layout/orgChart1"/>
    <dgm:cxn modelId="{32E781D3-53C3-4239-A541-B21D61BD7D21}" type="presParOf" srcId="{36771DE9-4A05-45A0-B9FC-F14907AEC99F}" destId="{39BA0AFF-6700-405A-A0D0-FBA0ED4B06CC}" srcOrd="1" destOrd="0" presId="urn:microsoft.com/office/officeart/2005/8/layout/orgChart1"/>
    <dgm:cxn modelId="{582BC96C-037C-4F4E-83C1-D35698E52612}" type="presParOf" srcId="{36771DE9-4A05-45A0-B9FC-F14907AEC99F}" destId="{17E51254-93B7-4B96-878F-E03E3A87EB0B}" srcOrd="2" destOrd="0" presId="urn:microsoft.com/office/officeart/2005/8/layout/orgChart1"/>
    <dgm:cxn modelId="{7F8AD098-B896-458A-BCF8-01EBDE8203B5}" type="presParOf" srcId="{0AEEF35B-56B6-496F-B052-974D869C9E0A}" destId="{38F8111A-CCD0-42E6-BBAE-4E0D2B4BEE57}" srcOrd="2" destOrd="0" presId="urn:microsoft.com/office/officeart/2005/8/layout/orgChart1"/>
    <dgm:cxn modelId="{F65D5640-E829-4B43-A836-B07D47621AF8}" type="presParOf" srcId="{A50FEBAE-2FE7-4CBC-8A6F-B8A2A22D4566}" destId="{A36F41A9-027D-4808-85B4-8282D5175A0A}" srcOrd="2" destOrd="0" presId="urn:microsoft.com/office/officeart/2005/8/layout/orgChart1"/>
    <dgm:cxn modelId="{C5071736-0C40-45FF-A935-54AA372F5D6A}" type="presParOf" srcId="{A50FEBAE-2FE7-4CBC-8A6F-B8A2A22D4566}" destId="{B84A4395-6144-432B-8D15-5C0AA2EF6BE6}" srcOrd="3" destOrd="0" presId="urn:microsoft.com/office/officeart/2005/8/layout/orgChart1"/>
    <dgm:cxn modelId="{CE154D81-ABDF-4000-A556-348401921A62}" type="presParOf" srcId="{B84A4395-6144-432B-8D15-5C0AA2EF6BE6}" destId="{72997DDE-5B65-4C8D-B204-A5330124BA81}" srcOrd="0" destOrd="0" presId="urn:microsoft.com/office/officeart/2005/8/layout/orgChart1"/>
    <dgm:cxn modelId="{F110E2C0-409C-4133-B882-52139976B4FF}" type="presParOf" srcId="{72997DDE-5B65-4C8D-B204-A5330124BA81}" destId="{FDA4C71C-5C63-45F1-BE64-CFF65A2F7D6E}" srcOrd="0" destOrd="0" presId="urn:microsoft.com/office/officeart/2005/8/layout/orgChart1"/>
    <dgm:cxn modelId="{6298F73B-16EC-4F05-9E7E-8C664EB69294}" type="presParOf" srcId="{72997DDE-5B65-4C8D-B204-A5330124BA81}" destId="{D9D24B3F-1CD0-4225-B8BE-896CFA55FD19}" srcOrd="1" destOrd="0" presId="urn:microsoft.com/office/officeart/2005/8/layout/orgChart1"/>
    <dgm:cxn modelId="{90071860-A29C-474E-9617-158B1AC8C2B1}" type="presParOf" srcId="{B84A4395-6144-432B-8D15-5C0AA2EF6BE6}" destId="{B674DA2D-2486-48FC-BDFF-1DB516957B62}" srcOrd="1" destOrd="0" presId="urn:microsoft.com/office/officeart/2005/8/layout/orgChart1"/>
    <dgm:cxn modelId="{1AD8EC5C-7066-4BBB-81E8-99DF8F4F0512}" type="presParOf" srcId="{B674DA2D-2486-48FC-BDFF-1DB516957B62}" destId="{EC7C6F75-FB66-42F1-BB64-F67BA9B31235}" srcOrd="0" destOrd="0" presId="urn:microsoft.com/office/officeart/2005/8/layout/orgChart1"/>
    <dgm:cxn modelId="{D9BD7B65-FFCA-444E-84EA-3611469BCBDB}" type="presParOf" srcId="{B674DA2D-2486-48FC-BDFF-1DB516957B62}" destId="{A502CCCE-3C46-4CE8-909B-0FC6E51693F4}" srcOrd="1" destOrd="0" presId="urn:microsoft.com/office/officeart/2005/8/layout/orgChart1"/>
    <dgm:cxn modelId="{FA13B823-8F7A-4ED8-9FBC-8DE9EDECED67}" type="presParOf" srcId="{A502CCCE-3C46-4CE8-909B-0FC6E51693F4}" destId="{A4E9B870-5747-47D5-BD5C-B88809019DE8}" srcOrd="0" destOrd="0" presId="urn:microsoft.com/office/officeart/2005/8/layout/orgChart1"/>
    <dgm:cxn modelId="{1C16E2DE-4EE9-49B8-A894-4CE380DAE7D2}" type="presParOf" srcId="{A4E9B870-5747-47D5-BD5C-B88809019DE8}" destId="{4EBFE85B-888A-4691-BFB8-25C4728782B7}" srcOrd="0" destOrd="0" presId="urn:microsoft.com/office/officeart/2005/8/layout/orgChart1"/>
    <dgm:cxn modelId="{B05442CE-4484-4B89-8B3B-A48C38848A19}" type="presParOf" srcId="{A4E9B870-5747-47D5-BD5C-B88809019DE8}" destId="{8EAB5850-D197-42E8-A5BD-5F8159DACAEC}" srcOrd="1" destOrd="0" presId="urn:microsoft.com/office/officeart/2005/8/layout/orgChart1"/>
    <dgm:cxn modelId="{C02430CF-2173-4952-BC3A-B987B16923B2}" type="presParOf" srcId="{A502CCCE-3C46-4CE8-909B-0FC6E51693F4}" destId="{ADDE6FA7-436E-4DA7-90B8-ADF8E198BFDD}" srcOrd="1" destOrd="0" presId="urn:microsoft.com/office/officeart/2005/8/layout/orgChart1"/>
    <dgm:cxn modelId="{1A0F12BE-3E60-4A4F-9DA3-A6956A8F220B}" type="presParOf" srcId="{A502CCCE-3C46-4CE8-909B-0FC6E51693F4}" destId="{42A4F84F-AA21-4624-9FD8-070406856FA3}" srcOrd="2" destOrd="0" presId="urn:microsoft.com/office/officeart/2005/8/layout/orgChart1"/>
    <dgm:cxn modelId="{160F140F-5707-49E9-8C79-8F622858CDDD}" type="presParOf" srcId="{B84A4395-6144-432B-8D15-5C0AA2EF6BE6}" destId="{B43BEB47-9FF2-40EA-8120-5DF792B1F785}" srcOrd="2" destOrd="0" presId="urn:microsoft.com/office/officeart/2005/8/layout/orgChart1"/>
    <dgm:cxn modelId="{D8959488-115B-4B5E-9E6A-644D5F14B7A1}" type="presParOf" srcId="{2AC618EC-6E2A-4042-B070-B7A3D87EC7AB}" destId="{81118E08-19E4-4F74-A6B2-BF1B84C3BC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C6F75-FB66-42F1-BB64-F67BA9B31235}">
      <dsp:nvSpPr>
        <dsp:cNvPr id="0" name=""/>
        <dsp:cNvSpPr/>
      </dsp:nvSpPr>
      <dsp:spPr>
        <a:xfrm>
          <a:off x="6105913" y="2147901"/>
          <a:ext cx="323843" cy="651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162"/>
              </a:lnTo>
              <a:lnTo>
                <a:pt x="323843" y="65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F41A9-027D-4808-85B4-8282D5175A0A}">
      <dsp:nvSpPr>
        <dsp:cNvPr id="0" name=""/>
        <dsp:cNvSpPr/>
      </dsp:nvSpPr>
      <dsp:spPr>
        <a:xfrm>
          <a:off x="4523225" y="921124"/>
          <a:ext cx="2318403" cy="307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008"/>
              </a:lnTo>
              <a:lnTo>
                <a:pt x="2318403" y="114008"/>
              </a:lnTo>
              <a:lnTo>
                <a:pt x="2318403" y="30713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DCA6C-A661-4DEF-87D5-9AB156E5DA7E}">
      <dsp:nvSpPr>
        <dsp:cNvPr id="0" name=""/>
        <dsp:cNvSpPr/>
      </dsp:nvSpPr>
      <dsp:spPr>
        <a:xfrm>
          <a:off x="2272378" y="2147892"/>
          <a:ext cx="194670" cy="649470"/>
        </a:xfrm>
        <a:custGeom>
          <a:avLst/>
          <a:gdLst/>
          <a:ahLst/>
          <a:cxnLst/>
          <a:rect l="0" t="0" r="0" b="0"/>
          <a:pathLst>
            <a:path>
              <a:moveTo>
                <a:pt x="194670" y="0"/>
              </a:moveTo>
              <a:lnTo>
                <a:pt x="194670" y="649470"/>
              </a:lnTo>
              <a:lnTo>
                <a:pt x="0" y="64947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3FD15-2BF0-4F1F-BB7E-A80D2D47C736}">
      <dsp:nvSpPr>
        <dsp:cNvPr id="0" name=""/>
        <dsp:cNvSpPr/>
      </dsp:nvSpPr>
      <dsp:spPr>
        <a:xfrm>
          <a:off x="2467049" y="2147892"/>
          <a:ext cx="1041220" cy="651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172"/>
              </a:lnTo>
              <a:lnTo>
                <a:pt x="1041220" y="65117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13FA1-AFE5-4E64-A52F-23839E0A5D82}">
      <dsp:nvSpPr>
        <dsp:cNvPr id="0" name=""/>
        <dsp:cNvSpPr/>
      </dsp:nvSpPr>
      <dsp:spPr>
        <a:xfrm>
          <a:off x="3202763" y="921124"/>
          <a:ext cx="1320461" cy="307124"/>
        </a:xfrm>
        <a:custGeom>
          <a:avLst/>
          <a:gdLst/>
          <a:ahLst/>
          <a:cxnLst/>
          <a:rect l="0" t="0" r="0" b="0"/>
          <a:pathLst>
            <a:path>
              <a:moveTo>
                <a:pt x="1320461" y="0"/>
              </a:moveTo>
              <a:lnTo>
                <a:pt x="1320461" y="113999"/>
              </a:lnTo>
              <a:lnTo>
                <a:pt x="0" y="113999"/>
              </a:lnTo>
              <a:lnTo>
                <a:pt x="0" y="30712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A5D93-5544-423B-9A5D-715CFA9AB757}">
      <dsp:nvSpPr>
        <dsp:cNvPr id="0" name=""/>
        <dsp:cNvSpPr/>
      </dsp:nvSpPr>
      <dsp:spPr>
        <a:xfrm>
          <a:off x="3603581" y="1480"/>
          <a:ext cx="1839287" cy="91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Experiments with neutron</a:t>
          </a:r>
          <a:endParaRPr lang="ru-RU" sz="2100" b="1" kern="1200" dirty="0"/>
        </a:p>
      </dsp:txBody>
      <dsp:txXfrm>
        <a:off x="3603581" y="1480"/>
        <a:ext cx="1839287" cy="919643"/>
      </dsp:txXfrm>
    </dsp:sp>
    <dsp:sp modelId="{212AC25F-E5CB-48A0-9575-630602118FB2}">
      <dsp:nvSpPr>
        <dsp:cNvPr id="0" name=""/>
        <dsp:cNvSpPr/>
      </dsp:nvSpPr>
      <dsp:spPr>
        <a:xfrm>
          <a:off x="2283120" y="1228248"/>
          <a:ext cx="1839287" cy="91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Neutron as instrument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2283120" y="1228248"/>
        <a:ext cx="1839287" cy="919643"/>
      </dsp:txXfrm>
    </dsp:sp>
    <dsp:sp modelId="{8B2F16B3-0ABA-4BBF-8976-0429AC2D1021}">
      <dsp:nvSpPr>
        <dsp:cNvPr id="0" name=""/>
        <dsp:cNvSpPr/>
      </dsp:nvSpPr>
      <dsp:spPr>
        <a:xfrm>
          <a:off x="3508269" y="2339242"/>
          <a:ext cx="1839287" cy="91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Structure and dynamics of matter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8269" y="2339242"/>
        <a:ext cx="1839287" cy="919643"/>
      </dsp:txXfrm>
    </dsp:sp>
    <dsp:sp modelId="{CD853429-289E-45B4-B63F-41723DD30C3E}">
      <dsp:nvSpPr>
        <dsp:cNvPr id="0" name=""/>
        <dsp:cNvSpPr/>
      </dsp:nvSpPr>
      <dsp:spPr>
        <a:xfrm>
          <a:off x="433091" y="2337541"/>
          <a:ext cx="1839287" cy="91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Industrial application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433091" y="2337541"/>
        <a:ext cx="1839287" cy="919643"/>
      </dsp:txXfrm>
    </dsp:sp>
    <dsp:sp modelId="{FDA4C71C-5C63-45F1-BE64-CFF65A2F7D6E}">
      <dsp:nvSpPr>
        <dsp:cNvPr id="0" name=""/>
        <dsp:cNvSpPr/>
      </dsp:nvSpPr>
      <dsp:spPr>
        <a:xfrm>
          <a:off x="5921984" y="1228257"/>
          <a:ext cx="1839287" cy="91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Neutron as an object of research</a:t>
          </a:r>
          <a:endParaRPr lang="ru-RU" sz="2100" kern="1200" dirty="0"/>
        </a:p>
      </dsp:txBody>
      <dsp:txXfrm>
        <a:off x="5921984" y="1228257"/>
        <a:ext cx="1839287" cy="919643"/>
      </dsp:txXfrm>
    </dsp:sp>
    <dsp:sp modelId="{4EBFE85B-888A-4691-BFB8-25C4728782B7}">
      <dsp:nvSpPr>
        <dsp:cNvPr id="0" name=""/>
        <dsp:cNvSpPr/>
      </dsp:nvSpPr>
      <dsp:spPr>
        <a:xfrm>
          <a:off x="6429756" y="2339242"/>
          <a:ext cx="1839287" cy="919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Property of fundamental interactions</a:t>
          </a:r>
          <a:endParaRPr lang="ru-RU" sz="2100" kern="1200" dirty="0"/>
        </a:p>
      </dsp:txBody>
      <dsp:txXfrm>
        <a:off x="6429756" y="2339242"/>
        <a:ext cx="1839287" cy="919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1FE9212-FDF0-4659-A453-0D4826E41D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E40A9D-829A-4378-B036-A4510F9A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B17E0-B8CE-4E9D-89F7-F573AA8DC9D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F7EE8F-6A2B-4F14-AC91-FCF0A894DE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A2B85D-F92D-4683-93B8-2F1F42730C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A256E-0371-46A6-9B42-0E44E7050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85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5286C-0926-4287-9339-7F59BBDD294C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D39DB-911A-4573-8AE5-3B6B7C6BE7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8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fld id="{F9D24921-5933-4811-83DB-6289E976404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DejaVu Sans Condensed" panose="020B0606030804020204" pitchFamily="34" charset="0"/>
              </a:rPr>
              <a:pPr/>
              <a:t>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DejaVu Sans Condensed" panose="020B0606030804020204" pitchFamily="34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4021138" y="10575888"/>
            <a:ext cx="3071812" cy="5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520" tIns="57600" rIns="110520" bIns="576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SzPct val="100000"/>
            </a:pPr>
            <a:fld id="{0A22EDE2-0E6A-449E-B06E-215B5562FC07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panose="020B0606030804020204" pitchFamily="34" charset="0"/>
              </a:rPr>
              <a:pPr algn="r" eaLnBrk="1" hangingPunct="1">
                <a:buSzPct val="100000"/>
              </a:pPr>
              <a:t>1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DejaVu Sans Condensed" panose="020B0606030804020204" pitchFamily="34" charset="0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4021138" y="10575888"/>
            <a:ext cx="3073400" cy="55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520" tIns="57600" rIns="110520" bIns="576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SzPct val="100000"/>
            </a:pPr>
            <a:fld id="{14BD1E76-7BF0-41B0-A2D5-1F3DE42B760B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panose="020B0606030804020204" pitchFamily="34" charset="0"/>
              </a:rPr>
              <a:pPr algn="r" eaLnBrk="1" hangingPunct="1">
                <a:buSzPct val="100000"/>
              </a:pPr>
              <a:t>1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cs typeface="DejaVu Sans Condensed" panose="020B0606030804020204" pitchFamily="34" charset="0"/>
            </a:endParaRPr>
          </a:p>
        </p:txBody>
      </p:sp>
      <p:sp>
        <p:nvSpPr>
          <p:cNvPr id="655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7163" y="833438"/>
            <a:ext cx="7408863" cy="4168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5289671"/>
            <a:ext cx="5673725" cy="50012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3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57163" y="833438"/>
            <a:ext cx="7407276" cy="4167187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1251CA-6529-4571-BF9E-0E3EDEB4384B}" type="slidenum">
              <a:rPr lang="ru-RU" altLang="ru-RU" sz="1400" smtClean="0">
                <a:solidFill>
                  <a:schemeClr val="tx1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9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D39DB-911A-4573-8AE5-3B6B7C6BE7C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92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57163" y="833438"/>
            <a:ext cx="7407276" cy="4167187"/>
          </a:xfrm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fld id="{00A6C656-45AA-4C4C-A657-0BA934A9C26E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DejaVu Sans Condensed" panose="020B0606030804020204" pitchFamily="34" charset="0"/>
              </a:rPr>
              <a:pPr/>
              <a:t>24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DejaVu Sans Condensed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7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1F5C-957A-4908-BD20-8C9561445746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82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45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1811B-40C3-4D1D-98E4-DF68EE3CC5DF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1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F886-5CF7-4032-A20C-8B4CC935432F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2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476250"/>
            <a:ext cx="10564284" cy="137318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2EB00-6629-461F-830D-5F8E228D3BA1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3BAB-2DBE-4BA5-8C07-3B65037547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2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The V International Scientific Forum “Nuclear Science and Technologies”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28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45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547A-AB35-420C-89A4-EA9BC6719DDA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2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C642-03BB-495A-88D9-65C34B7AAF43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6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45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75F-4230-4C52-88B6-F5CBBDE89711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4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FBFA-0969-4418-9F56-361C30497488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45" y="3206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B232E-0E3F-4536-98E5-E2E9655A0175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9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1B24-53D1-4153-BFF5-9D9C817AA693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8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CBCA-7717-4E6F-B078-6C6FA9F3881F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87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9724-27EB-4AFF-B436-95376F9854D3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0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BF62F-7EBB-4C96-8B34-32A1F993D8DC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0" i="0" smtClean="0">
                <a:effectLst/>
              </a:defRPr>
            </a:lvl1pPr>
          </a:lstStyle>
          <a:p>
            <a:pPr fontAlgn="base"/>
            <a:r>
              <a:rPr lang="en-US"/>
              <a:t>The V International Scientific Forum “Nuclear Science and Technologies”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36277-03A4-4D38-8DFE-6A80B82473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8194F1C5-E8FD-40FB-9593-A513FDF0E9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7051" y="4764"/>
            <a:ext cx="633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800" b="1" dirty="0">
                <a:solidFill>
                  <a:srgbClr val="215C98"/>
                </a:solidFill>
                <a:latin typeface="Comic Sans MS" panose="030F0702030302020204" pitchFamily="66" charset="0"/>
              </a:rPr>
              <a:t>NRC</a:t>
            </a:r>
            <a:r>
              <a:rPr lang="ru-RU" altLang="ru-RU" sz="1800" b="1" dirty="0">
                <a:solidFill>
                  <a:srgbClr val="215C98"/>
                </a:solidFill>
                <a:latin typeface="Comic Sans MS" panose="030F0702030302020204" pitchFamily="66" charset="0"/>
              </a:rPr>
              <a:t> “</a:t>
            </a:r>
            <a:r>
              <a:rPr lang="en-US" altLang="ru-RU" sz="1800" b="1" dirty="0" err="1">
                <a:solidFill>
                  <a:srgbClr val="215C98"/>
                </a:solidFill>
                <a:latin typeface="Comic Sans MS" panose="030F0702030302020204" pitchFamily="66" charset="0"/>
              </a:rPr>
              <a:t>Kurchatov</a:t>
            </a:r>
            <a:r>
              <a:rPr lang="en-US" altLang="ru-RU" sz="1800" b="1" dirty="0">
                <a:solidFill>
                  <a:srgbClr val="215C98"/>
                </a:solidFill>
                <a:latin typeface="Comic Sans MS" panose="030F0702030302020204" pitchFamily="66" charset="0"/>
              </a:rPr>
              <a:t> institute</a:t>
            </a:r>
            <a:r>
              <a:rPr lang="ru-RU" altLang="ru-RU" sz="1800" b="1" dirty="0">
                <a:solidFill>
                  <a:srgbClr val="215C98"/>
                </a:solidFill>
                <a:latin typeface="Comic Sans MS" panose="030F0702030302020204" pitchFamily="66" charset="0"/>
              </a:rPr>
              <a:t>"-</a:t>
            </a:r>
            <a:r>
              <a:rPr lang="en-US" altLang="ru-RU" sz="1800" b="1" dirty="0">
                <a:solidFill>
                  <a:srgbClr val="215C98"/>
                </a:solidFill>
                <a:latin typeface="Comic Sans MS" panose="030F0702030302020204" pitchFamily="66" charset="0"/>
              </a:rPr>
              <a:t>PNPI</a:t>
            </a:r>
            <a:endParaRPr lang="ru-RU" altLang="ru-RU" sz="18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2" descr="http://www.nrcki.ru/dyn_images/img6089.jpg">
            <a:extLst>
              <a:ext uri="{FF2B5EF4-FFF2-40B4-BE49-F238E27FC236}">
                <a16:creationId xmlns:a16="http://schemas.microsoft.com/office/drawing/2014/main" id="{85B5A555-2517-4974-B324-21F2D0FF81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34" y="60325"/>
            <a:ext cx="33231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indico.inp.kz/event/3/attachments/2/48/18.04%20%D0%BF%D0%BE%D1%81%D1%82%D0%B5%D1%80%20%D1%81%20%D0%BB%D0%BE%D0%B3%D0%BE.jpg">
            <a:extLst>
              <a:ext uri="{FF2B5EF4-FFF2-40B4-BE49-F238E27FC236}">
                <a16:creationId xmlns:a16="http://schemas.microsoft.com/office/drawing/2014/main" id="{65B3F300-1358-4716-B222-D6B55EECDD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44835" r="14899"/>
          <a:stretch/>
        </p:blipFill>
        <p:spPr bwMode="auto">
          <a:xfrm>
            <a:off x="9964615" y="0"/>
            <a:ext cx="2227385" cy="80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15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wmf"/><Relationship Id="rId12" Type="http://schemas.openxmlformats.org/officeDocument/2006/relationships/image" Target="../media/image1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87725" y="759031"/>
            <a:ext cx="11041929" cy="203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buSzPct val="100000"/>
            </a:pPr>
            <a:r>
              <a:rPr lang="en-US" altLang="ru-RU" sz="4800" b="1" dirty="0">
                <a:solidFill>
                  <a:srgbClr val="006633"/>
                </a:solidFill>
                <a:latin typeface="Comic Sans MS" panose="030F0702030302020204" pitchFamily="66" charset="0"/>
              </a:rPr>
              <a:t>International center for neutron research based on the PIK reactor</a:t>
            </a:r>
            <a:endParaRPr lang="ru-RU" altLang="ru-RU" sz="4800" b="1" dirty="0">
              <a:solidFill>
                <a:srgbClr val="006633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756432" y="2339975"/>
            <a:ext cx="867913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defRPr/>
            </a:pPr>
            <a:r>
              <a:rPr lang="en-US" altLang="ru-RU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Vladimir Voronin, NRC “</a:t>
            </a:r>
            <a:r>
              <a:rPr lang="en-US" altLang="ru-RU" sz="28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Kurchatov</a:t>
            </a:r>
            <a:r>
              <a:rPr lang="en-US" altLang="ru-RU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8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intitute</a:t>
            </a:r>
            <a:r>
              <a:rPr lang="en-US" altLang="ru-RU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” - PNPI</a:t>
            </a:r>
            <a:endParaRPr lang="en-US" altLang="ru-RU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C4498C-AD54-4A21-A37E-2767C7F39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70" y="2907402"/>
            <a:ext cx="9496113" cy="38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0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2571-65BB-4B04-9658-77A0B937CA65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1" y="2888678"/>
            <a:ext cx="4025321" cy="3568274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58846" y="136525"/>
            <a:ext cx="54557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2000" b="1" dirty="0">
                <a:solidFill>
                  <a:srgbClr val="4472C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Experimental channels</a:t>
            </a:r>
            <a:endParaRPr lang="ru-RU" altLang="ru-RU" sz="2000" b="1" dirty="0">
              <a:solidFill>
                <a:srgbClr val="4472C4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4472C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ready for mounting this year (2024)</a:t>
            </a:r>
            <a:endParaRPr lang="ru-RU" altLang="ru-RU" sz="2000" b="1" dirty="0">
              <a:solidFill>
                <a:srgbClr val="4472C4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Рисунок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846" y="1195079"/>
            <a:ext cx="3050768" cy="226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25FBA1-C2F3-4DCB-9C75-35C789789A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198">
            <a:off x="1962772" y="1161038"/>
            <a:ext cx="1948424" cy="3467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22371" y="4347709"/>
            <a:ext cx="3050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The new design of the </a:t>
            </a:r>
            <a:r>
              <a:rPr lang="en-US" sz="1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chanel</a:t>
            </a:r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and the use of helium as a filler makes it possible to </a:t>
            </a:r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increase the neutron flux</a:t>
            </a:r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at the ch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</a:t>
            </a:r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nel output </a:t>
            </a:r>
          </a:p>
          <a:p>
            <a:pPr algn="just"/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by 15-20%</a:t>
            </a:r>
            <a:endParaRPr lang="ru-RU" sz="14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F7F1EF-29F1-46E9-8AFD-D7904B77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140" y="844411"/>
            <a:ext cx="4201378" cy="5964435"/>
          </a:xfrm>
          <a:prstGeom prst="rect">
            <a:avLst/>
          </a:prstGeom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606302B6-749C-4ADE-A168-ED028FDB49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981" y="482320"/>
            <a:ext cx="3266371" cy="26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B48B7D-5FB7-4FA5-90CA-9AC340F3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A5335BB-0C02-4751-A09E-CB1C587BCEBF}"/>
              </a:ext>
            </a:extLst>
          </p:cNvPr>
          <p:cNvSpPr/>
          <p:nvPr/>
        </p:nvSpPr>
        <p:spPr>
          <a:xfrm>
            <a:off x="5536642" y="1656088"/>
            <a:ext cx="559358" cy="2914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3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1BA46-1026-4291-A195-244F6C8C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3" y="425369"/>
            <a:ext cx="6100332" cy="1057153"/>
          </a:xfrm>
        </p:spPr>
        <p:txBody>
          <a:bodyPr/>
          <a:lstStyle/>
          <a:p>
            <a:r>
              <a:rPr lang="en-US" sz="3600" b="1" dirty="0">
                <a:solidFill>
                  <a:srgbClr val="1F4E79"/>
                </a:solidFill>
                <a:latin typeface="Comic Sans MS" panose="030F0702030302020204" pitchFamily="66" charset="0"/>
              </a:rPr>
              <a:t>Secondary neutron source</a:t>
            </a:r>
            <a:endParaRPr lang="ru-RU" sz="3600" b="1" dirty="0">
              <a:solidFill>
                <a:srgbClr val="1F4E7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9E180B-29C4-45D6-95B2-FCBF29FA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2A471BE-7090-4A3E-B671-CBFABA6DA1B2}"/>
              </a:ext>
            </a:extLst>
          </p:cNvPr>
          <p:cNvGrpSpPr/>
          <p:nvPr/>
        </p:nvGrpSpPr>
        <p:grpSpPr>
          <a:xfrm>
            <a:off x="-169675" y="1508160"/>
            <a:ext cx="6013436" cy="4976446"/>
            <a:chOff x="1037995" y="1518383"/>
            <a:chExt cx="5169374" cy="4176397"/>
          </a:xfrm>
        </p:grpSpPr>
        <p:pic>
          <p:nvPicPr>
            <p:cNvPr id="5" name="Рисунок 2">
              <a:extLst>
                <a:ext uri="{FF2B5EF4-FFF2-40B4-BE49-F238E27FC236}">
                  <a16:creationId xmlns:a16="http://schemas.microsoft.com/office/drawing/2014/main" id="{7A95F741-4DE9-4B9C-959C-602AA71B4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995" y="1518383"/>
              <a:ext cx="5169374" cy="417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37">
              <a:extLst>
                <a:ext uri="{FF2B5EF4-FFF2-40B4-BE49-F238E27FC236}">
                  <a16:creationId xmlns:a16="http://schemas.microsoft.com/office/drawing/2014/main" id="{C605CC40-6007-4959-A3B1-AD8F5547D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779" t="36540" r="32243" b="30127"/>
            <a:stretch/>
          </p:blipFill>
          <p:spPr bwMode="auto">
            <a:xfrm rot="16618166">
              <a:off x="5015910" y="3253153"/>
              <a:ext cx="545123" cy="1784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A48E0A29-3216-4E64-8189-86C1591BAC7B}"/>
              </a:ext>
            </a:extLst>
          </p:cNvPr>
          <p:cNvSpPr/>
          <p:nvPr/>
        </p:nvSpPr>
        <p:spPr>
          <a:xfrm>
            <a:off x="4636123" y="2511416"/>
            <a:ext cx="1737946" cy="896684"/>
          </a:xfrm>
          <a:prstGeom prst="wedgeRoundRectCallout">
            <a:avLst>
              <a:gd name="adj1" fmla="val -139034"/>
              <a:gd name="adj2" fmla="val 132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Cold neutron source</a:t>
            </a:r>
            <a:br>
              <a:rPr lang="en-US" dirty="0"/>
            </a:br>
            <a:r>
              <a:rPr lang="en-US" b="1" u="sng" dirty="0"/>
              <a:t>E</a:t>
            </a:r>
            <a:r>
              <a:rPr lang="en-US" b="1" u="sng" baseline="-25000" dirty="0"/>
              <a:t>n</a:t>
            </a:r>
            <a:r>
              <a:rPr lang="en-US" b="1" u="sng" dirty="0"/>
              <a:t>~1 </a:t>
            </a:r>
            <a:r>
              <a:rPr lang="en-US" b="1" u="sng" dirty="0" err="1"/>
              <a:t>meV</a:t>
            </a:r>
            <a:endParaRPr lang="ru-RU" b="1" u="sng" dirty="0"/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4814F7BD-480E-484C-A8DF-CF201C7B1086}"/>
              </a:ext>
            </a:extLst>
          </p:cNvPr>
          <p:cNvSpPr/>
          <p:nvPr/>
        </p:nvSpPr>
        <p:spPr>
          <a:xfrm>
            <a:off x="4636123" y="3514672"/>
            <a:ext cx="1737946" cy="896684"/>
          </a:xfrm>
          <a:prstGeom prst="wedgeRoundRectCallout">
            <a:avLst>
              <a:gd name="adj1" fmla="val -72689"/>
              <a:gd name="adj2" fmla="val 773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Ultracold neutron source</a:t>
            </a:r>
            <a:br>
              <a:rPr lang="en-US" dirty="0"/>
            </a:br>
            <a:r>
              <a:rPr lang="en-US" b="1" u="sng" dirty="0"/>
              <a:t>E</a:t>
            </a:r>
            <a:r>
              <a:rPr lang="en-US" b="1" u="sng" baseline="-25000" dirty="0"/>
              <a:t>n</a:t>
            </a:r>
            <a:r>
              <a:rPr lang="en-US" b="1" u="sng" dirty="0"/>
              <a:t>~</a:t>
            </a:r>
            <a:r>
              <a:rPr lang="ru-RU" b="1" u="sng" dirty="0"/>
              <a:t>0.00</a:t>
            </a:r>
            <a:r>
              <a:rPr lang="en-US" b="1" u="sng" dirty="0"/>
              <a:t>0</a:t>
            </a:r>
            <a:r>
              <a:rPr lang="ru-RU" b="1" u="sng" dirty="0"/>
              <a:t>1</a:t>
            </a:r>
            <a:r>
              <a:rPr lang="en-US" b="1" u="sng" dirty="0"/>
              <a:t> </a:t>
            </a:r>
            <a:r>
              <a:rPr lang="en-US" b="1" u="sng" dirty="0" err="1"/>
              <a:t>meV</a:t>
            </a:r>
            <a:endParaRPr lang="ru-RU" b="1" u="sng" dirty="0"/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82E6557E-740E-4E55-8978-62001CB7F3C0}"/>
              </a:ext>
            </a:extLst>
          </p:cNvPr>
          <p:cNvSpPr/>
          <p:nvPr/>
        </p:nvSpPr>
        <p:spPr>
          <a:xfrm>
            <a:off x="4505913" y="5273317"/>
            <a:ext cx="1737946" cy="896684"/>
          </a:xfrm>
          <a:prstGeom prst="wedgeRoundRectCallout">
            <a:avLst>
              <a:gd name="adj1" fmla="val -181530"/>
              <a:gd name="adj2" fmla="val -75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 neutron source</a:t>
            </a:r>
            <a:br>
              <a:rPr lang="en-US" dirty="0"/>
            </a:br>
            <a:r>
              <a:rPr lang="en-US" b="1" u="sng" dirty="0"/>
              <a:t>E</a:t>
            </a:r>
            <a:r>
              <a:rPr lang="en-US" b="1" u="sng" baseline="-25000" dirty="0"/>
              <a:t>n</a:t>
            </a:r>
            <a:r>
              <a:rPr lang="en-US" b="1" u="sng" dirty="0"/>
              <a:t>~100 </a:t>
            </a:r>
            <a:r>
              <a:rPr lang="en-US" b="1" u="sng" dirty="0" err="1"/>
              <a:t>meV</a:t>
            </a:r>
            <a:endParaRPr lang="ru-RU" b="1" u="sng" dirty="0"/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A1827FAA-C925-4A01-B39B-99CA96CC65A2}"/>
              </a:ext>
            </a:extLst>
          </p:cNvPr>
          <p:cNvSpPr/>
          <p:nvPr/>
        </p:nvSpPr>
        <p:spPr>
          <a:xfrm>
            <a:off x="4600359" y="1271291"/>
            <a:ext cx="1737946" cy="896684"/>
          </a:xfrm>
          <a:prstGeom prst="wedgeRoundRectCallout">
            <a:avLst>
              <a:gd name="adj1" fmla="val -143733"/>
              <a:gd name="adj2" fmla="val 1745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Thermal neutron source</a:t>
            </a:r>
            <a:br>
              <a:rPr lang="en-US" dirty="0"/>
            </a:br>
            <a:r>
              <a:rPr lang="en-US" b="1" u="sng" dirty="0">
                <a:solidFill>
                  <a:schemeClr val="bg1"/>
                </a:solidFill>
              </a:rPr>
              <a:t>E</a:t>
            </a:r>
            <a:r>
              <a:rPr lang="en-US" b="1" u="sng" baseline="-25000" dirty="0">
                <a:solidFill>
                  <a:schemeClr val="bg1"/>
                </a:solidFill>
              </a:rPr>
              <a:t>n</a:t>
            </a:r>
            <a:r>
              <a:rPr lang="en-US" b="1" u="sng" dirty="0">
                <a:solidFill>
                  <a:schemeClr val="bg1"/>
                </a:solidFill>
              </a:rPr>
              <a:t>~10 </a:t>
            </a:r>
            <a:r>
              <a:rPr lang="en-US" b="1" u="sng" dirty="0" err="1">
                <a:solidFill>
                  <a:schemeClr val="bg1"/>
                </a:solidFill>
              </a:rPr>
              <a:t>meV</a:t>
            </a:r>
            <a:endParaRPr lang="ru-RU" b="1" u="sng" dirty="0">
              <a:solidFill>
                <a:schemeClr val="bg1"/>
              </a:solidFill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75DE983-073A-418A-90CF-5EDF73A6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32" y="2010013"/>
            <a:ext cx="5364414" cy="307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221018C-D25C-42B5-A2F9-5DD93D468814}"/>
              </a:ext>
            </a:extLst>
          </p:cNvPr>
          <p:cNvCxnSpPr>
            <a:stCxn id="11" idx="3"/>
          </p:cNvCxnSpPr>
          <p:nvPr/>
        </p:nvCxnSpPr>
        <p:spPr>
          <a:xfrm flipV="1">
            <a:off x="6243859" y="4300820"/>
            <a:ext cx="3000625" cy="1420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FDDDEF1-8AEF-41DF-99FB-3C4679673926}"/>
              </a:ext>
            </a:extLst>
          </p:cNvPr>
          <p:cNvCxnSpPr>
            <a:stCxn id="9" idx="3"/>
          </p:cNvCxnSpPr>
          <p:nvPr/>
        </p:nvCxnSpPr>
        <p:spPr>
          <a:xfrm>
            <a:off x="6374069" y="2959758"/>
            <a:ext cx="609535" cy="710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76627FA-8824-4A0D-A607-103A725BD167}"/>
              </a:ext>
            </a:extLst>
          </p:cNvPr>
          <p:cNvCxnSpPr>
            <a:stCxn id="12" idx="3"/>
          </p:cNvCxnSpPr>
          <p:nvPr/>
        </p:nvCxnSpPr>
        <p:spPr>
          <a:xfrm>
            <a:off x="6338305" y="1719633"/>
            <a:ext cx="1569748" cy="227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8523D9E-40B3-4E6C-840F-13A45B09846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374069" y="3963014"/>
            <a:ext cx="424080" cy="257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id="{6988F6D6-B076-7512-1AEB-A2C9B1DC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EB0C-0DD9-4711-BC1D-EC0807D80C3D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517B9-0A4E-4483-B6D5-00D5BB7D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23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" descr="2011_pool_03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263240"/>
              </a:clrFrom>
              <a:clrTo>
                <a:srgbClr val="2632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787" y="746362"/>
            <a:ext cx="3148567" cy="3458537"/>
          </a:xfr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15B2FE-0BA2-4728-B428-788729D5EA62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>
                <a:solidFill>
                  <a:srgbClr val="FFFFFF"/>
                </a:solidFill>
              </a:rPr>
              <a:t>The V International Scientific Forum “Nuclear Science and Technologies”</a:t>
            </a: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0116" name="Rectangle 13"/>
          <p:cNvSpPr>
            <a:spLocks noChangeArrowheads="1"/>
          </p:cNvSpPr>
          <p:nvPr/>
        </p:nvSpPr>
        <p:spPr bwMode="auto">
          <a:xfrm>
            <a:off x="160338" y="4725036"/>
            <a:ext cx="3421062" cy="1392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marL="669925" indent="-325438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marL="1022350" indent="-350838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marL="1339850" indent="-31591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marL="1681163" indent="-33972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1383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5955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0527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5099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</a:pPr>
            <a:r>
              <a:rPr lang="en-US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N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source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parameters</a:t>
            </a:r>
            <a:r>
              <a:rPr lang="ru-RU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ru-RU" altLang="ru-RU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</a:pPr>
            <a:r>
              <a:rPr lang="ru-RU" altLang="ru-RU" sz="1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Liquid</a:t>
            </a:r>
            <a:r>
              <a:rPr lang="ru-RU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deuterium</a:t>
            </a:r>
            <a:r>
              <a:rPr lang="ru-RU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- 25 L, </a:t>
            </a:r>
            <a:r>
              <a:rPr lang="en-US" alt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 = 20 K</a:t>
            </a:r>
            <a:r>
              <a:rPr lang="ru-RU" alt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altLang="ru-RU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</a:pP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distance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from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active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zone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just" eaLnBrk="1" hangingPunct="1">
              <a:buClr>
                <a:srgbClr val="000000"/>
              </a:buClr>
              <a:buSzPct val="100000"/>
            </a:pP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of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ru-RU" alt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reactor-60cm</a:t>
            </a:r>
            <a:r>
              <a:rPr lang="ru-RU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n-US" altLang="ru-RU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Wingdings" panose="05000000000000000000" pitchFamily="2" charset="2"/>
              <a:buNone/>
            </a:pPr>
            <a:r>
              <a:rPr lang="en-US" alt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Heat release</a:t>
            </a:r>
            <a:r>
              <a:rPr lang="ru-RU" alt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– 5-6 </a:t>
            </a:r>
            <a:r>
              <a:rPr lang="en-US" alt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kW</a:t>
            </a:r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ru-RU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0117" name="Стрелка вправо 1"/>
          <p:cNvSpPr>
            <a:spLocks noChangeArrowheads="1"/>
          </p:cNvSpPr>
          <p:nvPr/>
        </p:nvSpPr>
        <p:spPr bwMode="auto">
          <a:xfrm rot="16200000">
            <a:off x="1429757" y="3916043"/>
            <a:ext cx="971834" cy="484188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0119" name="TextBox 3"/>
          <p:cNvSpPr txBox="1">
            <a:spLocks noChangeArrowheads="1"/>
          </p:cNvSpPr>
          <p:nvPr/>
        </p:nvSpPr>
        <p:spPr bwMode="auto">
          <a:xfrm>
            <a:off x="838200" y="1439864"/>
            <a:ext cx="726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ГЭК</a:t>
            </a:r>
            <a:r>
              <a:rPr lang="en-US" altLang="ru-RU" b="1" dirty="0">
                <a:solidFill>
                  <a:srgbClr val="FF0000"/>
                </a:solidFill>
              </a:rPr>
              <a:t>-3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26627" name="Прямоугольник 12"/>
          <p:cNvSpPr>
            <a:spLocks noChangeArrowheads="1"/>
          </p:cNvSpPr>
          <p:nvPr/>
        </p:nvSpPr>
        <p:spPr bwMode="auto">
          <a:xfrm>
            <a:off x="4280587" y="55633"/>
            <a:ext cx="4499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marL="669925" indent="-325438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marL="1022350" indent="-350838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marL="1339850" indent="-31591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marL="1681163" indent="-33972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1383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5955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0527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509963" indent="-339725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Cold neutron source HEC-3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Commissioning - 2025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836089"/>
            <a:ext cx="4191000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444" y="1300302"/>
            <a:ext cx="3831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A prototype has been created and tested,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 elements have been manufactured and purchased – Thermosyphon, cryogenic equipment (Linde)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22678" y="3697828"/>
            <a:ext cx="1662244" cy="2963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703" y="3191302"/>
            <a:ext cx="4993897" cy="3256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39949" y="3770312"/>
            <a:ext cx="1553011" cy="27686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A3B3ED-78C5-48AE-B29D-3FA081EB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604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537607" y="377064"/>
            <a:ext cx="5351955" cy="1037658"/>
          </a:xfrm>
        </p:spPr>
        <p:txBody>
          <a:bodyPr>
            <a:normAutofit fontScale="90000"/>
          </a:bodyPr>
          <a:lstStyle/>
          <a:p>
            <a:r>
              <a:rPr lang="en-US" alt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Hot neutron source </a:t>
            </a:r>
            <a:r>
              <a:rPr lang="ru-RU" alt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alt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HEC</a:t>
            </a:r>
            <a:r>
              <a:rPr lang="ru-RU" alt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-8)</a:t>
            </a:r>
            <a:br>
              <a:rPr lang="en-US" alt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Commissioning - 2025</a:t>
            </a:r>
            <a:br>
              <a:rPr lang="en-US" alt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alt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177975-702B-45B5-AA56-CAF51D6BD414}" type="datetime3">
              <a:rPr lang="en-US" smtClean="0"/>
              <a:t>30 September 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>
                <a:solidFill>
                  <a:srgbClr val="000000"/>
                </a:solidFill>
              </a:rPr>
              <a:t>The V International Scientific Forum “Nuclear Science and Technologies”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6" y="1820162"/>
            <a:ext cx="3706412" cy="299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8214" y="3164988"/>
            <a:ext cx="4913837" cy="373068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11354949" y="4820001"/>
            <a:ext cx="29497" cy="1376516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384446" y="5361162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100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D2AABA-FF77-47C8-BC90-E95C27590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45" y="114750"/>
            <a:ext cx="2922102" cy="29091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E9A18C-C6BA-4408-A693-3DC64191C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54" y="1126571"/>
            <a:ext cx="1930619" cy="5034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4928" y="1414722"/>
            <a:ext cx="22320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Graphite</a:t>
            </a:r>
            <a:br>
              <a:rPr lang="en-US" dirty="0">
                <a:solidFill>
                  <a:schemeClr val="tx1"/>
                </a:solidFill>
                <a:latin typeface="+mj-lt"/>
              </a:rPr>
            </a:br>
            <a:r>
              <a:rPr lang="ru-RU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radiation heating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)</a:t>
            </a:r>
            <a:br>
              <a:rPr lang="en-US" dirty="0">
                <a:solidFill>
                  <a:schemeClr val="tx1"/>
                </a:solidFill>
                <a:latin typeface="+mj-lt"/>
              </a:rPr>
            </a:br>
            <a:r>
              <a:rPr lang="en-US" dirty="0">
                <a:solidFill>
                  <a:srgbClr val="FF0000"/>
                </a:solidFill>
                <a:latin typeface="+mj-lt"/>
              </a:rPr>
              <a:t>T=1500-2000 K</a:t>
            </a:r>
          </a:p>
          <a:p>
            <a:pPr>
              <a:defRPr/>
            </a:pPr>
            <a:r>
              <a:rPr lang="en-US" dirty="0">
                <a:solidFill>
                  <a:srgbClr val="2F2FF1"/>
                </a:solidFill>
                <a:latin typeface="+mj-lt"/>
              </a:rPr>
              <a:t>V ~ 5 l</a:t>
            </a:r>
            <a:endParaRPr lang="ru-RU" dirty="0">
              <a:solidFill>
                <a:srgbClr val="2F2FF1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7E0B54-3549-4DE1-A2CB-C38993867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04" y="2606115"/>
            <a:ext cx="956345" cy="25638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BE8255-15AF-4DCC-816E-9FD8C42E16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33" y="2556894"/>
            <a:ext cx="788429" cy="25404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22C2D-F450-25A5-E460-396D867618C7}"/>
              </a:ext>
            </a:extLst>
          </p:cNvPr>
          <p:cNvSpPr txBox="1">
            <a:spLocks/>
          </p:cNvSpPr>
          <p:nvPr/>
        </p:nvSpPr>
        <p:spPr>
          <a:xfrm>
            <a:off x="292101" y="5405843"/>
            <a:ext cx="5597461" cy="754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ru-RU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The non-reactor equipment has been manufactured and delivered.</a:t>
            </a:r>
            <a:r>
              <a:rPr lang="ru-RU" altLang="ru-RU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 design of the in-reactor part has been developed</a:t>
            </a:r>
            <a:endParaRPr lang="ru-RU" alt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1F24F2-B6E2-461C-A176-93A9DD2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71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4"/>
          <p:cNvSpPr txBox="1">
            <a:spLocks noChangeArrowheads="1"/>
          </p:cNvSpPr>
          <p:nvPr/>
        </p:nvSpPr>
        <p:spPr bwMode="auto">
          <a:xfrm>
            <a:off x="4523850" y="72735"/>
            <a:ext cx="47507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4472C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ULTRACOLD NEUTRON SOURCE</a:t>
            </a:r>
            <a:endParaRPr lang="ru-RU" altLang="ru-RU" sz="2000" b="1" dirty="0">
              <a:solidFill>
                <a:srgbClr val="4472C4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4472C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Commissioning - 2025</a:t>
            </a:r>
            <a:endParaRPr lang="ru-RU" altLang="ru-RU" sz="2000" b="1" dirty="0">
              <a:solidFill>
                <a:srgbClr val="4472C4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3188" name="TextBox 9"/>
          <p:cNvSpPr txBox="1">
            <a:spLocks noChangeArrowheads="1"/>
          </p:cNvSpPr>
          <p:nvPr/>
        </p:nvSpPr>
        <p:spPr bwMode="auto">
          <a:xfrm>
            <a:off x="7925990" y="725458"/>
            <a:ext cx="35186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UCN </a:t>
            </a:r>
            <a:r>
              <a:rPr lang="ru-RU" altLang="ru-RU" sz="2000" dirty="0" err="1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source</a:t>
            </a: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parameters</a:t>
            </a:r>
            <a:r>
              <a:rPr lang="en-US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  <a:endParaRPr lang="ru-RU" altLang="ru-RU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289091" y="1143560"/>
          <a:ext cx="4902909" cy="5258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UCN converter temperature, K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Thermal neutron flux, cm</a:t>
                      </a:r>
                      <a:r>
                        <a:rPr lang="en-US" sz="1600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baseline="30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2,8∙10</a:t>
                      </a:r>
                      <a:r>
                        <a:rPr lang="ru-RU" sz="2000" b="1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9Å flux density, cm</a:t>
                      </a:r>
                      <a:r>
                        <a:rPr lang="en-US" sz="1600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lang="en-US" sz="1600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baseline="30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5∙10</a:t>
                      </a:r>
                      <a:r>
                        <a:rPr lang="ru-RU" sz="2000" b="1" baseline="300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Times New Roman" panose="02020603050405020304" pitchFamily="18" charset="0"/>
                        </a:rPr>
                        <a:t>UCN density in UCN source, cm</a:t>
                      </a:r>
                      <a:r>
                        <a:rPr kumimoji="0" lang="en-US" sz="1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endParaRPr kumimoji="0" lang="ru-RU" sz="16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Times New Roman" panose="02020603050405020304" pitchFamily="18" charset="0"/>
                        </a:rPr>
                        <a:t>3∙10</a:t>
                      </a: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6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UCN density in the EDM trap, cm</a:t>
                      </a:r>
                      <a:r>
                        <a:rPr lang="en-US" sz="1600" b="1" baseline="300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-3</a:t>
                      </a:r>
                      <a:endParaRPr lang="ru-RU" sz="1600" b="1" baseline="3000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3,5∙10</a:t>
                      </a:r>
                      <a:r>
                        <a:rPr lang="ru-RU" sz="2000" b="1" baseline="300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Energy release in the helium chamber, W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Energy release in the pre-moderator chamber, W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10,</a:t>
                      </a:r>
                      <a:r>
                        <a:rPr lang="ru-RU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Energy release in the lead shield, W</a:t>
                      </a:r>
                      <a:endParaRPr lang="ru-R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ru-RU" sz="2000" b="1" dirty="0"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3221" name="Рисунок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563" y="1175013"/>
            <a:ext cx="30321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17" y="725458"/>
            <a:ext cx="3828173" cy="286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49517" y="3342548"/>
            <a:ext cx="2566896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r>
              <a:rPr lang="en-US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Superfluid </a:t>
            </a:r>
            <a:r>
              <a:rPr lang="ru-RU" altLang="ru-RU" sz="2000" b="1" baseline="30000" dirty="0">
                <a:solidFill>
                  <a:srgbClr val="009973"/>
                </a:solidFill>
                <a:latin typeface="Comic Sans MS" panose="030F0702030302020204" pitchFamily="66" charset="0"/>
              </a:rPr>
              <a:t>4</a:t>
            </a:r>
            <a:r>
              <a:rPr lang="ru-RU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Не</a:t>
            </a:r>
            <a:r>
              <a:rPr lang="en-US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 convertor at  </a:t>
            </a:r>
            <a:r>
              <a:rPr lang="ru-RU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HEC-4</a:t>
            </a:r>
            <a:endParaRPr lang="ru-RU" altLang="ru-RU" sz="2000" b="1" baseline="30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Т</a:t>
            </a:r>
            <a:r>
              <a:rPr lang="en-US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-</a:t>
            </a:r>
            <a:r>
              <a:rPr lang="en-US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1.15</a:t>
            </a:r>
            <a:r>
              <a:rPr lang="ru-RU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</a:t>
            </a:r>
          </a:p>
          <a:p>
            <a:r>
              <a:rPr lang="en-US" altLang="ru-RU" sz="2000" b="1" dirty="0">
                <a:solidFill>
                  <a:srgbClr val="009973"/>
                </a:solidFill>
                <a:latin typeface="Comic Sans MS" panose="030F0702030302020204" pitchFamily="66" charset="0"/>
              </a:rPr>
              <a:t>V~</a:t>
            </a:r>
            <a:r>
              <a:rPr lang="ru-RU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35</a:t>
            </a:r>
            <a:r>
              <a:rPr lang="en-US" alt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litre</a:t>
            </a:r>
            <a:endParaRPr lang="ru-RU" altLang="ru-RU" sz="2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9346" y="679487"/>
            <a:ext cx="159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 &lt; 10</a:t>
            </a:r>
            <a:r>
              <a:rPr lang="en-US" sz="2000" b="1" baseline="30000" dirty="0">
                <a:solidFill>
                  <a:srgbClr val="FF0000"/>
                </a:solidFill>
              </a:rPr>
              <a:t>-7</a:t>
            </a:r>
            <a:r>
              <a:rPr lang="en-US" sz="2000" b="1" dirty="0">
                <a:solidFill>
                  <a:srgbClr val="FF0000"/>
                </a:solidFill>
              </a:rPr>
              <a:t> eV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1641824" y="4158151"/>
          <a:ext cx="2286582" cy="206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Рисунок" r:id="rId5" imgW="4359166" imgH="3933497" progId="Word.Picture.8">
                  <p:embed/>
                </p:oleObj>
              </mc:Choice>
              <mc:Fallback>
                <p:oleObj name="Рисунок" r:id="rId5" imgW="4359166" imgH="3933497" progId="Word.Picture.8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824" y="4158151"/>
                        <a:ext cx="2286582" cy="20632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5" descr="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40" y="6265848"/>
            <a:ext cx="3743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1940" y="6509822"/>
            <a:ext cx="2952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И.Я.Померанчук, А. </a:t>
            </a:r>
            <a:r>
              <a:rPr lang="ru-RU" dirty="0" err="1">
                <a:solidFill>
                  <a:srgbClr val="0000FF"/>
                </a:solidFill>
              </a:rPr>
              <a:t>Ахиезер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24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36E8-65C2-4863-A21F-039614875292}" type="datetime3">
              <a:rPr lang="en-US" smtClean="0"/>
              <a:t>30 September 2024</a:t>
            </a:fld>
            <a:endParaRPr lang="ru-RU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B9DA28C-00E4-4864-9EE6-D7D41E4B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62" y="2585099"/>
            <a:ext cx="3013300" cy="40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DSC04120">
            <a:extLst>
              <a:ext uri="{FF2B5EF4-FFF2-40B4-BE49-F238E27FC236}">
                <a16:creationId xmlns:a16="http://schemas.microsoft.com/office/drawing/2014/main" id="{53E48534-CA94-4289-B617-745B6C6E4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r="7537" b="7681"/>
          <a:stretch/>
        </p:blipFill>
        <p:spPr bwMode="auto">
          <a:xfrm>
            <a:off x="6357453" y="833691"/>
            <a:ext cx="3326909" cy="205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9707" y="3200400"/>
            <a:ext cx="2061882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58" y="4377267"/>
            <a:ext cx="3518369" cy="1979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40189" y="3201873"/>
            <a:ext cx="2391293" cy="3188391"/>
          </a:xfrm>
          <a:prstGeom prst="rect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657781" y="136525"/>
            <a:ext cx="5026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4472C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UCNS is ready for mounting</a:t>
            </a:r>
            <a:endParaRPr lang="ru-RU" altLang="ru-RU" sz="2400" b="1" dirty="0">
              <a:solidFill>
                <a:srgbClr val="4472C4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26" name="Рисунок 117">
            <a:extLst>
              <a:ext uri="{FF2B5EF4-FFF2-40B4-BE49-F238E27FC236}">
                <a16:creationId xmlns:a16="http://schemas.microsoft.com/office/drawing/2014/main" id="{0E562C11-1E92-47EE-899B-7553614F4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" y="754592"/>
            <a:ext cx="59404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3B070-AE4D-45B7-9104-D415DF34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720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86665" y="456762"/>
            <a:ext cx="7855721" cy="1064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2"/>
                </a:solidFill>
                <a:latin typeface="Comic Sans MS" panose="030F0702030302020204" pitchFamily="66" charset="0"/>
              </a:rPr>
              <a:t>Neutronguides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981693" y="5569888"/>
            <a:ext cx="4081990" cy="607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Vacuum tubes for</a:t>
            </a:r>
            <a:endParaRPr lang="ru-RU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neutronguides</a:t>
            </a:r>
            <a:endParaRPr lang="ru-RU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94" y="2442324"/>
            <a:ext cx="6071483" cy="37919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9265" y="1424569"/>
            <a:ext cx="7166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Neutronguide</a:t>
            </a:r>
            <a:r>
              <a:rPr lang="en-US" sz="2400" dirty="0"/>
              <a:t> elements and optics completed by </a:t>
            </a:r>
            <a:r>
              <a:rPr lang="en-US" sz="2400" dirty="0">
                <a:solidFill>
                  <a:srgbClr val="FF0000"/>
                </a:solidFill>
              </a:rPr>
              <a:t>100</a:t>
            </a:r>
            <a:r>
              <a:rPr lang="ru-RU" sz="2400" dirty="0">
                <a:solidFill>
                  <a:srgbClr val="FF0000"/>
                </a:solidFill>
              </a:rPr>
              <a:t>%</a:t>
            </a:r>
            <a:r>
              <a:rPr lang="en-US" sz="2400" dirty="0">
                <a:solidFill>
                  <a:srgbClr val="FF0000"/>
                </a:solidFill>
              </a:rPr>
              <a:t>. Ready for mounting – 600 m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86E97918-5702-4C88-BA2F-B5C697CFC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872" y="878326"/>
            <a:ext cx="3280976" cy="463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155" y="4875213"/>
            <a:ext cx="2457451" cy="1843088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E471DCC0-55EE-45C9-8C28-562B48DFA9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5BF3D5A-5C4B-41C7-A46D-58F3428705EC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64B137-720E-4C98-A41C-7C9270D7E19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1453BAB-2DBE-4BA5-8C07-3B65037547BC}" type="slidenum">
              <a:rPr lang="en-US" altLang="ru-RU" smtClean="0"/>
              <a:pPr>
                <a:defRPr/>
              </a:pPr>
              <a:t>16</a:t>
            </a:fld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39A99C-507E-4C8A-9B83-835BC3E73105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The V International Scientific Forum “Nuclear Science and Technologies”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14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69" y="1526802"/>
            <a:ext cx="11207931" cy="5031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578" y="596525"/>
            <a:ext cx="614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Layout of the Instruments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6314" y="2118164"/>
            <a:ext cx="418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Neutronguide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hall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83" y="2082340"/>
            <a:ext cx="302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Hall of HEC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Группа 1"/>
          <p:cNvGrpSpPr>
            <a:grpSpLocks/>
          </p:cNvGrpSpPr>
          <p:nvPr/>
        </p:nvGrpSpPr>
        <p:grpSpPr bwMode="auto">
          <a:xfrm>
            <a:off x="8255386" y="876100"/>
            <a:ext cx="3592275" cy="1242457"/>
            <a:chOff x="4140200" y="4900613"/>
            <a:chExt cx="3592276" cy="1242457"/>
          </a:xfrm>
        </p:grpSpPr>
        <p:sp>
          <p:nvSpPr>
            <p:cNvPr id="12" name="Прямоугольник 1"/>
            <p:cNvSpPr>
              <a:spLocks noChangeArrowheads="1"/>
            </p:cNvSpPr>
            <p:nvPr/>
          </p:nvSpPr>
          <p:spPr bwMode="auto">
            <a:xfrm>
              <a:off x="4140200" y="5013325"/>
              <a:ext cx="360363" cy="144463"/>
            </a:xfrm>
            <a:prstGeom prst="rect">
              <a:avLst/>
            </a:prstGeom>
            <a:solidFill>
              <a:srgbClr val="FF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3" name="Прямоугольник 7"/>
            <p:cNvSpPr>
              <a:spLocks noChangeArrowheads="1"/>
            </p:cNvSpPr>
            <p:nvPr/>
          </p:nvSpPr>
          <p:spPr bwMode="auto">
            <a:xfrm>
              <a:off x="4140200" y="5318125"/>
              <a:ext cx="360363" cy="142875"/>
            </a:xfrm>
            <a:prstGeom prst="rect">
              <a:avLst/>
            </a:prstGeom>
            <a:solidFill>
              <a:srgbClr val="F4303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4" name="Прямоугольник 8"/>
            <p:cNvSpPr>
              <a:spLocks noChangeArrowheads="1"/>
            </p:cNvSpPr>
            <p:nvPr/>
          </p:nvSpPr>
          <p:spPr bwMode="auto">
            <a:xfrm>
              <a:off x="4140200" y="5622925"/>
              <a:ext cx="360363" cy="142875"/>
            </a:xfrm>
            <a:prstGeom prst="rect">
              <a:avLst/>
            </a:prstGeom>
            <a:solidFill>
              <a:srgbClr val="2F2FF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5" name="Прямоугольник 9"/>
            <p:cNvSpPr>
              <a:spLocks noChangeArrowheads="1"/>
            </p:cNvSpPr>
            <p:nvPr/>
          </p:nvSpPr>
          <p:spPr bwMode="auto">
            <a:xfrm>
              <a:off x="4140200" y="5888038"/>
              <a:ext cx="360363" cy="144462"/>
            </a:xfrm>
            <a:prstGeom prst="rect">
              <a:avLst/>
            </a:prstGeom>
            <a:solidFill>
              <a:srgbClr val="33FE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97387" y="4900613"/>
              <a:ext cx="1652588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Spectroscopy</a:t>
              </a:r>
              <a:endParaRPr lang="ru-RU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91037" y="5210175"/>
              <a:ext cx="1412875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Diffraction</a:t>
              </a:r>
              <a:endParaRPr lang="ru-RU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97387" y="5516563"/>
              <a:ext cx="139653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Large scale</a:t>
              </a:r>
              <a:endParaRPr lang="ru-RU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06912" y="5773738"/>
              <a:ext cx="322556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Nuclear and particle physics</a:t>
              </a:r>
              <a:endParaRPr lang="ru-RU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A4E472-7B86-3FAC-CEE2-01CE29607A7C}"/>
              </a:ext>
            </a:extLst>
          </p:cNvPr>
          <p:cNvSpPr txBox="1"/>
          <p:nvPr/>
        </p:nvSpPr>
        <p:spPr>
          <a:xfrm>
            <a:off x="4307650" y="5892143"/>
            <a:ext cx="372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Neutronguide</a:t>
            </a:r>
            <a:r>
              <a:rPr lang="en-US" dirty="0">
                <a:solidFill>
                  <a:srgbClr val="FF0000"/>
                </a:solidFill>
              </a:rPr>
              <a:t> length is about </a:t>
            </a:r>
            <a:r>
              <a:rPr lang="ru-RU" dirty="0">
                <a:solidFill>
                  <a:srgbClr val="FF0000"/>
                </a:solidFill>
              </a:rPr>
              <a:t>600</a:t>
            </a:r>
            <a:r>
              <a:rPr lang="en-US" dirty="0">
                <a:solidFill>
                  <a:srgbClr val="FF0000"/>
                </a:solidFill>
              </a:rPr>
              <a:t>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8C61E6-21A0-4FFE-9F82-6C5CC36A07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6600036-BD33-432B-9206-0E2F4F70F0EB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2F3BD4-EABB-44A0-A7E0-03AB7D533DF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1453BAB-2DBE-4BA5-8C07-3B65037547BC}" type="slidenum">
              <a:rPr lang="en-US" altLang="ru-RU" smtClean="0"/>
              <a:pPr>
                <a:defRPr/>
              </a:pPr>
              <a:t>17</a:t>
            </a:fld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D64E4B-83B1-4469-9BC7-BFD0037BC98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The V International Scientific Forum “Nuclear Science and Technologies”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428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F39BD1-0C9F-479B-A807-9F4C33F78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790" y="2320143"/>
            <a:ext cx="5228829" cy="403620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723314-3890-4B8D-A6DC-55D1AD0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61" y="494908"/>
            <a:ext cx="7256984" cy="7636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A6AA1"/>
                </a:solidFill>
                <a:latin typeface="Comic Sans MS" panose="030F0702030302020204" pitchFamily="66" charset="0"/>
              </a:rPr>
              <a:t>Complex of diffractometers</a:t>
            </a:r>
            <a:endParaRPr lang="ru-RU" sz="2800" dirty="0">
              <a:solidFill>
                <a:srgbClr val="3A6AA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1B0405-7514-4930-AB5C-89B5C3AE1393}"/>
              </a:ext>
            </a:extLst>
          </p:cNvPr>
          <p:cNvSpPr/>
          <p:nvPr/>
        </p:nvSpPr>
        <p:spPr>
          <a:xfrm>
            <a:off x="238774" y="3875105"/>
            <a:ext cx="3084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Powder high flux thermal neutron diffractometer </a:t>
            </a:r>
            <a:r>
              <a:rPr lang="en-US" sz="1600" b="1" dirty="0"/>
              <a:t>D3</a:t>
            </a:r>
            <a:endParaRPr lang="ru-RU" sz="16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3908A7-8F11-457C-B2D1-54B7ECF46EA2}"/>
              </a:ext>
            </a:extLst>
          </p:cNvPr>
          <p:cNvSpPr/>
          <p:nvPr/>
        </p:nvSpPr>
        <p:spPr>
          <a:xfrm>
            <a:off x="8776306" y="874613"/>
            <a:ext cx="270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Four-circle diffractometer </a:t>
            </a:r>
            <a:r>
              <a:rPr lang="en-US" sz="1600" b="1" dirty="0"/>
              <a:t>DC1</a:t>
            </a:r>
            <a:endParaRPr lang="ru-RU" sz="16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B3B8AA-FAF7-4F3B-B84B-F7996DFDE3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802" y="1297554"/>
            <a:ext cx="3562195" cy="212878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0C5D9E-C8DB-42B5-928E-65E635A8AC8B}"/>
              </a:ext>
            </a:extLst>
          </p:cNvPr>
          <p:cNvSpPr/>
          <p:nvPr/>
        </p:nvSpPr>
        <p:spPr>
          <a:xfrm>
            <a:off x="9616982" y="3875105"/>
            <a:ext cx="205920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D1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powder diffractometer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539E94-423D-47DE-AF7D-FF71EAE272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023" y="4610188"/>
            <a:ext cx="3306565" cy="212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FCA8E25D-501D-4C63-AE1A-E39BA003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445" y="1129570"/>
            <a:ext cx="2591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DPN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– monocrystalline </a:t>
            </a:r>
            <a:b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polarized diffractometer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F5657B-CCA7-4DB1-BB54-CE68CF1770C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395" y="1714205"/>
            <a:ext cx="3036993" cy="17862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1FE9BC-F882-4D04-9B20-5AF6DD3C552F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7459"/>
            <a:ext cx="3562195" cy="1745443"/>
          </a:xfrm>
          <a:prstGeom prst="rect">
            <a:avLst/>
          </a:prstGeom>
        </p:spPr>
      </p:pic>
      <p:pic>
        <p:nvPicPr>
          <p:cNvPr id="19" name="Image2">
            <a:extLst>
              <a:ext uri="{FF2B5EF4-FFF2-40B4-BE49-F238E27FC236}">
                <a16:creationId xmlns:a16="http://schemas.microsoft.com/office/drawing/2014/main" id="{ECABDE69-ADBE-4A96-9C0A-0A05718F076D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354" y="1243453"/>
            <a:ext cx="2915436" cy="2412329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FFFC1300-7CE2-42E6-9F83-95B6B0536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529" y="1237576"/>
            <a:ext cx="186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TEX-3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– texture </a:t>
            </a:r>
            <a:b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diffractometer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3A3EA1-BEBE-4474-8C69-1EAF2F8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FC07-CD0E-46BF-ADDB-1C8A206AE877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16FD5D-454E-45C2-A310-093CBD5A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412467-8349-4705-8E10-4A0BE1F6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30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C108A-5F56-44BA-942C-7CFF5A3A1B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629" y="1239748"/>
            <a:ext cx="5163072" cy="402876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723314-3890-4B8D-A6DC-55D1AD0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62" y="458121"/>
            <a:ext cx="7256984" cy="7636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A6AA1"/>
                </a:solidFill>
                <a:latin typeface="Comic Sans MS" panose="030F0702030302020204" pitchFamily="66" charset="0"/>
              </a:rPr>
              <a:t>Complex of spectrometers</a:t>
            </a:r>
            <a:endParaRPr lang="ru-RU" sz="2800" dirty="0">
              <a:solidFill>
                <a:srgbClr val="3A6AA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9C23E3-0D68-4B61-BA54-00CE1A8B8FA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74" y="1991825"/>
            <a:ext cx="3144349" cy="179966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AECD65-882F-44ED-941F-8A5CC0DD0C9C}"/>
              </a:ext>
            </a:extLst>
          </p:cNvPr>
          <p:cNvSpPr/>
          <p:nvPr/>
        </p:nvSpPr>
        <p:spPr>
          <a:xfrm>
            <a:off x="552830" y="1269094"/>
            <a:ext cx="2783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Triple-axis thermal neutron </a:t>
            </a:r>
            <a:br>
              <a:rPr lang="en-US" dirty="0"/>
            </a:br>
            <a:r>
              <a:rPr lang="en-US" dirty="0"/>
              <a:t>spectrometer </a:t>
            </a:r>
            <a:r>
              <a:rPr lang="en-US" b="1" dirty="0"/>
              <a:t>IN-1</a:t>
            </a:r>
            <a:endParaRPr lang="ru-RU" b="1" dirty="0"/>
          </a:p>
        </p:txBody>
      </p:sp>
      <p:pic>
        <p:nvPicPr>
          <p:cNvPr id="18" name="Рисунок 17" descr="D:\YandexDisk\01 Загрузки\Telegram Desktop\Screenshot_1.png">
            <a:extLst>
              <a:ext uri="{FF2B5EF4-FFF2-40B4-BE49-F238E27FC236}">
                <a16:creationId xmlns:a16="http://schemas.microsoft.com/office/drawing/2014/main" id="{50E8BB03-A659-4E82-B794-FF3BC25E9A7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211" y="1151765"/>
            <a:ext cx="3386795" cy="210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2AE698E-0748-4BCE-89E7-F47912D9CAA2}"/>
              </a:ext>
            </a:extLst>
          </p:cNvPr>
          <p:cNvSpPr/>
          <p:nvPr/>
        </p:nvSpPr>
        <p:spPr>
          <a:xfrm>
            <a:off x="8665877" y="744233"/>
            <a:ext cx="2434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Triple-axis cold neutron </a:t>
            </a:r>
            <a:br>
              <a:rPr lang="en-US" dirty="0"/>
            </a:br>
            <a:r>
              <a:rPr lang="en-US" dirty="0"/>
              <a:t>spectrometer </a:t>
            </a:r>
            <a:r>
              <a:rPr lang="en-US" b="1" dirty="0"/>
              <a:t>IN-2</a:t>
            </a:r>
            <a:endParaRPr lang="ru-RU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43DD4C-DFAA-4BCA-A5FF-BE96A1E1BBA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132" y="4735072"/>
            <a:ext cx="4423874" cy="210236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3C1AC8D-1CB5-42B5-8F0C-7BAF54744DF4}"/>
              </a:ext>
            </a:extLst>
          </p:cNvPr>
          <p:cNvSpPr/>
          <p:nvPr/>
        </p:nvSpPr>
        <p:spPr>
          <a:xfrm>
            <a:off x="8610701" y="4142874"/>
            <a:ext cx="2905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Triple-axis polarized neutron </a:t>
            </a:r>
          </a:p>
          <a:p>
            <a:pPr algn="ctr"/>
            <a:r>
              <a:rPr lang="en-US" dirty="0"/>
              <a:t>spectrometer </a:t>
            </a:r>
            <a:r>
              <a:rPr lang="en-US" b="1" dirty="0"/>
              <a:t>IN-3</a:t>
            </a:r>
            <a:endParaRPr lang="ru-RU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95A91F1-84B4-4A2C-9573-0AC90D017F3A}"/>
              </a:ext>
            </a:extLst>
          </p:cNvPr>
          <p:cNvPicPr/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94" y="4438015"/>
            <a:ext cx="4596765" cy="228346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CB265E-3DFC-4B03-88A2-B2CA7A26C67F}"/>
              </a:ext>
            </a:extLst>
          </p:cNvPr>
          <p:cNvSpPr/>
          <p:nvPr/>
        </p:nvSpPr>
        <p:spPr>
          <a:xfrm>
            <a:off x="421666" y="4817307"/>
            <a:ext cx="1976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Spin-echo neutron </a:t>
            </a:r>
          </a:p>
          <a:p>
            <a:pPr algn="ctr"/>
            <a:r>
              <a:rPr lang="en-US" dirty="0"/>
              <a:t>spectrometer </a:t>
            </a:r>
            <a:r>
              <a:rPr lang="en-US" b="1" dirty="0"/>
              <a:t>SEM</a:t>
            </a:r>
            <a:endParaRPr lang="ru-RU" b="1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39F87678-EFC4-4A3D-9D87-92528DA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1037-BA66-4E6C-93C6-D7D7A99EBC4B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B17F52-8D9B-4454-8BB9-23D2FCBA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A7849A-DB1B-4795-A0CB-C30B4041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313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91887" y="300073"/>
            <a:ext cx="94655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2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  <a:defRPr/>
            </a:pPr>
            <a:r>
              <a:rPr lang="en-US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Reactor PIK </a:t>
            </a:r>
            <a:r>
              <a:rPr lang="ru-RU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 one of the most powerful permanent neutron source</a:t>
            </a:r>
            <a:endParaRPr lang="ru-RU" altLang="ru-RU" sz="32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4754" name="Рисунок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073" y="3616135"/>
            <a:ext cx="3530161" cy="285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725605"/>
              </p:ext>
            </p:extLst>
          </p:nvPr>
        </p:nvGraphicFramePr>
        <p:xfrm>
          <a:off x="6810103" y="989295"/>
          <a:ext cx="5381897" cy="5216442"/>
        </p:xfrm>
        <a:graphic>
          <a:graphicData uri="http://schemas.openxmlformats.org/drawingml/2006/table">
            <a:tbl>
              <a:tblPr/>
              <a:tblGrid>
                <a:gridCol w="3123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4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Value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0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Power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MW</a:t>
                      </a:r>
                      <a:endParaRPr lang="ru-RU" sz="18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15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Reactor</a:t>
                      </a:r>
                      <a:r>
                        <a:rPr lang="en-US" sz="1800" baseline="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core volume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50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l</a:t>
                      </a:r>
                      <a:endParaRPr lang="ru-RU" sz="18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4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1800" baseline="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height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500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mm</a:t>
                      </a:r>
                      <a:endParaRPr lang="ru-RU" sz="18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4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Coolant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800" baseline="-250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О </a:t>
                      </a: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Reflector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ru-RU" sz="1800" baseline="-250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О </a:t>
                      </a: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95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Maximal thermal neutron flux in</a:t>
                      </a:r>
                      <a:r>
                        <a:rPr lang="en-US" sz="1800" baseline="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moderator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1.3х10</a:t>
                      </a:r>
                      <a:r>
                        <a:rPr lang="ru-RU" sz="1800" b="1" baseline="300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cm</a:t>
                      </a:r>
                      <a:r>
                        <a:rPr lang="ru-RU" sz="1800" b="1" baseline="300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</a:t>
                      </a:r>
                      <a:endParaRPr lang="ru-RU" sz="1800" b="1" baseline="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95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Maximal neutron flux in central trap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5х10</a:t>
                      </a:r>
                      <a:r>
                        <a:rPr lang="ru-RU" sz="1800" b="1" baseline="300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cm</a:t>
                      </a:r>
                      <a:r>
                        <a:rPr lang="ru-RU" sz="1800" b="1" kern="1200" baseline="300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47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Operation</a:t>
                      </a:r>
                      <a:r>
                        <a:rPr lang="en-US" sz="1800" baseline="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cycle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  <a:sym typeface="Symbol"/>
                        </a:rPr>
                        <a:t>~</a:t>
                      </a:r>
                      <a:r>
                        <a:rPr lang="ru-RU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day</a:t>
                      </a:r>
                      <a:endParaRPr lang="ru-RU" sz="18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239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Experimental channels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  Horizontal </a:t>
                      </a: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HEC</a:t>
                      </a: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  Vertical</a:t>
                      </a:r>
                      <a:r>
                        <a:rPr lang="en-US" sz="1800" baseline="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VEC</a:t>
                      </a: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Inclined</a:t>
                      </a: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IEC</a:t>
                      </a:r>
                      <a:r>
                        <a:rPr lang="ru-RU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Central</a:t>
                      </a:r>
                      <a:r>
                        <a:rPr lang="en-US" sz="1800" baseline="0" dirty="0"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(CEC)</a:t>
                      </a:r>
                      <a:endParaRPr lang="ru-RU" sz="1800" dirty="0"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10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8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  <a:ea typeface="Calibri"/>
                        <a:cs typeface="Times New Roman"/>
                      </a:endParaRPr>
                    </a:p>
                  </a:txBody>
                  <a:tcPr marL="32548" marR="325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64987"/>
              </p:ext>
            </p:extLst>
          </p:nvPr>
        </p:nvGraphicFramePr>
        <p:xfrm>
          <a:off x="391887" y="1387113"/>
          <a:ext cx="5704113" cy="2340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Facilities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Year of commissioning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Power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en-US" sz="1200" dirty="0">
                          <a:effectLst/>
                        </a:rPr>
                        <a:t>MW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Maximal neutron flux</a:t>
                      </a:r>
                      <a:r>
                        <a:rPr lang="ru-RU" sz="1200" dirty="0">
                          <a:effectLst/>
                        </a:rPr>
                        <a:t>, 10</a:t>
                      </a:r>
                      <a:r>
                        <a:rPr lang="ru-RU" sz="1200" baseline="30000" dirty="0">
                          <a:effectLst/>
                        </a:rPr>
                        <a:t>15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n</a:t>
                      </a:r>
                      <a:r>
                        <a:rPr lang="ru-RU" sz="1200" dirty="0">
                          <a:effectLst/>
                        </a:rPr>
                        <a:t>/</a:t>
                      </a:r>
                      <a:r>
                        <a:rPr lang="en-US" sz="1200" dirty="0">
                          <a:effectLst/>
                        </a:rPr>
                        <a:t>cm</a:t>
                      </a:r>
                      <a:r>
                        <a:rPr lang="ru-RU" sz="1200" baseline="30000" dirty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·</a:t>
                      </a:r>
                      <a:r>
                        <a:rPr lang="en-US" sz="1200" dirty="0">
                          <a:effectLst/>
                        </a:rPr>
                        <a:t>c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Beam positions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PIK,</a:t>
                      </a:r>
                      <a:r>
                        <a:rPr lang="en-US" sz="1200" b="1" baseline="0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Russia</a:t>
                      </a:r>
                      <a:endParaRPr lang="ru-RU" sz="1100" b="1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Under commissioning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5.0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Up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to </a:t>
                      </a:r>
                      <a:r>
                        <a:rPr lang="ru-RU" sz="1200" b="1" dirty="0">
                          <a:effectLst/>
                        </a:rPr>
                        <a:t>50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HFR </a:t>
                      </a:r>
                      <a:r>
                        <a:rPr lang="en-US" sz="1200" dirty="0">
                          <a:effectLst/>
                        </a:rPr>
                        <a:t>, France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1971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HFIR </a:t>
                      </a:r>
                      <a:r>
                        <a:rPr lang="en-US" sz="1200" dirty="0">
                          <a:effectLst/>
                        </a:rPr>
                        <a:t>, USA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1965</a:t>
                      </a:r>
                      <a:endParaRPr lang="ru-RU" sz="1100" dirty="0">
                        <a:effectLst/>
                      </a:endParaRPr>
                    </a:p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(2007 </a:t>
                      </a:r>
                      <a:r>
                        <a:rPr lang="en-US" sz="1200" dirty="0">
                          <a:effectLst/>
                        </a:rPr>
                        <a:t>upgrade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FRM-2 </a:t>
                      </a:r>
                      <a:r>
                        <a:rPr lang="en-US" sz="1200" dirty="0">
                          <a:effectLst/>
                        </a:rPr>
                        <a:t>, Germany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HANARO</a:t>
                      </a:r>
                      <a:r>
                        <a:rPr lang="en-US" sz="1200" dirty="0">
                          <a:effectLst/>
                        </a:rPr>
                        <a:t>, S.</a:t>
                      </a:r>
                      <a:r>
                        <a:rPr lang="en-US" sz="1200" baseline="0" dirty="0">
                          <a:effectLst/>
                        </a:rPr>
                        <a:t> Korea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0.45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OPAL </a:t>
                      </a:r>
                      <a:r>
                        <a:rPr lang="en-US" sz="1200" dirty="0">
                          <a:effectLst/>
                        </a:rPr>
                        <a:t>, Australia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0.4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indent="965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IBR</a:t>
                      </a:r>
                      <a:r>
                        <a:rPr lang="ru-RU" sz="1200" dirty="0">
                          <a:effectLst/>
                        </a:rPr>
                        <a:t>-2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Dubna</a:t>
                      </a:r>
                      <a:r>
                        <a:rPr lang="en-US" sz="1200" dirty="0">
                          <a:effectLst/>
                        </a:rPr>
                        <a:t>, Russia</a:t>
                      </a:r>
                      <a:endParaRPr lang="ru-RU" sz="11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520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0.01 (10 </a:t>
                      </a:r>
                      <a:r>
                        <a:rPr lang="en-US" sz="1200" dirty="0">
                          <a:effectLst/>
                        </a:rPr>
                        <a:t>in pulse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97795" y="3155502"/>
            <a:ext cx="2372078" cy="3212011"/>
            <a:chOff x="292745" y="728966"/>
            <a:chExt cx="4025321" cy="529591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45" y="2456606"/>
              <a:ext cx="4025321" cy="356827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625FBA1-C2F3-4DCB-9C75-35C789789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198">
              <a:off x="1691676" y="728966"/>
              <a:ext cx="1948424" cy="346712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975174" y="4018662"/>
            <a:ext cx="188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Heavy water tank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FD2AF58-F8AC-4D6E-8EB2-EA810DD9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051E-C9AA-4581-A6EB-A870829A19E4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C8D5B5-A594-4EA2-A979-13D4C779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44B1C0-C282-4C3A-8F83-0D763A7C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10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723314-3890-4B8D-A6DC-55D1AD0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61" y="681037"/>
            <a:ext cx="7256984" cy="76366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3A6AA1"/>
                </a:solidFill>
                <a:latin typeface="Comic Sans MS" panose="030F0702030302020204" pitchFamily="66" charset="0"/>
              </a:rPr>
              <a:t>Small angle scattering machines</a:t>
            </a:r>
            <a:endParaRPr lang="ru-RU" sz="2800" dirty="0">
              <a:solidFill>
                <a:srgbClr val="3A6AA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719370-0BFD-4A63-A047-DED8A500925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145" y="2276207"/>
            <a:ext cx="4284516" cy="297754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BF596C20-F9FD-4142-8A3C-7C023030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207" y="1549936"/>
            <a:ext cx="2651793" cy="335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B101181-C2E6-4696-B955-21E02530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8256" y="4805601"/>
            <a:ext cx="1937847" cy="173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E0D800-9BB6-4CA4-AD89-C334C889B323}"/>
              </a:ext>
            </a:extLst>
          </p:cNvPr>
          <p:cNvSpPr/>
          <p:nvPr/>
        </p:nvSpPr>
        <p:spPr>
          <a:xfrm>
            <a:off x="7962583" y="903605"/>
            <a:ext cx="2564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SESANS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 echo small-angle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diffractometer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D8D58F5-F064-4D97-A4ED-562B05F124D0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5540"/>
            <a:ext cx="5940425" cy="141986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4FFAC89-D482-4871-8DF0-DFE6A9D424B3}"/>
              </a:ext>
            </a:extLst>
          </p:cNvPr>
          <p:cNvSpPr/>
          <p:nvPr/>
        </p:nvSpPr>
        <p:spPr>
          <a:xfrm>
            <a:off x="63033" y="1180604"/>
            <a:ext cx="498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Tenzor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Small angle polarized diffractometer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D:\love\Работа\ПИК\Рисунки\all_membrana.png">
            <a:extLst>
              <a:ext uri="{FF2B5EF4-FFF2-40B4-BE49-F238E27FC236}">
                <a16:creationId xmlns:a16="http://schemas.microsoft.com/office/drawing/2014/main" id="{2DDE12FE-87EC-40A7-B5B9-BFE2673E9FEF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95" y="4546124"/>
            <a:ext cx="3867150" cy="1929765"/>
          </a:xfrm>
          <a:prstGeom prst="rect">
            <a:avLst/>
          </a:prstGeom>
          <a:noFill/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BE777E-82AD-4E50-B087-C898213DD4EC}"/>
              </a:ext>
            </a:extLst>
          </p:cNvPr>
          <p:cNvSpPr/>
          <p:nvPr/>
        </p:nvSpPr>
        <p:spPr>
          <a:xfrm>
            <a:off x="-24762" y="3882417"/>
            <a:ext cx="498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Small angle diffractometer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6D77EB-6C34-404F-9C2C-B1503468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E472-6E3D-461C-94A6-175DFF108CCC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F001A5-FB07-4E04-B805-CDF52A3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912B80-AECA-4FC1-A4FD-21A70658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355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723314-3890-4B8D-A6DC-55D1AD0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92" y="417589"/>
            <a:ext cx="4498583" cy="7636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A6AA1"/>
                </a:solidFill>
                <a:latin typeface="Comic Sans MS" panose="030F0702030302020204" pitchFamily="66" charset="0"/>
              </a:rPr>
              <a:t>Reflectometers</a:t>
            </a:r>
            <a:endParaRPr lang="ru-RU" sz="2800" dirty="0">
              <a:solidFill>
                <a:srgbClr val="3A6AA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 descr="C:\Users\iz-2020\AppData\Local\Microsoft\Windows\INetCache\Content.Word\Диаграмма_рефлектометрия-2.jpg">
            <a:extLst>
              <a:ext uri="{FF2B5EF4-FFF2-40B4-BE49-F238E27FC236}">
                <a16:creationId xmlns:a16="http://schemas.microsoft.com/office/drawing/2014/main" id="{322BF2A3-B87A-49CD-A9C9-9F96C6561F3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90" y="3053371"/>
            <a:ext cx="4444393" cy="338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A9570B-5DAE-4722-98C0-F9939E71B62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3101" y="-257556"/>
            <a:ext cx="1598450" cy="536316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E6DF5D-6718-49FC-AA71-778840CCDC1F}"/>
              </a:ext>
            </a:extLst>
          </p:cNvPr>
          <p:cNvSpPr/>
          <p:nvPr/>
        </p:nvSpPr>
        <p:spPr>
          <a:xfrm>
            <a:off x="6833111" y="1178488"/>
            <a:ext cx="498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SONATA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High flux reflectometer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C363B8-6335-49D3-A21E-3B222A2B97C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2145" y="-673532"/>
            <a:ext cx="2004695" cy="594042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ADDE8A4-4B42-43A5-8E4B-098B733C2500}"/>
              </a:ext>
            </a:extLst>
          </p:cNvPr>
          <p:cNvSpPr/>
          <p:nvPr/>
        </p:nvSpPr>
        <p:spPr>
          <a:xfrm>
            <a:off x="99126" y="1148711"/>
            <a:ext cx="5996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HARMONY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Reflectometer with vertical scattering plane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0EA02F-73D2-4596-8E85-C62827B01203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2522" y="4752462"/>
            <a:ext cx="2829478" cy="1399541"/>
          </a:xfrm>
          <a:prstGeom prst="rect">
            <a:avLst/>
          </a:prstGeom>
          <a:noFill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B19068-519A-418D-94F1-D4D875EBDBF4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291" y="3667134"/>
            <a:ext cx="4068456" cy="25253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FAF9702-5759-4880-8111-1BD16D19E174}"/>
              </a:ext>
            </a:extLst>
          </p:cNvPr>
          <p:cNvSpPr/>
          <p:nvPr/>
        </p:nvSpPr>
        <p:spPr>
          <a:xfrm>
            <a:off x="6530450" y="3156738"/>
            <a:ext cx="498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NERO-2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High resolution reflectometer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D0F8C3-52AE-426A-92D8-FFC85B7B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03C2-B136-4BCB-BE56-2F1395F66AD9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10B885-569C-489E-8044-7AC29764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345533B-A696-4CD1-A238-609F21DD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9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E723314-3890-4B8D-A6DC-55D1AD0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09" y="467751"/>
            <a:ext cx="7256984" cy="7636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A6AA1"/>
                </a:solidFill>
                <a:latin typeface="Comic Sans MS" panose="030F0702030302020204" pitchFamily="66" charset="0"/>
              </a:rPr>
              <a:t>Particle and nuclear physics</a:t>
            </a:r>
            <a:endParaRPr lang="ru-RU" sz="2800" dirty="0">
              <a:solidFill>
                <a:srgbClr val="3A6AA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AB6D031-FA76-41F6-B50F-BE018F20CE57}"/>
              </a:ext>
            </a:extLst>
          </p:cNvPr>
          <p:cNvSpPr txBox="1">
            <a:spLocks/>
          </p:cNvSpPr>
          <p:nvPr/>
        </p:nvSpPr>
        <p:spPr>
          <a:xfrm>
            <a:off x="8527450" y="1051530"/>
            <a:ext cx="2998130" cy="405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Neutron beta-decay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 descr="D:\work1\pnpi_2020a\pik3\beta\var4\fig2.tif">
            <a:extLst>
              <a:ext uri="{FF2B5EF4-FFF2-40B4-BE49-F238E27FC236}">
                <a16:creationId xmlns:a16="http://schemas.microsoft.com/office/drawing/2014/main" id="{3EE2D2D8-9741-4593-AE29-5A838C76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2742" y="1482437"/>
            <a:ext cx="3678592" cy="175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7FED7C-0251-4AAA-904E-9651346DF52D}"/>
              </a:ext>
            </a:extLst>
          </p:cNvPr>
          <p:cNvSpPr/>
          <p:nvPr/>
        </p:nvSpPr>
        <p:spPr>
          <a:xfrm>
            <a:off x="7861327" y="3663677"/>
            <a:ext cx="4152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nvestigation </a:t>
            </a:r>
            <a:r>
              <a:rPr lang="en-US" altLang="ru-RU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</a:t>
            </a: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adioactive </a:t>
            </a:r>
            <a:r>
              <a:rPr lang="en-US" altLang="ru-RU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sotopes with </a:t>
            </a:r>
            <a:r>
              <a:rPr lang="en-US" altLang="ru-RU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eutron  (IRINA) </a:t>
            </a: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facility</a:t>
            </a:r>
            <a:endParaRPr lang="ru-RU" alt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0249A-D531-4193-8308-90DDBD87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799119" y="4635485"/>
            <a:ext cx="4425990" cy="1995854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F9ACE8B6-D92A-460E-AFC7-D011B771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5" y="1296584"/>
            <a:ext cx="2175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NEUTRINO-4</a:t>
            </a:r>
            <a:endParaRPr lang="ru-RU" altLang="ru-RU" sz="20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Рисунок 2" descr="Изображение выглядит как устройств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466E7D2-62BA-4144-8F51-640CF89D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4" y="1627808"/>
            <a:ext cx="3763316" cy="161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BB24B1-5CA4-464D-84C2-ADD3B8EDC45A}"/>
              </a:ext>
            </a:extLst>
          </p:cNvPr>
          <p:cNvSpPr/>
          <p:nvPr/>
        </p:nvSpPr>
        <p:spPr>
          <a:xfrm>
            <a:off x="4584938" y="1280913"/>
            <a:ext cx="2735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DEDM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Setup for Crystal </a:t>
            </a:r>
            <a:b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Diffraction Experiments </a:t>
            </a:r>
            <a:endParaRPr lang="ru-RU" sz="1600" dirty="0"/>
          </a:p>
        </p:txBody>
      </p:sp>
      <p:pic>
        <p:nvPicPr>
          <p:cNvPr id="24" name="Рисунок 2">
            <a:extLst>
              <a:ext uri="{FF2B5EF4-FFF2-40B4-BE49-F238E27FC236}">
                <a16:creationId xmlns:a16="http://schemas.microsoft.com/office/drawing/2014/main" id="{EB2FA052-6888-4B1D-BF36-4FC6C6EFDB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970" y="1830048"/>
            <a:ext cx="3324149" cy="12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3460B1-8E4F-4B7B-BF2A-D3F17E21DA56}"/>
              </a:ext>
            </a:extLst>
          </p:cNvPr>
          <p:cNvSpPr/>
          <p:nvPr/>
        </p:nvSpPr>
        <p:spPr>
          <a:xfrm>
            <a:off x="155944" y="3392447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FISsion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COrrelations</a:t>
            </a:r>
            <a:endParaRPr lang="ru-RU" dirty="0"/>
          </a:p>
        </p:txBody>
      </p:sp>
      <p:pic>
        <p:nvPicPr>
          <p:cNvPr id="25" name="Рисунок 13" descr="Поворот Сканировать2.JPG">
            <a:extLst>
              <a:ext uri="{FF2B5EF4-FFF2-40B4-BE49-F238E27FC236}">
                <a16:creationId xmlns:a16="http://schemas.microsoft.com/office/drawing/2014/main" id="{DC226792-3AB9-475B-AE78-890A9EB1C9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43" y="3749682"/>
            <a:ext cx="2280048" cy="12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13792B-8783-45FE-BA5D-A4037F776D9B}"/>
              </a:ext>
            </a:extLst>
          </p:cNvPr>
          <p:cNvSpPr/>
          <p:nvPr/>
        </p:nvSpPr>
        <p:spPr>
          <a:xfrm>
            <a:off x="2605538" y="3063033"/>
            <a:ext cx="2772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</a:rPr>
              <a:t>Prospect - </a:t>
            </a:r>
            <a:r>
              <a:rPr lang="en-US" dirty="0">
                <a:solidFill>
                  <a:srgbClr val="657D55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Study the </a:t>
            </a:r>
            <a:r>
              <a:rPr lang="ru-RU" dirty="0">
                <a:solidFill>
                  <a:srgbClr val="385723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(n,</a:t>
            </a:r>
            <a:r>
              <a:rPr lang="ru-RU" dirty="0">
                <a:solidFill>
                  <a:srgbClr val="385723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dirty="0">
                <a:solidFill>
                  <a:srgbClr val="385723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)-</a:t>
            </a:r>
            <a:r>
              <a:rPr lang="en-US" dirty="0">
                <a:solidFill>
                  <a:srgbClr val="385723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reaction </a:t>
            </a:r>
            <a:br>
              <a:rPr lang="en-US" dirty="0">
                <a:solidFill>
                  <a:srgbClr val="385723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385723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by thermal neutron</a:t>
            </a:r>
            <a:endParaRPr lang="ru-RU" dirty="0">
              <a:solidFill>
                <a:srgbClr val="385723"/>
              </a:solidFill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EE13ADE-9DD9-4B11-883C-6412765EC30C}"/>
              </a:ext>
            </a:extLst>
          </p:cNvPr>
          <p:cNvGrpSpPr/>
          <p:nvPr/>
        </p:nvGrpSpPr>
        <p:grpSpPr>
          <a:xfrm>
            <a:off x="2953929" y="3945484"/>
            <a:ext cx="1508519" cy="2120818"/>
            <a:chOff x="2300288" y="2651126"/>
            <a:chExt cx="2133600" cy="2409824"/>
          </a:xfrm>
        </p:grpSpPr>
        <p:pic>
          <p:nvPicPr>
            <p:cNvPr id="31" name="Рисунок 5">
              <a:extLst>
                <a:ext uri="{FF2B5EF4-FFF2-40B4-BE49-F238E27FC236}">
                  <a16:creationId xmlns:a16="http://schemas.microsoft.com/office/drawing/2014/main" id="{5C23CFF1-412E-44E7-BCCB-AB8CEF8FC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042"/>
            <a:stretch>
              <a:fillRect/>
            </a:stretch>
          </p:blipFill>
          <p:spPr bwMode="auto">
            <a:xfrm>
              <a:off x="2300288" y="2686050"/>
              <a:ext cx="2133600" cy="23749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1">
              <a:extLst>
                <a:ext uri="{FF2B5EF4-FFF2-40B4-BE49-F238E27FC236}">
                  <a16:creationId xmlns:a16="http://schemas.microsoft.com/office/drawing/2014/main" id="{73C66C83-19F2-4770-92BA-2FA6AAD0A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7264" y="4549775"/>
              <a:ext cx="2889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 b="1"/>
                <a:t>1</a:t>
              </a:r>
              <a:endParaRPr lang="ru-RU" altLang="ru-RU" sz="1600"/>
            </a:p>
          </p:txBody>
        </p:sp>
        <p:sp>
          <p:nvSpPr>
            <p:cNvPr id="33" name="Прямоугольник 2">
              <a:extLst>
                <a:ext uri="{FF2B5EF4-FFF2-40B4-BE49-F238E27FC236}">
                  <a16:creationId xmlns:a16="http://schemas.microsoft.com/office/drawing/2014/main" id="{2EF5557F-C273-45D1-91C3-2D6766E9C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2738" y="3835401"/>
              <a:ext cx="2841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rgbClr val="000000"/>
                  </a:solidFill>
                  <a:latin typeface="Newton-Regular"/>
                </a:rPr>
                <a:t>2</a:t>
              </a:r>
              <a:endParaRPr lang="ru-RU" altLang="ru-RU" sz="1800"/>
            </a:p>
          </p:txBody>
        </p:sp>
        <p:sp>
          <p:nvSpPr>
            <p:cNvPr id="34" name="Прямоугольник 3">
              <a:extLst>
                <a:ext uri="{FF2B5EF4-FFF2-40B4-BE49-F238E27FC236}">
                  <a16:creationId xmlns:a16="http://schemas.microsoft.com/office/drawing/2014/main" id="{86362A37-A6E1-4402-88F2-14A6ABCE4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1" y="4054476"/>
              <a:ext cx="2825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rgbClr val="000000"/>
                  </a:solidFill>
                  <a:latin typeface="Newton-Regular"/>
                </a:rPr>
                <a:t>3</a:t>
              </a:r>
              <a:endParaRPr lang="ru-RU" altLang="ru-RU" sz="1800"/>
            </a:p>
          </p:txBody>
        </p:sp>
        <p:sp>
          <p:nvSpPr>
            <p:cNvPr id="35" name="Прямоугольник 4">
              <a:extLst>
                <a:ext uri="{FF2B5EF4-FFF2-40B4-BE49-F238E27FC236}">
                  <a16:creationId xmlns:a16="http://schemas.microsoft.com/office/drawing/2014/main" id="{391BB356-0BF5-4EC3-830F-4383AA947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6" y="3500439"/>
              <a:ext cx="2841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rgbClr val="000000"/>
                  </a:solidFill>
                  <a:latin typeface="Newton-Regular"/>
                </a:rPr>
                <a:t>4</a:t>
              </a:r>
              <a:endParaRPr lang="ru-RU" altLang="ru-RU" sz="1800"/>
            </a:p>
          </p:txBody>
        </p:sp>
        <p:sp>
          <p:nvSpPr>
            <p:cNvPr id="36" name="Прямоугольник 5">
              <a:extLst>
                <a:ext uri="{FF2B5EF4-FFF2-40B4-BE49-F238E27FC236}">
                  <a16:creationId xmlns:a16="http://schemas.microsoft.com/office/drawing/2014/main" id="{E68110D8-CCFA-4683-8FF5-0C667B18F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101" y="2651126"/>
              <a:ext cx="5318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rgbClr val="000000"/>
                  </a:solidFill>
                  <a:latin typeface="Newton-Regular"/>
                </a:rPr>
                <a:t>5, 6 </a:t>
              </a:r>
              <a:endParaRPr lang="ru-RU" altLang="ru-RU" sz="1800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9D70510-B1F9-47F0-A5E2-42D9DF2C59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69" y="4966371"/>
            <a:ext cx="2523968" cy="1745293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C60F0A40-7ED9-4022-8AAF-EBDE33582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r="13131"/>
          <a:stretch/>
        </p:blipFill>
        <p:spPr bwMode="auto">
          <a:xfrm>
            <a:off x="5293449" y="4596346"/>
            <a:ext cx="2393807" cy="219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717FCEA-AE53-4164-B3D5-7BB52A290B5A}"/>
              </a:ext>
            </a:extLst>
          </p:cNvPr>
          <p:cNvSpPr/>
          <p:nvPr/>
        </p:nvSpPr>
        <p:spPr>
          <a:xfrm>
            <a:off x="5264681" y="3194323"/>
            <a:ext cx="3008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INAA - </a:t>
            </a:r>
            <a:r>
              <a:rPr lang="en-US" sz="2000" dirty="0">
                <a:solidFill>
                  <a:srgbClr val="38572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Neutron activation analysis</a:t>
            </a:r>
            <a:endParaRPr lang="ru-RU" sz="2000" b="1" dirty="0">
              <a:solidFill>
                <a:srgbClr val="38572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89564EF-D6D1-4C77-90FD-00863CACE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3976220"/>
            <a:ext cx="1103472" cy="1956986"/>
          </a:xfrm>
          <a:prstGeom prst="rect">
            <a:avLst/>
          </a:prstGeom>
        </p:spPr>
      </p:pic>
      <p:sp>
        <p:nvSpPr>
          <p:cNvPr id="8" name="Дата 7">
            <a:extLst>
              <a:ext uri="{FF2B5EF4-FFF2-40B4-BE49-F238E27FC236}">
                <a16:creationId xmlns:a16="http://schemas.microsoft.com/office/drawing/2014/main" id="{8C2609D7-7936-4DDF-BF7D-061343BE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A60-7BD7-471C-887A-C546EAD7D1F2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5A8F50-1CCF-4283-98B9-0B985E11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25FA20E3-4777-4F77-9C04-02B0F79D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0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>
          <a:xfrm>
            <a:off x="370441" y="473840"/>
            <a:ext cx="11265550" cy="1708353"/>
          </a:xfrm>
        </p:spPr>
        <p:txBody>
          <a:bodyPr>
            <a:normAutofit/>
          </a:bodyPr>
          <a:lstStyle/>
          <a:p>
            <a:r>
              <a:rPr lang="en-US" altLang="ru-RU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International Association of Scientific Organizations “Interdisciplinary Center for Synchrotron, Neutron and Laser Research”</a:t>
            </a:r>
            <a:endParaRPr lang="ru-RU" altLang="ru-RU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6BB470-1821-4555-AA63-663301758F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501" y="2182193"/>
            <a:ext cx="3356333" cy="19136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365421-F43B-489A-98A2-26D2305361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468" y="4302556"/>
            <a:ext cx="3356334" cy="19136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9201B7-38B0-4C05-8F22-91359F2468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954" y="2266901"/>
            <a:ext cx="3356334" cy="19136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1CAC8C-D4CF-41B5-8614-4F88C7F1F9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702" y="4571420"/>
            <a:ext cx="3577586" cy="2151892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1C86DBE4-7319-40D2-9CF9-DD2B0547215A}"/>
              </a:ext>
            </a:extLst>
          </p:cNvPr>
          <p:cNvSpPr txBox="1">
            <a:spLocks/>
          </p:cNvSpPr>
          <p:nvPr/>
        </p:nvSpPr>
        <p:spPr>
          <a:xfrm>
            <a:off x="193393" y="2127261"/>
            <a:ext cx="10983359" cy="42568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Members: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NRC “</a:t>
            </a:r>
            <a:r>
              <a:rPr lang="en-US" alt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Kurchatov</a:t>
            </a: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Institute”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NRC “</a:t>
            </a:r>
            <a:r>
              <a:rPr lang="en-US" alt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Kurchatov</a:t>
            </a: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Institute”- PNPI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Institute of Nuclear Physics of the</a:t>
            </a:r>
            <a:b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AS of the Republic of Uzbekistan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National Academy of Sciences of </a:t>
            </a:r>
            <a:b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Belarus (NAS of Belarus),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Atomic Energy Organization of Iran (AEOI)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NRC "</a:t>
            </a:r>
            <a:r>
              <a:rPr lang="en-US" alt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Kurchatov</a:t>
            </a: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Institute" – IHEP</a:t>
            </a:r>
          </a:p>
          <a:p>
            <a:pPr>
              <a:lnSpc>
                <a:spcPct val="120000"/>
              </a:lnSpc>
            </a:pPr>
            <a:r>
              <a:rPr lang="en-US" alt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Candidates: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JINR (</a:t>
            </a:r>
            <a:r>
              <a:rPr lang="en-US" alt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Dubna</a:t>
            </a: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INP SO RAS (Novosibirsk)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"Far Eastern Federal University" (FEFU)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8F9649-F05C-4FB9-8B39-6DDBBB5676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2FE7178-1161-452E-BADF-01AE338AE52D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9C26E9-3118-43E4-8D92-01FFBB0D8D0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1453BAB-2DBE-4BA5-8C07-3B65037547BC}" type="slidenum">
              <a:rPr lang="en-US" altLang="ru-RU" smtClean="0"/>
              <a:pPr>
                <a:defRPr/>
              </a:pPr>
              <a:t>23</a:t>
            </a:fld>
            <a:endParaRPr lang="en-US" alt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6DDE20B-79B6-402D-9E5D-8750971E935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The V International Scientific Forum “Nuclear Science and Technologies”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1604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Заголовок 1"/>
          <p:cNvSpPr>
            <a:spLocks noGrp="1"/>
          </p:cNvSpPr>
          <p:nvPr>
            <p:ph type="title"/>
          </p:nvPr>
        </p:nvSpPr>
        <p:spPr>
          <a:xfrm>
            <a:off x="5058153" y="611186"/>
            <a:ext cx="2353116" cy="647700"/>
          </a:xfrm>
        </p:spPr>
        <p:txBody>
          <a:bodyPr>
            <a:normAutofit/>
          </a:bodyPr>
          <a:lstStyle/>
          <a:p>
            <a:r>
              <a:rPr lang="en-US" altLang="ru-RU" sz="3200" dirty="0">
                <a:latin typeface="Comic Sans MS" panose="030F0702030302020204" pitchFamily="66" charset="0"/>
              </a:rPr>
              <a:t>Thank you</a:t>
            </a:r>
          </a:p>
        </p:txBody>
      </p:sp>
      <p:pic>
        <p:nvPicPr>
          <p:cNvPr id="96260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774" y="1255004"/>
            <a:ext cx="4434192" cy="291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751" y="1385447"/>
            <a:ext cx="4089036" cy="23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6" descr="УКЦ &quot;Профессиональный рост&quot; | Работа и практика для студентов, вакансии для  молодых специалистов и выпускников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254" y="3919539"/>
            <a:ext cx="3490914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719D0CA-2D7F-42B5-B8C4-465C7CCF1E45}"/>
              </a:ext>
            </a:extLst>
          </p:cNvPr>
          <p:cNvSpPr txBox="1">
            <a:spLocks/>
          </p:cNvSpPr>
          <p:nvPr/>
        </p:nvSpPr>
        <p:spPr>
          <a:xfrm>
            <a:off x="4819261" y="2051908"/>
            <a:ext cx="2894292" cy="1318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Welcome to neutron world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552262-72EF-4353-B25B-20E8E859B5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36D9C0C-C981-47B2-B22A-F904C9DC1AD5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8F2471-CF04-4B6D-AF4B-BAFAF4DAAF3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1453BAB-2DBE-4BA5-8C07-3B65037547BC}" type="slidenum">
              <a:rPr lang="en-US" altLang="ru-RU" smtClean="0"/>
              <a:pPr>
                <a:defRPr/>
              </a:pPr>
              <a:t>24</a:t>
            </a:fld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C0ABEE-B0F2-4599-9A83-A8E2F38D2B4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The V International Scientific Forum “Nuclear Science and Technologies”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436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847528" y="1395412"/>
          <a:ext cx="9506272" cy="484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611" name="Заголовок 1"/>
          <p:cNvSpPr txBox="1">
            <a:spLocks/>
          </p:cNvSpPr>
          <p:nvPr/>
        </p:nvSpPr>
        <p:spPr bwMode="auto">
          <a:xfrm>
            <a:off x="3680405" y="521910"/>
            <a:ext cx="483119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3200" dirty="0">
                <a:solidFill>
                  <a:srgbClr val="00664D"/>
                </a:solidFill>
                <a:latin typeface="Comic Sans MS" panose="030F0702030302020204" pitchFamily="66" charset="0"/>
              </a:rPr>
              <a:t>Why we need neutron</a:t>
            </a:r>
            <a:endParaRPr lang="ru-RU" altLang="ru-RU" sz="3200" dirty="0">
              <a:solidFill>
                <a:srgbClr val="00664D"/>
              </a:solidFill>
              <a:latin typeface="Comic Sans MS" panose="030F0702030302020204" pitchFamily="66" charset="0"/>
            </a:endParaRPr>
          </a:p>
        </p:txBody>
      </p:sp>
      <p:sp>
        <p:nvSpPr>
          <p:cNvPr id="68612" name="Дата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0511B4-C90E-4D2A-8E3B-000E3C46A813}" type="datetime3">
              <a:rPr lang="en-US" altLang="ru-RU" smtClean="0">
                <a:solidFill>
                  <a:srgbClr val="898989"/>
                </a:solidFill>
              </a:rPr>
              <a:t>30 September 2024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90" y="4897601"/>
            <a:ext cx="1277983" cy="1277983"/>
          </a:xfrm>
          <a:prstGeom prst="rect">
            <a:avLst/>
          </a:prstGeom>
          <a:solidFill>
            <a:srgbClr val="FFFF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" name="Picture 8" descr="4th year lect11-12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0" t="63295" r="35454" b="11667"/>
          <a:stretch/>
        </p:blipFill>
        <p:spPr bwMode="auto">
          <a:xfrm>
            <a:off x="10551826" y="1064898"/>
            <a:ext cx="1465384" cy="10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4th year lect11-12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4" t="64314" r="4305" b="11667"/>
          <a:stretch/>
        </p:blipFill>
        <p:spPr bwMode="auto">
          <a:xfrm>
            <a:off x="10527092" y="2758273"/>
            <a:ext cx="1490118" cy="103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18E6D99-05F5-4F28-AD24-0F2407DE5DED}"/>
              </a:ext>
            </a:extLst>
          </p:cNvPr>
          <p:cNvGrpSpPr/>
          <p:nvPr/>
        </p:nvGrpSpPr>
        <p:grpSpPr>
          <a:xfrm>
            <a:off x="2164880" y="4797858"/>
            <a:ext cx="1759604" cy="1546172"/>
            <a:chOff x="87924" y="4611427"/>
            <a:chExt cx="1759604" cy="154617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3F595A4-A42F-4625-909A-7584AAF7C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857" r="22693" b="37068"/>
            <a:stretch/>
          </p:blipFill>
          <p:spPr>
            <a:xfrm>
              <a:off x="194574" y="4611427"/>
              <a:ext cx="1652954" cy="1546172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D276E40-94D6-4C1A-B11E-9B82B951ED5C}"/>
                </a:ext>
              </a:extLst>
            </p:cNvPr>
            <p:cNvSpPr/>
            <p:nvPr/>
          </p:nvSpPr>
          <p:spPr>
            <a:xfrm>
              <a:off x="87924" y="4611427"/>
              <a:ext cx="988494" cy="312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10">
            <a:extLst>
              <a:ext uri="{FF2B5EF4-FFF2-40B4-BE49-F238E27FC236}">
                <a16:creationId xmlns:a16="http://schemas.microsoft.com/office/drawing/2014/main" id="{126EB0A2-3791-4FF9-9EC4-DA1ADA8C7E08}"/>
              </a:ext>
            </a:extLst>
          </p:cNvPr>
          <p:cNvGrpSpPr/>
          <p:nvPr/>
        </p:nvGrpSpPr>
        <p:grpSpPr>
          <a:xfrm>
            <a:off x="4420523" y="4589085"/>
            <a:ext cx="1603563" cy="1747005"/>
            <a:chOff x="105508" y="2447687"/>
            <a:chExt cx="1603563" cy="1747005"/>
          </a:xfrm>
        </p:grpSpPr>
        <p:pic>
          <p:nvPicPr>
            <p:cNvPr id="19" name="Picture 2" descr="Картинки по запросу nobel prize physics 1994">
              <a:extLst>
                <a:ext uri="{FF2B5EF4-FFF2-40B4-BE49-F238E27FC236}">
                  <a16:creationId xmlns:a16="http://schemas.microsoft.com/office/drawing/2014/main" id="{3E66E50C-CDD7-4D25-B456-94784DE04E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3" t="4228" r="49309" b="28636"/>
            <a:stretch/>
          </p:blipFill>
          <p:spPr bwMode="auto">
            <a:xfrm>
              <a:off x="243687" y="2527448"/>
              <a:ext cx="1465384" cy="166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34A6279-C424-4607-A5E9-D819F9C911B7}"/>
                </a:ext>
              </a:extLst>
            </p:cNvPr>
            <p:cNvSpPr/>
            <p:nvPr/>
          </p:nvSpPr>
          <p:spPr>
            <a:xfrm>
              <a:off x="105508" y="2447687"/>
              <a:ext cx="732692" cy="471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D447489-1252-4215-A279-B6121B13969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4949" y="4224259"/>
            <a:ext cx="1741255" cy="13466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689FF9-9CE4-4328-A9CF-FF09640379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335" y="2085193"/>
            <a:ext cx="2087565" cy="1315873"/>
          </a:xfrm>
          <a:prstGeom prst="rect">
            <a:avLst/>
          </a:prstGeom>
        </p:spPr>
      </p:pic>
      <p:pic>
        <p:nvPicPr>
          <p:cNvPr id="4098" name="Picture 2" descr="https://upload.wikimedia.org/wikipedia/commons/thumb/7/7f/NEDM_P%26T_violation.png/220px-NEDM_P%26T_violation.png">
            <a:extLst>
              <a:ext uri="{FF2B5EF4-FFF2-40B4-BE49-F238E27FC236}">
                <a16:creationId xmlns:a16="http://schemas.microsoft.com/office/drawing/2014/main" id="{9995EBB1-F4BA-41D4-BAB7-49858854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221" y="4379077"/>
            <a:ext cx="1047750" cy="13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DFEB71-1399-4407-B176-F8300A37469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089385" y="5296454"/>
            <a:ext cx="1644003" cy="899064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C3F55617-BCD0-43AF-A939-532AFD75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882796-5D7C-49B3-8AF2-B2665AA4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72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64FD-D43E-4E71-B959-D3E75F142B3C}" type="datetime3">
              <a:rPr lang="en-US" smtClean="0"/>
              <a:t>30 September 2024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027609" y="1848465"/>
            <a:ext cx="5005982" cy="4186030"/>
            <a:chOff x="954551" y="1495822"/>
            <a:chExt cx="6497769" cy="5189332"/>
          </a:xfrm>
        </p:grpSpPr>
        <p:pic>
          <p:nvPicPr>
            <p:cNvPr id="7" name="Picture 6" descr="Картинки по запросу весы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087" y="3660967"/>
              <a:ext cx="3024187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Картинки по запросу человек с лупой картинки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058" y="1495822"/>
              <a:ext cx="2735262" cy="273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48" t="26578" r="449" b="48109"/>
            <a:stretch>
              <a:fillRect/>
            </a:stretch>
          </p:blipFill>
          <p:spPr bwMode="auto">
            <a:xfrm>
              <a:off x="3120034" y="1776809"/>
              <a:ext cx="2617787" cy="290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Картинки по запросу трубка айболи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51" y="2526705"/>
              <a:ext cx="2416175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563033" y="553431"/>
            <a:ext cx="1106593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3600" dirty="0">
                <a:solidFill>
                  <a:srgbClr val="00664D"/>
                </a:solidFill>
                <a:latin typeface="Comic Sans MS" panose="030F0702030302020204" pitchFamily="66" charset="0"/>
              </a:rPr>
              <a:t>Collider (high energy) and neutron (low energy) experiment </a:t>
            </a:r>
            <a:endParaRPr lang="ru-RU" altLang="ru-RU" sz="3600" dirty="0">
              <a:solidFill>
                <a:srgbClr val="00664D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8" y="1716662"/>
            <a:ext cx="6253636" cy="463968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754371" y="1166283"/>
            <a:ext cx="0" cy="5190067"/>
          </a:xfrm>
          <a:prstGeom prst="line">
            <a:avLst/>
          </a:prstGeom>
          <a:ln w="8255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низ 15"/>
          <p:cNvSpPr/>
          <p:nvPr/>
        </p:nvSpPr>
        <p:spPr>
          <a:xfrm>
            <a:off x="3419167" y="1130710"/>
            <a:ext cx="324465" cy="717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8533698" y="1398182"/>
            <a:ext cx="324465" cy="717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3"/>
          <p:cNvGrpSpPr>
            <a:grpSpLocks/>
          </p:cNvGrpSpPr>
          <p:nvPr/>
        </p:nvGrpSpPr>
        <p:grpSpPr bwMode="auto">
          <a:xfrm>
            <a:off x="7416713" y="-168"/>
            <a:ext cx="1441450" cy="720725"/>
            <a:chOff x="4190802" y="2051436"/>
            <a:chExt cx="2883484" cy="144174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190802" y="2051436"/>
              <a:ext cx="2883484" cy="144174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4190802" y="2051436"/>
              <a:ext cx="2883484" cy="1441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955" tIns="20955" rIns="20955" bIns="20955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dirty="0"/>
                <a:t>Neutron as an object of research</a:t>
              </a:r>
              <a:endParaRPr lang="ru-RU" dirty="0"/>
            </a:p>
          </p:txBody>
        </p:sp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2A2BDE5-CD05-4192-8EB6-CD3405E3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2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Дата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8648F0-6BF7-4167-B50D-A6AF77C061A9}" type="datetime3">
              <a:rPr lang="en-US" altLang="ru-RU" smtClean="0">
                <a:solidFill>
                  <a:srgbClr val="898989"/>
                </a:solidFill>
              </a:rPr>
              <a:t>30 September 2024</a:t>
            </a:fld>
            <a:endParaRPr lang="ru-RU" altLang="ru-RU">
              <a:solidFill>
                <a:srgbClr val="898989"/>
              </a:solidFill>
            </a:endParaRPr>
          </a:p>
        </p:txBody>
      </p:sp>
      <p:grpSp>
        <p:nvGrpSpPr>
          <p:cNvPr id="70659" name="Группа 8"/>
          <p:cNvGrpSpPr>
            <a:grpSpLocks/>
          </p:cNvGrpSpPr>
          <p:nvPr/>
        </p:nvGrpSpPr>
        <p:grpSpPr bwMode="auto">
          <a:xfrm>
            <a:off x="0" y="479425"/>
            <a:ext cx="7848600" cy="5876925"/>
            <a:chOff x="392138" y="374941"/>
            <a:chExt cx="8456612" cy="6346535"/>
          </a:xfrm>
        </p:grpSpPr>
        <p:pic>
          <p:nvPicPr>
            <p:cNvPr id="70663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74941"/>
              <a:ext cx="8453214" cy="634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4" name="Picture 2" descr="Картинки по запросу nobel prize physics 199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38" y="2207302"/>
              <a:ext cx="4372644" cy="268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5" name="Picture 6" descr="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14" y="4017098"/>
              <a:ext cx="4097052" cy="2652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60" name="Группа 9"/>
          <p:cNvGrpSpPr>
            <a:grpSpLocks/>
          </p:cNvGrpSpPr>
          <p:nvPr/>
        </p:nvGrpSpPr>
        <p:grpSpPr bwMode="auto">
          <a:xfrm>
            <a:off x="7129013" y="0"/>
            <a:ext cx="1873250" cy="793750"/>
            <a:chOff x="701786" y="2051436"/>
            <a:chExt cx="2883484" cy="144174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01786" y="2051436"/>
              <a:ext cx="2883484" cy="144174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701786" y="2051436"/>
              <a:ext cx="2883484" cy="1441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955" tIns="20955" rIns="20955" bIns="20955" spcCol="1270" anchor="ctr"/>
            <a:lstStyle/>
            <a:p>
              <a:pPr algn="ctr" defTabSz="14668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solidFill>
                    <a:prstClr val="white"/>
                  </a:solidFill>
                </a:rPr>
                <a:t>Neutron as instrument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DCA323-CC13-4D51-BC88-34787D30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3F713C6-0446-4BD9-A91D-4755E88AA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354" y="845120"/>
            <a:ext cx="4186646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71475" indent="-37147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marL="828675" indent="-37147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marL="1285875" indent="-37147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marL="1743075" indent="-37147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marL="2200275" indent="-371475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6574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31146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5718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40290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Advantages of Neutron:</a:t>
            </a:r>
            <a:r>
              <a:rPr lang="ru-RU" altLang="ru-RU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</a:t>
            </a:r>
            <a:endParaRPr lang="en-US" altLang="ru-RU" b="1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The wavelength of thermal neutrons corresponds to the </a:t>
            </a:r>
            <a:r>
              <a:rPr lang="en-US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interatomic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distances, </a:t>
            </a: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The energies of thermal and cold neutrons are comparable to the energies of collective excitation modes</a:t>
            </a: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Unique tool to study magnetic materials, </a:t>
            </a: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Sensitivity to isotopic composition and light elements </a:t>
            </a: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Deep penetration into matter </a:t>
            </a: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Sensitive to all fundamental interactions</a:t>
            </a:r>
          </a:p>
          <a:p>
            <a:pPr>
              <a:lnSpc>
                <a:spcPct val="120000"/>
              </a:lnSpc>
              <a:buFontTx/>
              <a:buAutoNum type="romanLcParenBoth"/>
            </a:pPr>
            <a:r>
              <a:rPr lang="en-US" altLang="ru-RU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Low impact on the sample. Non-destructive method</a:t>
            </a:r>
          </a:p>
        </p:txBody>
      </p:sp>
    </p:spTree>
    <p:extLst>
      <p:ext uri="{BB962C8B-B14F-4D97-AF65-F5344CB8AC3E}">
        <p14:creationId xmlns:p14="http://schemas.microsoft.com/office/powerpoint/2010/main" val="204319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10F30C-3EA1-E772-1163-B9E8BE62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EEA9-23FD-4206-867D-A2AA6B4EF3C2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0A9A12-544A-FB74-98AB-5688E2AC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  <p:grpSp>
        <p:nvGrpSpPr>
          <p:cNvPr id="4" name="Группа 9">
            <a:extLst>
              <a:ext uri="{FF2B5EF4-FFF2-40B4-BE49-F238E27FC236}">
                <a16:creationId xmlns:a16="http://schemas.microsoft.com/office/drawing/2014/main" id="{6F43FBF9-5C17-4429-1159-8F47338C4CBA}"/>
              </a:ext>
            </a:extLst>
          </p:cNvPr>
          <p:cNvGrpSpPr>
            <a:grpSpLocks/>
          </p:cNvGrpSpPr>
          <p:nvPr/>
        </p:nvGrpSpPr>
        <p:grpSpPr bwMode="auto">
          <a:xfrm>
            <a:off x="7129013" y="0"/>
            <a:ext cx="1873250" cy="793750"/>
            <a:chOff x="701786" y="2051436"/>
            <a:chExt cx="2883484" cy="144174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D3AD7F6-E9F8-66BD-3AA3-206381AA3DCD}"/>
                </a:ext>
              </a:extLst>
            </p:cNvPr>
            <p:cNvSpPr/>
            <p:nvPr/>
          </p:nvSpPr>
          <p:spPr>
            <a:xfrm>
              <a:off x="701786" y="2051436"/>
              <a:ext cx="2883484" cy="144174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3660F77-62C0-6A47-2D2F-EE1A6A1BE04C}"/>
                </a:ext>
              </a:extLst>
            </p:cNvPr>
            <p:cNvSpPr/>
            <p:nvPr/>
          </p:nvSpPr>
          <p:spPr>
            <a:xfrm>
              <a:off x="701786" y="2051436"/>
              <a:ext cx="2883484" cy="1441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955" tIns="20955" rIns="20955" bIns="20955" spcCol="1270" anchor="ctr"/>
            <a:lstStyle/>
            <a:p>
              <a:pPr algn="ctr" defTabSz="14668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solidFill>
                    <a:prstClr val="white"/>
                  </a:solidFill>
                </a:rPr>
                <a:t>Neutron as instrument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0DED333-DA1F-57F4-5E4A-8D32DCFA3319}"/>
              </a:ext>
            </a:extLst>
          </p:cNvPr>
          <p:cNvSpPr txBox="1">
            <a:spLocks/>
          </p:cNvSpPr>
          <p:nvPr/>
        </p:nvSpPr>
        <p:spPr>
          <a:xfrm>
            <a:off x="347492" y="833273"/>
            <a:ext cx="11041868" cy="9396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ru-RU" sz="5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Applications</a:t>
            </a:r>
            <a:endParaRPr lang="ru-RU" altLang="ru-RU" sz="5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F677030-AC3C-AA6F-AC58-4DD0CAE6592D}"/>
              </a:ext>
            </a:extLst>
          </p:cNvPr>
          <p:cNvSpPr txBox="1">
            <a:spLocks/>
          </p:cNvSpPr>
          <p:nvPr/>
        </p:nvSpPr>
        <p:spPr>
          <a:xfrm>
            <a:off x="347492" y="1447394"/>
            <a:ext cx="11671788" cy="49864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Materials science (stress, strain, structure, elemental composition)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Study of cultural heritage sites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artefacts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Neutron radiography and </a:t>
            </a:r>
            <a:b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tomography 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Element and isotopic analysis (neutron activation and radiation analysis)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B31C64-8F60-9C6A-D21C-0D76DED0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263" y="4360537"/>
            <a:ext cx="2743200" cy="1729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6B0D46-FC54-13BC-2068-D50752166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889" y="2293544"/>
            <a:ext cx="3564128" cy="20854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45DC16-5C1E-4D08-EDC3-BF954DA7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536" y="2693547"/>
            <a:ext cx="3713091" cy="2875119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D45834-49D0-464E-AC5C-019B4739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DFF739-50BD-43DF-BF83-5845B082B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10" y="2589514"/>
            <a:ext cx="2471890" cy="23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6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8600" y="890739"/>
            <a:ext cx="5810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February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2021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 energetic regime was started by Russia president Vladimir Putin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4" descr="https://vmeste-rf.tv/upload/iblock/b84/b8452fdf2882a7259f22307b5d72d2e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00" y="2106456"/>
            <a:ext cx="6892298" cy="38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563058" y="908705"/>
            <a:ext cx="405283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1975 – 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Start construction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1986 – Completed at 80%  but Chernobyl accident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1991 – Continuation of construction but revolution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1991-1999 – stagnation 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1999 – Continuation of construction but low funding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2009 – “First day” complex for 100W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2010 – PNPI join to program NRC KI</a:t>
            </a:r>
          </a:p>
          <a:p>
            <a:r>
              <a:rPr lang="ru-RU" altLang="ru-RU" b="1" dirty="0">
                <a:solidFill>
                  <a:srgbClr val="FF0000"/>
                </a:solidFill>
              </a:rPr>
              <a:t>2011 – </a:t>
            </a:r>
            <a:r>
              <a:rPr lang="en-US" altLang="ru-RU" b="1" dirty="0">
                <a:solidFill>
                  <a:srgbClr val="FF0000"/>
                </a:solidFill>
              </a:rPr>
              <a:t>Physical run (100W)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2013 – Complex for 100kW </a:t>
            </a:r>
          </a:p>
          <a:p>
            <a:r>
              <a:rPr lang="en-US" altLang="ru-RU" sz="2400" b="1" u="sng" dirty="0">
                <a:solidFill>
                  <a:schemeClr val="accent1">
                    <a:lumMod val="50000"/>
                  </a:schemeClr>
                </a:solidFill>
              </a:rPr>
              <a:t>Commissioning </a:t>
            </a:r>
          </a:p>
          <a:p>
            <a:r>
              <a:rPr lang="en-US" altLang="ru-RU" b="1" dirty="0">
                <a:solidFill>
                  <a:srgbClr val="FF0000"/>
                </a:solidFill>
              </a:rPr>
              <a:t>2018 – 100kW</a:t>
            </a:r>
          </a:p>
          <a:p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2020 – </a:t>
            </a:r>
            <a:r>
              <a:rPr lang="en-US" b="1" dirty="0">
                <a:solidFill>
                  <a:srgbClr val="FF0000"/>
                </a:solidFill>
              </a:rPr>
              <a:t>license for 10MW </a:t>
            </a:r>
            <a:endParaRPr lang="en-US" alt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altLang="ru-RU" b="1" u="sng" dirty="0">
                <a:solidFill>
                  <a:srgbClr val="FF0000"/>
                </a:solidFill>
              </a:rPr>
              <a:t>2022 – 7</a:t>
            </a:r>
            <a:r>
              <a:rPr lang="en-US" altLang="ru-RU" b="1" u="sng" dirty="0">
                <a:solidFill>
                  <a:srgbClr val="FF0000"/>
                </a:solidFill>
              </a:rPr>
              <a:t> MW</a:t>
            </a:r>
            <a:r>
              <a:rPr lang="ru-RU" altLang="ru-RU" b="1" u="sng" dirty="0">
                <a:solidFill>
                  <a:srgbClr val="FF0000"/>
                </a:solidFill>
              </a:rPr>
              <a:t> </a:t>
            </a:r>
            <a:endParaRPr lang="en-US" altLang="ru-RU" b="1" u="sng" dirty="0">
              <a:solidFill>
                <a:srgbClr val="FF0000"/>
              </a:solidFill>
            </a:endParaRPr>
          </a:p>
          <a:p>
            <a:r>
              <a:rPr lang="ru-RU" altLang="ru-RU" b="1" dirty="0">
                <a:solidFill>
                  <a:srgbClr val="FF0000"/>
                </a:solidFill>
              </a:rPr>
              <a:t>202</a:t>
            </a:r>
            <a:r>
              <a:rPr lang="en-US" altLang="ru-RU" b="1" dirty="0">
                <a:solidFill>
                  <a:srgbClr val="FF0000"/>
                </a:solidFill>
              </a:rPr>
              <a:t>3</a:t>
            </a:r>
            <a:r>
              <a:rPr lang="ru-RU" altLang="ru-RU" b="1" dirty="0">
                <a:solidFill>
                  <a:srgbClr val="FF0000"/>
                </a:solidFill>
              </a:rPr>
              <a:t> – Р2 </a:t>
            </a:r>
            <a:r>
              <a:rPr lang="en-US" altLang="ru-RU" b="1" dirty="0">
                <a:solidFill>
                  <a:srgbClr val="FF0000"/>
                </a:solidFill>
              </a:rPr>
              <a:t>project commissioning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</a:p>
          <a:p>
            <a:r>
              <a:rPr lang="ru-RU" altLang="ru-RU" b="1" dirty="0">
                <a:solidFill>
                  <a:srgbClr val="FF0000"/>
                </a:solidFill>
              </a:rPr>
              <a:t>________________</a:t>
            </a:r>
          </a:p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2025 –  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start program to reach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 100 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</a:rPr>
              <a:t>MW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9271EF-7BE7-4F01-8022-C0818EFA3801}"/>
              </a:ext>
            </a:extLst>
          </p:cNvPr>
          <p:cNvSpPr/>
          <p:nvPr/>
        </p:nvSpPr>
        <p:spPr>
          <a:xfrm>
            <a:off x="5221793" y="355112"/>
            <a:ext cx="5171343" cy="48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M.V. Kovalchuk, S.L.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Smolsky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K.A.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Konoplev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Research Reactor PIK, 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Crystallography report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2021.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66.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№ 2. p. 183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55F4BCD-E81C-4D5B-8603-5FC3BC94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DF68-3E93-45E2-BC8B-DE903A3395F9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7D7D0B-B560-4C60-8178-A9F0C885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AA9F3D-8826-414C-A21A-8F14AE1B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1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3" y="421430"/>
            <a:ext cx="11899124" cy="909760"/>
          </a:xfrm>
        </p:spPr>
        <p:txBody>
          <a:bodyPr/>
          <a:lstStyle/>
          <a:p>
            <a:r>
              <a:rPr lang="en-US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Reactor PIK instrumental program</a:t>
            </a:r>
            <a:r>
              <a:rPr lang="ru-RU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(2020-2025)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713" y="1300956"/>
            <a:ext cx="10561757" cy="513561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Cold neutron source - HEC 3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Hot neutron source – HEC 8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Ultra cold neutron source – HEC 4	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Instruments (20 stations)</a:t>
            </a:r>
          </a:p>
          <a:p>
            <a:pPr marL="971550" lvl="1" indent="-514350" defTabSz="179388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Experimental stations for 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condensed matter (13)</a:t>
            </a:r>
          </a:p>
          <a:p>
            <a:pPr marL="1268413" indent="-285750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Diffractometers (3)</a:t>
            </a:r>
          </a:p>
          <a:p>
            <a:pPr marL="1325563" indent="-342900">
              <a:lnSpc>
                <a:spcPct val="100000"/>
              </a:lnSpc>
            </a:pPr>
            <a:r>
              <a:rPr lang="en-US" sz="1900" dirty="0">
                <a:latin typeface="Comic Sans MS" panose="030F0702030302020204" pitchFamily="66" charset="0"/>
              </a:rPr>
              <a:t>Spectrometers of inelastic scattering (4)</a:t>
            </a:r>
          </a:p>
          <a:p>
            <a:pPr marL="1325563" indent="-342900"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SANS machines (3)</a:t>
            </a:r>
          </a:p>
          <a:p>
            <a:pPr marL="1325563" indent="-342900">
              <a:lnSpc>
                <a:spcPct val="100000"/>
              </a:lnSpc>
            </a:pPr>
            <a:r>
              <a:rPr lang="en-US" sz="1900" dirty="0">
                <a:latin typeface="Comic Sans MS" panose="030F0702030302020204" pitchFamily="66" charset="0"/>
              </a:rPr>
              <a:t>Reflectometers (2)</a:t>
            </a:r>
          </a:p>
          <a:p>
            <a:pPr marL="1325563" indent="-342900">
              <a:lnSpc>
                <a:spcPct val="100000"/>
              </a:lnSpc>
            </a:pPr>
            <a:r>
              <a:rPr lang="en-US" sz="1900" dirty="0">
                <a:latin typeface="Comic Sans MS" panose="030F0702030302020204" pitchFamily="66" charset="0"/>
              </a:rPr>
              <a:t>Neutron tomography (1) </a:t>
            </a:r>
          </a:p>
          <a:p>
            <a:pPr marL="457200" lvl="1" indent="0" defTabSz="179388">
              <a:lnSpc>
                <a:spcPct val="10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Experimental stations for nuclear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 particle physics (7)</a:t>
            </a:r>
          </a:p>
          <a:p>
            <a:pPr marL="971550" lvl="1" indent="-514350" defTabSz="179388">
              <a:buFont typeface="+mj-lt"/>
              <a:buAutoNum type="arabicPeriod"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Commissioning all instruments - 2024-2025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F5F3BD-B96F-439A-8132-302186564E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0360" y="1075174"/>
            <a:ext cx="4885252" cy="24411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540B77-988F-485B-80D9-B812F2A612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9322" y="3233544"/>
            <a:ext cx="6028072" cy="2704274"/>
          </a:xfrm>
          <a:prstGeom prst="rect">
            <a:avLst/>
          </a:prstGeom>
        </p:spPr>
      </p:pic>
      <p:sp>
        <p:nvSpPr>
          <p:cNvPr id="6" name="Дата 5">
            <a:extLst>
              <a:ext uri="{FF2B5EF4-FFF2-40B4-BE49-F238E27FC236}">
                <a16:creationId xmlns:a16="http://schemas.microsoft.com/office/drawing/2014/main" id="{397D9EF8-9ED8-4036-A79C-7280C4BA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8FDF-A81A-4555-9906-D5C4F505FFFF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A6F0EC-34A5-4705-982C-EFECC0EF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0CE0EC-BA48-4EC9-980C-5BB9E9AC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2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Заголовок 1"/>
          <p:cNvSpPr>
            <a:spLocks noGrp="1"/>
          </p:cNvSpPr>
          <p:nvPr>
            <p:ph type="title"/>
          </p:nvPr>
        </p:nvSpPr>
        <p:spPr>
          <a:xfrm>
            <a:off x="1855718" y="647475"/>
            <a:ext cx="8819228" cy="5482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ru-RU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Roadmap of instruments commissioning</a:t>
            </a:r>
            <a:endParaRPr lang="ru-RU" altLang="ru-RU" sz="32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448398"/>
              </p:ext>
            </p:extLst>
          </p:nvPr>
        </p:nvGraphicFramePr>
        <p:xfrm>
          <a:off x="499531" y="1281125"/>
          <a:ext cx="11206792" cy="5533303"/>
        </p:xfrm>
        <a:graphic>
          <a:graphicData uri="http://schemas.openxmlformats.org/drawingml/2006/table">
            <a:tbl>
              <a:tblPr/>
              <a:tblGrid>
                <a:gridCol w="24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5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1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49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31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490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916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31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776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3239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524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205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0916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1750772922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544341448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2767276244"/>
                    </a:ext>
                  </a:extLst>
                </a:gridCol>
                <a:gridCol w="310952">
                  <a:extLst>
                    <a:ext uri="{9D8B030D-6E8A-4147-A177-3AD203B41FA5}">
                      <a16:colId xmlns:a16="http://schemas.microsoft.com/office/drawing/2014/main" val="770815710"/>
                    </a:ext>
                  </a:extLst>
                </a:gridCol>
              </a:tblGrid>
              <a:tr h="144463">
                <a:tc rowSpan="2"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#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2019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2020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2021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2022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2023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2024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2025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46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IV 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IV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IV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IV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IV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III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IV</a:t>
                      </a: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463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Reactor PIK commissioning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100 kW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10MW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10MW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10MW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63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Project</a:t>
                      </a: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 </a:t>
                      </a: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of instruments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 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463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Experimental channel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258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3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HNC HEC-8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463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4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UCNS HEC-4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369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5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CNS HEC-3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8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CNS HEC-3 prototype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4463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6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Neutronguide</a:t>
                      </a: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 system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Optical and vacuum elements fabrication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7D96B3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7D96B3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Mounting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D96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463">
                <a:tc gridSpan="2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Neutron stations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2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SESANS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0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Droid Sans Fallback" charset="0"/>
                          <a:cs typeface="Droid Sans Fallback" charset="0"/>
                        </a:rPr>
                        <a:t>Ready for commissioning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Droid Sans Fallback" charset="0"/>
                        <a:cs typeface="Droid Sans Fallback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vert="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20"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latin typeface="Comic Sans MS" panose="030F0702030302020204" pitchFamily="66" charset="0"/>
                          <a:ea typeface="Droid Sans Fallback" charset="0"/>
                          <a:cs typeface="Droid Sans Fallback" charset="0"/>
                        </a:rPr>
                        <a:t>COMMISSIONIGN</a:t>
                      </a: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latin typeface="Comic Sans MS" panose="030F0702030302020204" pitchFamily="66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vert="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20"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vert="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0"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vert="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0"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vert="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INAA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  <a:r>
                        <a:rPr kumimoji="0" lang="en-US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Phase </a:t>
                      </a: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1 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«Нейтрино»</a:t>
                      </a: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 (Neutrino)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D1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5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DC-1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9388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6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D3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7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IN-1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8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IN-2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Phase 2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9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ИРИНА</a:t>
                      </a: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 (IRINA)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6147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10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DEDM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977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11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FISCO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12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2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Tenzor</a:t>
                      </a:r>
                      <a:endParaRPr kumimoji="0" lang="en-US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Мембрана – 2 (</a:t>
                      </a: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Membrane – 2</a:t>
                      </a: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)</a:t>
                      </a:r>
                      <a:endParaRPr kumimoji="0" lang="en-US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14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IN-3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15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NT1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16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2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SONATA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17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SEM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Phase 3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18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2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Harmony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19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PROGRAS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4463"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20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«Бета-распад нейтрона»</a:t>
                      </a: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(neutron beta decay)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roid Sans Fallback" charset="0"/>
                          <a:cs typeface="Droid Sans Fallback" charset="0"/>
                        </a:rPr>
                        <a:t> </a:t>
                      </a: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ts val="7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>
                        <a:spcBef>
                          <a:spcPts val="6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>
                        <a:spcBef>
                          <a:spcPts val="55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4653" marR="4653" marT="465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7DE59C2D-A1A5-41EE-B988-F88C9367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5212148"/>
            <a:ext cx="2327945" cy="6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0D58B3E-6BD7-4186-A8A0-C069CD63A044}"/>
              </a:ext>
            </a:extLst>
          </p:cNvPr>
          <p:cNvSpPr/>
          <p:nvPr/>
        </p:nvSpPr>
        <p:spPr>
          <a:xfrm>
            <a:off x="5242606" y="43572"/>
            <a:ext cx="5093676" cy="689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M.V. Kovalchuk, V.V. Voronin, S.V. Grigoriev, A.P.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Serebrov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Instrument Suite of the PIK Reactor, 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Crystallography report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2021.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66.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№ 2. p. 191.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08F496-FF99-413D-B185-4FF81AAE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6277-03A4-4D38-8DFE-6A80B8247383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7EE427-5E18-4117-8A10-4CC9E870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F8A5-24BA-45F5-B0C8-9D1DCAA9EAE2}" type="datetime3">
              <a:rPr lang="en-US" smtClean="0"/>
              <a:t>30 September 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07CF4-0960-4062-A0A6-06347F23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 International Scientific Forum “Nuclear Science and Technologies”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206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4417</TotalTime>
  <Words>2024</Words>
  <Application>Microsoft Office PowerPoint</Application>
  <PresentationFormat>Широкоэкранный</PresentationFormat>
  <Paragraphs>816</Paragraphs>
  <Slides>24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DejaVu Sans Condensed</vt:lpstr>
      <vt:lpstr>Droid Sans Fallback</vt:lpstr>
      <vt:lpstr>Newton-Regular</vt:lpstr>
      <vt:lpstr>Symbol</vt:lpstr>
      <vt:lpstr>Times New Roman</vt:lpstr>
      <vt:lpstr>Wingdings</vt:lpstr>
      <vt:lpstr>Тема Office</vt:lpstr>
      <vt:lpstr>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Reactor PIK instrumental program (2020-2025)</vt:lpstr>
      <vt:lpstr>Roadmap of instruments commissioning</vt:lpstr>
      <vt:lpstr>Презентация PowerPoint</vt:lpstr>
      <vt:lpstr>Secondary neutron source</vt:lpstr>
      <vt:lpstr>Презентация PowerPoint</vt:lpstr>
      <vt:lpstr>Hot neutron source (HEC-8) Commissioning - 2025 </vt:lpstr>
      <vt:lpstr>Презентация PowerPoint</vt:lpstr>
      <vt:lpstr>Презентация PowerPoint</vt:lpstr>
      <vt:lpstr>Презентация PowerPoint</vt:lpstr>
      <vt:lpstr>Презентация PowerPoint</vt:lpstr>
      <vt:lpstr>Complex of diffractometers</vt:lpstr>
      <vt:lpstr>Complex of spectrometers</vt:lpstr>
      <vt:lpstr>Small angle scattering machines</vt:lpstr>
      <vt:lpstr>Reflectometers</vt:lpstr>
      <vt:lpstr>Particle and nuclear physics</vt:lpstr>
      <vt:lpstr>International Association of Scientific Organizations “Interdisciplinary Center for Synchrotron, Neutron and Laser Research”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voronin1965@gmail.com</dc:creator>
  <cp:lastModifiedBy>User</cp:lastModifiedBy>
  <cp:revision>357</cp:revision>
  <cp:lastPrinted>2023-11-03T09:05:22Z</cp:lastPrinted>
  <dcterms:created xsi:type="dcterms:W3CDTF">2020-10-19T10:06:48Z</dcterms:created>
  <dcterms:modified xsi:type="dcterms:W3CDTF">2024-09-30T08:42:27Z</dcterms:modified>
</cp:coreProperties>
</file>